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9" r:id="rId4"/>
  </p:sldMasterIdLst>
  <p:notesMasterIdLst>
    <p:notesMasterId r:id="rId64"/>
  </p:notesMasterIdLst>
  <p:sldIdLst>
    <p:sldId id="342" r:id="rId5"/>
    <p:sldId id="375" r:id="rId6"/>
    <p:sldId id="343" r:id="rId7"/>
    <p:sldId id="432" r:id="rId8"/>
    <p:sldId id="379" r:id="rId9"/>
    <p:sldId id="376" r:id="rId10"/>
    <p:sldId id="377" r:id="rId11"/>
    <p:sldId id="378" r:id="rId12"/>
    <p:sldId id="380" r:id="rId13"/>
    <p:sldId id="381" r:id="rId14"/>
    <p:sldId id="382" r:id="rId15"/>
    <p:sldId id="383" r:id="rId16"/>
    <p:sldId id="384" r:id="rId17"/>
    <p:sldId id="385" r:id="rId18"/>
    <p:sldId id="389" r:id="rId19"/>
    <p:sldId id="433" r:id="rId20"/>
    <p:sldId id="386" r:id="rId21"/>
    <p:sldId id="387" r:id="rId22"/>
    <p:sldId id="388" r:id="rId23"/>
    <p:sldId id="390" r:id="rId24"/>
    <p:sldId id="392" r:id="rId25"/>
    <p:sldId id="391" r:id="rId26"/>
    <p:sldId id="394" r:id="rId27"/>
    <p:sldId id="395" r:id="rId28"/>
    <p:sldId id="396" r:id="rId29"/>
    <p:sldId id="393" r:id="rId30"/>
    <p:sldId id="397" r:id="rId31"/>
    <p:sldId id="398" r:id="rId32"/>
    <p:sldId id="402" r:id="rId33"/>
    <p:sldId id="406" r:id="rId34"/>
    <p:sldId id="404" r:id="rId35"/>
    <p:sldId id="405" r:id="rId36"/>
    <p:sldId id="407" r:id="rId37"/>
    <p:sldId id="408" r:id="rId38"/>
    <p:sldId id="421" r:id="rId39"/>
    <p:sldId id="409" r:id="rId40"/>
    <p:sldId id="411" r:id="rId41"/>
    <p:sldId id="410" r:id="rId42"/>
    <p:sldId id="412" r:id="rId43"/>
    <p:sldId id="413" r:id="rId44"/>
    <p:sldId id="414" r:id="rId45"/>
    <p:sldId id="415" r:id="rId46"/>
    <p:sldId id="416" r:id="rId47"/>
    <p:sldId id="417" r:id="rId48"/>
    <p:sldId id="418" r:id="rId49"/>
    <p:sldId id="419" r:id="rId50"/>
    <p:sldId id="434" r:id="rId51"/>
    <p:sldId id="420" r:id="rId52"/>
    <p:sldId id="422" r:id="rId53"/>
    <p:sldId id="423" r:id="rId54"/>
    <p:sldId id="424" r:id="rId55"/>
    <p:sldId id="425" r:id="rId56"/>
    <p:sldId id="426" r:id="rId57"/>
    <p:sldId id="427" r:id="rId58"/>
    <p:sldId id="428" r:id="rId59"/>
    <p:sldId id="429" r:id="rId60"/>
    <p:sldId id="430" r:id="rId61"/>
    <p:sldId id="431" r:id="rId62"/>
    <p:sldId id="373" r:id="rId6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18" autoAdjust="0"/>
    <p:restoredTop sz="94712"/>
  </p:normalViewPr>
  <p:slideViewPr>
    <p:cSldViewPr snapToGrid="0" snapToObjects="1">
      <p:cViewPr varScale="1">
        <p:scale>
          <a:sx n="93" d="100"/>
          <a:sy n="93" d="100"/>
        </p:scale>
        <p:origin x="786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-165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viewProps" Target="viewProp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E97C5-7BD8-40CD-AFDF-582DAA69A956}" type="datetimeFigureOut">
              <a:rPr lang="pt-BR" smtClean="0"/>
              <a:t>14/08/2019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FC05C-D771-480D-834C-D11C5D69AD0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2178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834816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183859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87339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27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98942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0"/>
            <a:ext cx="4495800" cy="1838486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3106455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 -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2335121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no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-4739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7" name="Straight Connector 5"/>
          <p:cNvCxnSpPr/>
          <p:nvPr/>
        </p:nvCxnSpPr>
        <p:spPr>
          <a:xfrm>
            <a:off x="-596030" y="-172251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882"/>
          <a:stretch/>
        </p:blipFill>
        <p:spPr>
          <a:xfrm>
            <a:off x="433570" y="4696779"/>
            <a:ext cx="544545" cy="331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884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com Canto Aparado do Mesmo Lado 6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9" y="2524324"/>
            <a:ext cx="7220098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36864"/>
            <a:ext cx="7220035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B900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66" y="706807"/>
            <a:ext cx="2206239" cy="156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4619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Straight Connector 5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48213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/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bg1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22307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12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89887" y="480354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86" y="1448962"/>
            <a:ext cx="1657561" cy="14540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127176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12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89887" y="482279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990810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9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441E2-212D-4D20-8DAE-02BC14642C6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tângulo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97921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-26377"/>
            <a:ext cx="9222013" cy="5319345"/>
          </a:xfrm>
          <a:prstGeom prst="rect">
            <a:avLst/>
          </a:prstGeom>
          <a:ln>
            <a:solidFill>
              <a:srgbClr val="5A2D91"/>
            </a:solidFill>
          </a:ln>
        </p:spPr>
      </p:pic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1624"/>
            <a:ext cx="725059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4164"/>
            <a:ext cx="7251011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2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1521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inx_abre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cxnSp>
        <p:nvCxnSpPr>
          <p:cNvPr id="5" name="Straight Connector 4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rgbClr val="FFB900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8905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com Canto Aparado do Mesmo Lado 2"/>
          <p:cNvSpPr/>
          <p:nvPr/>
        </p:nvSpPr>
        <p:spPr>
          <a:xfrm>
            <a:off x="-4739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6084"/>
            <a:ext cx="7226493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8624"/>
            <a:ext cx="7226914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916" y="800205"/>
            <a:ext cx="2170010" cy="1535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05873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com Canto Aparado do Mesmo Lado 5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5" name="Straight Connector 4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rgbClr val="FFB900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6607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3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8752252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B -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7038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3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12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bg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6412553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 userDrawn="1"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13" name="Straight Connector 7"/>
          <p:cNvCxnSpPr/>
          <p:nvPr userDrawn="1"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10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89887" y="4861291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</p:spTree>
    <p:extLst>
      <p:ext uri="{BB962C8B-B14F-4D97-AF65-F5344CB8AC3E}">
        <p14:creationId xmlns:p14="http://schemas.microsoft.com/office/powerpoint/2010/main" val="1260940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oleObject" Target="../embeddings/oleObject2.bin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vmlDrawing" Target="../drawings/vmlDrawing1.v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7"/>
          <p:cNvPicPr>
            <a:picLocks noChangeAspect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21"/>
            </p:custDataLst>
            <p:extLst>
              <p:ext uri="{D42A27DB-BD31-4B8C-83A1-F6EECF244321}">
                <p14:modId xmlns:p14="http://schemas.microsoft.com/office/powerpoint/2010/main" val="216740901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89" name="Slide do think-cell" r:id="rId23" imgW="421" imgH="420" progId="TCLayout.ActiveDocument.1">
                  <p:embed/>
                </p:oleObj>
              </mc:Choice>
              <mc:Fallback>
                <p:oleObj name="Slide do think-cell" r:id="rId23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ângulo com Único Canto Aparado e Arredondado 10"/>
          <p:cNvSpPr/>
          <p:nvPr/>
        </p:nvSpPr>
        <p:spPr>
          <a:xfrm>
            <a:off x="0" y="-36905"/>
            <a:ext cx="9191390" cy="5251639"/>
          </a:xfrm>
          <a:prstGeom prst="snipRound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Editar </a:t>
            </a:r>
            <a:br>
              <a:rPr lang="pt-BR" dirty="0" smtClean="0"/>
            </a:br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360711" y="548680"/>
            <a:ext cx="6335681" cy="4080470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 smtClean="0"/>
              <a:t>Clique para editar o texto</a:t>
            </a:r>
          </a:p>
        </p:txBody>
      </p:sp>
      <p:cxnSp>
        <p:nvCxnSpPr>
          <p:cNvPr id="16" name="Straight Connector 5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Imagem 16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25" y="4691091"/>
            <a:ext cx="553050" cy="326645"/>
          </a:xfrm>
          <a:prstGeom prst="rect">
            <a:avLst/>
          </a:prstGeom>
        </p:spPr>
      </p:pic>
      <p:sp>
        <p:nvSpPr>
          <p:cNvPr id="18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graphicFrame>
        <p:nvGraphicFramePr>
          <p:cNvPr id="9" name="Objeto 8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7273198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90" name="Slide do think-cell" r:id="rId26" imgW="421" imgH="420" progId="TCLayout.ActiveDocument.1">
                  <p:embed/>
                </p:oleObj>
              </mc:Choice>
              <mc:Fallback>
                <p:oleObj name="Slide do think-cell" r:id="rId26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836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0" r:id="rId1"/>
    <p:sldLayoutId id="2147493494" r:id="rId2"/>
    <p:sldLayoutId id="2147493500" r:id="rId3"/>
    <p:sldLayoutId id="2147493475" r:id="rId4"/>
    <p:sldLayoutId id="2147493472" r:id="rId5"/>
    <p:sldLayoutId id="2147493476" r:id="rId6"/>
    <p:sldLayoutId id="2147493478" r:id="rId7"/>
    <p:sldLayoutId id="2147493498" r:id="rId8"/>
    <p:sldLayoutId id="2147493499" r:id="rId9"/>
    <p:sldLayoutId id="2147493481" r:id="rId10"/>
    <p:sldLayoutId id="2147493480" r:id="rId11"/>
    <p:sldLayoutId id="2147493483" r:id="rId12"/>
    <p:sldLayoutId id="2147493484" r:id="rId13"/>
    <p:sldLayoutId id="2147493485" r:id="rId14"/>
    <p:sldLayoutId id="2147493489" r:id="rId15"/>
    <p:sldLayoutId id="2147493488" r:id="rId16"/>
    <p:sldLayoutId id="2147493467" r:id="rId17"/>
    <p:sldLayoutId id="2147493468" r:id="rId1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file:///D:\FATIMA\RELAC_MERCADO\MONTADORAS\JDEERE\PROJETOS\INTEGRA&#199;&#195;O%20JDQ2%20-%20SVAP%20-%20Clarivi%20-%20CGPoll%20e%20SIMOVA\JDQ2_TP_19236414_\Documenta&#231;&#227;o%20Programas\VEIC0210.pdf" TargetMode="External"/><Relationship Id="rId2" Type="http://schemas.openxmlformats.org/officeDocument/2006/relationships/hyperlink" Target="file:///D:\FATIMA\RELAC_MERCADO\MONTADORAS\JDEERE\PROJETOS\INTEGRA&#199;&#195;O%20JDQ2%20-%20SVAP%20-%20Clarivi%20-%20CGPoll%20e%20SIMOVA\JDQ2_TP_19236414_\Documenta&#231;&#227;o%20Programas\VEIC0212.pdf" TargetMode="Externa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file:///D:\FATIMA\RELAC_MERCADO\MONTADORAS\JDEERE\PROJETOS\INTEGRA&#199;&#195;O%20JDQ2%20-%20SVAP%20-%20Clarivi%20-%20CGPoll%20e%20SIMOVA\CGPoll_TP%2022463684_Dem_55673\DOCUMENTA&#199;&#195;O%20PROCESSO\jdpa0000" TargetMode="External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file:///D:\FATIMA\RELAC_MERCADO\MONTADORAS\JDEERE\PROJETOS\INTEGRA&#199;&#195;O%20JDQ2%20-%20SVAP%20-%20Clarivi%20-%20CGPoll%20e%20SIMOVA\CGPoll_TP%2022463684_Dem_55673\DOCUMENTA&#199;&#195;O%20PROCESSO\VEIC0350.doc" TargetMode="External"/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file:///D:\FATIMA\RELAC_MERCADO\MONTADORAS\JDEERE\PROJETOS\INTEGRA&#199;&#195;O%20JDQ2%20-%20SVAP%20-%20Clarivi%20-%20CGPoll%20e%20SIMOVA\CGPoll_TP%2022463684_Dem_55673\DOCUMENTA&#199;&#195;O%20PROCESSO\Arquivos%20Excel.doc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3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4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6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6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JDQuote2_Interface </a:t>
            </a:r>
            <a:r>
              <a:rPr lang="pt-BR" dirty="0"/>
              <a:t>- John </a:t>
            </a:r>
            <a:r>
              <a:rPr lang="pt-BR" dirty="0" smtClean="0"/>
              <a:t>Deere</a:t>
            </a:r>
            <a:br>
              <a:rPr lang="pt-BR" dirty="0" smtClean="0"/>
            </a:br>
            <a:r>
              <a:rPr lang="pt-BR" dirty="0" smtClean="0"/>
              <a:t>CGPoll</a:t>
            </a:r>
            <a:br>
              <a:rPr lang="pt-BR" dirty="0" smtClean="0"/>
            </a:br>
            <a:endParaRPr lang="pt-BR" b="1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5985796" y="4170565"/>
            <a:ext cx="2909892" cy="763574"/>
          </a:xfrm>
        </p:spPr>
        <p:txBody>
          <a:bodyPr>
            <a:noAutofit/>
          </a:bodyPr>
          <a:lstStyle/>
          <a:p>
            <a:pPr algn="r"/>
            <a:r>
              <a:rPr lang="pt-BR" dirty="0"/>
              <a:t>DMS – </a:t>
            </a:r>
            <a:r>
              <a:rPr lang="pt-BR" dirty="0" err="1"/>
              <a:t>LinxMaq</a:t>
            </a:r>
            <a:endParaRPr lang="pt-BR" dirty="0"/>
          </a:p>
          <a:p>
            <a:pPr algn="r"/>
            <a:r>
              <a:rPr lang="pt-BR" i="1" dirty="0" smtClean="0"/>
              <a:t>Fatima Lobo</a:t>
            </a:r>
            <a:endParaRPr lang="pt-BR" i="1" dirty="0"/>
          </a:p>
        </p:txBody>
      </p:sp>
    </p:spTree>
    <p:extLst>
      <p:ext uri="{BB962C8B-B14F-4D97-AF65-F5344CB8AC3E}">
        <p14:creationId xmlns:p14="http://schemas.microsoft.com/office/powerpoint/2010/main" val="2921545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Veja na sequencia o(a)...</a:t>
            </a:r>
            <a:endParaRPr lang="pt-BR" dirty="0"/>
          </a:p>
        </p:txBody>
      </p:sp>
      <p:sp>
        <p:nvSpPr>
          <p:cNvPr id="4" name="Arredondar Retângulo em um Canto Diagonal 3"/>
          <p:cNvSpPr/>
          <p:nvPr/>
        </p:nvSpPr>
        <p:spPr>
          <a:xfrm>
            <a:off x="973769" y="849086"/>
            <a:ext cx="7552713" cy="4027714"/>
          </a:xfrm>
          <a:prstGeom prst="round2Diag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627063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t-BR" dirty="0" smtClean="0"/>
          </a:p>
          <a:p>
            <a:pPr marL="627063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t-BR" dirty="0"/>
          </a:p>
          <a:p>
            <a:pPr marL="627063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t-BR" dirty="0" smtClean="0"/>
          </a:p>
          <a:p>
            <a:pPr marL="627063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t-BR" dirty="0"/>
          </a:p>
          <a:p>
            <a:pPr marL="627063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t-BR" dirty="0" smtClean="0"/>
          </a:p>
          <a:p>
            <a:pPr marL="627063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400" dirty="0" smtClean="0"/>
              <a:t>Parametrizações </a:t>
            </a:r>
            <a:r>
              <a:rPr lang="pt-BR" sz="2400" dirty="0"/>
              <a:t>Necessárias</a:t>
            </a:r>
          </a:p>
          <a:p>
            <a:pPr marL="627063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400" dirty="0"/>
              <a:t>Configurações para automatizar </a:t>
            </a:r>
            <a:r>
              <a:rPr lang="pt-BR" sz="2400" dirty="0" smtClean="0"/>
              <a:t>processo</a:t>
            </a:r>
          </a:p>
          <a:p>
            <a:pPr marL="627063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400" dirty="0" smtClean="0"/>
              <a:t>Recepção Pedidos Compras (Orders) no LInxMaq</a:t>
            </a:r>
          </a:p>
          <a:p>
            <a:pPr marL="627063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400" dirty="0" smtClean="0"/>
              <a:t>Consultar / Integrar Orders Importados</a:t>
            </a:r>
          </a:p>
          <a:p>
            <a:pPr marL="627063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400" dirty="0" smtClean="0"/>
              <a:t>Consultar Movimentações Orders / Gerar Planilha</a:t>
            </a:r>
            <a:endParaRPr lang="pt-BR" sz="2400" dirty="0"/>
          </a:p>
          <a:p>
            <a:pPr marL="627063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400" dirty="0" smtClean="0"/>
              <a:t>Processar Aviso de Faturamento</a:t>
            </a:r>
          </a:p>
          <a:p>
            <a:pPr marL="627063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t-BR" dirty="0" smtClean="0"/>
          </a:p>
          <a:p>
            <a:pPr marL="627063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t-BR" dirty="0"/>
          </a:p>
          <a:p>
            <a:pPr marL="627063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t-BR" dirty="0"/>
          </a:p>
          <a:p>
            <a:pPr marL="627063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t-BR" dirty="0" smtClean="0"/>
          </a:p>
          <a:p>
            <a:pPr marL="284163">
              <a:lnSpc>
                <a:spcPct val="150000"/>
              </a:lnSpc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66468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85465" y="1148083"/>
            <a:ext cx="6264695" cy="2736304"/>
          </a:xfrm>
        </p:spPr>
        <p:txBody>
          <a:bodyPr/>
          <a:lstStyle/>
          <a:p>
            <a:pPr algn="ctr"/>
            <a:r>
              <a:rPr lang="pt-BR" sz="4800" dirty="0" smtClean="0"/>
              <a:t>Parametrizações Necessárias</a:t>
            </a:r>
            <a:endParaRPr lang="pt-BR" sz="4800" dirty="0"/>
          </a:p>
        </p:txBody>
      </p:sp>
    </p:spTree>
    <p:extLst>
      <p:ext uri="{BB962C8B-B14F-4D97-AF65-F5344CB8AC3E}">
        <p14:creationId xmlns:p14="http://schemas.microsoft.com/office/powerpoint/2010/main" val="628309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Parametrizações Necessárias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12</a:t>
            </a:fld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481013" y="651263"/>
            <a:ext cx="8215312" cy="3735680"/>
          </a:xfrm>
        </p:spPr>
        <p:txBody>
          <a:bodyPr/>
          <a:lstStyle/>
          <a:p>
            <a:endParaRPr lang="pt-BR" b="1" dirty="0" smtClean="0"/>
          </a:p>
          <a:p>
            <a:pPr marL="1027113" lvl="1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1800" b="1" dirty="0" smtClean="0">
                <a:solidFill>
                  <a:schemeClr val="tx1"/>
                </a:solidFill>
              </a:rPr>
              <a:t>JDPA0000 </a:t>
            </a:r>
            <a:r>
              <a:rPr lang="pt-BR" sz="1800" b="1" dirty="0">
                <a:solidFill>
                  <a:schemeClr val="tx1"/>
                </a:solidFill>
              </a:rPr>
              <a:t>–  </a:t>
            </a:r>
            <a:r>
              <a:rPr lang="pt-BR" sz="1800" dirty="0">
                <a:solidFill>
                  <a:schemeClr val="tx1"/>
                </a:solidFill>
              </a:rPr>
              <a:t>Parâmetros JDQuote2 e CGPOLL </a:t>
            </a:r>
          </a:p>
          <a:p>
            <a:pPr marL="1027113" lvl="1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1800" b="1" dirty="0" smtClean="0">
                <a:solidFill>
                  <a:schemeClr val="tx1"/>
                </a:solidFill>
              </a:rPr>
              <a:t>CADA0900 </a:t>
            </a:r>
            <a:r>
              <a:rPr lang="pt-BR" sz="1800" b="1" dirty="0">
                <a:solidFill>
                  <a:schemeClr val="tx1"/>
                </a:solidFill>
              </a:rPr>
              <a:t>–  </a:t>
            </a:r>
            <a:r>
              <a:rPr lang="pt-BR" sz="1800" dirty="0">
                <a:solidFill>
                  <a:schemeClr val="tx1"/>
                </a:solidFill>
              </a:rPr>
              <a:t>Relacionamento entre </a:t>
            </a:r>
            <a:r>
              <a:rPr lang="pt-BR" sz="1800" dirty="0" err="1">
                <a:solidFill>
                  <a:schemeClr val="tx1"/>
                </a:solidFill>
              </a:rPr>
              <a:t>LinxMaq</a:t>
            </a:r>
            <a:r>
              <a:rPr lang="pt-BR" sz="1800" dirty="0">
                <a:solidFill>
                  <a:schemeClr val="tx1"/>
                </a:solidFill>
              </a:rPr>
              <a:t> / </a:t>
            </a:r>
            <a:r>
              <a:rPr lang="pt-BR" sz="1800" dirty="0" smtClean="0">
                <a:solidFill>
                  <a:schemeClr val="tx1"/>
                </a:solidFill>
              </a:rPr>
              <a:t>Integrações</a:t>
            </a:r>
          </a:p>
          <a:p>
            <a:pPr marL="1027113" lvl="1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1800" b="1" dirty="0">
                <a:solidFill>
                  <a:schemeClr val="tx1"/>
                </a:solidFill>
              </a:rPr>
              <a:t>COPE0100 – </a:t>
            </a:r>
            <a:r>
              <a:rPr lang="pt-BR" sz="1800" dirty="0">
                <a:solidFill>
                  <a:schemeClr val="tx1"/>
                </a:solidFill>
              </a:rPr>
              <a:t>Cadastro de </a:t>
            </a:r>
            <a:r>
              <a:rPr lang="pt-BR" sz="1800" dirty="0" smtClean="0">
                <a:solidFill>
                  <a:schemeClr val="tx1"/>
                </a:solidFill>
              </a:rPr>
              <a:t>Diretórios</a:t>
            </a:r>
          </a:p>
          <a:p>
            <a:pPr marL="1027113" lvl="1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1800" b="1" dirty="0" smtClean="0">
                <a:solidFill>
                  <a:schemeClr val="tx1"/>
                </a:solidFill>
              </a:rPr>
              <a:t>VEIC0075</a:t>
            </a:r>
            <a:r>
              <a:rPr lang="pt-BR" sz="1800" dirty="0" smtClean="0">
                <a:solidFill>
                  <a:schemeClr val="tx1"/>
                </a:solidFill>
              </a:rPr>
              <a:t> – Tipos de Pedido de Compras</a:t>
            </a:r>
          </a:p>
          <a:p>
            <a:pPr marL="741363" lvl="1">
              <a:lnSpc>
                <a:spcPct val="150000"/>
              </a:lnSpc>
            </a:pPr>
            <a:endParaRPr lang="pt-BR" sz="1800" dirty="0">
              <a:solidFill>
                <a:schemeClr val="tx1"/>
              </a:solidFill>
            </a:endParaRPr>
          </a:p>
          <a:p>
            <a:pPr marL="741363" lvl="1">
              <a:lnSpc>
                <a:spcPct val="150000"/>
              </a:lnSpc>
            </a:pPr>
            <a:endParaRPr lang="pt-BR" sz="1800" dirty="0">
              <a:solidFill>
                <a:schemeClr val="tx1"/>
              </a:solidFill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5249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Parametrizações Necessárias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13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372405" y="1030271"/>
            <a:ext cx="4291012" cy="3936537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pt-BR" dirty="0" smtClean="0">
                <a:solidFill>
                  <a:srgbClr val="FF0000"/>
                </a:solidFill>
              </a:rPr>
              <a:t>Inserir </a:t>
            </a:r>
            <a:r>
              <a:rPr lang="pt-BR" b="1" dirty="0" smtClean="0">
                <a:solidFill>
                  <a:srgbClr val="FF0000"/>
                </a:solidFill>
              </a:rPr>
              <a:t>para todas as filiais, inclusive a matriz:</a:t>
            </a:r>
          </a:p>
          <a:p>
            <a:pPr algn="just"/>
            <a:endParaRPr lang="pt-BR" sz="600" b="1" dirty="0" smtClean="0">
              <a:solidFill>
                <a:srgbClr val="FF0000"/>
              </a:solidFill>
            </a:endParaRPr>
          </a:p>
          <a:p>
            <a:pPr marL="0" lvl="0" indent="0" algn="just">
              <a:buNone/>
            </a:pPr>
            <a:r>
              <a:rPr lang="pt-BR" dirty="0" smtClean="0"/>
              <a:t>São os mesmos paramentos utilizados no JDQU0000 que integra cotações e pedidos de vendas, porém nessa aplicação os campos abaixo serão os consistidos.</a:t>
            </a:r>
            <a:endParaRPr lang="pt-BR" dirty="0"/>
          </a:p>
          <a:p>
            <a:pPr marL="0" lvl="0" indent="0" algn="just">
              <a:buNone/>
            </a:pPr>
            <a:r>
              <a:rPr lang="pt-BR" b="1" dirty="0"/>
              <a:t>Utiliza Pedido de Compra: </a:t>
            </a:r>
            <a:r>
              <a:rPr lang="pt-BR" dirty="0"/>
              <a:t>Importa Pedidos de Compra do CGPOLL (sim ou não).</a:t>
            </a:r>
          </a:p>
          <a:p>
            <a:pPr marL="0" lvl="0" indent="0" algn="just">
              <a:buNone/>
            </a:pPr>
            <a:r>
              <a:rPr lang="pt-BR" b="1" dirty="0" smtClean="0"/>
              <a:t>Bloqueia </a:t>
            </a:r>
            <a:r>
              <a:rPr lang="pt-BR" b="1" dirty="0"/>
              <a:t>Pedido de Compra: </a:t>
            </a:r>
            <a:r>
              <a:rPr lang="pt-BR" dirty="0"/>
              <a:t>Bloqueia alteração dos Pedidos de Compra importados do CGPOLL (sim ou não</a:t>
            </a:r>
            <a:r>
              <a:rPr lang="pt-BR" dirty="0" smtClean="0"/>
              <a:t>).</a:t>
            </a:r>
          </a:p>
          <a:p>
            <a:pPr marL="0" lvl="0" indent="0" algn="just">
              <a:buNone/>
            </a:pPr>
            <a:endParaRPr lang="pt-BR" sz="500" dirty="0" smtClean="0"/>
          </a:p>
          <a:p>
            <a:pPr marL="0" lvl="0" indent="0" algn="just">
              <a:buNone/>
            </a:pPr>
            <a:r>
              <a:rPr lang="pt-BR" sz="1400" dirty="0"/>
              <a:t>Parâmetros </a:t>
            </a:r>
            <a:r>
              <a:rPr lang="pt-BR" sz="1400" dirty="0" smtClean="0"/>
              <a:t>quer serão </a:t>
            </a:r>
            <a:r>
              <a:rPr lang="pt-BR" sz="1400" dirty="0"/>
              <a:t>usados para complementar </a:t>
            </a:r>
            <a:r>
              <a:rPr lang="pt-BR" sz="1400" dirty="0" smtClean="0"/>
              <a:t>informações do </a:t>
            </a:r>
            <a:r>
              <a:rPr lang="pt-BR" sz="1400" dirty="0"/>
              <a:t>pedido de compra </a:t>
            </a:r>
            <a:r>
              <a:rPr lang="pt-BR" sz="1400" dirty="0" smtClean="0"/>
              <a:t>(</a:t>
            </a:r>
            <a:r>
              <a:rPr lang="pt-BR" sz="1400" smtClean="0"/>
              <a:t>VEIC0300), </a:t>
            </a:r>
            <a:r>
              <a:rPr lang="pt-BR" sz="1400" dirty="0"/>
              <a:t>para filial onde o processo está sendo executado</a:t>
            </a:r>
            <a:r>
              <a:rPr lang="pt-BR" sz="1400" dirty="0" smtClean="0"/>
              <a:t>.</a:t>
            </a:r>
            <a:endParaRPr lang="pt-BR" sz="1400" dirty="0"/>
          </a:p>
          <a:p>
            <a:pPr lvl="1"/>
            <a:r>
              <a:rPr lang="pt-BR" sz="1200" b="1" dirty="0"/>
              <a:t>Combustível:</a:t>
            </a:r>
            <a:r>
              <a:rPr lang="pt-BR" sz="1200" dirty="0"/>
              <a:t> </a:t>
            </a:r>
            <a:r>
              <a:rPr lang="pt-BR" sz="1200" dirty="0" smtClean="0"/>
              <a:t>(</a:t>
            </a:r>
            <a:r>
              <a:rPr lang="pt-BR" sz="1200" u="sng" dirty="0">
                <a:hlinkClick r:id="rId2" action="ppaction://hlinkfile"/>
              </a:rPr>
              <a:t>VEIC0212</a:t>
            </a:r>
            <a:r>
              <a:rPr lang="pt-BR" sz="1200" u="sng" dirty="0"/>
              <a:t>)</a:t>
            </a:r>
            <a:r>
              <a:rPr lang="pt-BR" sz="1200" dirty="0"/>
              <a:t>; </a:t>
            </a:r>
          </a:p>
          <a:p>
            <a:pPr lvl="1"/>
            <a:r>
              <a:rPr lang="pt-BR" sz="1200" b="1" dirty="0"/>
              <a:t>Portas:</a:t>
            </a:r>
            <a:r>
              <a:rPr lang="pt-BR" sz="1200" dirty="0"/>
              <a:t> Número de portas </a:t>
            </a:r>
          </a:p>
          <a:p>
            <a:pPr lvl="1"/>
            <a:r>
              <a:rPr lang="pt-BR" sz="1200" b="1" dirty="0"/>
              <a:t>Cor </a:t>
            </a:r>
            <a:r>
              <a:rPr lang="pt-BR" sz="1200" b="1" dirty="0" smtClean="0"/>
              <a:t>Externa / Interna:</a:t>
            </a:r>
            <a:r>
              <a:rPr lang="pt-BR" sz="1200" dirty="0" smtClean="0"/>
              <a:t> (</a:t>
            </a:r>
            <a:r>
              <a:rPr lang="pt-BR" sz="1200" u="sng" dirty="0">
                <a:hlinkClick r:id="rId3" action="ppaction://hlinkfile"/>
              </a:rPr>
              <a:t>VEIC0210</a:t>
            </a:r>
            <a:r>
              <a:rPr lang="pt-BR" sz="1200" u="sng" dirty="0"/>
              <a:t>)</a:t>
            </a:r>
            <a:r>
              <a:rPr lang="pt-BR" sz="1200" dirty="0"/>
              <a:t> </a:t>
            </a:r>
          </a:p>
          <a:p>
            <a:pPr marL="0" lvl="0" indent="0">
              <a:buNone/>
            </a:pPr>
            <a:endParaRPr lang="pt-BR" dirty="0" smtClean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481013" y="651265"/>
            <a:ext cx="8215312" cy="281914"/>
          </a:xfrm>
        </p:spPr>
        <p:txBody>
          <a:bodyPr/>
          <a:lstStyle/>
          <a:p>
            <a:endParaRPr lang="pt-BR" b="1" dirty="0" smtClean="0"/>
          </a:p>
          <a:p>
            <a:r>
              <a:rPr lang="pt-BR" b="1" dirty="0" smtClean="0"/>
              <a:t>JDPA0000 –  </a:t>
            </a:r>
            <a:r>
              <a:rPr lang="pt-BR" b="1" dirty="0"/>
              <a:t>Parâmetros JDQuote2 e CGPOLL </a:t>
            </a:r>
          </a:p>
          <a:p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0188" y="397365"/>
            <a:ext cx="4287610" cy="4591050"/>
          </a:xfrm>
          <a:prstGeom prst="rect">
            <a:avLst/>
          </a:prstGeom>
        </p:spPr>
      </p:pic>
      <p:sp>
        <p:nvSpPr>
          <p:cNvPr id="10" name="Retângulo 9"/>
          <p:cNvSpPr/>
          <p:nvPr/>
        </p:nvSpPr>
        <p:spPr>
          <a:xfrm>
            <a:off x="4736646" y="1804026"/>
            <a:ext cx="2515961" cy="29050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4673412" y="3546389"/>
            <a:ext cx="2955553" cy="103457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59107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Parametrizações Necessárias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14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1013" y="1289593"/>
            <a:ext cx="3876978" cy="3130008"/>
          </a:xfrm>
        </p:spPr>
        <p:txBody>
          <a:bodyPr>
            <a:normAutofit/>
          </a:bodyPr>
          <a:lstStyle/>
          <a:p>
            <a:pPr algn="just"/>
            <a:r>
              <a:rPr lang="pt-BR" dirty="0" smtClean="0"/>
              <a:t>É necessário que matriz e filiais estejam cadastradas neste programa, identificando em cada filial qual é a que corresponde a matriz onde serão processada as integrações.</a:t>
            </a:r>
          </a:p>
          <a:p>
            <a:pPr algn="just"/>
            <a:endParaRPr lang="pt-BR" dirty="0"/>
          </a:p>
          <a:p>
            <a:pPr algn="just"/>
            <a:r>
              <a:rPr lang="pt-BR" dirty="0" smtClean="0"/>
              <a:t>OBS: Parâmetros já utilizados em outros processos JD como DPM e JDPrism</a:t>
            </a:r>
          </a:p>
          <a:p>
            <a:pPr marL="0" indent="0" algn="just">
              <a:buNone/>
            </a:pPr>
            <a:endParaRPr lang="pt-BR" dirty="0" smtClean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464343" y="785333"/>
            <a:ext cx="8215312" cy="281914"/>
          </a:xfrm>
        </p:spPr>
        <p:txBody>
          <a:bodyPr/>
          <a:lstStyle/>
          <a:p>
            <a:endParaRPr lang="pt-BR" b="1" dirty="0" smtClean="0"/>
          </a:p>
          <a:p>
            <a:endParaRPr lang="pt-BR" b="1" dirty="0" smtClean="0"/>
          </a:p>
          <a:p>
            <a:r>
              <a:rPr lang="pt-BR" b="1" dirty="0" smtClean="0"/>
              <a:t>CADA0900 </a:t>
            </a:r>
            <a:r>
              <a:rPr lang="pt-BR" b="1" dirty="0"/>
              <a:t>– </a:t>
            </a:r>
            <a:r>
              <a:rPr lang="pt-BR" b="1" dirty="0" smtClean="0"/>
              <a:t> Relacionamento entre Sisdia / Integrações</a:t>
            </a:r>
            <a:endParaRPr lang="pt-BR" dirty="0"/>
          </a:p>
          <a:p>
            <a:r>
              <a:rPr lang="pt-BR" dirty="0" smtClean="0"/>
              <a:t> </a:t>
            </a:r>
          </a:p>
          <a:p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3189" y="1126027"/>
            <a:ext cx="3409950" cy="3133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12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Parametrizações Necessárias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15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1013" y="1289593"/>
            <a:ext cx="8116140" cy="1193631"/>
          </a:xfrm>
        </p:spPr>
        <p:txBody>
          <a:bodyPr>
            <a:normAutofit/>
          </a:bodyPr>
          <a:lstStyle/>
          <a:p>
            <a:pPr algn="just"/>
            <a:r>
              <a:rPr lang="pt-BR" dirty="0"/>
              <a:t>Quando a utilização do CGPOLL estiver ativa, a importação será realizada através do processamento de arquivos texto disponibilizados pela montadora, e copiados automaticamente via DTF para o diretório parametrizado no programa </a:t>
            </a:r>
            <a:r>
              <a:rPr lang="pt-BR" u="sng" dirty="0" smtClean="0"/>
              <a:t>COPE0100.</a:t>
            </a:r>
          </a:p>
          <a:p>
            <a:pPr algn="just"/>
            <a:endParaRPr lang="pt-BR" dirty="0"/>
          </a:p>
          <a:p>
            <a:pPr marL="0" indent="0" algn="just">
              <a:buNone/>
            </a:pPr>
            <a:endParaRPr lang="pt-BR" dirty="0" smtClean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464343" y="855615"/>
            <a:ext cx="8215312" cy="281914"/>
          </a:xfrm>
        </p:spPr>
        <p:txBody>
          <a:bodyPr/>
          <a:lstStyle/>
          <a:p>
            <a:endParaRPr lang="pt-BR" b="1" dirty="0" smtClean="0"/>
          </a:p>
          <a:p>
            <a:endParaRPr lang="pt-BR" b="1" dirty="0" smtClean="0"/>
          </a:p>
          <a:p>
            <a:r>
              <a:rPr lang="pt-BR" b="1" dirty="0" smtClean="0"/>
              <a:t>COPE0100 </a:t>
            </a:r>
            <a:r>
              <a:rPr lang="pt-BR" b="1" dirty="0"/>
              <a:t>– </a:t>
            </a:r>
            <a:r>
              <a:rPr lang="pt-BR" b="1" dirty="0" smtClean="0"/>
              <a:t> Cadastro de Diretórios</a:t>
            </a:r>
            <a:endParaRPr lang="pt-BR" dirty="0"/>
          </a:p>
          <a:p>
            <a:r>
              <a:rPr lang="pt-BR" dirty="0" smtClean="0"/>
              <a:t> </a:t>
            </a:r>
          </a:p>
          <a:p>
            <a:endParaRPr lang="pt-BR" dirty="0"/>
          </a:p>
        </p:txBody>
      </p:sp>
      <p:pic>
        <p:nvPicPr>
          <p:cNvPr id="8" name="Imagem 7"/>
          <p:cNvPicPr/>
          <p:nvPr/>
        </p:nvPicPr>
        <p:blipFill>
          <a:blip r:embed="rId2"/>
          <a:stretch>
            <a:fillRect/>
          </a:stretch>
        </p:blipFill>
        <p:spPr>
          <a:xfrm>
            <a:off x="1996145" y="2787353"/>
            <a:ext cx="5400040" cy="1356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71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Parametrizações Necessárias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16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1012" y="1289593"/>
            <a:ext cx="8336407" cy="662497"/>
          </a:xfrm>
        </p:spPr>
        <p:txBody>
          <a:bodyPr>
            <a:normAutofit/>
          </a:bodyPr>
          <a:lstStyle/>
          <a:p>
            <a:pPr algn="just"/>
            <a:r>
              <a:rPr lang="pt-BR" dirty="0" smtClean="0"/>
              <a:t>O tipo de pedido de compra “NOR” deve estar inserido na base de dados, pois será utilizado quando da importação automática dos </a:t>
            </a:r>
            <a:r>
              <a:rPr lang="pt-BR" dirty="0" err="1" smtClean="0"/>
              <a:t>orders</a:t>
            </a:r>
            <a:r>
              <a:rPr lang="pt-BR" dirty="0" smtClean="0"/>
              <a:t> no VEIC0300.</a:t>
            </a:r>
            <a:endParaRPr lang="pt-BR" dirty="0"/>
          </a:p>
          <a:p>
            <a:pPr marL="0" indent="0" algn="just">
              <a:buNone/>
            </a:pPr>
            <a:endParaRPr lang="pt-BR" dirty="0" smtClean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464343" y="855615"/>
            <a:ext cx="8215312" cy="281914"/>
          </a:xfrm>
        </p:spPr>
        <p:txBody>
          <a:bodyPr/>
          <a:lstStyle/>
          <a:p>
            <a:endParaRPr lang="pt-BR" b="1" dirty="0" smtClean="0"/>
          </a:p>
          <a:p>
            <a:endParaRPr lang="pt-BR" b="1" dirty="0" smtClean="0"/>
          </a:p>
          <a:p>
            <a:r>
              <a:rPr lang="pt-BR" b="1" dirty="0" smtClean="0"/>
              <a:t>VEIC0075 </a:t>
            </a:r>
            <a:r>
              <a:rPr lang="pt-BR" b="1" dirty="0"/>
              <a:t>– </a:t>
            </a:r>
            <a:r>
              <a:rPr lang="pt-BR" b="1" dirty="0" smtClean="0"/>
              <a:t> Tipos de Pedidos de Compra </a:t>
            </a:r>
            <a:endParaRPr lang="pt-BR" dirty="0" smtClean="0"/>
          </a:p>
          <a:p>
            <a:r>
              <a:rPr lang="pt-BR" dirty="0" smtClean="0"/>
              <a:t> </a:t>
            </a:r>
          </a:p>
          <a:p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881" y="2548599"/>
            <a:ext cx="3286125" cy="1562100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0985" y="2104154"/>
            <a:ext cx="4646435" cy="2867772"/>
          </a:xfrm>
          <a:prstGeom prst="rect">
            <a:avLst/>
          </a:prstGeom>
        </p:spPr>
      </p:pic>
      <p:sp>
        <p:nvSpPr>
          <p:cNvPr id="9" name="Espaço Reservado para Texto 3"/>
          <p:cNvSpPr txBox="1">
            <a:spLocks/>
          </p:cNvSpPr>
          <p:nvPr/>
        </p:nvSpPr>
        <p:spPr>
          <a:xfrm>
            <a:off x="1403822" y="2208111"/>
            <a:ext cx="1000330" cy="340488"/>
          </a:xfrm>
          <a:prstGeom prst="rect">
            <a:avLst/>
          </a:prstGeom>
        </p:spPr>
        <p:txBody>
          <a:bodyPr vert="horz" lIns="91413" tIns="45708" rIns="91413" bIns="45708" rtlCol="0">
            <a:normAutofit lnSpcReduction="10000"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/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/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/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/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/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b="1" dirty="0" smtClean="0"/>
              <a:t>VEIC0075</a:t>
            </a:r>
          </a:p>
          <a:p>
            <a:pPr marL="0" indent="0" algn="just">
              <a:buFont typeface="Arial"/>
              <a:buNone/>
            </a:pPr>
            <a:endParaRPr lang="pt-BR" dirty="0" smtClean="0"/>
          </a:p>
        </p:txBody>
      </p:sp>
      <p:sp>
        <p:nvSpPr>
          <p:cNvPr id="10" name="Espaço Reservado para Texto 3"/>
          <p:cNvSpPr txBox="1">
            <a:spLocks/>
          </p:cNvSpPr>
          <p:nvPr/>
        </p:nvSpPr>
        <p:spPr>
          <a:xfrm>
            <a:off x="5891917" y="1855333"/>
            <a:ext cx="1000330" cy="340488"/>
          </a:xfrm>
          <a:prstGeom prst="rect">
            <a:avLst/>
          </a:prstGeom>
        </p:spPr>
        <p:txBody>
          <a:bodyPr vert="horz" lIns="91413" tIns="45708" rIns="91413" bIns="45708" rtlCol="0">
            <a:normAutofit lnSpcReduction="10000"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/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/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/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/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/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b="1" dirty="0" smtClean="0"/>
              <a:t>VEIC0300</a:t>
            </a:r>
          </a:p>
          <a:p>
            <a:pPr marL="0" indent="0" algn="just">
              <a:buFont typeface="Arial"/>
              <a:buNone/>
            </a:pPr>
            <a:endParaRPr lang="pt-BR" dirty="0" smtClean="0"/>
          </a:p>
        </p:txBody>
      </p:sp>
      <p:sp>
        <p:nvSpPr>
          <p:cNvPr id="11" name="Retângulo de cantos arredondados 10"/>
          <p:cNvSpPr/>
          <p:nvPr/>
        </p:nvSpPr>
        <p:spPr>
          <a:xfrm>
            <a:off x="4335694" y="3955551"/>
            <a:ext cx="1972639" cy="27740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715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85465" y="1148083"/>
            <a:ext cx="6264695" cy="2736304"/>
          </a:xfrm>
        </p:spPr>
        <p:txBody>
          <a:bodyPr/>
          <a:lstStyle/>
          <a:p>
            <a:pPr algn="ctr"/>
            <a:r>
              <a:rPr lang="pt-BR" sz="4800" dirty="0" smtClean="0"/>
              <a:t>Configurações para automatizar o Processo</a:t>
            </a:r>
            <a:endParaRPr lang="pt-BR" sz="4800" dirty="0"/>
          </a:p>
        </p:txBody>
      </p:sp>
    </p:spTree>
    <p:extLst>
      <p:ext uri="{BB962C8B-B14F-4D97-AF65-F5344CB8AC3E}">
        <p14:creationId xmlns:p14="http://schemas.microsoft.com/office/powerpoint/2010/main" val="315391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Configurações para automatizar processo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18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0786" y="909370"/>
            <a:ext cx="8456386" cy="4234130"/>
          </a:xfrm>
        </p:spPr>
        <p:txBody>
          <a:bodyPr anchor="ctr">
            <a:normAutofit lnSpcReduction="10000"/>
          </a:bodyPr>
          <a:lstStyle/>
          <a:p>
            <a:pPr lvl="0"/>
            <a:endParaRPr lang="pt-BR" dirty="0" smtClean="0"/>
          </a:p>
          <a:p>
            <a:pPr lvl="0" algn="just">
              <a:buFont typeface="Wingdings" panose="05000000000000000000" pitchFamily="2" charset="2"/>
              <a:buChar char="Ø"/>
            </a:pPr>
            <a:r>
              <a:rPr lang="pt-BR" dirty="0" smtClean="0"/>
              <a:t>Para </a:t>
            </a:r>
            <a:r>
              <a:rPr lang="pt-BR" dirty="0"/>
              <a:t>realizar a transferência automática do arquivo via DTF, existem pré-condições:</a:t>
            </a:r>
          </a:p>
          <a:p>
            <a:pPr lvl="0" algn="just">
              <a:buFont typeface="Wingdings" panose="05000000000000000000" pitchFamily="2" charset="2"/>
              <a:buChar char="Ø"/>
            </a:pPr>
            <a:r>
              <a:rPr lang="pt-BR" dirty="0"/>
              <a:t>É necessário utilizar uma máquina servidora para configurar uma tarefa do Windows. Exemplo: Uma máquina servidora de Nota Fiscal Eletrônica.</a:t>
            </a:r>
          </a:p>
          <a:p>
            <a:pPr lvl="0" algn="just">
              <a:buFont typeface="Wingdings" panose="05000000000000000000" pitchFamily="2" charset="2"/>
              <a:buChar char="Ø"/>
            </a:pPr>
            <a:r>
              <a:rPr lang="pt-BR" dirty="0"/>
              <a:t>É necessário que a máquina utilizada tenha instalado o programa de DTF responsável pela comunicação com a montadora (esse programa é de responsabilidade da John Deere</a:t>
            </a:r>
            <a:r>
              <a:rPr lang="pt-BR" dirty="0" smtClean="0"/>
              <a:t>).</a:t>
            </a:r>
          </a:p>
          <a:p>
            <a:pPr lvl="0" algn="just">
              <a:buFont typeface="Wingdings" panose="05000000000000000000" pitchFamily="2" charset="2"/>
              <a:buChar char="Ø"/>
            </a:pPr>
            <a:r>
              <a:rPr lang="pt-BR" dirty="0" smtClean="0"/>
              <a:t>Efetuar o Agendamento de execução via Crontab.</a:t>
            </a:r>
            <a:endParaRPr lang="pt-BR" dirty="0"/>
          </a:p>
          <a:p>
            <a:pPr algn="just"/>
            <a:endParaRPr lang="pt-BR" sz="500" b="1" dirty="0" smtClean="0"/>
          </a:p>
          <a:p>
            <a:pPr marL="0" indent="0" algn="just">
              <a:buNone/>
            </a:pPr>
            <a:r>
              <a:rPr lang="pt-BR" sz="1400" b="1" dirty="0" smtClean="0"/>
              <a:t>Agendamento Robô (Crontab): </a:t>
            </a:r>
            <a:r>
              <a:rPr lang="pt-BR" sz="1400" u="sng" dirty="0" smtClean="0">
                <a:solidFill>
                  <a:srgbClr val="FF0000"/>
                </a:solidFill>
              </a:rPr>
              <a:t>cada concessionário definirá intervalos de integração, dependendo de suas atividades</a:t>
            </a:r>
            <a:r>
              <a:rPr lang="pt-BR" sz="1400" dirty="0" smtClean="0">
                <a:solidFill>
                  <a:srgbClr val="FF0000"/>
                </a:solidFill>
              </a:rPr>
              <a:t>, </a:t>
            </a:r>
            <a:r>
              <a:rPr lang="pt-BR" sz="1400" dirty="0" smtClean="0"/>
              <a:t>e deverá configurar conforme o caso. </a:t>
            </a:r>
          </a:p>
          <a:p>
            <a:pPr marL="0" indent="0" algn="just">
              <a:buNone/>
            </a:pPr>
            <a:endParaRPr lang="pt-BR" sz="500" dirty="0" smtClean="0"/>
          </a:p>
          <a:p>
            <a:pPr marL="0" indent="0" algn="just">
              <a:buNone/>
            </a:pPr>
            <a:r>
              <a:rPr lang="pt-BR" sz="1400" dirty="0" smtClean="0"/>
              <a:t>O usuário do TI, deverá obter </a:t>
            </a:r>
            <a:r>
              <a:rPr lang="pt-BR" sz="1400" dirty="0"/>
              <a:t>o shell </a:t>
            </a:r>
            <a:r>
              <a:rPr lang="pt-BR" sz="1400" i="1" dirty="0"/>
              <a:t>Run_JDCG0000.sh </a:t>
            </a:r>
            <a:r>
              <a:rPr lang="pt-BR" sz="1400" dirty="0" smtClean="0"/>
              <a:t>no </a:t>
            </a:r>
            <a:r>
              <a:rPr lang="pt-BR" sz="1400" dirty="0"/>
              <a:t>portal </a:t>
            </a:r>
            <a:r>
              <a:rPr lang="pt-BR" sz="1400" dirty="0" smtClean="0"/>
              <a:t>Linx, na sequencia seguir as orientações contidas na documentação do programa JDCG0000 para a  configuração do cron. </a:t>
            </a:r>
          </a:p>
          <a:p>
            <a:pPr marL="0" indent="0">
              <a:buNone/>
            </a:pPr>
            <a:r>
              <a:rPr lang="pt-BR" sz="1400" dirty="0" smtClean="0"/>
              <a:t>OBS: </a:t>
            </a:r>
            <a:r>
              <a:rPr lang="pt-BR" sz="1400" dirty="0"/>
              <a:t>No diretório /tmp serão gerados dois </a:t>
            </a:r>
            <a:r>
              <a:rPr lang="pt-BR" sz="1400" dirty="0" smtClean="0"/>
              <a:t>logs</a:t>
            </a:r>
            <a:r>
              <a:rPr lang="pt-BR" sz="1400" dirty="0"/>
              <a:t>:</a:t>
            </a:r>
            <a:endParaRPr lang="pt-BR" sz="1400" dirty="0" smtClean="0"/>
          </a:p>
          <a:p>
            <a:pPr marL="400050" lvl="1" indent="0">
              <a:buNone/>
            </a:pPr>
            <a:r>
              <a:rPr lang="pt-BR" sz="1200" i="1" dirty="0" smtClean="0"/>
              <a:t>Run_JDCG0000.1.log </a:t>
            </a:r>
            <a:r>
              <a:rPr lang="pt-BR" sz="1200" i="1" dirty="0"/>
              <a:t>esse é o log para quando a execução ocorrer normalmente.</a:t>
            </a:r>
            <a:endParaRPr lang="pt-BR" sz="850" dirty="0"/>
          </a:p>
          <a:p>
            <a:pPr marL="400050" lvl="1" indent="0">
              <a:buNone/>
            </a:pPr>
            <a:r>
              <a:rPr lang="pt-BR" sz="1200" i="1" dirty="0"/>
              <a:t>Run_JDCG0000.2.log esse é o log que contém os erros de execução do Crontab.</a:t>
            </a:r>
            <a:endParaRPr lang="pt-BR" sz="850" dirty="0"/>
          </a:p>
          <a:p>
            <a:endParaRPr lang="pt-BR" sz="1400" dirty="0"/>
          </a:p>
          <a:p>
            <a:endParaRPr lang="pt-BR" sz="1050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481080" y="613850"/>
            <a:ext cx="8215312" cy="281914"/>
          </a:xfrm>
        </p:spPr>
        <p:txBody>
          <a:bodyPr/>
          <a:lstStyle/>
          <a:p>
            <a:endParaRPr lang="pt-BR" b="1" dirty="0" smtClean="0"/>
          </a:p>
          <a:p>
            <a:r>
              <a:rPr lang="pt-BR" b="1" dirty="0" smtClean="0"/>
              <a:t>Atividades da Equipe TI do concessionário</a:t>
            </a:r>
            <a:endParaRPr lang="pt-BR" b="1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50696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85465" y="1148083"/>
            <a:ext cx="6548300" cy="2736304"/>
          </a:xfrm>
        </p:spPr>
        <p:txBody>
          <a:bodyPr/>
          <a:lstStyle/>
          <a:p>
            <a:pPr algn="ctr"/>
            <a:r>
              <a:rPr lang="pt-BR" sz="4800" dirty="0" smtClean="0"/>
              <a:t>CGPOLL</a:t>
            </a:r>
            <a:r>
              <a:rPr lang="pt-BR" sz="4800" dirty="0"/>
              <a:t/>
            </a:r>
            <a:br>
              <a:rPr lang="pt-BR" sz="4800" dirty="0"/>
            </a:br>
            <a:r>
              <a:rPr lang="pt-BR" sz="3600" b="1" dirty="0" smtClean="0">
                <a:solidFill>
                  <a:srgbClr val="FF0000"/>
                </a:solidFill>
              </a:rPr>
              <a:t>Recebimento Pedidos de Compras (Orders) </a:t>
            </a:r>
            <a:endParaRPr lang="pt-BR" sz="3600" dirty="0"/>
          </a:p>
        </p:txBody>
      </p:sp>
    </p:spTree>
    <p:extLst>
      <p:ext uri="{BB962C8B-B14F-4D97-AF65-F5344CB8AC3E}">
        <p14:creationId xmlns:p14="http://schemas.microsoft.com/office/powerpoint/2010/main" val="3740110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pt-BR" dirty="0" smtClean="0"/>
              <a:t>CGPoll - </a:t>
            </a:r>
            <a:r>
              <a:rPr lang="pt-BR" dirty="0" err="1" smtClean="0"/>
              <a:t>LinxMaq</a:t>
            </a:r>
            <a:endParaRPr lang="pt-BR" dirty="0"/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r"/>
            <a:r>
              <a:rPr lang="pt-BR" dirty="0" smtClean="0"/>
              <a:t>V1.0 – Abril / 2019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8253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CGPoll – Recebimento Pedidos de Compras (Orders)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20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0787" y="1319245"/>
            <a:ext cx="8434614" cy="3503547"/>
          </a:xfrm>
        </p:spPr>
        <p:txBody>
          <a:bodyPr>
            <a:normAutofit/>
          </a:bodyPr>
          <a:lstStyle/>
          <a:p>
            <a:pPr algn="just"/>
            <a:r>
              <a:rPr lang="pt-BR" sz="1400" dirty="0"/>
              <a:t>Através deste processo serão realizados o recebimento e a atualização dos pedidos de compra, quando a filial utiliza o </a:t>
            </a:r>
            <a:r>
              <a:rPr lang="pt-BR" sz="1400" dirty="0" smtClean="0"/>
              <a:t>CGPOLL. </a:t>
            </a:r>
          </a:p>
          <a:p>
            <a:pPr algn="just"/>
            <a:endParaRPr lang="pt-BR" sz="1400" dirty="0" smtClean="0"/>
          </a:p>
          <a:p>
            <a:pPr algn="just"/>
            <a:r>
              <a:rPr lang="pt-BR" sz="1400" dirty="0"/>
              <a:t>O processamento dos arquivos do CGPOLL poderá ser realizado de forma manual, através da execução do processo via menu do sistema, ou automática, através da execução do processo via </a:t>
            </a:r>
            <a:r>
              <a:rPr lang="pt-BR" sz="1400" dirty="0" smtClean="0"/>
              <a:t>crontab.</a:t>
            </a:r>
          </a:p>
          <a:p>
            <a:pPr algn="just"/>
            <a:endParaRPr lang="pt-BR" sz="1400" dirty="0" smtClean="0"/>
          </a:p>
          <a:p>
            <a:pPr algn="just"/>
            <a:endParaRPr lang="pt-BR" u="sng" dirty="0" smtClean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481081" y="817982"/>
            <a:ext cx="8215312" cy="281914"/>
          </a:xfrm>
        </p:spPr>
        <p:txBody>
          <a:bodyPr/>
          <a:lstStyle/>
          <a:p>
            <a:r>
              <a:rPr lang="pt-BR" b="1" dirty="0" smtClean="0"/>
              <a:t>JDCG0000 – Recebimento de Pedidos de Compra  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2444212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CGPoll – Recebimento Pedidos de Compras (Orders)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21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0787" y="1319245"/>
            <a:ext cx="4235051" cy="3503547"/>
          </a:xfrm>
        </p:spPr>
        <p:txBody>
          <a:bodyPr>
            <a:normAutofit/>
          </a:bodyPr>
          <a:lstStyle/>
          <a:p>
            <a:r>
              <a:rPr lang="pt-BR" sz="1400" dirty="0" smtClean="0"/>
              <a:t>Já </a:t>
            </a:r>
            <a:r>
              <a:rPr lang="pt-BR" sz="1400" dirty="0"/>
              <a:t>na execução automática, serão processados todos os arquivos disponibilizados pela montadora e ainda não processados</a:t>
            </a:r>
            <a:r>
              <a:rPr lang="pt-BR" sz="1400" dirty="0" smtClean="0"/>
              <a:t>.</a:t>
            </a:r>
          </a:p>
          <a:p>
            <a:pPr marL="0" indent="0">
              <a:buNone/>
            </a:pPr>
            <a:r>
              <a:rPr lang="pt-BR" sz="1400" dirty="0" smtClean="0"/>
              <a:t>  </a:t>
            </a:r>
            <a:endParaRPr lang="pt-BR" sz="1400" dirty="0"/>
          </a:p>
          <a:p>
            <a:r>
              <a:rPr lang="pt-BR" sz="1400" dirty="0"/>
              <a:t>O controle do processamento dos arquivos do CGPOLL será realizado através da tabela de controle de datas de importação dos arquivos de compra do CGPOLL (</a:t>
            </a:r>
            <a:r>
              <a:rPr lang="pt-BR" sz="1400" b="1" dirty="0"/>
              <a:t>JDCGPARQ</a:t>
            </a:r>
            <a:r>
              <a:rPr lang="pt-BR" sz="1400" dirty="0"/>
              <a:t>), onde serão armazenados por matriz, os nomes dos arquivos já recebidos e processados. </a:t>
            </a:r>
          </a:p>
          <a:p>
            <a:endParaRPr lang="pt-BR" u="sng" dirty="0" smtClean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481081" y="817982"/>
            <a:ext cx="8215312" cy="281914"/>
          </a:xfrm>
        </p:spPr>
        <p:txBody>
          <a:bodyPr/>
          <a:lstStyle/>
          <a:p>
            <a:r>
              <a:rPr lang="pt-BR" b="1" dirty="0" smtClean="0"/>
              <a:t>JDCG0000 – Recebimento de Pedidos de Compra  </a:t>
            </a:r>
            <a:endParaRPr lang="pt-BR" b="1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0432" y="1384956"/>
            <a:ext cx="3819525" cy="3152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4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CGPoll – Recebimento Pedidos de Compras (Orders)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22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0787" y="1174159"/>
            <a:ext cx="8434614" cy="3503547"/>
          </a:xfrm>
        </p:spPr>
        <p:txBody>
          <a:bodyPr>
            <a:normAutofit/>
          </a:bodyPr>
          <a:lstStyle/>
          <a:p>
            <a:pPr algn="just"/>
            <a:r>
              <a:rPr lang="pt-BR" sz="1400" dirty="0" smtClean="0"/>
              <a:t>Na execução manual, a aplicação verifica no diretório parametrizado no COPE0100, os arquivos não importados e solicita a confirmação arquivo a arquivo, sendo sugerido o nome do último arquivo disponibilizado pela montadora e ainda não processado.</a:t>
            </a:r>
            <a:endParaRPr lang="pt-BR" sz="1400" dirty="0"/>
          </a:p>
          <a:p>
            <a:pPr algn="just"/>
            <a:endParaRPr lang="pt-BR" sz="1400" dirty="0"/>
          </a:p>
          <a:p>
            <a:pPr algn="just"/>
            <a:r>
              <a:rPr lang="pt-BR" sz="1400" dirty="0" smtClean="0"/>
              <a:t>O </a:t>
            </a:r>
            <a:r>
              <a:rPr lang="pt-BR" sz="1400" dirty="0"/>
              <a:t>usuário poderá confirmar o processamento deste arquivo, ou informar o nome de outro arquivo já disponibilizado e que ainda não tenha sido processado. 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481081" y="764963"/>
            <a:ext cx="8215312" cy="281914"/>
          </a:xfrm>
        </p:spPr>
        <p:txBody>
          <a:bodyPr/>
          <a:lstStyle/>
          <a:p>
            <a:r>
              <a:rPr lang="pt-BR" b="1" dirty="0" smtClean="0"/>
              <a:t>JDCG0000 – Recebimento de Pedidos de Compra  </a:t>
            </a:r>
            <a:endParaRPr lang="pt-BR" b="1" dirty="0"/>
          </a:p>
        </p:txBody>
      </p:sp>
      <p:pic>
        <p:nvPicPr>
          <p:cNvPr id="9" name="Imagem 8"/>
          <p:cNvPicPr/>
          <p:nvPr/>
        </p:nvPicPr>
        <p:blipFill>
          <a:blip r:embed="rId2"/>
          <a:stretch>
            <a:fillRect/>
          </a:stretch>
        </p:blipFill>
        <p:spPr>
          <a:xfrm>
            <a:off x="1998074" y="3067652"/>
            <a:ext cx="5400040" cy="1755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81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CGPoll – Recebimento Pedidos de Compras (Orders)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23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0787" y="1213723"/>
            <a:ext cx="3485038" cy="350354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t-BR" sz="1400" b="1" dirty="0" smtClean="0"/>
              <a:t>IMPORTANTE:</a:t>
            </a:r>
          </a:p>
          <a:p>
            <a:pPr marL="0" indent="0" algn="just">
              <a:buNone/>
            </a:pPr>
            <a:r>
              <a:rPr lang="pt-BR" sz="1400" dirty="0" smtClean="0"/>
              <a:t>Quando </a:t>
            </a:r>
            <a:r>
              <a:rPr lang="pt-BR" sz="1400" dirty="0"/>
              <a:t>o pedido importado não possuir nenhuma pendência será gerado automaticamente um pedido de compra (“</a:t>
            </a:r>
            <a:r>
              <a:rPr lang="pt-BR" sz="1400" u="sng" dirty="0"/>
              <a:t>VEIC0300</a:t>
            </a:r>
            <a:r>
              <a:rPr lang="pt-BR" sz="1400" dirty="0"/>
              <a:t>”) baseada nas informações que vieram no arquivo. </a:t>
            </a:r>
            <a:endParaRPr lang="pt-BR" sz="1400" dirty="0" smtClean="0"/>
          </a:p>
          <a:p>
            <a:pPr marL="0" indent="0" algn="just">
              <a:buNone/>
            </a:pPr>
            <a:endParaRPr lang="pt-BR" sz="1400" dirty="0" smtClean="0"/>
          </a:p>
          <a:p>
            <a:pPr marL="0" indent="0" algn="just">
              <a:buNone/>
            </a:pPr>
            <a:r>
              <a:rPr lang="pt-BR" sz="1400" dirty="0" smtClean="0"/>
              <a:t>Caso </a:t>
            </a:r>
            <a:r>
              <a:rPr lang="pt-BR" sz="1400" dirty="0"/>
              <a:t>contrário o pedido ficará como pendente no programa “</a:t>
            </a:r>
            <a:r>
              <a:rPr lang="pt-BR" sz="1400" u="sng" dirty="0"/>
              <a:t>JDCG0300</a:t>
            </a:r>
            <a:r>
              <a:rPr lang="pt-BR" sz="1400" dirty="0"/>
              <a:t>”  informando quais ações necessárias para resolve-las</a:t>
            </a:r>
            <a:r>
              <a:rPr lang="pt-BR" sz="1200" dirty="0"/>
              <a:t>.</a:t>
            </a:r>
          </a:p>
          <a:p>
            <a:pPr marL="0" indent="0" algn="just">
              <a:buNone/>
            </a:pPr>
            <a:endParaRPr lang="pt-BR" sz="1200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481081" y="817982"/>
            <a:ext cx="8215312" cy="281914"/>
          </a:xfrm>
        </p:spPr>
        <p:txBody>
          <a:bodyPr/>
          <a:lstStyle/>
          <a:p>
            <a:r>
              <a:rPr lang="pt-BR" b="1" dirty="0" smtClean="0"/>
              <a:t>JDCG0000 – Recebimento de Pedidos de Compra  </a:t>
            </a:r>
            <a:endParaRPr lang="pt-BR" b="1" dirty="0"/>
          </a:p>
        </p:txBody>
      </p:sp>
      <p:pic>
        <p:nvPicPr>
          <p:cNvPr id="7" name="Imagem 6"/>
          <p:cNvPicPr/>
          <p:nvPr/>
        </p:nvPicPr>
        <p:blipFill>
          <a:blip r:embed="rId2"/>
          <a:stretch>
            <a:fillRect/>
          </a:stretch>
        </p:blipFill>
        <p:spPr>
          <a:xfrm>
            <a:off x="4085380" y="1213723"/>
            <a:ext cx="4611013" cy="3327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326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CGPoll – Recebimento Pedidos de Compras (Orders)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24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0786" y="1213723"/>
            <a:ext cx="8215605" cy="3503547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pt-BR" sz="1400" b="1" dirty="0" smtClean="0"/>
              <a:t>IMPORTANTE: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pt-BR" sz="1400" dirty="0"/>
              <a:t>Os campos preenchidos no pedido de compra importado são: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pt-BR" sz="1400" dirty="0" smtClean="0"/>
              <a:t>Filial</a:t>
            </a:r>
            <a:r>
              <a:rPr lang="pt-BR" sz="1400" dirty="0"/>
              <a:t>;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pt-BR" sz="1400" dirty="0" smtClean="0"/>
              <a:t>Data </a:t>
            </a:r>
            <a:r>
              <a:rPr lang="pt-BR" sz="1400" dirty="0"/>
              <a:t>do Pedido;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pt-BR" sz="1400" dirty="0" smtClean="0"/>
              <a:t>Modelo </a:t>
            </a:r>
            <a:r>
              <a:rPr lang="pt-BR" sz="1400" dirty="0"/>
              <a:t>(Baseado no </a:t>
            </a:r>
            <a:r>
              <a:rPr lang="pt-BR" sz="1400" dirty="0" smtClean="0"/>
              <a:t>DE-PARA </a:t>
            </a:r>
            <a:r>
              <a:rPr lang="pt-BR" sz="1400" dirty="0"/>
              <a:t>de modelos);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pt-BR" sz="1400" dirty="0" smtClean="0"/>
              <a:t>Valor</a:t>
            </a:r>
            <a:r>
              <a:rPr lang="pt-BR" sz="1400" dirty="0"/>
              <a:t>;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pt-BR" sz="1400" dirty="0" smtClean="0"/>
              <a:t>Observação </a:t>
            </a:r>
            <a:r>
              <a:rPr lang="pt-BR" sz="1400" dirty="0"/>
              <a:t>(detalhes do produto que vem no arquivo);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pt-BR" sz="1400" dirty="0" smtClean="0"/>
              <a:t>Cor </a:t>
            </a:r>
            <a:r>
              <a:rPr lang="pt-BR" sz="1400" dirty="0"/>
              <a:t>externa, interna e combustível (Baseado nas parametrizações </a:t>
            </a:r>
            <a:r>
              <a:rPr lang="pt-BR" sz="1400" u="sng" dirty="0">
                <a:hlinkClick r:id="rId2" action="ppaction://hlinkfile"/>
              </a:rPr>
              <a:t>JDPA0000</a:t>
            </a:r>
            <a:r>
              <a:rPr lang="pt-BR" sz="1400" dirty="0"/>
              <a:t>);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pt-BR" sz="1400" dirty="0" smtClean="0"/>
              <a:t>Pedido </a:t>
            </a:r>
            <a:r>
              <a:rPr lang="pt-BR" sz="1400" dirty="0"/>
              <a:t>de Fábrica (Commar number JD);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pt-BR" sz="1400" dirty="0" smtClean="0"/>
              <a:t>Ano </a:t>
            </a:r>
            <a:r>
              <a:rPr lang="pt-BR" sz="1400" dirty="0"/>
              <a:t>modelo do equipamento sempre será a data corrente, pois essa informação não vem no arquivo da JD.</a:t>
            </a:r>
          </a:p>
          <a:p>
            <a:pPr algn="just">
              <a:buFont typeface="Wingdings" panose="05000000000000000000" pitchFamily="2" charset="2"/>
              <a:buChar char="§"/>
            </a:pPr>
            <a:endParaRPr lang="pt-BR" sz="1200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481081" y="817982"/>
            <a:ext cx="8215312" cy="281914"/>
          </a:xfrm>
        </p:spPr>
        <p:txBody>
          <a:bodyPr/>
          <a:lstStyle/>
          <a:p>
            <a:r>
              <a:rPr lang="pt-BR" b="1" dirty="0" smtClean="0"/>
              <a:t>JDCG0000 – Recebimento de Pedidos de Compra  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115239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CGPoll – Recebimento Pedidos de Compras (Orders)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25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0786" y="1230679"/>
            <a:ext cx="8215605" cy="3503547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pt-BR" sz="1500" b="1" dirty="0" smtClean="0"/>
              <a:t>IMPORTANTE:</a:t>
            </a:r>
          </a:p>
          <a:p>
            <a:pPr marL="0" indent="0">
              <a:buNone/>
            </a:pPr>
            <a:endParaRPr lang="pt-BR" sz="2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pt-BR" sz="2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pt-BR" sz="1500" b="1" dirty="0" smtClean="0">
                <a:solidFill>
                  <a:srgbClr val="FF0000"/>
                </a:solidFill>
              </a:rPr>
              <a:t>Registro </a:t>
            </a:r>
            <a:r>
              <a:rPr lang="pt-BR" sz="1500" b="1" dirty="0">
                <a:solidFill>
                  <a:srgbClr val="FF0000"/>
                </a:solidFill>
              </a:rPr>
              <a:t>que não geram pedido de compra:</a:t>
            </a:r>
            <a:endParaRPr lang="pt-BR" sz="1500" dirty="0">
              <a:solidFill>
                <a:srgbClr val="FF0000"/>
              </a:solidFill>
            </a:endParaRPr>
          </a:p>
          <a:p>
            <a:pPr algn="just"/>
            <a:r>
              <a:rPr lang="pt-BR" sz="1500" dirty="0" smtClean="0"/>
              <a:t>As </a:t>
            </a:r>
            <a:r>
              <a:rPr lang="pt-BR" sz="1500" dirty="0"/>
              <a:t>transações do tipo Pedido em Falta (Back Orders), Pedido Restante (Shortage Orders), Devolução (Return Orders) e Transferência (Dealer TRansfer) serão apenas importadas para o DMS, porém não geram nenhuma ação, pois não serão tratadas nessa primeira fase do projeto</a:t>
            </a:r>
            <a:r>
              <a:rPr lang="pt-BR" sz="1500" dirty="0" smtClean="0"/>
              <a:t>.</a:t>
            </a:r>
          </a:p>
          <a:p>
            <a:pPr lvl="1" algn="just">
              <a:buFont typeface="Wingdings" panose="05000000000000000000" pitchFamily="2" charset="2"/>
              <a:buChar char="§"/>
            </a:pPr>
            <a:endParaRPr lang="pt-BR" sz="1500" dirty="0"/>
          </a:p>
          <a:p>
            <a:pPr algn="just">
              <a:buFont typeface="Arial" panose="020B0604020202020204" pitchFamily="34" charset="0"/>
              <a:buChar char="•"/>
            </a:pPr>
            <a:r>
              <a:rPr lang="pt-BR" sz="1500" dirty="0"/>
              <a:t>Os registros de Ativação de JDlink e AMS  - Sistemas de comunicação via satélite das máquinas. (Hardware, Software e Assinaturas) que pertencem ao grupo “Displays </a:t>
            </a:r>
            <a:r>
              <a:rPr lang="pt-BR" sz="1500" dirty="0" err="1"/>
              <a:t>and</a:t>
            </a:r>
            <a:r>
              <a:rPr lang="pt-BR" sz="1500" dirty="0"/>
              <a:t> Receivers”  (“DNR”)  , também não serão tratados , pois não geram pedido de compra  no DMS por não serem um equipamento com chassis</a:t>
            </a:r>
            <a:r>
              <a:rPr lang="pt-BR" sz="1500" dirty="0" smtClean="0"/>
              <a:t>.</a:t>
            </a:r>
          </a:p>
          <a:p>
            <a:pPr marL="0" indent="0" algn="just">
              <a:buNone/>
            </a:pPr>
            <a:endParaRPr lang="pt-BR" sz="600" dirty="0" smtClean="0"/>
          </a:p>
          <a:p>
            <a:pPr marL="0" indent="0" algn="just">
              <a:buNone/>
            </a:pPr>
            <a:r>
              <a:rPr lang="pt-BR" sz="1500" dirty="0" smtClean="0"/>
              <a:t>Esses </a:t>
            </a:r>
            <a:r>
              <a:rPr lang="pt-BR" sz="1500" dirty="0"/>
              <a:t>casos ficarão disponíveis apenas para consulta no programa “</a:t>
            </a:r>
            <a:r>
              <a:rPr lang="pt-BR" sz="1500" u="sng" dirty="0"/>
              <a:t>JDCG0300</a:t>
            </a:r>
            <a:r>
              <a:rPr lang="pt-BR" sz="1500" dirty="0"/>
              <a:t>”  com o status “Não Gera Pedido</a:t>
            </a:r>
            <a:r>
              <a:rPr lang="pt-BR" sz="1500" dirty="0" smtClean="0"/>
              <a:t>”.</a:t>
            </a:r>
            <a:endParaRPr lang="pt-BR" sz="1500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481081" y="817982"/>
            <a:ext cx="8215312" cy="281914"/>
          </a:xfrm>
        </p:spPr>
        <p:txBody>
          <a:bodyPr/>
          <a:lstStyle/>
          <a:p>
            <a:r>
              <a:rPr lang="pt-BR" b="1" dirty="0" smtClean="0"/>
              <a:t>JDCG0000 – Recebimento de Pedidos de Compra  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698874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CGPoll – Recebimento Pedidos de Compras (Orders)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26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0786" y="1072977"/>
            <a:ext cx="8519081" cy="3503547"/>
          </a:xfrm>
        </p:spPr>
        <p:txBody>
          <a:bodyPr>
            <a:noAutofit/>
          </a:bodyPr>
          <a:lstStyle/>
          <a:p>
            <a:pPr lvl="0" algn="just"/>
            <a:r>
              <a:rPr lang="pt-BR" sz="1400" dirty="0"/>
              <a:t>Durante o processamento manual ou automática, caso </a:t>
            </a:r>
            <a:r>
              <a:rPr lang="pt-BR" sz="1400" dirty="0" smtClean="0"/>
              <a:t>ocorram erros, </a:t>
            </a:r>
            <a:r>
              <a:rPr lang="pt-BR" sz="1400" dirty="0"/>
              <a:t>é disponibilizado um relatório de erros. Este arquivo possui a seguinte nomenclatura:  “</a:t>
            </a:r>
            <a:r>
              <a:rPr lang="pt-BR" sz="1400" b="1" dirty="0"/>
              <a:t>jdcg0000_erro_YYYYMMDD_HHMMSS.rel</a:t>
            </a:r>
            <a:r>
              <a:rPr lang="pt-BR" sz="1400" dirty="0"/>
              <a:t>”,  onde</a:t>
            </a:r>
            <a:r>
              <a:rPr lang="pt-BR" sz="1400" dirty="0" smtClean="0"/>
              <a:t>:           </a:t>
            </a:r>
            <a:r>
              <a:rPr lang="pt-BR" sz="500" dirty="0" smtClean="0"/>
              <a:t> </a:t>
            </a:r>
            <a:r>
              <a:rPr lang="pt-BR" sz="1400" dirty="0"/>
              <a:t>“jdcg0000_ erro_” é fixo;</a:t>
            </a:r>
          </a:p>
          <a:p>
            <a:pPr marL="1257300" lvl="3" indent="0">
              <a:buNone/>
            </a:pPr>
            <a:r>
              <a:rPr lang="pt-BR" sz="1400" dirty="0"/>
              <a:t>“YYYY” é o ano;</a:t>
            </a:r>
          </a:p>
          <a:p>
            <a:pPr marL="1257300" lvl="3" indent="0">
              <a:buNone/>
            </a:pPr>
            <a:r>
              <a:rPr lang="pt-BR" sz="1400" dirty="0"/>
              <a:t>“MM” é o mês;</a:t>
            </a:r>
          </a:p>
          <a:p>
            <a:pPr marL="1257300" lvl="3" indent="0">
              <a:buNone/>
            </a:pPr>
            <a:r>
              <a:rPr lang="pt-BR" sz="1400" dirty="0"/>
              <a:t>“DD” é o dia;</a:t>
            </a:r>
          </a:p>
          <a:p>
            <a:pPr marL="1257300" lvl="3" indent="0">
              <a:buNone/>
            </a:pPr>
            <a:r>
              <a:rPr lang="pt-BR" sz="1400" dirty="0"/>
              <a:t>“_” é o separador fixo;</a:t>
            </a:r>
          </a:p>
          <a:p>
            <a:pPr marL="1257300" lvl="3" indent="0">
              <a:buNone/>
            </a:pPr>
            <a:r>
              <a:rPr lang="pt-BR" sz="1400" dirty="0"/>
              <a:t>“HH” é a hora;</a:t>
            </a:r>
          </a:p>
          <a:p>
            <a:pPr marL="1257300" lvl="3" indent="0">
              <a:buNone/>
            </a:pPr>
            <a:r>
              <a:rPr lang="pt-BR" sz="1400" dirty="0"/>
              <a:t>“MM” são os minutos;</a:t>
            </a:r>
          </a:p>
          <a:p>
            <a:pPr marL="1257300" lvl="3" indent="0">
              <a:buNone/>
            </a:pPr>
            <a:r>
              <a:rPr lang="pt-BR" sz="1400" dirty="0"/>
              <a:t>“SS” são os segundos;</a:t>
            </a:r>
          </a:p>
          <a:p>
            <a:pPr marL="1257300" lvl="3" indent="0">
              <a:buNone/>
            </a:pPr>
            <a:r>
              <a:rPr lang="pt-BR" sz="1400" dirty="0"/>
              <a:t>“.rel” é a extensão do arquivo.</a:t>
            </a:r>
            <a:r>
              <a:rPr lang="pt-BR" sz="1400" dirty="0" smtClean="0"/>
              <a:t>. </a:t>
            </a:r>
            <a:endParaRPr lang="pt-BR" sz="1400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481081" y="677025"/>
            <a:ext cx="8215312" cy="281914"/>
          </a:xfrm>
        </p:spPr>
        <p:txBody>
          <a:bodyPr/>
          <a:lstStyle/>
          <a:p>
            <a:r>
              <a:rPr lang="pt-BR" b="1" dirty="0" smtClean="0"/>
              <a:t>JDCG0000 – Recebimento de Pedidos de Compra  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190355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85465" y="1148083"/>
            <a:ext cx="6548300" cy="2736304"/>
          </a:xfrm>
        </p:spPr>
        <p:txBody>
          <a:bodyPr/>
          <a:lstStyle/>
          <a:p>
            <a:pPr algn="ctr"/>
            <a:r>
              <a:rPr lang="pt-BR" sz="4800" dirty="0" smtClean="0"/>
              <a:t>CGPOLL</a:t>
            </a:r>
            <a:r>
              <a:rPr lang="pt-BR" sz="4800" dirty="0"/>
              <a:t/>
            </a:r>
            <a:br>
              <a:rPr lang="pt-BR" sz="4800" dirty="0"/>
            </a:br>
            <a:r>
              <a:rPr lang="pt-BR" sz="3600" dirty="0">
                <a:solidFill>
                  <a:srgbClr val="FF0000"/>
                </a:solidFill>
              </a:rPr>
              <a:t>Consultar / Integrar Orders Importados</a:t>
            </a:r>
            <a:r>
              <a:rPr lang="pt-BR" sz="3600" dirty="0"/>
              <a:t/>
            </a:r>
            <a:br>
              <a:rPr lang="pt-BR" sz="3600" dirty="0"/>
            </a:br>
            <a:endParaRPr lang="pt-BR" sz="3600" dirty="0"/>
          </a:p>
        </p:txBody>
      </p:sp>
    </p:spTree>
    <p:extLst>
      <p:ext uri="{BB962C8B-B14F-4D97-AF65-F5344CB8AC3E}">
        <p14:creationId xmlns:p14="http://schemas.microsoft.com/office/powerpoint/2010/main" val="236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CGPoll – Recebimento Pedidos de Compras (Orders)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28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0787" y="1153831"/>
            <a:ext cx="8215606" cy="3503547"/>
          </a:xfrm>
        </p:spPr>
        <p:txBody>
          <a:bodyPr>
            <a:noAutofit/>
          </a:bodyPr>
          <a:lstStyle/>
          <a:p>
            <a:pPr algn="just"/>
            <a:r>
              <a:rPr lang="pt-BR" sz="1400" dirty="0"/>
              <a:t>Consulta os pedidos importados do CGPOLL, permitindo visualizar os detalhes, equipamentos, De-Para (de modelo), pedido de compra </a:t>
            </a:r>
            <a:r>
              <a:rPr lang="pt-BR" sz="1400" u="sng" dirty="0"/>
              <a:t>VEIC0300</a:t>
            </a:r>
            <a:r>
              <a:rPr lang="pt-BR" sz="1400" dirty="0"/>
              <a:t>, aviso de faturamento </a:t>
            </a:r>
            <a:r>
              <a:rPr lang="pt-BR" sz="1400" u="sng" dirty="0"/>
              <a:t>VEIC0350</a:t>
            </a:r>
            <a:r>
              <a:rPr lang="pt-BR" sz="1400" dirty="0"/>
              <a:t>, dados de compra do equipamento </a:t>
            </a:r>
            <a:r>
              <a:rPr lang="pt-BR" sz="1400" u="sng" dirty="0"/>
              <a:t>CLIV1200</a:t>
            </a:r>
            <a:r>
              <a:rPr lang="pt-BR" sz="1400" dirty="0"/>
              <a:t> e histórico dos dados importados</a:t>
            </a:r>
            <a:r>
              <a:rPr lang="pt-BR" sz="1400" dirty="0" smtClean="0"/>
              <a:t>.</a:t>
            </a:r>
          </a:p>
          <a:p>
            <a:pPr algn="just"/>
            <a:endParaRPr lang="pt-BR" sz="1400" dirty="0" smtClean="0"/>
          </a:p>
          <a:p>
            <a:pPr algn="just"/>
            <a:r>
              <a:rPr lang="pt-BR" sz="1400" dirty="0" smtClean="0"/>
              <a:t>Efetua a integração para o pedido de compra (VEIC0300), automaticamente, quando pendencias sanadas.</a:t>
            </a:r>
          </a:p>
          <a:p>
            <a:pPr algn="just"/>
            <a:endParaRPr lang="pt-BR" sz="1400" dirty="0" smtClean="0"/>
          </a:p>
          <a:p>
            <a:pPr algn="just"/>
            <a:r>
              <a:rPr lang="pt-BR" sz="1400" dirty="0" smtClean="0">
                <a:solidFill>
                  <a:srgbClr val="FF0000"/>
                </a:solidFill>
              </a:rPr>
              <a:t>Toda </a:t>
            </a:r>
            <a:r>
              <a:rPr lang="pt-BR" sz="1400" dirty="0">
                <a:solidFill>
                  <a:srgbClr val="FF0000"/>
                </a:solidFill>
              </a:rPr>
              <a:t>vez que essa tela é acessada é executada uma atualização de todos os pedidos que possuem pendência com o objetivo de verificar se já foram resolvidas e atualizar o Status do pedido automaticamente</a:t>
            </a:r>
            <a:r>
              <a:rPr lang="pt-BR" sz="1400" dirty="0"/>
              <a:t>.</a:t>
            </a:r>
          </a:p>
          <a:p>
            <a:pPr marL="0" indent="0">
              <a:buNone/>
            </a:pPr>
            <a:endParaRPr lang="pt-BR" sz="1400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481081" y="677025"/>
            <a:ext cx="8215312" cy="281914"/>
          </a:xfrm>
        </p:spPr>
        <p:txBody>
          <a:bodyPr/>
          <a:lstStyle/>
          <a:p>
            <a:r>
              <a:rPr lang="pt-BR" b="1" dirty="0" smtClean="0"/>
              <a:t>JDCG0300 – Consultar / Integrar Orders Importados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3539960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123009"/>
            <a:ext cx="8215606" cy="398994"/>
          </a:xfrm>
        </p:spPr>
        <p:txBody>
          <a:bodyPr/>
          <a:lstStyle/>
          <a:p>
            <a:r>
              <a:rPr lang="pt-BR" dirty="0" smtClean="0"/>
              <a:t>CGPoll – Recebimento Pedidos de Compras (Orders)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29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0787" y="1072977"/>
            <a:ext cx="8293343" cy="34883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1400" dirty="0" smtClean="0"/>
              <a:t>Os filtros disponibilizados para acesso aos pedidos importados </a:t>
            </a:r>
            <a:r>
              <a:rPr lang="pt-BR" sz="1400" dirty="0"/>
              <a:t>do </a:t>
            </a:r>
            <a:r>
              <a:rPr lang="pt-BR" sz="1400" dirty="0" smtClean="0"/>
              <a:t>CGPOLL são:</a:t>
            </a:r>
          </a:p>
          <a:p>
            <a:pPr marL="0" indent="0">
              <a:buNone/>
            </a:pPr>
            <a:endParaRPr lang="pt-BR" sz="1400" dirty="0" smtClean="0"/>
          </a:p>
          <a:p>
            <a:endParaRPr lang="pt-BR" sz="1400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481081" y="677025"/>
            <a:ext cx="8215312" cy="281914"/>
          </a:xfrm>
        </p:spPr>
        <p:txBody>
          <a:bodyPr/>
          <a:lstStyle/>
          <a:p>
            <a:r>
              <a:rPr lang="pt-BR" b="1" dirty="0" smtClean="0"/>
              <a:t>JDCG0300 – Consultar / Integrar Orders Importados</a:t>
            </a:r>
            <a:endParaRPr lang="pt-BR" b="1" dirty="0"/>
          </a:p>
        </p:txBody>
      </p:sp>
      <p:pic>
        <p:nvPicPr>
          <p:cNvPr id="10" name="Imagem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824" y="1717330"/>
            <a:ext cx="4926877" cy="2411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Espaço Reservado para Texto 3"/>
          <p:cNvSpPr txBox="1">
            <a:spLocks/>
          </p:cNvSpPr>
          <p:nvPr/>
        </p:nvSpPr>
        <p:spPr>
          <a:xfrm>
            <a:off x="480785" y="1535846"/>
            <a:ext cx="3485039" cy="3159443"/>
          </a:xfrm>
          <a:prstGeom prst="rect">
            <a:avLst/>
          </a:prstGeom>
        </p:spPr>
        <p:txBody>
          <a:bodyPr vert="horz" lIns="91413" tIns="45708" rIns="91413" bIns="45708" rtlCol="0">
            <a:no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/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/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/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/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/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pt-BR" altLang="pt-BR" sz="1400" b="1" dirty="0" smtClean="0">
                <a:solidFill>
                  <a:srgbClr val="000000"/>
                </a:solidFill>
                <a:latin typeface="Neo Sans Pro" panose="020B050403050404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Filial</a:t>
            </a:r>
            <a:r>
              <a:rPr lang="pt-BR" altLang="pt-BR" sz="1400" dirty="0" smtClean="0">
                <a:solidFill>
                  <a:srgbClr val="000000"/>
                </a:solidFill>
                <a:latin typeface="Neo Sans Pro" panose="020B050403050404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 (Integração) </a:t>
            </a:r>
          </a:p>
          <a:p>
            <a:pPr algn="just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endParaRPr lang="pt-BR" altLang="pt-BR" sz="500" dirty="0" smtClean="0">
              <a:solidFill>
                <a:srgbClr val="000000"/>
              </a:solidFill>
              <a:latin typeface="Neo Sans Pro" panose="020B050403050404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pt-BR" altLang="pt-BR" sz="1400" b="1" dirty="0" smtClean="0">
                <a:solidFill>
                  <a:srgbClr val="000000"/>
                </a:solidFill>
                <a:latin typeface="Neo Sans Pro" panose="020B050403050404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Nro Cotação: </a:t>
            </a:r>
            <a:r>
              <a:rPr lang="pt-BR" altLang="pt-BR" sz="1400" dirty="0" smtClean="0">
                <a:solidFill>
                  <a:srgbClr val="000000"/>
                </a:solidFill>
                <a:latin typeface="Neo Sans Pro" panose="020B050403050404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(Cotação JD)</a:t>
            </a:r>
            <a:endParaRPr lang="pt-BR" altLang="pt-BR" sz="1400" dirty="0" smtClean="0"/>
          </a:p>
          <a:p>
            <a:pPr algn="just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endParaRPr lang="pt-BR" altLang="pt-BR" sz="500" b="1" dirty="0" smtClean="0">
              <a:solidFill>
                <a:srgbClr val="000000"/>
              </a:solidFill>
              <a:latin typeface="Neo Sans Pro" panose="020B050403050404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pt-BR" altLang="pt-BR" sz="1400" b="1" dirty="0" smtClean="0">
                <a:solidFill>
                  <a:srgbClr val="000000"/>
                </a:solidFill>
                <a:latin typeface="Neo Sans Pro" panose="020B050403050404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Comar:</a:t>
            </a:r>
            <a:r>
              <a:rPr lang="pt-BR" altLang="pt-BR" sz="1400" dirty="0" smtClean="0">
                <a:solidFill>
                  <a:srgbClr val="000000"/>
                </a:solidFill>
                <a:latin typeface="Neo Sans Pro" panose="020B050403050404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pt-BR" sz="1400" dirty="0"/>
              <a:t>Esse campo representa o número </a:t>
            </a:r>
            <a:r>
              <a:rPr lang="pt-BR" sz="1400" dirty="0" smtClean="0"/>
              <a:t>pedido fábrica JD).</a:t>
            </a:r>
            <a:endParaRPr lang="pt-BR" sz="1400" dirty="0"/>
          </a:p>
          <a:p>
            <a:pPr algn="just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endParaRPr lang="pt-BR" altLang="pt-BR" sz="500" b="1" dirty="0" smtClean="0">
              <a:solidFill>
                <a:srgbClr val="000000"/>
              </a:solidFill>
              <a:latin typeface="Neo Sans Pro" panose="020B050403050404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pt-BR" altLang="pt-BR" sz="1400" b="1" dirty="0" smtClean="0">
                <a:solidFill>
                  <a:srgbClr val="000000"/>
                </a:solidFill>
                <a:latin typeface="Neo Sans Pro" panose="020B050403050404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Data do Pedido De/Até:</a:t>
            </a:r>
            <a:r>
              <a:rPr lang="pt-BR" altLang="pt-BR" sz="1400" dirty="0" smtClean="0">
                <a:solidFill>
                  <a:srgbClr val="000000"/>
                </a:solidFill>
                <a:latin typeface="Neo Sans Pro" panose="020B050403050404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(Quando o pedido foi criado no CGPOLL) </a:t>
            </a:r>
          </a:p>
          <a:p>
            <a:pPr algn="just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endParaRPr lang="pt-BR" altLang="pt-BR" sz="500" b="1" dirty="0" smtClean="0">
              <a:solidFill>
                <a:srgbClr val="000000"/>
              </a:solidFill>
              <a:latin typeface="Neo Sans Pro" panose="020B050403050404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pt-BR" altLang="pt-BR" sz="1400" b="1" dirty="0" smtClean="0">
                <a:solidFill>
                  <a:srgbClr val="000000"/>
                </a:solidFill>
                <a:latin typeface="Neo Sans Pro" panose="020B050403050404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Data de importação do Pedido De/Até</a:t>
            </a:r>
            <a:r>
              <a:rPr lang="pt-BR" altLang="pt-BR" sz="1400" dirty="0" smtClean="0">
                <a:solidFill>
                  <a:srgbClr val="000000"/>
                </a:solidFill>
                <a:latin typeface="Neo Sans Pro" panose="020B050403050404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(Período em que foi importado para o DMS) </a:t>
            </a:r>
          </a:p>
          <a:p>
            <a:pPr algn="just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endParaRPr lang="pt-BR" altLang="pt-BR" sz="500" b="1" dirty="0" smtClean="0">
              <a:solidFill>
                <a:srgbClr val="000000"/>
              </a:solidFill>
              <a:latin typeface="Neo Sans Pro" panose="020B050403050404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pt-BR" altLang="pt-BR" sz="1400" b="1" dirty="0" smtClean="0">
                <a:solidFill>
                  <a:srgbClr val="000000"/>
                </a:solidFill>
                <a:latin typeface="Neo Sans Pro" panose="020B050403050404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Status DMS</a:t>
            </a:r>
            <a:r>
              <a:rPr lang="pt-BR" altLang="pt-BR" sz="1400" dirty="0" smtClean="0">
                <a:solidFill>
                  <a:srgbClr val="000000"/>
                </a:solidFill>
                <a:latin typeface="Neo Sans Pro" panose="020B050403050404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(ver a seguir)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pt-BR" sz="1400" b="1" dirty="0" smtClean="0"/>
              <a:t>Tipo Transação</a:t>
            </a:r>
            <a:r>
              <a:rPr lang="pt-BR" sz="1400" dirty="0" smtClean="0"/>
              <a:t>: (ver a seguir)</a:t>
            </a:r>
          </a:p>
          <a:p>
            <a:endParaRPr lang="pt-BR" sz="1400" dirty="0"/>
          </a:p>
        </p:txBody>
      </p:sp>
      <p:sp>
        <p:nvSpPr>
          <p:cNvPr id="9" name="Retângulo 8"/>
          <p:cNvSpPr/>
          <p:nvPr/>
        </p:nvSpPr>
        <p:spPr>
          <a:xfrm>
            <a:off x="4120872" y="1972782"/>
            <a:ext cx="4575520" cy="88343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3977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5" y="522526"/>
            <a:ext cx="7482807" cy="691698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  <a:ea typeface="Dosis Light" charset="0"/>
                <a:cs typeface="Dosis Light" charset="0"/>
              </a:rPr>
              <a:t>OBJETIVO:</a:t>
            </a:r>
            <a:endParaRPr lang="pt-BR" sz="4000" dirty="0">
              <a:latin typeface="Dosis Light" charset="0"/>
              <a:ea typeface="Dosis Light" charset="0"/>
              <a:cs typeface="Dosis Light" charset="0"/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5" y="1331919"/>
            <a:ext cx="8215606" cy="2737214"/>
          </a:xfrm>
        </p:spPr>
        <p:txBody>
          <a:bodyPr>
            <a:noAutofit/>
          </a:bodyPr>
          <a:lstStyle/>
          <a:p>
            <a:pPr lvl="1" algn="just"/>
            <a:r>
              <a:rPr lang="pt-BR" sz="2000" dirty="0" smtClean="0"/>
              <a:t>Recepcionar </a:t>
            </a:r>
            <a:r>
              <a:rPr lang="pt-BR" sz="2000" dirty="0"/>
              <a:t>no </a:t>
            </a:r>
            <a:r>
              <a:rPr lang="pt-BR" sz="2000" dirty="0" err="1"/>
              <a:t>LinxMaq</a:t>
            </a:r>
            <a:r>
              <a:rPr lang="pt-BR" sz="2000" dirty="0"/>
              <a:t>, via DTF, Pedidos de Compra de Máquinas (</a:t>
            </a:r>
            <a:r>
              <a:rPr lang="pt-BR" sz="2000" dirty="0" err="1"/>
              <a:t>ORDERs</a:t>
            </a:r>
            <a:r>
              <a:rPr lang="pt-BR" sz="2000" dirty="0"/>
              <a:t> colocados pela rede no portal JD), bem como manter atualizado no DBS, todas movimentações ocorridas em cada </a:t>
            </a:r>
            <a:r>
              <a:rPr lang="pt-BR" sz="2000" dirty="0" smtClean="0"/>
              <a:t>Order, </a:t>
            </a:r>
            <a:r>
              <a:rPr lang="pt-BR" sz="2000" dirty="0"/>
              <a:t>em todas as </a:t>
            </a:r>
            <a:r>
              <a:rPr lang="pt-BR" sz="2000" dirty="0" smtClean="0"/>
              <a:t>fases (fabricação</a:t>
            </a:r>
            <a:r>
              <a:rPr lang="pt-BR" sz="2000" dirty="0"/>
              <a:t>, prazos de entrega, cancelamentos, </a:t>
            </a:r>
            <a:r>
              <a:rPr lang="pt-BR" sz="2000" dirty="0" smtClean="0"/>
              <a:t>etc.) </a:t>
            </a:r>
            <a:r>
              <a:rPr lang="pt-BR" sz="2000" dirty="0"/>
              <a:t>até o faturamento do equipamento na </a:t>
            </a:r>
            <a:r>
              <a:rPr lang="pt-BR" sz="2000" dirty="0" smtClean="0"/>
              <a:t>montadora.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20479420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59596" y="123009"/>
            <a:ext cx="8215606" cy="398994"/>
          </a:xfrm>
        </p:spPr>
        <p:txBody>
          <a:bodyPr/>
          <a:lstStyle/>
          <a:p>
            <a:r>
              <a:rPr lang="pt-BR" dirty="0" smtClean="0"/>
              <a:t>CGPoll – Recebimento Pedidos de Compras (Orders)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30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359596" y="958939"/>
            <a:ext cx="8507001" cy="4106221"/>
          </a:xfrm>
        </p:spPr>
        <p:txBody>
          <a:bodyPr>
            <a:no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pt-BR" altLang="pt-BR" sz="1400" b="1" dirty="0">
                <a:solidFill>
                  <a:srgbClr val="000000"/>
                </a:solidFill>
                <a:latin typeface="Neo Sans Pro" panose="020B050403050404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Status DMS</a:t>
            </a:r>
            <a:r>
              <a:rPr lang="pt-BR" altLang="pt-BR" sz="1400" dirty="0">
                <a:solidFill>
                  <a:srgbClr val="000000"/>
                </a:solidFill>
                <a:latin typeface="Neo Sans Pro" panose="020B050403050404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pt-BR" sz="1400" dirty="0" smtClean="0"/>
          </a:p>
          <a:p>
            <a:pPr lvl="1" algn="just"/>
            <a:r>
              <a:rPr lang="pt-BR" sz="1200" b="1" dirty="0"/>
              <a:t>Pendente: </a:t>
            </a:r>
            <a:r>
              <a:rPr lang="pt-BR" sz="1200" dirty="0"/>
              <a:t>Possui alguma pendencia, </a:t>
            </a:r>
            <a:r>
              <a:rPr lang="pt-BR" sz="1200" dirty="0" smtClean="0"/>
              <a:t>(DE-PARA de </a:t>
            </a:r>
            <a:r>
              <a:rPr lang="pt-BR" sz="1200" dirty="0"/>
              <a:t>modelo, cadastro de filial, etc.)</a:t>
            </a:r>
          </a:p>
          <a:p>
            <a:pPr lvl="1" algn="just"/>
            <a:r>
              <a:rPr lang="pt-BR" sz="1200" b="1" dirty="0"/>
              <a:t>Cancelado:</a:t>
            </a:r>
            <a:r>
              <a:rPr lang="pt-BR" sz="1200" dirty="0"/>
              <a:t> Quando vem uma transação de cancelamento de um pedido feito, </a:t>
            </a:r>
            <a:r>
              <a:rPr lang="pt-BR" sz="1200" dirty="0">
                <a:solidFill>
                  <a:srgbClr val="FF0000"/>
                </a:solidFill>
              </a:rPr>
              <a:t>nesse caso o pedido de compra gerado é excluído do sistema.</a:t>
            </a:r>
          </a:p>
          <a:p>
            <a:pPr lvl="1" algn="just"/>
            <a:r>
              <a:rPr lang="pt-BR" sz="1200" b="1" dirty="0"/>
              <a:t>Processado:</a:t>
            </a:r>
            <a:r>
              <a:rPr lang="pt-BR" sz="1200" dirty="0"/>
              <a:t> Quando conseguiu efetuar a </a:t>
            </a:r>
            <a:r>
              <a:rPr lang="pt-BR" sz="1200" dirty="0" smtClean="0"/>
              <a:t>atualização/criação </a:t>
            </a:r>
            <a:r>
              <a:rPr lang="pt-BR" sz="1200" dirty="0"/>
              <a:t>do pedido de compra sem problemas, </a:t>
            </a:r>
            <a:r>
              <a:rPr lang="pt-BR" sz="1200" dirty="0">
                <a:solidFill>
                  <a:srgbClr val="FF0000"/>
                </a:solidFill>
              </a:rPr>
              <a:t>com exceção do cancelamento </a:t>
            </a:r>
            <a:r>
              <a:rPr lang="pt-BR" sz="1200" dirty="0"/>
              <a:t>que é deixado separado para facilitar as buscas.</a:t>
            </a:r>
          </a:p>
          <a:p>
            <a:pPr lvl="1" algn="just"/>
            <a:r>
              <a:rPr lang="pt-BR" sz="1200" b="1" dirty="0"/>
              <a:t>Não Cancelado:</a:t>
            </a:r>
            <a:r>
              <a:rPr lang="pt-BR" sz="1200" dirty="0"/>
              <a:t> Quando veio uma ordem de cancelamento no arquivo, porém a rotina não conseguiu processar. Os motivos podem ser:</a:t>
            </a:r>
          </a:p>
          <a:p>
            <a:pPr marL="800100" lvl="2" indent="0" algn="just">
              <a:buNone/>
            </a:pPr>
            <a:r>
              <a:rPr lang="pt-BR" sz="1300" dirty="0"/>
              <a:t>- Já existe aviso ou faturamento para aquele pedido de compra (“</a:t>
            </a:r>
            <a:r>
              <a:rPr lang="pt-BR" sz="1300" u="sng" dirty="0">
                <a:hlinkClick r:id="rId2" action="ppaction://hlinkfile"/>
              </a:rPr>
              <a:t>VEIC0350</a:t>
            </a:r>
            <a:r>
              <a:rPr lang="pt-BR" sz="1300" dirty="0" smtClean="0"/>
              <a:t>”), nesse </a:t>
            </a:r>
            <a:r>
              <a:rPr lang="pt-BR" sz="1300" dirty="0"/>
              <a:t>caso não é possível excluir o pedido de compra, pois depende de uma ação do usuário com relação ao pedido.</a:t>
            </a:r>
          </a:p>
          <a:p>
            <a:pPr marL="800100" lvl="2" indent="0" algn="just">
              <a:buNone/>
            </a:pPr>
            <a:r>
              <a:rPr lang="pt-BR" sz="1300" dirty="0"/>
              <a:t>-Pedido de compra não existe para ser cancelado, isso ocorre quando o pedido de compra não é encontrado.</a:t>
            </a:r>
          </a:p>
          <a:p>
            <a:pPr marL="800100" lvl="2" indent="0" algn="just">
              <a:buNone/>
            </a:pPr>
            <a:r>
              <a:rPr lang="pt-BR" sz="1300" dirty="0"/>
              <a:t>-Erro durante o cancelamento, quando ocorrer algum erro do sistema ao tentar efetuar a exclusão do pedido de compra.</a:t>
            </a:r>
          </a:p>
          <a:p>
            <a:endParaRPr lang="pt-BR" sz="1400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359596" y="686230"/>
            <a:ext cx="8215312" cy="281914"/>
          </a:xfrm>
        </p:spPr>
        <p:txBody>
          <a:bodyPr/>
          <a:lstStyle/>
          <a:p>
            <a:r>
              <a:rPr lang="pt-BR" b="1" dirty="0" smtClean="0"/>
              <a:t>JDCG0300 – Consultar / Integrar Orders Importados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258672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123009"/>
            <a:ext cx="8215606" cy="398994"/>
          </a:xfrm>
        </p:spPr>
        <p:txBody>
          <a:bodyPr/>
          <a:lstStyle/>
          <a:p>
            <a:r>
              <a:rPr lang="pt-BR" dirty="0" smtClean="0"/>
              <a:t>CGPoll – Recebimento Pedidos de Compras (Orders)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31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0787" y="1072977"/>
            <a:ext cx="8215606" cy="3749815"/>
          </a:xfrm>
        </p:spPr>
        <p:txBody>
          <a:bodyPr>
            <a:no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pt-BR" altLang="pt-BR" sz="1400" b="1" dirty="0">
                <a:solidFill>
                  <a:srgbClr val="000000"/>
                </a:solidFill>
                <a:latin typeface="Neo Sans Pro" panose="020B050403050404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Status DMS</a:t>
            </a:r>
            <a:r>
              <a:rPr lang="pt-BR" altLang="pt-BR" sz="1400" dirty="0">
                <a:solidFill>
                  <a:srgbClr val="000000"/>
                </a:solidFill>
                <a:latin typeface="Neo Sans Pro" panose="020B050403050404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pt-BR" sz="1400" dirty="0" smtClean="0"/>
          </a:p>
          <a:p>
            <a:pPr lvl="1" algn="just"/>
            <a:r>
              <a:rPr lang="pt-BR" sz="1400" b="1" dirty="0"/>
              <a:t>Não Gera Pedido:</a:t>
            </a:r>
            <a:r>
              <a:rPr lang="pt-BR" sz="1400" dirty="0"/>
              <a:t> </a:t>
            </a:r>
            <a:endParaRPr lang="pt-BR" sz="1400" dirty="0" smtClean="0"/>
          </a:p>
          <a:p>
            <a:pPr lvl="2" algn="just"/>
            <a:r>
              <a:rPr lang="pt-BR" sz="1400" dirty="0" smtClean="0"/>
              <a:t>Os </a:t>
            </a:r>
            <a:r>
              <a:rPr lang="pt-BR" sz="1400" dirty="0"/>
              <a:t>tipos de transação "PEDIDO EM FALTA", "PEDIDO RESTANTE", "DEVOLUCAO DE PEDIDO" e "TRANSFERENCIA" podem ser enviados pela fábrica, porém na versão atual ainda não serão tratados esses casos</a:t>
            </a:r>
            <a:r>
              <a:rPr lang="pt-BR" sz="1400" dirty="0" smtClean="0"/>
              <a:t>.</a:t>
            </a:r>
          </a:p>
          <a:p>
            <a:pPr lvl="2" algn="just"/>
            <a:endParaRPr lang="pt-BR" sz="500" dirty="0"/>
          </a:p>
          <a:p>
            <a:pPr lvl="2" algn="just"/>
            <a:r>
              <a:rPr lang="pt-BR" sz="1400" dirty="0"/>
              <a:t>O mesmo ocorre quando os produtos que fazem parte do grupo “DNR” (campo 124 a 126 tipo de registro 2) que são para ativação de software, hardware ou assinaturas e eles não possuem chassis. Esse caso se trata de uma ativação, segundo a JD, esses casos não possuem chassis então não será gerado pedido de compra</a:t>
            </a:r>
            <a:r>
              <a:rPr lang="pt-BR" sz="1400" dirty="0" smtClean="0"/>
              <a:t>.</a:t>
            </a:r>
          </a:p>
          <a:p>
            <a:pPr lvl="2" algn="just"/>
            <a:endParaRPr lang="pt-BR" sz="500" dirty="0"/>
          </a:p>
          <a:p>
            <a:pPr lvl="2"/>
            <a:r>
              <a:rPr lang="pt-BR" sz="1400" dirty="0"/>
              <a:t>Ambos os casos serão importados apenas para consulta da movimentação da informação.</a:t>
            </a:r>
          </a:p>
          <a:p>
            <a:pPr marL="0" indent="0">
              <a:buNone/>
            </a:pPr>
            <a:endParaRPr lang="pt-BR" sz="1400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481081" y="677025"/>
            <a:ext cx="8215312" cy="281914"/>
          </a:xfrm>
        </p:spPr>
        <p:txBody>
          <a:bodyPr/>
          <a:lstStyle/>
          <a:p>
            <a:r>
              <a:rPr lang="pt-BR" b="1" dirty="0" smtClean="0"/>
              <a:t>JDCG0300 – Consultar / Integrar Orders Importados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1574609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123009"/>
            <a:ext cx="8215606" cy="398994"/>
          </a:xfrm>
        </p:spPr>
        <p:txBody>
          <a:bodyPr/>
          <a:lstStyle/>
          <a:p>
            <a:r>
              <a:rPr lang="pt-BR" dirty="0" smtClean="0"/>
              <a:t>CGPoll – Recebimento Pedidos de Compras (Orders)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32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0786" y="1149249"/>
            <a:ext cx="8365262" cy="3437378"/>
          </a:xfrm>
        </p:spPr>
        <p:txBody>
          <a:bodyPr>
            <a:no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pt-BR" sz="1400" b="1" dirty="0" smtClean="0"/>
              <a:t>Tipo </a:t>
            </a:r>
            <a:r>
              <a:rPr lang="pt-BR" sz="1400" b="1" dirty="0"/>
              <a:t>de transação: </a:t>
            </a:r>
            <a:endParaRPr lang="pt-BR" sz="1400" b="1" dirty="0" smtClean="0"/>
          </a:p>
          <a:p>
            <a:pPr lvl="1">
              <a:buFont typeface="Neo Sans Pro" panose="020B0504030504040204" pitchFamily="34" charset="0"/>
              <a:buChar char="−"/>
            </a:pPr>
            <a:r>
              <a:rPr lang="pt-BR" sz="1400" dirty="0" smtClean="0"/>
              <a:t>Novo Pedido</a:t>
            </a:r>
          </a:p>
          <a:p>
            <a:pPr lvl="1">
              <a:buFont typeface="Neo Sans Pro" panose="020B0504030504040204" pitchFamily="34" charset="0"/>
              <a:buChar char="−"/>
            </a:pPr>
            <a:r>
              <a:rPr lang="pt-BR" sz="1400" dirty="0" smtClean="0"/>
              <a:t>Manutenção de Pedido </a:t>
            </a:r>
          </a:p>
          <a:p>
            <a:pPr lvl="1">
              <a:buFont typeface="Neo Sans Pro" panose="020B0504030504040204" pitchFamily="34" charset="0"/>
              <a:buChar char="−"/>
            </a:pPr>
            <a:r>
              <a:rPr lang="pt-BR" sz="1400" dirty="0" smtClean="0"/>
              <a:t>Faturamento</a:t>
            </a:r>
          </a:p>
          <a:p>
            <a:pPr lvl="1">
              <a:buFont typeface="Neo Sans Pro" panose="020B0504030504040204" pitchFamily="34" charset="0"/>
              <a:buChar char="−"/>
            </a:pPr>
            <a:r>
              <a:rPr lang="pt-BR" sz="1400" dirty="0" smtClean="0"/>
              <a:t>Cancelamento de Pedido</a:t>
            </a:r>
          </a:p>
          <a:p>
            <a:pPr lvl="1">
              <a:buFont typeface="Neo Sans Pro" panose="020B0504030504040204" pitchFamily="34" charset="0"/>
              <a:buChar char="−"/>
            </a:pPr>
            <a:r>
              <a:rPr lang="pt-BR" sz="1400" dirty="0" smtClean="0"/>
              <a:t>Pedido em Falta</a:t>
            </a:r>
          </a:p>
          <a:p>
            <a:pPr lvl="1">
              <a:buFont typeface="Neo Sans Pro" panose="020B0504030504040204" pitchFamily="34" charset="0"/>
              <a:buChar char="−"/>
            </a:pPr>
            <a:r>
              <a:rPr lang="pt-BR" sz="1400" dirty="0" smtClean="0"/>
              <a:t>Pedido Restante</a:t>
            </a:r>
          </a:p>
          <a:p>
            <a:pPr lvl="1">
              <a:buFont typeface="Neo Sans Pro" panose="020B0504030504040204" pitchFamily="34" charset="0"/>
              <a:buChar char="−"/>
            </a:pPr>
            <a:r>
              <a:rPr lang="pt-BR" sz="1400" dirty="0" smtClean="0"/>
              <a:t>Devolução de Pedido</a:t>
            </a:r>
          </a:p>
          <a:p>
            <a:pPr lvl="1">
              <a:buFont typeface="Neo Sans Pro" panose="020B0504030504040204" pitchFamily="34" charset="0"/>
              <a:buChar char="−"/>
            </a:pPr>
            <a:r>
              <a:rPr lang="pt-BR" sz="1400" dirty="0" smtClean="0"/>
              <a:t>Transferência de Pedido</a:t>
            </a:r>
          </a:p>
          <a:p>
            <a:pPr>
              <a:buFont typeface="Neo Sans Pro" panose="020B0504030504040204" pitchFamily="34" charset="0"/>
              <a:buChar char="−"/>
            </a:pPr>
            <a:endParaRPr lang="pt-BR" sz="1400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481081" y="677025"/>
            <a:ext cx="8215312" cy="281914"/>
          </a:xfrm>
        </p:spPr>
        <p:txBody>
          <a:bodyPr/>
          <a:lstStyle/>
          <a:p>
            <a:r>
              <a:rPr lang="pt-BR" b="1" dirty="0" smtClean="0"/>
              <a:t>JDCG0300 – Consultar / Integrar Orders Importados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3153270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123009"/>
            <a:ext cx="8215606" cy="398994"/>
          </a:xfrm>
        </p:spPr>
        <p:txBody>
          <a:bodyPr/>
          <a:lstStyle/>
          <a:p>
            <a:r>
              <a:rPr lang="pt-BR" dirty="0" smtClean="0"/>
              <a:t>CGPoll – Recebimento Pedidos de Compras (Orders)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33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0786" y="1079086"/>
            <a:ext cx="8365262" cy="343737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1400" i="1" dirty="0" smtClean="0"/>
              <a:t>Selecion</a:t>
            </a:r>
            <a:r>
              <a:rPr lang="pt-BR" sz="1400" dirty="0" smtClean="0"/>
              <a:t>e o item a ser consultado e tecle em concluir, pode ser acessado também com um duplo clique.</a:t>
            </a:r>
            <a:endParaRPr lang="pt-BR" sz="1400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481081" y="677025"/>
            <a:ext cx="8215312" cy="281914"/>
          </a:xfrm>
        </p:spPr>
        <p:txBody>
          <a:bodyPr/>
          <a:lstStyle/>
          <a:p>
            <a:r>
              <a:rPr lang="pt-BR" b="1" dirty="0" smtClean="0"/>
              <a:t>JDCG0300 – Consultar / Integrar Orders Importados</a:t>
            </a:r>
            <a:endParaRPr lang="pt-BR" b="1" dirty="0"/>
          </a:p>
        </p:txBody>
      </p:sp>
      <p:pic>
        <p:nvPicPr>
          <p:cNvPr id="7" name="Imagem 6"/>
          <p:cNvPicPr/>
          <p:nvPr/>
        </p:nvPicPr>
        <p:blipFill>
          <a:blip r:embed="rId2"/>
          <a:stretch>
            <a:fillRect/>
          </a:stretch>
        </p:blipFill>
        <p:spPr>
          <a:xfrm>
            <a:off x="2253185" y="1398743"/>
            <a:ext cx="6645910" cy="3568065"/>
          </a:xfrm>
          <a:prstGeom prst="rect">
            <a:avLst/>
          </a:prstGeom>
        </p:spPr>
      </p:pic>
      <p:sp>
        <p:nvSpPr>
          <p:cNvPr id="8" name="Espaço Reservado para Texto 3"/>
          <p:cNvSpPr txBox="1">
            <a:spLocks/>
          </p:cNvSpPr>
          <p:nvPr/>
        </p:nvSpPr>
        <p:spPr>
          <a:xfrm>
            <a:off x="265453" y="1733087"/>
            <a:ext cx="1934685" cy="1455409"/>
          </a:xfrm>
          <a:prstGeom prst="rect">
            <a:avLst/>
          </a:prstGeom>
        </p:spPr>
        <p:txBody>
          <a:bodyPr vert="horz" lIns="91413" tIns="45708" rIns="91413" bIns="45708" rtlCol="0">
            <a:no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/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/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/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/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/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1400" dirty="0" smtClean="0"/>
              <a:t>Observe mensagens no rodapé da tela, onde são exibidas pendencias na integração.</a:t>
            </a:r>
            <a:endParaRPr lang="pt-BR" sz="1400" dirty="0"/>
          </a:p>
        </p:txBody>
      </p:sp>
      <p:cxnSp>
        <p:nvCxnSpPr>
          <p:cNvPr id="10" name="Conector de seta reta 9"/>
          <p:cNvCxnSpPr/>
          <p:nvPr/>
        </p:nvCxnSpPr>
        <p:spPr>
          <a:xfrm>
            <a:off x="1340462" y="3111402"/>
            <a:ext cx="1125336" cy="152520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848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123009"/>
            <a:ext cx="8215606" cy="398994"/>
          </a:xfrm>
        </p:spPr>
        <p:txBody>
          <a:bodyPr/>
          <a:lstStyle/>
          <a:p>
            <a:r>
              <a:rPr lang="pt-BR" dirty="0" smtClean="0"/>
              <a:t>CGPoll – Recebimento Pedidos de Compras (Orders)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34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0786" y="1079086"/>
            <a:ext cx="8365262" cy="3437378"/>
          </a:xfrm>
        </p:spPr>
        <p:txBody>
          <a:bodyPr>
            <a:noAutofit/>
          </a:bodyPr>
          <a:lstStyle/>
          <a:p>
            <a:pPr lvl="0"/>
            <a:r>
              <a:rPr lang="pt-BR" sz="1400" dirty="0" smtClean="0"/>
              <a:t>Para cada item a ser consultado, aba de opções é exibida:</a:t>
            </a:r>
          </a:p>
          <a:p>
            <a:endParaRPr lang="pt-BR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t-BR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t-BR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BR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Estando o Status da Cotação como “</a:t>
            </a:r>
            <a:r>
              <a:rPr lang="pt-BR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Faturada</a:t>
            </a:r>
            <a:r>
              <a:rPr lang="pt-BR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 e o Status DMS como “</a:t>
            </a:r>
            <a:r>
              <a:rPr lang="pt-BR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Processado</a:t>
            </a:r>
            <a:r>
              <a:rPr lang="pt-BR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 </a:t>
            </a:r>
            <a:r>
              <a:rPr lang="pt-BR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será </a:t>
            </a:r>
            <a:r>
              <a:rPr lang="pt-BR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exibido novo botão </a:t>
            </a:r>
            <a:r>
              <a:rPr lang="pt-BR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 MENU do JDCG0300 “</a:t>
            </a:r>
            <a:r>
              <a:rPr lang="pt-BR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Aviso de faturamento</a:t>
            </a:r>
            <a:r>
              <a:rPr lang="pt-BR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</a:p>
          <a:p>
            <a:pPr lvl="0"/>
            <a:endParaRPr lang="pt-BR" sz="1400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481081" y="677025"/>
            <a:ext cx="8215312" cy="281914"/>
          </a:xfrm>
        </p:spPr>
        <p:txBody>
          <a:bodyPr/>
          <a:lstStyle/>
          <a:p>
            <a:r>
              <a:rPr lang="pt-BR" b="1" dirty="0" smtClean="0"/>
              <a:t>JDCG0300 – Consultar / Integrar Orders Importados</a:t>
            </a:r>
            <a:endParaRPr lang="pt-BR" b="1" dirty="0"/>
          </a:p>
        </p:txBody>
      </p:sp>
      <p:pic>
        <p:nvPicPr>
          <p:cNvPr id="8" name="Imagem 7"/>
          <p:cNvPicPr/>
          <p:nvPr/>
        </p:nvPicPr>
        <p:blipFill>
          <a:blip r:embed="rId2"/>
          <a:stretch>
            <a:fillRect/>
          </a:stretch>
        </p:blipFill>
        <p:spPr>
          <a:xfrm>
            <a:off x="922959" y="1488094"/>
            <a:ext cx="7331260" cy="816212"/>
          </a:xfrm>
          <a:prstGeom prst="rect">
            <a:avLst/>
          </a:prstGeom>
        </p:spPr>
      </p:pic>
      <p:pic>
        <p:nvPicPr>
          <p:cNvPr id="9" name="Imagem 8"/>
          <p:cNvPicPr/>
          <p:nvPr/>
        </p:nvPicPr>
        <p:blipFill>
          <a:blip r:embed="rId3"/>
          <a:stretch>
            <a:fillRect/>
          </a:stretch>
        </p:blipFill>
        <p:spPr>
          <a:xfrm>
            <a:off x="961827" y="3678472"/>
            <a:ext cx="7403179" cy="991156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1826" y="3069908"/>
            <a:ext cx="7403179" cy="471111"/>
          </a:xfrm>
          <a:prstGeom prst="rect">
            <a:avLst/>
          </a:prstGeom>
        </p:spPr>
      </p:pic>
      <p:sp>
        <p:nvSpPr>
          <p:cNvPr id="12" name="Retângulo 11"/>
          <p:cNvSpPr/>
          <p:nvPr/>
        </p:nvSpPr>
        <p:spPr>
          <a:xfrm>
            <a:off x="2723587" y="3069908"/>
            <a:ext cx="1118948" cy="48841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Retângulo 12"/>
          <p:cNvSpPr/>
          <p:nvPr/>
        </p:nvSpPr>
        <p:spPr>
          <a:xfrm>
            <a:off x="7408148" y="3069908"/>
            <a:ext cx="657065" cy="48841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Retângulo 13"/>
          <p:cNvSpPr/>
          <p:nvPr/>
        </p:nvSpPr>
        <p:spPr>
          <a:xfrm>
            <a:off x="3708194" y="4148194"/>
            <a:ext cx="1007644" cy="48841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1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123009"/>
            <a:ext cx="8215606" cy="398994"/>
          </a:xfrm>
        </p:spPr>
        <p:txBody>
          <a:bodyPr/>
          <a:lstStyle/>
          <a:p>
            <a:r>
              <a:rPr lang="pt-BR" dirty="0" smtClean="0"/>
              <a:t>CGPoll – Recebimento Pedidos de Compras (Orders)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35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0786" y="1079086"/>
            <a:ext cx="8365262" cy="3437378"/>
          </a:xfrm>
        </p:spPr>
        <p:txBody>
          <a:bodyPr>
            <a:noAutofit/>
          </a:bodyPr>
          <a:lstStyle/>
          <a:p>
            <a:r>
              <a:rPr lang="pt-BR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Caso o order já tenha pedido de compra inserido no DMS </a:t>
            </a:r>
            <a:r>
              <a:rPr lang="pt-BR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será </a:t>
            </a:r>
            <a:r>
              <a:rPr lang="pt-BR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exibido novo botão </a:t>
            </a:r>
            <a:r>
              <a:rPr lang="pt-BR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 MENU do JDCG0300 </a:t>
            </a:r>
            <a:r>
              <a:rPr lang="pt-BR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</a:t>
            </a:r>
            <a:r>
              <a:rPr lang="pt-BR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Pedido de Compra</a:t>
            </a:r>
            <a:r>
              <a:rPr lang="pt-BR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  <a:endParaRPr lang="pt-BR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pt-BR" sz="1400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481081" y="677025"/>
            <a:ext cx="8215312" cy="281914"/>
          </a:xfrm>
        </p:spPr>
        <p:txBody>
          <a:bodyPr/>
          <a:lstStyle/>
          <a:p>
            <a:r>
              <a:rPr lang="pt-BR" b="1" dirty="0" smtClean="0"/>
              <a:t>JDCG0300 – Consultar / Integrar Orders Importados</a:t>
            </a:r>
            <a:endParaRPr lang="pt-BR" b="1" dirty="0"/>
          </a:p>
        </p:txBody>
      </p:sp>
      <p:pic>
        <p:nvPicPr>
          <p:cNvPr id="9" name="Imagem 8"/>
          <p:cNvPicPr/>
          <p:nvPr/>
        </p:nvPicPr>
        <p:blipFill>
          <a:blip r:embed="rId2"/>
          <a:stretch>
            <a:fillRect/>
          </a:stretch>
        </p:blipFill>
        <p:spPr>
          <a:xfrm>
            <a:off x="786708" y="2745634"/>
            <a:ext cx="7403179" cy="991156"/>
          </a:xfrm>
          <a:prstGeom prst="rect">
            <a:avLst/>
          </a:prstGeom>
        </p:spPr>
      </p:pic>
      <p:sp>
        <p:nvSpPr>
          <p:cNvPr id="14" name="Retângulo 13"/>
          <p:cNvSpPr/>
          <p:nvPr/>
        </p:nvSpPr>
        <p:spPr>
          <a:xfrm>
            <a:off x="2700550" y="3177904"/>
            <a:ext cx="845955" cy="48841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955" y="1740606"/>
            <a:ext cx="7360932" cy="593624"/>
          </a:xfrm>
          <a:prstGeom prst="rect">
            <a:avLst/>
          </a:prstGeom>
        </p:spPr>
      </p:pic>
      <p:sp>
        <p:nvSpPr>
          <p:cNvPr id="15" name="Retângulo 14"/>
          <p:cNvSpPr/>
          <p:nvPr/>
        </p:nvSpPr>
        <p:spPr>
          <a:xfrm>
            <a:off x="1158446" y="1766615"/>
            <a:ext cx="857101" cy="56761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23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123009"/>
            <a:ext cx="8215606" cy="398994"/>
          </a:xfrm>
        </p:spPr>
        <p:txBody>
          <a:bodyPr/>
          <a:lstStyle/>
          <a:p>
            <a:r>
              <a:rPr lang="pt-BR" dirty="0" smtClean="0"/>
              <a:t>CGPoll – Recebimento Pedidos de Compras (Orders)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36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1081" y="1646669"/>
            <a:ext cx="3731996" cy="317612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1400" dirty="0" smtClean="0"/>
              <a:t>Nesta tela são exibidos </a:t>
            </a:r>
            <a:r>
              <a:rPr lang="pt-BR" sz="1400" b="1" dirty="0" smtClean="0"/>
              <a:t>detalhes do Order</a:t>
            </a:r>
            <a:r>
              <a:rPr lang="pt-BR" sz="1400" dirty="0" smtClean="0"/>
              <a:t>:</a:t>
            </a:r>
          </a:p>
          <a:p>
            <a:pPr marL="0" indent="0">
              <a:buNone/>
            </a:pPr>
            <a:endParaRPr lang="pt-BR" sz="500" dirty="0"/>
          </a:p>
          <a:p>
            <a:pPr marL="0" lvl="0" indent="0">
              <a:buNone/>
            </a:pPr>
            <a:r>
              <a:rPr lang="pt-BR" b="1" dirty="0"/>
              <a:t>Nro Pedido DMS:</a:t>
            </a:r>
            <a:r>
              <a:rPr lang="pt-BR" dirty="0"/>
              <a:t> Número do pedido no DMS.</a:t>
            </a:r>
          </a:p>
          <a:p>
            <a:pPr marL="0" lvl="0" indent="0">
              <a:buNone/>
            </a:pPr>
            <a:r>
              <a:rPr lang="pt-BR" b="1" dirty="0" smtClean="0"/>
              <a:t>Nro </a:t>
            </a:r>
            <a:r>
              <a:rPr lang="pt-BR" b="1" dirty="0"/>
              <a:t>Cotação JD: </a:t>
            </a:r>
            <a:r>
              <a:rPr lang="pt-BR" dirty="0"/>
              <a:t>Número da cotação na JD. </a:t>
            </a:r>
          </a:p>
          <a:p>
            <a:pPr marL="0" lvl="0" indent="0">
              <a:buNone/>
            </a:pPr>
            <a:r>
              <a:rPr lang="pt-BR" b="1" dirty="0"/>
              <a:t>Comar</a:t>
            </a:r>
            <a:r>
              <a:rPr lang="pt-BR" b="1" dirty="0" smtClean="0"/>
              <a:t>:  </a:t>
            </a:r>
            <a:r>
              <a:rPr lang="pt-BR" dirty="0" smtClean="0"/>
              <a:t>Esse </a:t>
            </a:r>
            <a:r>
              <a:rPr lang="pt-BR" dirty="0"/>
              <a:t>campo representa o número do pedido de </a:t>
            </a:r>
            <a:r>
              <a:rPr lang="pt-BR" dirty="0" smtClean="0"/>
              <a:t>fábrica JD.</a:t>
            </a:r>
            <a:endParaRPr lang="pt-BR" dirty="0"/>
          </a:p>
          <a:p>
            <a:pPr marL="0" lvl="0" indent="0">
              <a:buNone/>
            </a:pPr>
            <a:r>
              <a:rPr lang="pt-BR" b="1" dirty="0" smtClean="0"/>
              <a:t>Data </a:t>
            </a:r>
            <a:r>
              <a:rPr lang="pt-BR" b="1" dirty="0"/>
              <a:t>Criação: </a:t>
            </a:r>
            <a:r>
              <a:rPr lang="pt-BR" dirty="0"/>
              <a:t>Data de criação do pedido na JD. </a:t>
            </a:r>
          </a:p>
          <a:p>
            <a:pPr marL="0" lvl="0" indent="0">
              <a:buNone/>
            </a:pPr>
            <a:r>
              <a:rPr lang="pt-BR" b="1" dirty="0"/>
              <a:t>Modelo: </a:t>
            </a:r>
            <a:r>
              <a:rPr lang="pt-BR" dirty="0"/>
              <a:t>Modelo do equipamento do pedido. </a:t>
            </a:r>
          </a:p>
          <a:p>
            <a:pPr marL="0" lvl="0" indent="0">
              <a:buNone/>
            </a:pPr>
            <a:r>
              <a:rPr lang="pt-BR" b="1" dirty="0"/>
              <a:t>Unidade </a:t>
            </a:r>
            <a:r>
              <a:rPr lang="pt-BR" b="1" dirty="0" smtClean="0"/>
              <a:t>Fabricação: </a:t>
            </a:r>
            <a:r>
              <a:rPr lang="pt-BR" dirty="0" smtClean="0"/>
              <a:t>Código </a:t>
            </a:r>
            <a:r>
              <a:rPr lang="pt-BR" dirty="0"/>
              <a:t>da unidade de manufatura. 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481081" y="677025"/>
            <a:ext cx="8215312" cy="281914"/>
          </a:xfrm>
        </p:spPr>
        <p:txBody>
          <a:bodyPr/>
          <a:lstStyle/>
          <a:p>
            <a:r>
              <a:rPr lang="pt-BR" b="1" dirty="0" smtClean="0"/>
              <a:t>JDCG0300 – Consultar / Integrar Orders Importados</a:t>
            </a:r>
            <a:endParaRPr lang="pt-BR" b="1" dirty="0"/>
          </a:p>
        </p:txBody>
      </p:sp>
      <p:pic>
        <p:nvPicPr>
          <p:cNvPr id="10" name="Imagem 9"/>
          <p:cNvPicPr/>
          <p:nvPr/>
        </p:nvPicPr>
        <p:blipFill>
          <a:blip r:embed="rId2"/>
          <a:stretch>
            <a:fillRect/>
          </a:stretch>
        </p:blipFill>
        <p:spPr>
          <a:xfrm>
            <a:off x="481080" y="967295"/>
            <a:ext cx="5621769" cy="588717"/>
          </a:xfrm>
          <a:prstGeom prst="rect">
            <a:avLst/>
          </a:prstGeom>
        </p:spPr>
      </p:pic>
      <p:pic>
        <p:nvPicPr>
          <p:cNvPr id="11" name="Imagem 10"/>
          <p:cNvPicPr/>
          <p:nvPr/>
        </p:nvPicPr>
        <p:blipFill>
          <a:blip r:embed="rId3"/>
          <a:stretch>
            <a:fillRect/>
          </a:stretch>
        </p:blipFill>
        <p:spPr>
          <a:xfrm>
            <a:off x="4397847" y="1196318"/>
            <a:ext cx="4520415" cy="3698482"/>
          </a:xfrm>
          <a:prstGeom prst="rect">
            <a:avLst/>
          </a:prstGeom>
        </p:spPr>
      </p:pic>
      <p:sp>
        <p:nvSpPr>
          <p:cNvPr id="12" name="Retângulo 11"/>
          <p:cNvSpPr/>
          <p:nvPr/>
        </p:nvSpPr>
        <p:spPr>
          <a:xfrm>
            <a:off x="463486" y="1044982"/>
            <a:ext cx="430366" cy="48841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0667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123009"/>
            <a:ext cx="8215606" cy="398994"/>
          </a:xfrm>
        </p:spPr>
        <p:txBody>
          <a:bodyPr/>
          <a:lstStyle/>
          <a:p>
            <a:r>
              <a:rPr lang="pt-BR" dirty="0" smtClean="0"/>
              <a:t>CGPoll – Recebimento Pedidos de Compras (Orders)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37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1081" y="1573598"/>
            <a:ext cx="3916766" cy="2988128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1400" b="1" dirty="0" smtClean="0"/>
              <a:t>Método </a:t>
            </a:r>
            <a:r>
              <a:rPr lang="pt-BR" sz="1400" b="1" dirty="0"/>
              <a:t>de Entrada:</a:t>
            </a:r>
            <a:r>
              <a:rPr lang="pt-BR" sz="1400" dirty="0"/>
              <a:t> Método de entrada. </a:t>
            </a:r>
          </a:p>
          <a:p>
            <a:pPr marL="0" lvl="0" indent="0">
              <a:buNone/>
            </a:pPr>
            <a:r>
              <a:rPr lang="pt-BR" sz="1400" b="1" dirty="0"/>
              <a:t>Status:</a:t>
            </a:r>
            <a:r>
              <a:rPr lang="pt-BR" sz="1400" dirty="0"/>
              <a:t> Status da ordem. </a:t>
            </a:r>
          </a:p>
          <a:p>
            <a:pPr marL="0" lvl="0" indent="0">
              <a:buNone/>
            </a:pPr>
            <a:r>
              <a:rPr lang="pt-BR" sz="1400" b="1" dirty="0"/>
              <a:t>Data de Produção:</a:t>
            </a:r>
            <a:r>
              <a:rPr lang="pt-BR" sz="1400" dirty="0"/>
              <a:t> Data de produção. </a:t>
            </a:r>
          </a:p>
          <a:p>
            <a:pPr marL="0" lvl="0" indent="0">
              <a:buNone/>
            </a:pPr>
            <a:r>
              <a:rPr lang="pt-BR" sz="1400" b="1" dirty="0"/>
              <a:t>ORSD:</a:t>
            </a:r>
            <a:r>
              <a:rPr lang="pt-BR" sz="1400" dirty="0"/>
              <a:t> Orig. Req. Ship. Date.</a:t>
            </a:r>
          </a:p>
          <a:p>
            <a:pPr marL="0" lvl="0" indent="0">
              <a:buNone/>
            </a:pPr>
            <a:r>
              <a:rPr lang="pt-BR" sz="1400" b="1" dirty="0"/>
              <a:t>FDD:</a:t>
            </a:r>
            <a:r>
              <a:rPr lang="pt-BR" sz="1400" dirty="0"/>
              <a:t> Factory Delivery Date . </a:t>
            </a:r>
          </a:p>
          <a:p>
            <a:pPr marL="0" lvl="0" indent="0">
              <a:buNone/>
            </a:pPr>
            <a:r>
              <a:rPr lang="pt-BR" sz="1400" b="1" dirty="0"/>
              <a:t>OFDD:</a:t>
            </a:r>
            <a:r>
              <a:rPr lang="pt-BR" sz="1400" dirty="0"/>
              <a:t> Orig. Factory Del. Date . </a:t>
            </a:r>
          </a:p>
          <a:p>
            <a:pPr marL="0" lvl="0" indent="0">
              <a:buNone/>
            </a:pPr>
            <a:r>
              <a:rPr lang="pt-BR" sz="1400" b="1" dirty="0"/>
              <a:t>RDD:</a:t>
            </a:r>
            <a:r>
              <a:rPr lang="pt-BR" sz="1400" dirty="0"/>
              <a:t> Req. Del. Date </a:t>
            </a:r>
          </a:p>
          <a:p>
            <a:pPr marL="0" indent="0">
              <a:buNone/>
            </a:pPr>
            <a:r>
              <a:rPr lang="pt-BR" sz="1400" b="1" dirty="0"/>
              <a:t>Configuração:</a:t>
            </a:r>
            <a:r>
              <a:rPr lang="pt-BR" sz="1400" dirty="0"/>
              <a:t> Exibe os códigos de opcionais do equipamento.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481081" y="677025"/>
            <a:ext cx="8215312" cy="281914"/>
          </a:xfrm>
        </p:spPr>
        <p:txBody>
          <a:bodyPr/>
          <a:lstStyle/>
          <a:p>
            <a:r>
              <a:rPr lang="pt-BR" b="1" dirty="0" smtClean="0"/>
              <a:t>JDCG0300 – Consultar / Integrar Orders Importados</a:t>
            </a:r>
            <a:endParaRPr lang="pt-BR" b="1" dirty="0"/>
          </a:p>
        </p:txBody>
      </p:sp>
      <p:pic>
        <p:nvPicPr>
          <p:cNvPr id="10" name="Imagem 9"/>
          <p:cNvPicPr/>
          <p:nvPr/>
        </p:nvPicPr>
        <p:blipFill>
          <a:blip r:embed="rId2"/>
          <a:stretch>
            <a:fillRect/>
          </a:stretch>
        </p:blipFill>
        <p:spPr>
          <a:xfrm>
            <a:off x="481080" y="967295"/>
            <a:ext cx="5621769" cy="588717"/>
          </a:xfrm>
          <a:prstGeom prst="rect">
            <a:avLst/>
          </a:prstGeom>
        </p:spPr>
      </p:pic>
      <p:pic>
        <p:nvPicPr>
          <p:cNvPr id="11" name="Imagem 10"/>
          <p:cNvPicPr/>
          <p:nvPr/>
        </p:nvPicPr>
        <p:blipFill>
          <a:blip r:embed="rId3"/>
          <a:stretch>
            <a:fillRect/>
          </a:stretch>
        </p:blipFill>
        <p:spPr>
          <a:xfrm>
            <a:off x="4397847" y="958939"/>
            <a:ext cx="4520415" cy="3698482"/>
          </a:xfrm>
          <a:prstGeom prst="rect">
            <a:avLst/>
          </a:prstGeom>
        </p:spPr>
      </p:pic>
      <p:sp>
        <p:nvSpPr>
          <p:cNvPr id="12" name="Retângulo 11"/>
          <p:cNvSpPr/>
          <p:nvPr/>
        </p:nvSpPr>
        <p:spPr>
          <a:xfrm>
            <a:off x="463486" y="1044982"/>
            <a:ext cx="430366" cy="48841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31334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123009"/>
            <a:ext cx="8215606" cy="398994"/>
          </a:xfrm>
        </p:spPr>
        <p:txBody>
          <a:bodyPr/>
          <a:lstStyle/>
          <a:p>
            <a:r>
              <a:rPr lang="pt-BR" dirty="0" smtClean="0"/>
              <a:t>CGPoll – Recebimento Pedidos de Compras (Orders)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38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1081" y="1573598"/>
            <a:ext cx="4082452" cy="315251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1400" dirty="0"/>
              <a:t>Campos exibidos no menu </a:t>
            </a:r>
            <a:r>
              <a:rPr lang="pt-BR" sz="1400" dirty="0" smtClean="0"/>
              <a:t>Equipamentos:</a:t>
            </a:r>
            <a:endParaRPr lang="pt-BR" sz="1400" dirty="0"/>
          </a:p>
          <a:p>
            <a:pPr marL="0" lvl="0" indent="0">
              <a:buNone/>
            </a:pPr>
            <a:r>
              <a:rPr lang="pt-BR" sz="1400" b="1" dirty="0" smtClean="0"/>
              <a:t>Modelo</a:t>
            </a:r>
            <a:r>
              <a:rPr lang="pt-BR" sz="1400" b="1" dirty="0"/>
              <a:t>: </a:t>
            </a:r>
            <a:r>
              <a:rPr lang="pt-BR" sz="1400" dirty="0"/>
              <a:t>Modelo do equipamento. </a:t>
            </a:r>
          </a:p>
          <a:p>
            <a:pPr marL="0" lvl="0" indent="0">
              <a:buNone/>
            </a:pPr>
            <a:r>
              <a:rPr lang="pt-BR" sz="1400" b="1" dirty="0" smtClean="0"/>
              <a:t>Descrição</a:t>
            </a:r>
            <a:r>
              <a:rPr lang="pt-BR" sz="1400" b="1" dirty="0"/>
              <a:t>: </a:t>
            </a:r>
            <a:r>
              <a:rPr lang="pt-BR" sz="1400" dirty="0"/>
              <a:t>Descrição do Modelo.</a:t>
            </a:r>
          </a:p>
          <a:p>
            <a:pPr marL="0" indent="0">
              <a:buNone/>
            </a:pPr>
            <a:endParaRPr lang="pt-BR" sz="500" dirty="0" smtClean="0"/>
          </a:p>
          <a:p>
            <a:pPr marL="0" indent="0">
              <a:buNone/>
            </a:pPr>
            <a:r>
              <a:rPr lang="pt-BR" sz="1400" dirty="0" smtClean="0"/>
              <a:t>Lista </a:t>
            </a:r>
            <a:r>
              <a:rPr lang="pt-BR" sz="1400" dirty="0"/>
              <a:t>de </a:t>
            </a:r>
            <a:r>
              <a:rPr lang="pt-BR" sz="1400" dirty="0" smtClean="0"/>
              <a:t>Opcionais (detalha a configuração do equipamento):</a:t>
            </a:r>
          </a:p>
          <a:p>
            <a:pPr marL="0" indent="0">
              <a:buNone/>
            </a:pPr>
            <a:r>
              <a:rPr lang="pt-BR" sz="1400" b="1" dirty="0" smtClean="0"/>
              <a:t>Código</a:t>
            </a:r>
            <a:r>
              <a:rPr lang="pt-BR" sz="1400" b="1" dirty="0"/>
              <a:t>: </a:t>
            </a:r>
            <a:r>
              <a:rPr lang="pt-BR" sz="1400" dirty="0"/>
              <a:t>Código do opcional. </a:t>
            </a:r>
          </a:p>
          <a:p>
            <a:pPr marL="0" lvl="0" indent="0">
              <a:buNone/>
            </a:pPr>
            <a:r>
              <a:rPr lang="pt-BR" sz="1400" b="1" dirty="0" smtClean="0"/>
              <a:t>Descrição</a:t>
            </a:r>
            <a:r>
              <a:rPr lang="pt-BR" sz="1400" b="1" dirty="0"/>
              <a:t>: </a:t>
            </a:r>
            <a:r>
              <a:rPr lang="pt-BR" sz="1400" dirty="0"/>
              <a:t>Descrição do opcional</a:t>
            </a:r>
            <a:r>
              <a:rPr lang="pt-BR" sz="1400" dirty="0" smtClean="0"/>
              <a:t>.</a:t>
            </a:r>
          </a:p>
          <a:p>
            <a:pPr marL="0" indent="0">
              <a:buNone/>
            </a:pPr>
            <a:endParaRPr lang="pt-BR" sz="500" dirty="0"/>
          </a:p>
          <a:p>
            <a:pPr marL="0" indent="0">
              <a:buNone/>
            </a:pPr>
            <a:r>
              <a:rPr lang="pt-BR" sz="1400" dirty="0"/>
              <a:t> </a:t>
            </a:r>
            <a:r>
              <a:rPr lang="pt-BR" sz="1400" b="1" dirty="0" smtClean="0"/>
              <a:t>Configuração</a:t>
            </a:r>
            <a:r>
              <a:rPr lang="pt-BR" sz="1400" b="1" dirty="0"/>
              <a:t>:</a:t>
            </a:r>
            <a:r>
              <a:rPr lang="pt-BR" sz="1400" dirty="0"/>
              <a:t> Exibe os códigos de opcionais do equipamento.</a:t>
            </a:r>
          </a:p>
          <a:p>
            <a:endParaRPr lang="pt-BR" sz="1400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481081" y="677025"/>
            <a:ext cx="8215312" cy="281914"/>
          </a:xfrm>
        </p:spPr>
        <p:txBody>
          <a:bodyPr/>
          <a:lstStyle/>
          <a:p>
            <a:r>
              <a:rPr lang="pt-BR" b="1" dirty="0" smtClean="0"/>
              <a:t>JDCG0300 – Consultar / Integrar Orders Importados</a:t>
            </a:r>
            <a:endParaRPr lang="pt-BR" b="1" dirty="0"/>
          </a:p>
        </p:txBody>
      </p:sp>
      <p:pic>
        <p:nvPicPr>
          <p:cNvPr id="10" name="Imagem 9"/>
          <p:cNvPicPr/>
          <p:nvPr/>
        </p:nvPicPr>
        <p:blipFill>
          <a:blip r:embed="rId2"/>
          <a:stretch>
            <a:fillRect/>
          </a:stretch>
        </p:blipFill>
        <p:spPr>
          <a:xfrm>
            <a:off x="481080" y="967295"/>
            <a:ext cx="5621769" cy="588717"/>
          </a:xfrm>
          <a:prstGeom prst="rect">
            <a:avLst/>
          </a:prstGeom>
        </p:spPr>
      </p:pic>
      <p:sp>
        <p:nvSpPr>
          <p:cNvPr id="12" name="Retângulo 11"/>
          <p:cNvSpPr/>
          <p:nvPr/>
        </p:nvSpPr>
        <p:spPr>
          <a:xfrm>
            <a:off x="904126" y="1067595"/>
            <a:ext cx="544530" cy="48841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3" name="Imagem 12"/>
          <p:cNvPicPr/>
          <p:nvPr/>
        </p:nvPicPr>
        <p:blipFill>
          <a:blip r:embed="rId3"/>
          <a:stretch>
            <a:fillRect/>
          </a:stretch>
        </p:blipFill>
        <p:spPr>
          <a:xfrm>
            <a:off x="4563532" y="958939"/>
            <a:ext cx="4555907" cy="3863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69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123009"/>
            <a:ext cx="8215606" cy="398994"/>
          </a:xfrm>
        </p:spPr>
        <p:txBody>
          <a:bodyPr/>
          <a:lstStyle/>
          <a:p>
            <a:r>
              <a:rPr lang="pt-BR" dirty="0" smtClean="0"/>
              <a:t>CGPoll – Recebimento Pedidos de Compras (Orders)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39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0786" y="3388284"/>
            <a:ext cx="8385516" cy="9975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1400" b="1" dirty="0" smtClean="0"/>
              <a:t>De-Para </a:t>
            </a:r>
            <a:r>
              <a:rPr lang="pt-BR" sz="1400" b="1" dirty="0"/>
              <a:t>de Modelo</a:t>
            </a:r>
            <a:r>
              <a:rPr lang="pt-BR" sz="1400" dirty="0" smtClean="0"/>
              <a:t>: permite </a:t>
            </a:r>
            <a:r>
              <a:rPr lang="pt-BR" sz="1400" dirty="0"/>
              <a:t>correlacionar o modelo do equipamento novo da JD (“DE”) com o modelo do DMS (“PARA”). Para correlacionar o modelo, o usuário pode consultar o modelo já cadastrado no VEIC0100, através do botão </a:t>
            </a:r>
            <a:r>
              <a:rPr lang="pt-BR" sz="1400" dirty="0" smtClean="0"/>
              <a:t>de pesquisa </a:t>
            </a:r>
            <a:r>
              <a:rPr lang="pt-BR" sz="1400" dirty="0"/>
              <a:t>e também pode cadastrar um novo modelo através do </a:t>
            </a:r>
            <a:r>
              <a:rPr lang="pt-BR" sz="1400" dirty="0" smtClean="0"/>
              <a:t>botão “Novo Modelo”.</a:t>
            </a:r>
            <a:endParaRPr lang="pt-BR" sz="1400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481081" y="677025"/>
            <a:ext cx="8215312" cy="281914"/>
          </a:xfrm>
        </p:spPr>
        <p:txBody>
          <a:bodyPr/>
          <a:lstStyle/>
          <a:p>
            <a:r>
              <a:rPr lang="pt-BR" b="1" dirty="0" smtClean="0"/>
              <a:t>JDCG0300 – Consultar / Integrar Orders Importados</a:t>
            </a:r>
            <a:endParaRPr lang="pt-BR" b="1" dirty="0"/>
          </a:p>
        </p:txBody>
      </p:sp>
      <p:pic>
        <p:nvPicPr>
          <p:cNvPr id="10" name="Imagem 9"/>
          <p:cNvPicPr/>
          <p:nvPr/>
        </p:nvPicPr>
        <p:blipFill>
          <a:blip r:embed="rId2"/>
          <a:stretch>
            <a:fillRect/>
          </a:stretch>
        </p:blipFill>
        <p:spPr>
          <a:xfrm>
            <a:off x="481080" y="1004650"/>
            <a:ext cx="5621769" cy="588717"/>
          </a:xfrm>
          <a:prstGeom prst="rect">
            <a:avLst/>
          </a:prstGeom>
        </p:spPr>
      </p:pic>
      <p:sp>
        <p:nvSpPr>
          <p:cNvPr id="12" name="Retângulo 11"/>
          <p:cNvSpPr/>
          <p:nvPr/>
        </p:nvSpPr>
        <p:spPr>
          <a:xfrm>
            <a:off x="1438381" y="1067595"/>
            <a:ext cx="462337" cy="48841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3" name="Imagem 12"/>
          <p:cNvPicPr/>
          <p:nvPr/>
        </p:nvPicPr>
        <p:blipFill>
          <a:blip r:embed="rId3"/>
          <a:stretch>
            <a:fillRect/>
          </a:stretch>
        </p:blipFill>
        <p:spPr>
          <a:xfrm>
            <a:off x="1323268" y="1874437"/>
            <a:ext cx="6443996" cy="1144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26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368617"/>
            <a:ext cx="6941418" cy="398994"/>
          </a:xfrm>
        </p:spPr>
        <p:txBody>
          <a:bodyPr/>
          <a:lstStyle/>
          <a:p>
            <a:r>
              <a:rPr lang="pt-BR" dirty="0" smtClean="0"/>
              <a:t>JDQ2 - </a:t>
            </a:r>
            <a:r>
              <a:rPr lang="pt-BR" dirty="0"/>
              <a:t>JDQ2 – </a:t>
            </a:r>
            <a:r>
              <a:rPr lang="pt-BR" dirty="0" err="1"/>
              <a:t>CGPoll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7" y="873304"/>
            <a:ext cx="8215606" cy="3412580"/>
          </a:xfrm>
        </p:spPr>
        <p:txBody>
          <a:bodyPr/>
          <a:lstStyle/>
          <a:p>
            <a:pPr algn="just"/>
            <a:r>
              <a:rPr lang="pt-BR" sz="1400" dirty="0" smtClean="0"/>
              <a:t>O fluxo apresenta as fases do projeto JDQuote.</a:t>
            </a:r>
          </a:p>
          <a:p>
            <a:endParaRPr lang="pt-BR" dirty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4</a:t>
            </a:fld>
            <a:endParaRPr lang="pt-BR" dirty="0"/>
          </a:p>
        </p:txBody>
      </p:sp>
      <p:pic>
        <p:nvPicPr>
          <p:cNvPr id="5" name="Imagem 4"/>
          <p:cNvPicPr/>
          <p:nvPr/>
        </p:nvPicPr>
        <p:blipFill>
          <a:blip r:embed="rId2"/>
          <a:stretch>
            <a:fillRect/>
          </a:stretch>
        </p:blipFill>
        <p:spPr>
          <a:xfrm>
            <a:off x="1034305" y="1384647"/>
            <a:ext cx="7493246" cy="3084611"/>
          </a:xfrm>
          <a:prstGeom prst="rect">
            <a:avLst/>
          </a:prstGeom>
        </p:spPr>
      </p:pic>
      <p:sp>
        <p:nvSpPr>
          <p:cNvPr id="6" name="Retângulo de cantos arredondados 5"/>
          <p:cNvSpPr/>
          <p:nvPr/>
        </p:nvSpPr>
        <p:spPr>
          <a:xfrm>
            <a:off x="6647380" y="1541124"/>
            <a:ext cx="1529807" cy="123289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790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123009"/>
            <a:ext cx="8215606" cy="398994"/>
          </a:xfrm>
        </p:spPr>
        <p:txBody>
          <a:bodyPr/>
          <a:lstStyle/>
          <a:p>
            <a:r>
              <a:rPr lang="pt-BR" dirty="0" smtClean="0"/>
              <a:t>CGPoll – Recebimento Pedidos de Compras (Orders)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40</a:t>
            </a:fld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481081" y="677025"/>
            <a:ext cx="8215312" cy="281914"/>
          </a:xfrm>
        </p:spPr>
        <p:txBody>
          <a:bodyPr/>
          <a:lstStyle/>
          <a:p>
            <a:r>
              <a:rPr lang="pt-BR" b="1" dirty="0" smtClean="0"/>
              <a:t>JDCG0300 – Consultar / Integrar Orders Importados</a:t>
            </a:r>
            <a:endParaRPr lang="pt-BR" b="1" dirty="0"/>
          </a:p>
        </p:txBody>
      </p:sp>
      <p:pic>
        <p:nvPicPr>
          <p:cNvPr id="10" name="Imagem 9"/>
          <p:cNvPicPr/>
          <p:nvPr/>
        </p:nvPicPr>
        <p:blipFill>
          <a:blip r:embed="rId2"/>
          <a:stretch>
            <a:fillRect/>
          </a:stretch>
        </p:blipFill>
        <p:spPr>
          <a:xfrm>
            <a:off x="481080" y="967295"/>
            <a:ext cx="5621769" cy="588717"/>
          </a:xfrm>
          <a:prstGeom prst="rect">
            <a:avLst/>
          </a:prstGeom>
        </p:spPr>
      </p:pic>
      <p:sp>
        <p:nvSpPr>
          <p:cNvPr id="12" name="Retângulo 11"/>
          <p:cNvSpPr/>
          <p:nvPr/>
        </p:nvSpPr>
        <p:spPr>
          <a:xfrm>
            <a:off x="1438381" y="1067595"/>
            <a:ext cx="462337" cy="48841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4" name="Imagem 13"/>
          <p:cNvPicPr/>
          <p:nvPr/>
        </p:nvPicPr>
        <p:blipFill>
          <a:blip r:embed="rId3"/>
          <a:stretch>
            <a:fillRect/>
          </a:stretch>
        </p:blipFill>
        <p:spPr>
          <a:xfrm>
            <a:off x="2049909" y="2025644"/>
            <a:ext cx="5344487" cy="2759134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424289" y="1656312"/>
            <a:ext cx="20281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/>
              <a:t>De-Para de Modelo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5491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123009"/>
            <a:ext cx="8215606" cy="398994"/>
          </a:xfrm>
        </p:spPr>
        <p:txBody>
          <a:bodyPr/>
          <a:lstStyle/>
          <a:p>
            <a:r>
              <a:rPr lang="pt-BR" dirty="0" smtClean="0"/>
              <a:t>CGPoll – Recebimento Pedidos de Compras (Orders)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41</a:t>
            </a:fld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481081" y="677025"/>
            <a:ext cx="8215312" cy="281914"/>
          </a:xfrm>
        </p:spPr>
        <p:txBody>
          <a:bodyPr/>
          <a:lstStyle/>
          <a:p>
            <a:r>
              <a:rPr lang="pt-BR" b="1" dirty="0" smtClean="0"/>
              <a:t>JDCG0300 – Consultar / Integrar Orders Importados</a:t>
            </a:r>
            <a:endParaRPr lang="pt-BR" b="1" dirty="0"/>
          </a:p>
        </p:txBody>
      </p:sp>
      <p:pic>
        <p:nvPicPr>
          <p:cNvPr id="10" name="Imagem 9"/>
          <p:cNvPicPr/>
          <p:nvPr/>
        </p:nvPicPr>
        <p:blipFill>
          <a:blip r:embed="rId2"/>
          <a:stretch>
            <a:fillRect/>
          </a:stretch>
        </p:blipFill>
        <p:spPr>
          <a:xfrm>
            <a:off x="481080" y="967295"/>
            <a:ext cx="5621769" cy="588717"/>
          </a:xfrm>
          <a:prstGeom prst="rect">
            <a:avLst/>
          </a:prstGeom>
        </p:spPr>
      </p:pic>
      <p:sp>
        <p:nvSpPr>
          <p:cNvPr id="12" name="Retângulo 11"/>
          <p:cNvSpPr/>
          <p:nvPr/>
        </p:nvSpPr>
        <p:spPr>
          <a:xfrm>
            <a:off x="1438381" y="1067595"/>
            <a:ext cx="462337" cy="48841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424289" y="1656312"/>
            <a:ext cx="2301787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/>
              <a:t>De-Para de </a:t>
            </a:r>
            <a:r>
              <a:rPr lang="pt-BR" b="1" dirty="0" smtClean="0"/>
              <a:t>Modelo</a:t>
            </a:r>
          </a:p>
          <a:p>
            <a:endParaRPr lang="pt-BR" b="1" dirty="0"/>
          </a:p>
          <a:p>
            <a:pPr algn="just"/>
            <a:r>
              <a:rPr lang="pt-BR" sz="1400" dirty="0" smtClean="0"/>
              <a:t>O sistema exibe mensagem, caso os códigos JDE e DMS sejam diferentes, porém permite que o usuário prossiga a operação.</a:t>
            </a:r>
            <a:endParaRPr lang="pt-BR" sz="1400" dirty="0"/>
          </a:p>
        </p:txBody>
      </p:sp>
      <p:pic>
        <p:nvPicPr>
          <p:cNvPr id="9" name="Imagem 8"/>
          <p:cNvPicPr/>
          <p:nvPr/>
        </p:nvPicPr>
        <p:blipFill>
          <a:blip r:embed="rId3"/>
          <a:stretch>
            <a:fillRect/>
          </a:stretch>
        </p:blipFill>
        <p:spPr>
          <a:xfrm>
            <a:off x="3059306" y="1656312"/>
            <a:ext cx="5637087" cy="3028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5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123009"/>
            <a:ext cx="8215606" cy="398994"/>
          </a:xfrm>
        </p:spPr>
        <p:txBody>
          <a:bodyPr/>
          <a:lstStyle/>
          <a:p>
            <a:r>
              <a:rPr lang="pt-BR" dirty="0" smtClean="0"/>
              <a:t>CGPoll – Recebimento Pedidos de Compras (Orders)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42</a:t>
            </a:fld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481081" y="677025"/>
            <a:ext cx="8215312" cy="281914"/>
          </a:xfrm>
        </p:spPr>
        <p:txBody>
          <a:bodyPr/>
          <a:lstStyle/>
          <a:p>
            <a:r>
              <a:rPr lang="pt-BR" b="1" dirty="0" smtClean="0"/>
              <a:t>JDCG0300 – Consultar / Integrar Orders Importados</a:t>
            </a:r>
            <a:endParaRPr lang="pt-BR" b="1" dirty="0"/>
          </a:p>
        </p:txBody>
      </p:sp>
      <p:pic>
        <p:nvPicPr>
          <p:cNvPr id="10" name="Imagem 9"/>
          <p:cNvPicPr/>
          <p:nvPr/>
        </p:nvPicPr>
        <p:blipFill>
          <a:blip r:embed="rId2"/>
          <a:stretch>
            <a:fillRect/>
          </a:stretch>
        </p:blipFill>
        <p:spPr>
          <a:xfrm>
            <a:off x="481080" y="967295"/>
            <a:ext cx="5621769" cy="588717"/>
          </a:xfrm>
          <a:prstGeom prst="rect">
            <a:avLst/>
          </a:prstGeom>
        </p:spPr>
      </p:pic>
      <p:sp>
        <p:nvSpPr>
          <p:cNvPr id="12" name="Retângulo 11"/>
          <p:cNvSpPr/>
          <p:nvPr/>
        </p:nvSpPr>
        <p:spPr>
          <a:xfrm>
            <a:off x="1438381" y="1067595"/>
            <a:ext cx="462337" cy="48841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481081" y="1656312"/>
            <a:ext cx="3135422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/>
              <a:t>De-Para de </a:t>
            </a:r>
            <a:r>
              <a:rPr lang="pt-BR" b="1" dirty="0" smtClean="0"/>
              <a:t>Modelo</a:t>
            </a:r>
          </a:p>
          <a:p>
            <a:endParaRPr lang="pt-BR" b="1" dirty="0"/>
          </a:p>
          <a:p>
            <a:pPr algn="just"/>
            <a:r>
              <a:rPr lang="pt-BR" sz="1400" b="1" dirty="0" smtClean="0">
                <a:solidFill>
                  <a:srgbClr val="FF0000"/>
                </a:solidFill>
              </a:rPr>
              <a:t>Importante:</a:t>
            </a:r>
          </a:p>
          <a:p>
            <a:pPr algn="just"/>
            <a:r>
              <a:rPr lang="pt-BR" sz="1400" dirty="0" smtClean="0"/>
              <a:t>Não havendo mais pendencias, na próxima chamada da aplicação o ORDER será processado automaticamente e gerado o pedido de compra no VEIC0300.</a:t>
            </a:r>
          </a:p>
          <a:p>
            <a:pPr algn="just"/>
            <a:endParaRPr lang="pt-BR" sz="1400" dirty="0"/>
          </a:p>
          <a:p>
            <a:pPr algn="just"/>
            <a:r>
              <a:rPr lang="pt-BR" sz="1400" dirty="0" smtClean="0"/>
              <a:t>Efetuado o relacionamento de determinado modelo, existindo outros pedidos com o mesmo modelo, todos, serão processados automaticamente.</a:t>
            </a:r>
            <a:endParaRPr lang="pt-BR" sz="1400" dirty="0"/>
          </a:p>
          <a:p>
            <a:pPr algn="just"/>
            <a:endParaRPr lang="pt-BR" sz="1400" dirty="0"/>
          </a:p>
        </p:txBody>
      </p:sp>
      <p:pic>
        <p:nvPicPr>
          <p:cNvPr id="11" name="Imagem 10"/>
          <p:cNvPicPr/>
          <p:nvPr/>
        </p:nvPicPr>
        <p:blipFill>
          <a:blip r:embed="rId3"/>
          <a:stretch>
            <a:fillRect/>
          </a:stretch>
        </p:blipFill>
        <p:spPr>
          <a:xfrm>
            <a:off x="3729518" y="2429688"/>
            <a:ext cx="5079889" cy="1684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63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123009"/>
            <a:ext cx="8215606" cy="398994"/>
          </a:xfrm>
        </p:spPr>
        <p:txBody>
          <a:bodyPr/>
          <a:lstStyle/>
          <a:p>
            <a:r>
              <a:rPr lang="pt-BR" dirty="0" smtClean="0"/>
              <a:t>CGPoll – Recebimento Pedidos de Compras (Orders)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43</a:t>
            </a:fld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481081" y="677025"/>
            <a:ext cx="8215312" cy="281914"/>
          </a:xfrm>
        </p:spPr>
        <p:txBody>
          <a:bodyPr/>
          <a:lstStyle/>
          <a:p>
            <a:r>
              <a:rPr lang="pt-BR" b="1" dirty="0" smtClean="0"/>
              <a:t>JDCG0300 – Consultar / Integrar Orders Importados</a:t>
            </a:r>
            <a:endParaRPr lang="pt-BR" b="1" dirty="0"/>
          </a:p>
        </p:txBody>
      </p:sp>
      <p:pic>
        <p:nvPicPr>
          <p:cNvPr id="10" name="Imagem 9"/>
          <p:cNvPicPr/>
          <p:nvPr/>
        </p:nvPicPr>
        <p:blipFill>
          <a:blip r:embed="rId2"/>
          <a:stretch>
            <a:fillRect/>
          </a:stretch>
        </p:blipFill>
        <p:spPr>
          <a:xfrm>
            <a:off x="481080" y="967295"/>
            <a:ext cx="5621769" cy="588717"/>
          </a:xfrm>
          <a:prstGeom prst="rect">
            <a:avLst/>
          </a:prstGeom>
        </p:spPr>
      </p:pic>
      <p:sp>
        <p:nvSpPr>
          <p:cNvPr id="12" name="Retângulo 11"/>
          <p:cNvSpPr/>
          <p:nvPr/>
        </p:nvSpPr>
        <p:spPr>
          <a:xfrm>
            <a:off x="1900718" y="1113961"/>
            <a:ext cx="955498" cy="48841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424290" y="1702678"/>
            <a:ext cx="3951158" cy="330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smtClean="0"/>
              <a:t>Histórico de Movimentação</a:t>
            </a:r>
          </a:p>
          <a:p>
            <a:endParaRPr lang="pt-BR" sz="500" b="1" dirty="0"/>
          </a:p>
          <a:p>
            <a:pPr algn="just"/>
            <a:endParaRPr lang="pt-BR" sz="800" dirty="0" smtClean="0"/>
          </a:p>
          <a:p>
            <a:pPr algn="just"/>
            <a:r>
              <a:rPr lang="pt-BR" sz="1400" dirty="0" smtClean="0"/>
              <a:t>Essa tela exibe toda a movimentação ocorrida em um  order</a:t>
            </a:r>
            <a:r>
              <a:rPr lang="pt-BR" sz="1400" dirty="0"/>
              <a:t> </a:t>
            </a:r>
            <a:r>
              <a:rPr lang="pt-BR" sz="1400" dirty="0" smtClean="0"/>
              <a:t>(pedido colocado na montadora).</a:t>
            </a:r>
          </a:p>
          <a:p>
            <a:pPr algn="just"/>
            <a:endParaRPr lang="pt-BR" sz="500" dirty="0" smtClean="0"/>
          </a:p>
          <a:p>
            <a:pPr lvl="0"/>
            <a:r>
              <a:rPr lang="pt-BR" sz="1400" b="1" dirty="0"/>
              <a:t>Nome do Arquivo: </a:t>
            </a:r>
            <a:r>
              <a:rPr lang="pt-BR" sz="1400" dirty="0"/>
              <a:t>Nome do arquivo importado. </a:t>
            </a:r>
          </a:p>
          <a:p>
            <a:pPr lvl="0"/>
            <a:r>
              <a:rPr lang="pt-BR" sz="1400" b="1" dirty="0" smtClean="0"/>
              <a:t>Data </a:t>
            </a:r>
            <a:r>
              <a:rPr lang="pt-BR" sz="1400" b="1" dirty="0"/>
              <a:t>Alteração: </a:t>
            </a:r>
            <a:r>
              <a:rPr lang="pt-BR" sz="1400" dirty="0"/>
              <a:t>Data de alteração do pedido na JD.</a:t>
            </a:r>
          </a:p>
          <a:p>
            <a:pPr lvl="0"/>
            <a:r>
              <a:rPr lang="pt-BR" sz="1400" b="1" dirty="0" smtClean="0"/>
              <a:t>Data </a:t>
            </a:r>
            <a:r>
              <a:rPr lang="pt-BR" sz="1400" b="1" dirty="0"/>
              <a:t>Importação: </a:t>
            </a:r>
            <a:r>
              <a:rPr lang="pt-BR" sz="1400" dirty="0"/>
              <a:t>Data de importação do arquivo.</a:t>
            </a:r>
          </a:p>
          <a:p>
            <a:pPr lvl="0"/>
            <a:r>
              <a:rPr lang="pt-BR" sz="1400" b="1" dirty="0" smtClean="0"/>
              <a:t>Cotação</a:t>
            </a:r>
            <a:r>
              <a:rPr lang="pt-BR" sz="1400" b="1" dirty="0"/>
              <a:t>: </a:t>
            </a:r>
            <a:r>
              <a:rPr lang="pt-BR" sz="1400" dirty="0"/>
              <a:t>Número da cotação. </a:t>
            </a:r>
          </a:p>
          <a:p>
            <a:pPr lvl="0"/>
            <a:r>
              <a:rPr lang="pt-BR" sz="1400" b="1" dirty="0" smtClean="0"/>
              <a:t>Status </a:t>
            </a:r>
            <a:r>
              <a:rPr lang="pt-BR" sz="1400" b="1" dirty="0"/>
              <a:t>Cotação: </a:t>
            </a:r>
            <a:r>
              <a:rPr lang="pt-BR" sz="1400" dirty="0"/>
              <a:t>Status da cotação.</a:t>
            </a:r>
          </a:p>
          <a:p>
            <a:r>
              <a:rPr lang="pt-BR" sz="1400" b="1" dirty="0"/>
              <a:t>Comar: </a:t>
            </a:r>
            <a:r>
              <a:rPr lang="pt-BR" sz="1400" dirty="0" smtClean="0"/>
              <a:t>número </a:t>
            </a:r>
            <a:r>
              <a:rPr lang="pt-BR" sz="1400" dirty="0"/>
              <a:t>do pedido de fábrica JD.</a:t>
            </a:r>
          </a:p>
          <a:p>
            <a:pPr lvl="0"/>
            <a:r>
              <a:rPr lang="pt-BR" sz="1400" b="1" dirty="0" smtClean="0"/>
              <a:t>Status</a:t>
            </a:r>
            <a:r>
              <a:rPr lang="pt-BR" sz="1400" b="1" dirty="0"/>
              <a:t>:</a:t>
            </a:r>
            <a:r>
              <a:rPr lang="pt-BR" sz="1400" dirty="0"/>
              <a:t> Status da ordem. </a:t>
            </a:r>
            <a:endParaRPr lang="pt-BR" sz="1400" dirty="0" smtClean="0"/>
          </a:p>
          <a:p>
            <a:pPr lvl="0"/>
            <a:endParaRPr lang="pt-BR" sz="500" dirty="0" smtClean="0"/>
          </a:p>
          <a:p>
            <a:pPr lvl="0"/>
            <a:r>
              <a:rPr lang="pt-BR" sz="1400" dirty="0" smtClean="0"/>
              <a:t>Posicionando na linha, são exibidos dados do ORDER naquela movimentação.</a:t>
            </a:r>
            <a:endParaRPr lang="pt-BR" sz="1400" dirty="0"/>
          </a:p>
          <a:p>
            <a:pPr algn="just"/>
            <a:endParaRPr lang="pt-BR" sz="1400" dirty="0"/>
          </a:p>
        </p:txBody>
      </p:sp>
      <p:pic>
        <p:nvPicPr>
          <p:cNvPr id="8" name="Imagem 7"/>
          <p:cNvPicPr/>
          <p:nvPr/>
        </p:nvPicPr>
        <p:blipFill>
          <a:blip r:embed="rId3"/>
          <a:stretch>
            <a:fillRect/>
          </a:stretch>
        </p:blipFill>
        <p:spPr>
          <a:xfrm>
            <a:off x="4469450" y="1138690"/>
            <a:ext cx="4503927" cy="382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275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123009"/>
            <a:ext cx="8215606" cy="398994"/>
          </a:xfrm>
        </p:spPr>
        <p:txBody>
          <a:bodyPr/>
          <a:lstStyle/>
          <a:p>
            <a:r>
              <a:rPr lang="pt-BR" dirty="0" smtClean="0"/>
              <a:t>CGPoll – Recebimento Pedidos de Compras (Orders)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44</a:t>
            </a:fld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481081" y="677025"/>
            <a:ext cx="8215312" cy="281914"/>
          </a:xfrm>
        </p:spPr>
        <p:txBody>
          <a:bodyPr/>
          <a:lstStyle/>
          <a:p>
            <a:r>
              <a:rPr lang="pt-BR" b="1" dirty="0" smtClean="0"/>
              <a:t>JDCG0300 – Consultar / Integrar Orders Importados</a:t>
            </a:r>
            <a:endParaRPr lang="pt-BR" b="1" dirty="0"/>
          </a:p>
        </p:txBody>
      </p:sp>
      <p:pic>
        <p:nvPicPr>
          <p:cNvPr id="10" name="Imagem 9"/>
          <p:cNvPicPr/>
          <p:nvPr/>
        </p:nvPicPr>
        <p:blipFill>
          <a:blip r:embed="rId2"/>
          <a:stretch>
            <a:fillRect/>
          </a:stretch>
        </p:blipFill>
        <p:spPr>
          <a:xfrm>
            <a:off x="481080" y="967295"/>
            <a:ext cx="5621769" cy="588717"/>
          </a:xfrm>
          <a:prstGeom prst="rect">
            <a:avLst/>
          </a:prstGeom>
        </p:spPr>
      </p:pic>
      <p:sp>
        <p:nvSpPr>
          <p:cNvPr id="12" name="Retângulo 11"/>
          <p:cNvSpPr/>
          <p:nvPr/>
        </p:nvSpPr>
        <p:spPr>
          <a:xfrm>
            <a:off x="2866682" y="1067595"/>
            <a:ext cx="1286574" cy="48841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424290" y="1702678"/>
            <a:ext cx="3951158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smtClean="0"/>
              <a:t>Movimentação de Compra CGPOLL</a:t>
            </a:r>
          </a:p>
          <a:p>
            <a:endParaRPr lang="pt-BR" sz="500" b="1" dirty="0"/>
          </a:p>
          <a:p>
            <a:pPr algn="just"/>
            <a:endParaRPr lang="pt-BR" sz="800" dirty="0" smtClean="0"/>
          </a:p>
          <a:p>
            <a:pPr algn="just"/>
            <a:endParaRPr lang="pt-BR" sz="800" dirty="0" smtClean="0"/>
          </a:p>
          <a:p>
            <a:pPr algn="just"/>
            <a:r>
              <a:rPr lang="pt-BR" sz="1400" dirty="0"/>
              <a:t>Essa </a:t>
            </a:r>
            <a:r>
              <a:rPr lang="pt-BR" sz="1400" dirty="0" smtClean="0"/>
              <a:t>botão aciona a aplicação JDQU0100, responsável em gerar planilha excel com posição atualizado do banco de orders na JD.</a:t>
            </a:r>
          </a:p>
          <a:p>
            <a:pPr algn="just"/>
            <a:r>
              <a:rPr lang="pt-BR" sz="1400" dirty="0" smtClean="0"/>
              <a:t>Atualmente essa planilha é fornecida à rede pela montadora.</a:t>
            </a:r>
          </a:p>
          <a:p>
            <a:pPr algn="just"/>
            <a:endParaRPr lang="pt-BR" sz="1400" dirty="0"/>
          </a:p>
          <a:p>
            <a:pPr algn="just"/>
            <a:r>
              <a:rPr lang="pt-BR" sz="1400" dirty="0" smtClean="0"/>
              <a:t>É possível selecionar o período desejado.</a:t>
            </a:r>
            <a:endParaRPr lang="pt-BR" sz="1400" dirty="0"/>
          </a:p>
          <a:p>
            <a:pPr algn="just"/>
            <a:endParaRPr lang="pt-BR" sz="800" dirty="0"/>
          </a:p>
          <a:p>
            <a:pPr algn="just"/>
            <a:endParaRPr lang="pt-BR" sz="800" dirty="0" smtClean="0"/>
          </a:p>
        </p:txBody>
      </p:sp>
      <p:pic>
        <p:nvPicPr>
          <p:cNvPr id="9" name="Imagem 8"/>
          <p:cNvPicPr/>
          <p:nvPr/>
        </p:nvPicPr>
        <p:blipFill>
          <a:blip r:embed="rId3"/>
          <a:stretch>
            <a:fillRect/>
          </a:stretch>
        </p:blipFill>
        <p:spPr>
          <a:xfrm>
            <a:off x="4674551" y="2065928"/>
            <a:ext cx="3352800" cy="1819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31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123009"/>
            <a:ext cx="8215606" cy="398994"/>
          </a:xfrm>
        </p:spPr>
        <p:txBody>
          <a:bodyPr/>
          <a:lstStyle/>
          <a:p>
            <a:r>
              <a:rPr lang="pt-BR" dirty="0" smtClean="0"/>
              <a:t>CGPoll – Recebimento Pedidos de Compras (Orders)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45</a:t>
            </a:fld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481081" y="677025"/>
            <a:ext cx="8215312" cy="281914"/>
          </a:xfrm>
        </p:spPr>
        <p:txBody>
          <a:bodyPr/>
          <a:lstStyle/>
          <a:p>
            <a:r>
              <a:rPr lang="pt-BR" b="1" dirty="0" smtClean="0"/>
              <a:t>JDCG0300 – Consultar / Integrar Orders Importados</a:t>
            </a:r>
            <a:endParaRPr lang="pt-BR" b="1" dirty="0"/>
          </a:p>
        </p:txBody>
      </p:sp>
      <p:pic>
        <p:nvPicPr>
          <p:cNvPr id="10" name="Imagem 9"/>
          <p:cNvPicPr/>
          <p:nvPr/>
        </p:nvPicPr>
        <p:blipFill>
          <a:blip r:embed="rId2"/>
          <a:stretch>
            <a:fillRect/>
          </a:stretch>
        </p:blipFill>
        <p:spPr>
          <a:xfrm>
            <a:off x="481080" y="967295"/>
            <a:ext cx="5621769" cy="588717"/>
          </a:xfrm>
          <a:prstGeom prst="rect">
            <a:avLst/>
          </a:prstGeom>
        </p:spPr>
      </p:pic>
      <p:sp>
        <p:nvSpPr>
          <p:cNvPr id="12" name="Retângulo 11"/>
          <p:cNvSpPr/>
          <p:nvPr/>
        </p:nvSpPr>
        <p:spPr>
          <a:xfrm>
            <a:off x="2866682" y="1067595"/>
            <a:ext cx="1286574" cy="48841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424290" y="1702678"/>
            <a:ext cx="3652054" cy="2877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smtClean="0"/>
              <a:t>Movimentação de Compra CGPOLL</a:t>
            </a:r>
          </a:p>
          <a:p>
            <a:endParaRPr lang="pt-BR" sz="500" b="1" dirty="0"/>
          </a:p>
          <a:p>
            <a:pPr algn="just"/>
            <a:endParaRPr lang="pt-BR" sz="800" dirty="0" smtClean="0"/>
          </a:p>
          <a:p>
            <a:pPr algn="just"/>
            <a:endParaRPr lang="pt-BR" sz="800" dirty="0" smtClean="0"/>
          </a:p>
          <a:p>
            <a:pPr algn="just"/>
            <a:r>
              <a:rPr lang="pt-BR" sz="1400" dirty="0"/>
              <a:t>Essa </a:t>
            </a:r>
            <a:r>
              <a:rPr lang="pt-BR" sz="1400" dirty="0" smtClean="0"/>
              <a:t>botão aciona a aplicação JDCG0100, programa </a:t>
            </a:r>
            <a:r>
              <a:rPr lang="pt-BR" sz="1400" dirty="0"/>
              <a:t>responsável por gerar planilha Excel contendo informações dos pedidos importados do CGPOLL.</a:t>
            </a:r>
            <a:endParaRPr lang="pt-BR" sz="1400" dirty="0" smtClean="0"/>
          </a:p>
          <a:p>
            <a:pPr algn="just"/>
            <a:endParaRPr lang="pt-BR" sz="1400" dirty="0"/>
          </a:p>
          <a:p>
            <a:pPr algn="just"/>
            <a:r>
              <a:rPr lang="pt-BR" sz="1400" dirty="0" smtClean="0"/>
              <a:t>É possível selecionar o período desejado.</a:t>
            </a:r>
            <a:endParaRPr lang="pt-BR" sz="1400" dirty="0"/>
          </a:p>
          <a:p>
            <a:pPr algn="just"/>
            <a:endParaRPr lang="pt-BR" sz="800" dirty="0"/>
          </a:p>
          <a:p>
            <a:pPr algn="just"/>
            <a:r>
              <a:rPr lang="pt-BR" sz="1400" dirty="0"/>
              <a:t>As configurações para utilizar a geração de planilha deve seguir sua documentação (“</a:t>
            </a:r>
            <a:r>
              <a:rPr lang="pt-BR" sz="1400" u="sng" dirty="0">
                <a:hlinkClick r:id="rId3" action="ppaction://hlinkfile"/>
              </a:rPr>
              <a:t>Arquivos Excel</a:t>
            </a:r>
            <a:r>
              <a:rPr lang="pt-BR" sz="1400" dirty="0"/>
              <a:t>”).</a:t>
            </a:r>
          </a:p>
          <a:p>
            <a:pPr algn="just"/>
            <a:endParaRPr lang="pt-BR" sz="800" dirty="0" smtClean="0"/>
          </a:p>
        </p:txBody>
      </p:sp>
      <p:pic>
        <p:nvPicPr>
          <p:cNvPr id="11" name="Imagem 10"/>
          <p:cNvPicPr/>
          <p:nvPr/>
        </p:nvPicPr>
        <p:blipFill>
          <a:blip r:embed="rId4"/>
          <a:stretch>
            <a:fillRect/>
          </a:stretch>
        </p:blipFill>
        <p:spPr>
          <a:xfrm>
            <a:off x="4153256" y="1261653"/>
            <a:ext cx="4894879" cy="3561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66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123009"/>
            <a:ext cx="8215606" cy="398994"/>
          </a:xfrm>
        </p:spPr>
        <p:txBody>
          <a:bodyPr/>
          <a:lstStyle/>
          <a:p>
            <a:r>
              <a:rPr lang="pt-BR" dirty="0" smtClean="0"/>
              <a:t>CGPoll – Recebimento Pedidos de Compras (Orders)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46</a:t>
            </a:fld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481081" y="677025"/>
            <a:ext cx="8215312" cy="281914"/>
          </a:xfrm>
        </p:spPr>
        <p:txBody>
          <a:bodyPr/>
          <a:lstStyle/>
          <a:p>
            <a:r>
              <a:rPr lang="pt-BR" b="1" dirty="0" smtClean="0"/>
              <a:t>JDCG0300 – Consultar / Integrar Orders Importados</a:t>
            </a:r>
            <a:endParaRPr lang="pt-BR" b="1" dirty="0"/>
          </a:p>
        </p:txBody>
      </p:sp>
      <p:pic>
        <p:nvPicPr>
          <p:cNvPr id="10" name="Imagem 9"/>
          <p:cNvPicPr/>
          <p:nvPr/>
        </p:nvPicPr>
        <p:blipFill>
          <a:blip r:embed="rId2"/>
          <a:stretch>
            <a:fillRect/>
          </a:stretch>
        </p:blipFill>
        <p:spPr>
          <a:xfrm>
            <a:off x="481080" y="967295"/>
            <a:ext cx="5621769" cy="588717"/>
          </a:xfrm>
          <a:prstGeom prst="rect">
            <a:avLst/>
          </a:prstGeom>
        </p:spPr>
      </p:pic>
      <p:sp>
        <p:nvSpPr>
          <p:cNvPr id="12" name="Retângulo 11"/>
          <p:cNvSpPr/>
          <p:nvPr/>
        </p:nvSpPr>
        <p:spPr>
          <a:xfrm>
            <a:off x="2866682" y="1067595"/>
            <a:ext cx="1286574" cy="48841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424289" y="1825789"/>
            <a:ext cx="5678560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smtClean="0"/>
              <a:t>Movimentação de Compra CGPOLL</a:t>
            </a:r>
          </a:p>
          <a:p>
            <a:endParaRPr lang="pt-BR" sz="500" b="1" dirty="0"/>
          </a:p>
          <a:p>
            <a:pPr algn="just"/>
            <a:endParaRPr lang="pt-BR" sz="800" dirty="0" smtClean="0"/>
          </a:p>
          <a:p>
            <a:r>
              <a:rPr lang="pt-BR" sz="1400" dirty="0" smtClean="0"/>
              <a:t>A </a:t>
            </a:r>
            <a:r>
              <a:rPr lang="pt-BR" sz="1400" dirty="0"/>
              <a:t>aplicação abre a planilha e preenche os dados </a:t>
            </a:r>
            <a:r>
              <a:rPr lang="pt-BR" sz="1400" dirty="0" smtClean="0"/>
              <a:t>automaticamente.</a:t>
            </a:r>
          </a:p>
          <a:p>
            <a:endParaRPr lang="pt-BR" sz="1400" dirty="0" smtClean="0"/>
          </a:p>
        </p:txBody>
      </p:sp>
      <p:pic>
        <p:nvPicPr>
          <p:cNvPr id="9" name="Imagem 8"/>
          <p:cNvPicPr/>
          <p:nvPr/>
        </p:nvPicPr>
        <p:blipFill>
          <a:blip r:embed="rId3"/>
          <a:stretch>
            <a:fillRect/>
          </a:stretch>
        </p:blipFill>
        <p:spPr>
          <a:xfrm>
            <a:off x="344151" y="3152072"/>
            <a:ext cx="8500745" cy="1501798"/>
          </a:xfrm>
          <a:prstGeom prst="rect">
            <a:avLst/>
          </a:prstGeom>
        </p:spPr>
      </p:pic>
      <p:pic>
        <p:nvPicPr>
          <p:cNvPr id="13" name="Imagem 12"/>
          <p:cNvPicPr/>
          <p:nvPr/>
        </p:nvPicPr>
        <p:blipFill>
          <a:blip r:embed="rId4"/>
          <a:stretch>
            <a:fillRect/>
          </a:stretch>
        </p:blipFill>
        <p:spPr>
          <a:xfrm>
            <a:off x="6339821" y="1668701"/>
            <a:ext cx="2505075" cy="131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29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123009"/>
            <a:ext cx="8215606" cy="398994"/>
          </a:xfrm>
        </p:spPr>
        <p:txBody>
          <a:bodyPr/>
          <a:lstStyle/>
          <a:p>
            <a:r>
              <a:rPr lang="pt-BR" dirty="0" smtClean="0"/>
              <a:t>CGPoll – Recebimento Pedidos de Compras (Orders)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47</a:t>
            </a:fld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481081" y="677025"/>
            <a:ext cx="8215312" cy="281914"/>
          </a:xfrm>
        </p:spPr>
        <p:txBody>
          <a:bodyPr/>
          <a:lstStyle/>
          <a:p>
            <a:r>
              <a:rPr lang="pt-BR" b="1" dirty="0" smtClean="0"/>
              <a:t>JDCG0300 – Consultar / Integrar Orders Importados</a:t>
            </a:r>
            <a:endParaRPr lang="pt-BR" b="1" dirty="0"/>
          </a:p>
        </p:txBody>
      </p:sp>
      <p:pic>
        <p:nvPicPr>
          <p:cNvPr id="10" name="Imagem 9"/>
          <p:cNvPicPr/>
          <p:nvPr/>
        </p:nvPicPr>
        <p:blipFill>
          <a:blip r:embed="rId2"/>
          <a:stretch>
            <a:fillRect/>
          </a:stretch>
        </p:blipFill>
        <p:spPr>
          <a:xfrm>
            <a:off x="481080" y="967295"/>
            <a:ext cx="5621769" cy="588717"/>
          </a:xfrm>
          <a:prstGeom prst="rect">
            <a:avLst/>
          </a:prstGeom>
        </p:spPr>
      </p:pic>
      <p:sp>
        <p:nvSpPr>
          <p:cNvPr id="12" name="Retângulo 11"/>
          <p:cNvSpPr/>
          <p:nvPr/>
        </p:nvSpPr>
        <p:spPr>
          <a:xfrm>
            <a:off x="2866682" y="1067595"/>
            <a:ext cx="1286574" cy="48841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424288" y="1702678"/>
            <a:ext cx="8349841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smtClean="0"/>
              <a:t>Movimentação de Compra CGPOLL</a:t>
            </a:r>
          </a:p>
          <a:p>
            <a:endParaRPr lang="pt-BR" sz="500" b="1" dirty="0"/>
          </a:p>
          <a:p>
            <a:pPr algn="just"/>
            <a:endParaRPr lang="pt-BR" sz="800" dirty="0" smtClean="0"/>
          </a:p>
          <a:p>
            <a:r>
              <a:rPr lang="pt-BR" sz="1400" dirty="0" smtClean="0"/>
              <a:t>Pré-requisitos para importação da planilha:</a:t>
            </a:r>
          </a:p>
          <a:p>
            <a:endParaRPr lang="pt-B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 smtClean="0"/>
              <a:t>Dentro </a:t>
            </a:r>
            <a:r>
              <a:rPr lang="pt-BR" sz="1400" dirty="0"/>
              <a:t>do /sisdia/SisdiaEvolution25 tem que existir o diretório excel que é um link do </a:t>
            </a:r>
            <a:r>
              <a:rPr lang="pt-BR" sz="1400" dirty="0" smtClean="0"/>
              <a:t>diretório </a:t>
            </a:r>
            <a:r>
              <a:rPr lang="pt-BR" sz="1400" dirty="0"/>
              <a:t>/sisdia/excel;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 smtClean="0"/>
              <a:t>Dentro </a:t>
            </a:r>
            <a:r>
              <a:rPr lang="pt-BR" sz="1400" dirty="0"/>
              <a:t>do diretório /sisdia/SisdiaEvolution25/excel tem que ter o </a:t>
            </a:r>
            <a:r>
              <a:rPr lang="pt-BR" sz="1400" dirty="0" smtClean="0"/>
              <a:t>.</a:t>
            </a:r>
            <a:r>
              <a:rPr lang="pt-BR" sz="1400" dirty="0" err="1" smtClean="0"/>
              <a:t>xls</a:t>
            </a:r>
            <a:r>
              <a:rPr lang="pt-BR" sz="1400" dirty="0" smtClean="0"/>
              <a:t> </a:t>
            </a:r>
            <a:r>
              <a:rPr lang="pt-BR" sz="1400" dirty="0"/>
              <a:t>do programa que irá gerar a planilha, exemplo </a:t>
            </a:r>
            <a:r>
              <a:rPr lang="pt-BR" sz="1400" dirty="0" smtClean="0"/>
              <a:t>jdcg0100.xls (vazia);</a:t>
            </a:r>
            <a:endParaRPr lang="pt-B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 smtClean="0"/>
              <a:t>No </a:t>
            </a:r>
            <a:r>
              <a:rPr lang="pt-BR" sz="1400" dirty="0"/>
              <a:t>cope0100 tem que ter parametrizado o programa "EXCEL" com o diretório "excel/"; </a:t>
            </a:r>
          </a:p>
          <a:p>
            <a:endParaRPr lang="pt-BR" sz="1400" dirty="0" smtClean="0"/>
          </a:p>
          <a:p>
            <a:r>
              <a:rPr lang="pt-BR" sz="1400" dirty="0" smtClean="0">
                <a:solidFill>
                  <a:srgbClr val="FF0000"/>
                </a:solidFill>
              </a:rPr>
              <a:t>Arquivos Excel - Configurações </a:t>
            </a:r>
            <a:r>
              <a:rPr lang="pt-BR" sz="1400" dirty="0">
                <a:solidFill>
                  <a:srgbClr val="FF0000"/>
                </a:solidFill>
              </a:rPr>
              <a:t>e </a:t>
            </a:r>
            <a:r>
              <a:rPr lang="pt-BR" sz="1400" dirty="0" smtClean="0">
                <a:solidFill>
                  <a:srgbClr val="FF0000"/>
                </a:solidFill>
              </a:rPr>
              <a:t>maiores informações </a:t>
            </a:r>
            <a:r>
              <a:rPr lang="pt-BR" sz="1400" dirty="0">
                <a:solidFill>
                  <a:srgbClr val="FF0000"/>
                </a:solidFill>
              </a:rPr>
              <a:t>sobre utilização de planilhas no </a:t>
            </a:r>
            <a:r>
              <a:rPr lang="pt-BR" sz="1400" dirty="0" smtClean="0">
                <a:solidFill>
                  <a:srgbClr val="FF0000"/>
                </a:solidFill>
              </a:rPr>
              <a:t>sistema estão detalhadas em documentação no portal Linx</a:t>
            </a:r>
            <a:r>
              <a:rPr lang="pt-BR" sz="1400" b="1" dirty="0" smtClean="0"/>
              <a:t>.</a:t>
            </a:r>
            <a:endParaRPr lang="pt-BR" sz="1400" b="1" dirty="0"/>
          </a:p>
          <a:p>
            <a:pPr algn="just"/>
            <a:endParaRPr lang="pt-BR" sz="800" dirty="0" smtClean="0"/>
          </a:p>
        </p:txBody>
      </p:sp>
    </p:spTree>
    <p:extLst>
      <p:ext uri="{BB962C8B-B14F-4D97-AF65-F5344CB8AC3E}">
        <p14:creationId xmlns:p14="http://schemas.microsoft.com/office/powerpoint/2010/main" val="297484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123009"/>
            <a:ext cx="8215606" cy="398994"/>
          </a:xfrm>
        </p:spPr>
        <p:txBody>
          <a:bodyPr/>
          <a:lstStyle/>
          <a:p>
            <a:r>
              <a:rPr lang="pt-BR" dirty="0" smtClean="0"/>
              <a:t>CGPoll – Recebimento Pedidos de Compras (Orders)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48</a:t>
            </a:fld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481081" y="677025"/>
            <a:ext cx="8215312" cy="281914"/>
          </a:xfrm>
        </p:spPr>
        <p:txBody>
          <a:bodyPr/>
          <a:lstStyle/>
          <a:p>
            <a:r>
              <a:rPr lang="pt-BR" b="1" dirty="0" smtClean="0"/>
              <a:t>JDCG0300 – Consultar / Integrar Orders Importados</a:t>
            </a:r>
            <a:endParaRPr lang="pt-BR" b="1" dirty="0"/>
          </a:p>
        </p:txBody>
      </p:sp>
      <p:sp>
        <p:nvSpPr>
          <p:cNvPr id="7" name="Retângulo 6"/>
          <p:cNvSpPr/>
          <p:nvPr/>
        </p:nvSpPr>
        <p:spPr>
          <a:xfrm>
            <a:off x="369810" y="1800640"/>
            <a:ext cx="3489684" cy="2108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smtClean="0"/>
              <a:t>Pedido de Compra</a:t>
            </a:r>
          </a:p>
          <a:p>
            <a:endParaRPr lang="pt-BR" sz="500" b="1" dirty="0"/>
          </a:p>
          <a:p>
            <a:pPr algn="just"/>
            <a:endParaRPr lang="pt-BR" sz="800" dirty="0" smtClean="0"/>
          </a:p>
          <a:p>
            <a:pPr algn="just"/>
            <a:endParaRPr lang="pt-BR" sz="800" dirty="0" smtClean="0"/>
          </a:p>
          <a:p>
            <a:pPr algn="just"/>
            <a:r>
              <a:rPr lang="pt-BR" sz="1400" dirty="0" smtClean="0"/>
              <a:t>Estando disponível esse botão, clicando sobre ele, a aplicação e redirecionada para o VEIC0300, com todas suas funcionalidades, lembrando que somente será possível manutenção, caso o parâmetro no JDPA0000 o permita.</a:t>
            </a:r>
          </a:p>
          <a:p>
            <a:pPr algn="just"/>
            <a:endParaRPr lang="pt-BR" sz="800" dirty="0" smtClean="0"/>
          </a:p>
        </p:txBody>
      </p:sp>
      <p:pic>
        <p:nvPicPr>
          <p:cNvPr id="14" name="Imagem 13"/>
          <p:cNvPicPr/>
          <p:nvPr/>
        </p:nvPicPr>
        <p:blipFill>
          <a:blip r:embed="rId2"/>
          <a:stretch>
            <a:fillRect/>
          </a:stretch>
        </p:blipFill>
        <p:spPr>
          <a:xfrm>
            <a:off x="480786" y="1037528"/>
            <a:ext cx="6313121" cy="534898"/>
          </a:xfrm>
          <a:prstGeom prst="rect">
            <a:avLst/>
          </a:prstGeom>
        </p:spPr>
      </p:pic>
      <p:sp>
        <p:nvSpPr>
          <p:cNvPr id="15" name="Retângulo 14"/>
          <p:cNvSpPr/>
          <p:nvPr/>
        </p:nvSpPr>
        <p:spPr>
          <a:xfrm>
            <a:off x="2114652" y="1265742"/>
            <a:ext cx="748189" cy="30668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7" name="Imagem 16"/>
          <p:cNvPicPr/>
          <p:nvPr/>
        </p:nvPicPr>
        <p:blipFill>
          <a:blip r:embed="rId3"/>
          <a:stretch>
            <a:fillRect/>
          </a:stretch>
        </p:blipFill>
        <p:spPr>
          <a:xfrm>
            <a:off x="4076344" y="1651015"/>
            <a:ext cx="4910606" cy="3394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55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123009"/>
            <a:ext cx="8215606" cy="398994"/>
          </a:xfrm>
        </p:spPr>
        <p:txBody>
          <a:bodyPr/>
          <a:lstStyle/>
          <a:p>
            <a:r>
              <a:rPr lang="pt-BR" dirty="0" smtClean="0"/>
              <a:t>CGPoll – Recebimento Pedidos de Compras (Orders)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49</a:t>
            </a:fld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481081" y="677025"/>
            <a:ext cx="8215312" cy="281914"/>
          </a:xfrm>
        </p:spPr>
        <p:txBody>
          <a:bodyPr/>
          <a:lstStyle/>
          <a:p>
            <a:r>
              <a:rPr lang="pt-BR" b="1" dirty="0" smtClean="0"/>
              <a:t>JDCG0300 – Consultar / Integrar Orders Importados</a:t>
            </a:r>
            <a:endParaRPr lang="pt-BR" b="1" dirty="0"/>
          </a:p>
        </p:txBody>
      </p:sp>
      <p:sp>
        <p:nvSpPr>
          <p:cNvPr id="7" name="Retângulo 6"/>
          <p:cNvSpPr/>
          <p:nvPr/>
        </p:nvSpPr>
        <p:spPr>
          <a:xfrm>
            <a:off x="480786" y="1758164"/>
            <a:ext cx="844102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smtClean="0"/>
              <a:t>Aviso Faturamento</a:t>
            </a:r>
          </a:p>
          <a:p>
            <a:endParaRPr lang="pt-BR" sz="500" b="1" dirty="0"/>
          </a:p>
          <a:p>
            <a:pPr algn="just"/>
            <a:endParaRPr lang="pt-BR" sz="500" dirty="0" smtClean="0"/>
          </a:p>
          <a:p>
            <a:r>
              <a:rPr lang="pt-BR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Estando </a:t>
            </a:r>
            <a:r>
              <a:rPr lang="pt-BR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Status da Cotação como “</a:t>
            </a:r>
            <a:r>
              <a:rPr lang="pt-BR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Faturada</a:t>
            </a:r>
            <a:r>
              <a:rPr lang="pt-BR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 e o Status DMS como “</a:t>
            </a:r>
            <a:r>
              <a:rPr lang="pt-BR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Processado</a:t>
            </a:r>
            <a:r>
              <a:rPr lang="pt-BR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 </a:t>
            </a:r>
            <a:r>
              <a:rPr lang="pt-BR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 possível gerar o “</a:t>
            </a:r>
            <a:r>
              <a:rPr lang="pt-BR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Aviso </a:t>
            </a:r>
            <a:r>
              <a:rPr lang="pt-BR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faturamento</a:t>
            </a:r>
            <a:r>
              <a:rPr lang="pt-BR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”.</a:t>
            </a:r>
            <a:endParaRPr lang="pt-BR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pt-BR" sz="800" dirty="0" smtClean="0"/>
          </a:p>
        </p:txBody>
      </p:sp>
      <p:pic>
        <p:nvPicPr>
          <p:cNvPr id="14" name="Imagem 13"/>
          <p:cNvPicPr/>
          <p:nvPr/>
        </p:nvPicPr>
        <p:blipFill>
          <a:blip r:embed="rId2"/>
          <a:stretch>
            <a:fillRect/>
          </a:stretch>
        </p:blipFill>
        <p:spPr>
          <a:xfrm>
            <a:off x="480786" y="1037528"/>
            <a:ext cx="6313121" cy="534898"/>
          </a:xfrm>
          <a:prstGeom prst="rect">
            <a:avLst/>
          </a:prstGeom>
        </p:spPr>
      </p:pic>
      <p:sp>
        <p:nvSpPr>
          <p:cNvPr id="15" name="Retângulo 14"/>
          <p:cNvSpPr/>
          <p:nvPr/>
        </p:nvSpPr>
        <p:spPr>
          <a:xfrm>
            <a:off x="2889157" y="1244504"/>
            <a:ext cx="828264" cy="30668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Imagem 8"/>
          <p:cNvPicPr/>
          <p:nvPr/>
        </p:nvPicPr>
        <p:blipFill>
          <a:blip r:embed="rId3"/>
          <a:stretch>
            <a:fillRect/>
          </a:stretch>
        </p:blipFill>
        <p:spPr>
          <a:xfrm>
            <a:off x="1728809" y="2506330"/>
            <a:ext cx="6799894" cy="1963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917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5" y="522526"/>
            <a:ext cx="7482807" cy="691698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  <a:ea typeface="Dosis Light" charset="0"/>
                <a:cs typeface="Dosis Light" charset="0"/>
              </a:rPr>
              <a:t>Funcionalidades:</a:t>
            </a:r>
            <a:endParaRPr lang="pt-BR" sz="4000" dirty="0">
              <a:latin typeface="Dosis Light" charset="0"/>
              <a:ea typeface="Dosis Light" charset="0"/>
              <a:cs typeface="Dosis Light" charset="0"/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5" y="1346455"/>
            <a:ext cx="8215606" cy="3431734"/>
          </a:xfrm>
        </p:spPr>
        <p:txBody>
          <a:bodyPr>
            <a:noAutofit/>
          </a:bodyPr>
          <a:lstStyle/>
          <a:p>
            <a:pPr lvl="1" algn="just"/>
            <a:r>
              <a:rPr lang="pt-BR" sz="2000" dirty="0" smtClean="0"/>
              <a:t>Possibilitar que o dealer acompanhe pedidos colocados, diretamente do DBS;</a:t>
            </a:r>
          </a:p>
          <a:p>
            <a:pPr lvl="1" algn="just"/>
            <a:r>
              <a:rPr lang="pt-BR" sz="2000" dirty="0" smtClean="0"/>
              <a:t>Extrair planilha com todos os orders e suas movimentações; </a:t>
            </a:r>
          </a:p>
          <a:p>
            <a:pPr lvl="1" algn="just"/>
            <a:r>
              <a:rPr lang="pt-BR" sz="2000" dirty="0" smtClean="0"/>
              <a:t>Visualizar equipamentos “Em Trânsito”, registrado pelo Aviso de Faturamento;</a:t>
            </a:r>
          </a:p>
          <a:p>
            <a:pPr lvl="1" algn="just"/>
            <a:r>
              <a:rPr lang="pt-BR" sz="2000" dirty="0" smtClean="0"/>
              <a:t>Vincular pedidos de Compra à Pedidos de Venda, deixando o equipamento indisponível para venda, quando de sua entrada no estoque;</a:t>
            </a:r>
          </a:p>
        </p:txBody>
      </p:sp>
    </p:spTree>
    <p:extLst>
      <p:ext uri="{BB962C8B-B14F-4D97-AF65-F5344CB8AC3E}">
        <p14:creationId xmlns:p14="http://schemas.microsoft.com/office/powerpoint/2010/main" val="41423167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123009"/>
            <a:ext cx="8215606" cy="398994"/>
          </a:xfrm>
        </p:spPr>
        <p:txBody>
          <a:bodyPr/>
          <a:lstStyle/>
          <a:p>
            <a:r>
              <a:rPr lang="pt-BR" dirty="0" smtClean="0"/>
              <a:t>CGPoll – Recebimento Pedidos de Compras (Orders)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50</a:t>
            </a:fld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481081" y="677025"/>
            <a:ext cx="8215312" cy="281914"/>
          </a:xfrm>
        </p:spPr>
        <p:txBody>
          <a:bodyPr/>
          <a:lstStyle/>
          <a:p>
            <a:r>
              <a:rPr lang="pt-BR" b="1" dirty="0" smtClean="0"/>
              <a:t>JDCG0300 – Consultar / Integrar Orders Importados</a:t>
            </a:r>
            <a:endParaRPr lang="pt-BR" b="1" dirty="0"/>
          </a:p>
        </p:txBody>
      </p:sp>
      <p:sp>
        <p:nvSpPr>
          <p:cNvPr id="7" name="Retângulo 6"/>
          <p:cNvSpPr/>
          <p:nvPr/>
        </p:nvSpPr>
        <p:spPr>
          <a:xfrm>
            <a:off x="480786" y="1758164"/>
            <a:ext cx="8441023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smtClean="0"/>
              <a:t>Aviso Faturamento</a:t>
            </a:r>
          </a:p>
          <a:p>
            <a:endParaRPr lang="pt-BR" sz="500" b="1" dirty="0"/>
          </a:p>
          <a:p>
            <a:pPr algn="just"/>
            <a:endParaRPr lang="pt-BR" sz="500" dirty="0" smtClean="0"/>
          </a:p>
          <a:p>
            <a:r>
              <a:rPr lang="pt-BR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Selecionando o order, essa tela é exibida.</a:t>
            </a:r>
            <a:endParaRPr lang="pt-BR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pt-BR" sz="800" dirty="0" smtClean="0"/>
          </a:p>
        </p:txBody>
      </p:sp>
      <p:pic>
        <p:nvPicPr>
          <p:cNvPr id="14" name="Imagem 13"/>
          <p:cNvPicPr/>
          <p:nvPr/>
        </p:nvPicPr>
        <p:blipFill>
          <a:blip r:embed="rId2"/>
          <a:stretch>
            <a:fillRect/>
          </a:stretch>
        </p:blipFill>
        <p:spPr>
          <a:xfrm>
            <a:off x="480786" y="1037528"/>
            <a:ext cx="6313121" cy="534898"/>
          </a:xfrm>
          <a:prstGeom prst="rect">
            <a:avLst/>
          </a:prstGeom>
        </p:spPr>
      </p:pic>
      <p:sp>
        <p:nvSpPr>
          <p:cNvPr id="15" name="Retângulo 14"/>
          <p:cNvSpPr/>
          <p:nvPr/>
        </p:nvSpPr>
        <p:spPr>
          <a:xfrm>
            <a:off x="2889157" y="1244504"/>
            <a:ext cx="828264" cy="30668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8984" y="2571749"/>
            <a:ext cx="6524625" cy="1800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39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123009"/>
            <a:ext cx="8215606" cy="398994"/>
          </a:xfrm>
        </p:spPr>
        <p:txBody>
          <a:bodyPr/>
          <a:lstStyle/>
          <a:p>
            <a:r>
              <a:rPr lang="pt-BR" dirty="0" smtClean="0"/>
              <a:t>CGPoll – Recebimento Pedidos de Compras (Orders)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51</a:t>
            </a:fld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481081" y="677025"/>
            <a:ext cx="8215312" cy="281914"/>
          </a:xfrm>
        </p:spPr>
        <p:txBody>
          <a:bodyPr/>
          <a:lstStyle/>
          <a:p>
            <a:r>
              <a:rPr lang="pt-BR" b="1" dirty="0" smtClean="0"/>
              <a:t>JDCG0300 – Consultar / Integrar Orders Importados</a:t>
            </a:r>
            <a:endParaRPr lang="pt-BR" b="1" dirty="0"/>
          </a:p>
        </p:txBody>
      </p:sp>
      <p:sp>
        <p:nvSpPr>
          <p:cNvPr id="7" name="Retângulo 6"/>
          <p:cNvSpPr/>
          <p:nvPr/>
        </p:nvSpPr>
        <p:spPr>
          <a:xfrm>
            <a:off x="480786" y="1677631"/>
            <a:ext cx="4227945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smtClean="0"/>
              <a:t>Aviso Faturamento</a:t>
            </a:r>
          </a:p>
          <a:p>
            <a:endParaRPr lang="pt-BR" sz="500" b="1" dirty="0"/>
          </a:p>
          <a:p>
            <a:pPr algn="just"/>
            <a:endParaRPr lang="pt-BR" sz="500" dirty="0" smtClean="0"/>
          </a:p>
          <a:p>
            <a:pPr algn="just"/>
            <a:r>
              <a:rPr lang="pt-BR" sz="14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IMPORTANTE:</a:t>
            </a:r>
            <a:r>
              <a:rPr lang="pt-BR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Selecionando o order, essa tela é exibida. O campo “Pedido Venda DMS” é o vinculo possível de ser assinalado no VEIC0300, evitando que o equipamento fique disponível no estoque.</a:t>
            </a:r>
            <a:endParaRPr lang="pt-BR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pt-BR" sz="800" dirty="0" smtClean="0"/>
          </a:p>
        </p:txBody>
      </p:sp>
      <p:pic>
        <p:nvPicPr>
          <p:cNvPr id="14" name="Imagem 13"/>
          <p:cNvPicPr/>
          <p:nvPr/>
        </p:nvPicPr>
        <p:blipFill>
          <a:blip r:embed="rId2"/>
          <a:stretch>
            <a:fillRect/>
          </a:stretch>
        </p:blipFill>
        <p:spPr>
          <a:xfrm>
            <a:off x="480786" y="1037528"/>
            <a:ext cx="6313121" cy="534898"/>
          </a:xfrm>
          <a:prstGeom prst="rect">
            <a:avLst/>
          </a:prstGeom>
        </p:spPr>
      </p:pic>
      <p:sp>
        <p:nvSpPr>
          <p:cNvPr id="15" name="Retângulo 14"/>
          <p:cNvSpPr/>
          <p:nvPr/>
        </p:nvSpPr>
        <p:spPr>
          <a:xfrm>
            <a:off x="2889157" y="1244504"/>
            <a:ext cx="828264" cy="30668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978" y="3067077"/>
            <a:ext cx="4282979" cy="1800225"/>
          </a:xfrm>
          <a:prstGeom prst="rect">
            <a:avLst/>
          </a:prstGeom>
        </p:spPr>
      </p:pic>
      <p:sp>
        <p:nvSpPr>
          <p:cNvPr id="9" name="Retângulo 8"/>
          <p:cNvSpPr/>
          <p:nvPr/>
        </p:nvSpPr>
        <p:spPr>
          <a:xfrm>
            <a:off x="1837346" y="4058566"/>
            <a:ext cx="791596" cy="52243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0" name="Imagem 9"/>
          <p:cNvPicPr/>
          <p:nvPr/>
        </p:nvPicPr>
        <p:blipFill>
          <a:blip r:embed="rId4"/>
          <a:stretch>
            <a:fillRect/>
          </a:stretch>
        </p:blipFill>
        <p:spPr>
          <a:xfrm>
            <a:off x="4886077" y="1704099"/>
            <a:ext cx="4141485" cy="3171777"/>
          </a:xfrm>
          <a:prstGeom prst="rect">
            <a:avLst/>
          </a:prstGeom>
        </p:spPr>
      </p:pic>
      <p:sp>
        <p:nvSpPr>
          <p:cNvPr id="11" name="Retângulo 10"/>
          <p:cNvSpPr/>
          <p:nvPr/>
        </p:nvSpPr>
        <p:spPr>
          <a:xfrm>
            <a:off x="5031303" y="2838996"/>
            <a:ext cx="1540414" cy="22808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80218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123009"/>
            <a:ext cx="8215606" cy="398994"/>
          </a:xfrm>
        </p:spPr>
        <p:txBody>
          <a:bodyPr/>
          <a:lstStyle/>
          <a:p>
            <a:r>
              <a:rPr lang="pt-BR" dirty="0" smtClean="0"/>
              <a:t>CGPoll – Recebimento Pedidos de Compras (Orders)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52</a:t>
            </a:fld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481081" y="677025"/>
            <a:ext cx="8215312" cy="281914"/>
          </a:xfrm>
        </p:spPr>
        <p:txBody>
          <a:bodyPr/>
          <a:lstStyle/>
          <a:p>
            <a:r>
              <a:rPr lang="pt-BR" b="1" dirty="0" smtClean="0"/>
              <a:t>JDCG0300 – Consultar / Integrar Orders Importados</a:t>
            </a:r>
            <a:endParaRPr lang="pt-BR" b="1" dirty="0"/>
          </a:p>
        </p:txBody>
      </p:sp>
      <p:sp>
        <p:nvSpPr>
          <p:cNvPr id="7" name="Retângulo 6"/>
          <p:cNvSpPr/>
          <p:nvPr/>
        </p:nvSpPr>
        <p:spPr>
          <a:xfrm>
            <a:off x="480786" y="1677631"/>
            <a:ext cx="850084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smtClean="0"/>
              <a:t>Aviso Faturamento</a:t>
            </a:r>
          </a:p>
          <a:p>
            <a:endParaRPr lang="pt-BR" sz="500" b="1" dirty="0"/>
          </a:p>
          <a:p>
            <a:pPr algn="just"/>
            <a:endParaRPr lang="pt-BR" sz="500" dirty="0" smtClean="0"/>
          </a:p>
          <a:p>
            <a:pPr algn="just"/>
            <a:r>
              <a:rPr lang="pt-BR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Não existindo o vinculo com pedido de venda o sistema exibe mensagem e solicita confirmação do usuário.</a:t>
            </a:r>
            <a:endParaRPr lang="pt-BR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pt-BR" sz="800" dirty="0" smtClean="0"/>
          </a:p>
        </p:txBody>
      </p:sp>
      <p:pic>
        <p:nvPicPr>
          <p:cNvPr id="14" name="Imagem 13"/>
          <p:cNvPicPr/>
          <p:nvPr/>
        </p:nvPicPr>
        <p:blipFill>
          <a:blip r:embed="rId2"/>
          <a:stretch>
            <a:fillRect/>
          </a:stretch>
        </p:blipFill>
        <p:spPr>
          <a:xfrm>
            <a:off x="480786" y="1037528"/>
            <a:ext cx="6313121" cy="534898"/>
          </a:xfrm>
          <a:prstGeom prst="rect">
            <a:avLst/>
          </a:prstGeom>
        </p:spPr>
      </p:pic>
      <p:sp>
        <p:nvSpPr>
          <p:cNvPr id="15" name="Retângulo 14"/>
          <p:cNvSpPr/>
          <p:nvPr/>
        </p:nvSpPr>
        <p:spPr>
          <a:xfrm>
            <a:off x="2889157" y="1244504"/>
            <a:ext cx="828264" cy="30668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2172" y="2717741"/>
            <a:ext cx="6686550" cy="1981200"/>
          </a:xfrm>
          <a:prstGeom prst="rect">
            <a:avLst/>
          </a:prstGeom>
        </p:spPr>
      </p:pic>
      <p:sp>
        <p:nvSpPr>
          <p:cNvPr id="13" name="Retângulo 12"/>
          <p:cNvSpPr/>
          <p:nvPr/>
        </p:nvSpPr>
        <p:spPr>
          <a:xfrm>
            <a:off x="2475025" y="2731029"/>
            <a:ext cx="3626672" cy="3796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7439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123009"/>
            <a:ext cx="8215606" cy="398994"/>
          </a:xfrm>
        </p:spPr>
        <p:txBody>
          <a:bodyPr/>
          <a:lstStyle/>
          <a:p>
            <a:r>
              <a:rPr lang="pt-BR" dirty="0" smtClean="0"/>
              <a:t>CGPoll – Recebimento Pedidos de Compras (Orders)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53</a:t>
            </a:fld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481081" y="677025"/>
            <a:ext cx="8215312" cy="281914"/>
          </a:xfrm>
        </p:spPr>
        <p:txBody>
          <a:bodyPr/>
          <a:lstStyle/>
          <a:p>
            <a:r>
              <a:rPr lang="pt-BR" b="1" dirty="0" smtClean="0"/>
              <a:t>JDCG0300 – Consultar / Integrar Orders Importados</a:t>
            </a:r>
            <a:endParaRPr lang="pt-BR" b="1" dirty="0"/>
          </a:p>
        </p:txBody>
      </p:sp>
      <p:sp>
        <p:nvSpPr>
          <p:cNvPr id="7" name="Retângulo 6"/>
          <p:cNvSpPr/>
          <p:nvPr/>
        </p:nvSpPr>
        <p:spPr>
          <a:xfrm>
            <a:off x="480786" y="1942551"/>
            <a:ext cx="297171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smtClean="0"/>
              <a:t>Aviso Faturamento</a:t>
            </a:r>
          </a:p>
          <a:p>
            <a:endParaRPr lang="pt-BR" sz="500" b="1" dirty="0"/>
          </a:p>
          <a:p>
            <a:pPr algn="just"/>
            <a:endParaRPr lang="pt-BR" sz="500" dirty="0" smtClean="0"/>
          </a:p>
          <a:p>
            <a:pPr algn="just"/>
            <a:r>
              <a:rPr lang="pt-BR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 sequencia a aplicação é redirecionada para o VEIC0350.</a:t>
            </a:r>
            <a:endParaRPr lang="pt-BR" sz="800" dirty="0" smtClean="0"/>
          </a:p>
        </p:txBody>
      </p:sp>
      <p:pic>
        <p:nvPicPr>
          <p:cNvPr id="14" name="Imagem 13"/>
          <p:cNvPicPr/>
          <p:nvPr/>
        </p:nvPicPr>
        <p:blipFill>
          <a:blip r:embed="rId2"/>
          <a:stretch>
            <a:fillRect/>
          </a:stretch>
        </p:blipFill>
        <p:spPr>
          <a:xfrm>
            <a:off x="480786" y="1037528"/>
            <a:ext cx="6313121" cy="534898"/>
          </a:xfrm>
          <a:prstGeom prst="rect">
            <a:avLst/>
          </a:prstGeom>
        </p:spPr>
      </p:pic>
      <p:sp>
        <p:nvSpPr>
          <p:cNvPr id="15" name="Retângulo 14"/>
          <p:cNvSpPr/>
          <p:nvPr/>
        </p:nvSpPr>
        <p:spPr>
          <a:xfrm>
            <a:off x="2889157" y="1244504"/>
            <a:ext cx="828264" cy="30668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0" name="Imagem 9"/>
          <p:cNvPicPr/>
          <p:nvPr/>
        </p:nvPicPr>
        <p:blipFill>
          <a:blip r:embed="rId3"/>
          <a:stretch>
            <a:fillRect/>
          </a:stretch>
        </p:blipFill>
        <p:spPr>
          <a:xfrm>
            <a:off x="4084890" y="1651014"/>
            <a:ext cx="4785245" cy="3220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83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123009"/>
            <a:ext cx="8215606" cy="398994"/>
          </a:xfrm>
        </p:spPr>
        <p:txBody>
          <a:bodyPr/>
          <a:lstStyle/>
          <a:p>
            <a:r>
              <a:rPr lang="pt-BR" dirty="0" smtClean="0"/>
              <a:t>CGPoll – Recebimento Pedidos de Compras (Orders)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54</a:t>
            </a:fld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481081" y="677025"/>
            <a:ext cx="8215312" cy="281914"/>
          </a:xfrm>
        </p:spPr>
        <p:txBody>
          <a:bodyPr/>
          <a:lstStyle/>
          <a:p>
            <a:r>
              <a:rPr lang="pt-BR" b="1" dirty="0" smtClean="0"/>
              <a:t>JDCG0300 – Consultar / Integrar Orders Importados</a:t>
            </a:r>
            <a:endParaRPr lang="pt-BR" b="1" dirty="0"/>
          </a:p>
        </p:txBody>
      </p:sp>
      <p:sp>
        <p:nvSpPr>
          <p:cNvPr id="7" name="Retângulo 6"/>
          <p:cNvSpPr/>
          <p:nvPr/>
        </p:nvSpPr>
        <p:spPr>
          <a:xfrm>
            <a:off x="480786" y="1942551"/>
            <a:ext cx="4005756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smtClean="0"/>
              <a:t>Aviso Faturamento</a:t>
            </a:r>
          </a:p>
          <a:p>
            <a:endParaRPr lang="pt-BR" sz="500" b="1" dirty="0"/>
          </a:p>
          <a:p>
            <a:pPr algn="just"/>
            <a:endParaRPr lang="pt-BR" sz="500" dirty="0" smtClean="0"/>
          </a:p>
          <a:p>
            <a:pPr algn="just"/>
            <a:r>
              <a:rPr lang="pt-BR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Não existindo o cadastro do equipamento, é chamado o VEIC0200, onde o usuário efetua a inclusão.</a:t>
            </a:r>
            <a:endParaRPr lang="pt-BR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pt-BR" sz="800" dirty="0" smtClean="0"/>
          </a:p>
        </p:txBody>
      </p:sp>
      <p:pic>
        <p:nvPicPr>
          <p:cNvPr id="14" name="Imagem 13"/>
          <p:cNvPicPr/>
          <p:nvPr/>
        </p:nvPicPr>
        <p:blipFill>
          <a:blip r:embed="rId2"/>
          <a:stretch>
            <a:fillRect/>
          </a:stretch>
        </p:blipFill>
        <p:spPr>
          <a:xfrm>
            <a:off x="480786" y="1037528"/>
            <a:ext cx="6313121" cy="534898"/>
          </a:xfrm>
          <a:prstGeom prst="rect">
            <a:avLst/>
          </a:prstGeom>
        </p:spPr>
      </p:pic>
      <p:sp>
        <p:nvSpPr>
          <p:cNvPr id="15" name="Retângulo 14"/>
          <p:cNvSpPr/>
          <p:nvPr/>
        </p:nvSpPr>
        <p:spPr>
          <a:xfrm>
            <a:off x="2889157" y="1244504"/>
            <a:ext cx="828264" cy="30668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1" name="Imagem 10"/>
          <p:cNvPicPr/>
          <p:nvPr/>
        </p:nvPicPr>
        <p:blipFill>
          <a:blip r:embed="rId3"/>
          <a:stretch>
            <a:fillRect/>
          </a:stretch>
        </p:blipFill>
        <p:spPr>
          <a:xfrm>
            <a:off x="2607146" y="3294054"/>
            <a:ext cx="4248150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6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123009"/>
            <a:ext cx="8215606" cy="398994"/>
          </a:xfrm>
        </p:spPr>
        <p:txBody>
          <a:bodyPr/>
          <a:lstStyle/>
          <a:p>
            <a:r>
              <a:rPr lang="pt-BR" dirty="0" smtClean="0"/>
              <a:t>CGPoll – Recebimento Pedidos de Compras (Orders)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55</a:t>
            </a:fld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481081" y="677025"/>
            <a:ext cx="8215312" cy="281914"/>
          </a:xfrm>
        </p:spPr>
        <p:txBody>
          <a:bodyPr/>
          <a:lstStyle/>
          <a:p>
            <a:r>
              <a:rPr lang="pt-BR" b="1" dirty="0" smtClean="0"/>
              <a:t>JDCG0300 – Consultar / Integrar Orders Importados</a:t>
            </a:r>
            <a:endParaRPr lang="pt-BR" b="1" dirty="0"/>
          </a:p>
        </p:txBody>
      </p:sp>
      <p:sp>
        <p:nvSpPr>
          <p:cNvPr id="7" name="Retângulo 6"/>
          <p:cNvSpPr/>
          <p:nvPr/>
        </p:nvSpPr>
        <p:spPr>
          <a:xfrm>
            <a:off x="480786" y="1942551"/>
            <a:ext cx="3142631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smtClean="0"/>
              <a:t>Aviso Faturamento</a:t>
            </a:r>
          </a:p>
          <a:p>
            <a:endParaRPr lang="pt-BR" sz="500" b="1" dirty="0"/>
          </a:p>
          <a:p>
            <a:pPr algn="just"/>
            <a:endParaRPr lang="pt-BR" sz="500" dirty="0" smtClean="0"/>
          </a:p>
          <a:p>
            <a:pPr algn="just"/>
            <a:r>
              <a:rPr lang="pt-BR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Retorna com as informações do equipamento cadastrado e preenche o Aviso de Faturamento, concluindo a operação.</a:t>
            </a:r>
            <a:endParaRPr lang="pt-BR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pt-BR" sz="800" dirty="0" smtClean="0"/>
          </a:p>
        </p:txBody>
      </p:sp>
      <p:pic>
        <p:nvPicPr>
          <p:cNvPr id="14" name="Imagem 13"/>
          <p:cNvPicPr/>
          <p:nvPr/>
        </p:nvPicPr>
        <p:blipFill>
          <a:blip r:embed="rId2"/>
          <a:stretch>
            <a:fillRect/>
          </a:stretch>
        </p:blipFill>
        <p:spPr>
          <a:xfrm>
            <a:off x="480786" y="1037528"/>
            <a:ext cx="6313121" cy="534898"/>
          </a:xfrm>
          <a:prstGeom prst="rect">
            <a:avLst/>
          </a:prstGeom>
        </p:spPr>
      </p:pic>
      <p:sp>
        <p:nvSpPr>
          <p:cNvPr id="15" name="Retângulo 14"/>
          <p:cNvSpPr/>
          <p:nvPr/>
        </p:nvSpPr>
        <p:spPr>
          <a:xfrm>
            <a:off x="2889157" y="1244504"/>
            <a:ext cx="828264" cy="30668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Imagem 8"/>
          <p:cNvPicPr/>
          <p:nvPr/>
        </p:nvPicPr>
        <p:blipFill>
          <a:blip r:embed="rId3"/>
          <a:stretch>
            <a:fillRect/>
          </a:stretch>
        </p:blipFill>
        <p:spPr>
          <a:xfrm>
            <a:off x="3717421" y="1651015"/>
            <a:ext cx="5048250" cy="339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19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123009"/>
            <a:ext cx="8215606" cy="398994"/>
          </a:xfrm>
        </p:spPr>
        <p:txBody>
          <a:bodyPr/>
          <a:lstStyle/>
          <a:p>
            <a:r>
              <a:rPr lang="pt-BR" dirty="0" smtClean="0"/>
              <a:t>CGPoll – Recebimento Pedidos de Compras (Orders)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56</a:t>
            </a:fld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481081" y="677025"/>
            <a:ext cx="8215312" cy="281914"/>
          </a:xfrm>
        </p:spPr>
        <p:txBody>
          <a:bodyPr/>
          <a:lstStyle/>
          <a:p>
            <a:r>
              <a:rPr lang="pt-BR" b="1" dirty="0" smtClean="0"/>
              <a:t>JDCG0300 – Consultar / Integrar Orders Importados</a:t>
            </a:r>
            <a:endParaRPr lang="pt-BR" b="1" dirty="0"/>
          </a:p>
        </p:txBody>
      </p:sp>
      <p:sp>
        <p:nvSpPr>
          <p:cNvPr id="7" name="Retângulo 6"/>
          <p:cNvSpPr/>
          <p:nvPr/>
        </p:nvSpPr>
        <p:spPr>
          <a:xfrm>
            <a:off x="480786" y="1758164"/>
            <a:ext cx="856921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smtClean="0"/>
              <a:t>Aviso Faturamento</a:t>
            </a:r>
          </a:p>
          <a:p>
            <a:endParaRPr lang="pt-BR" sz="500" b="1" dirty="0"/>
          </a:p>
          <a:p>
            <a:pPr algn="just"/>
            <a:endParaRPr lang="pt-BR" sz="500" dirty="0" smtClean="0"/>
          </a:p>
          <a:p>
            <a:r>
              <a:rPr lang="pt-BR" sz="1400" dirty="0"/>
              <a:t>Na consulta do estoque </a:t>
            </a:r>
            <a:r>
              <a:rPr lang="pt-BR" sz="1400" dirty="0" smtClean="0"/>
              <a:t>(VEIC3000)esse </a:t>
            </a:r>
            <a:r>
              <a:rPr lang="pt-BR" sz="1400" dirty="0"/>
              <a:t>equipamento </a:t>
            </a:r>
            <a:r>
              <a:rPr lang="pt-BR" sz="1400" dirty="0" smtClean="0"/>
              <a:t>permanecerá “ </a:t>
            </a:r>
            <a:r>
              <a:rPr lang="pt-BR" sz="1400" dirty="0"/>
              <a:t>Em Transito”, sendo possível efetuar pedidos de venda, ficando condicionado a entrada da nota fiscal de compra, para que seja faturado.</a:t>
            </a:r>
          </a:p>
          <a:p>
            <a:pPr algn="just"/>
            <a:endParaRPr lang="pt-BR" sz="800" dirty="0" smtClean="0"/>
          </a:p>
        </p:txBody>
      </p:sp>
      <p:pic>
        <p:nvPicPr>
          <p:cNvPr id="14" name="Imagem 13"/>
          <p:cNvPicPr/>
          <p:nvPr/>
        </p:nvPicPr>
        <p:blipFill>
          <a:blip r:embed="rId2"/>
          <a:stretch>
            <a:fillRect/>
          </a:stretch>
        </p:blipFill>
        <p:spPr>
          <a:xfrm>
            <a:off x="480786" y="1037528"/>
            <a:ext cx="6313121" cy="534898"/>
          </a:xfrm>
          <a:prstGeom prst="rect">
            <a:avLst/>
          </a:prstGeom>
        </p:spPr>
      </p:pic>
      <p:sp>
        <p:nvSpPr>
          <p:cNvPr id="15" name="Retângulo 14"/>
          <p:cNvSpPr/>
          <p:nvPr/>
        </p:nvSpPr>
        <p:spPr>
          <a:xfrm>
            <a:off x="2889157" y="1244504"/>
            <a:ext cx="828264" cy="30668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0" name="Imagem 9"/>
          <p:cNvPicPr/>
          <p:nvPr/>
        </p:nvPicPr>
        <p:blipFill>
          <a:blip r:embed="rId3"/>
          <a:stretch>
            <a:fillRect/>
          </a:stretch>
        </p:blipFill>
        <p:spPr>
          <a:xfrm>
            <a:off x="1351594" y="2720338"/>
            <a:ext cx="6645910" cy="2217499"/>
          </a:xfrm>
          <a:prstGeom prst="rect">
            <a:avLst/>
          </a:prstGeom>
        </p:spPr>
      </p:pic>
      <p:sp>
        <p:nvSpPr>
          <p:cNvPr id="11" name="Retângulo 10"/>
          <p:cNvSpPr/>
          <p:nvPr/>
        </p:nvSpPr>
        <p:spPr>
          <a:xfrm>
            <a:off x="6297504" y="4396477"/>
            <a:ext cx="496403" cy="54135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79447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123009"/>
            <a:ext cx="8215606" cy="398994"/>
          </a:xfrm>
        </p:spPr>
        <p:txBody>
          <a:bodyPr/>
          <a:lstStyle/>
          <a:p>
            <a:r>
              <a:rPr lang="pt-BR" dirty="0" smtClean="0"/>
              <a:t>CGPoll – Recebimento Pedidos de Compras (Orders)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57</a:t>
            </a:fld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481081" y="677025"/>
            <a:ext cx="8215312" cy="281914"/>
          </a:xfrm>
        </p:spPr>
        <p:txBody>
          <a:bodyPr/>
          <a:lstStyle/>
          <a:p>
            <a:r>
              <a:rPr lang="pt-BR" b="1" dirty="0" smtClean="0"/>
              <a:t>JDCG0300 – Consultar / Integrar Orders Importados</a:t>
            </a:r>
            <a:endParaRPr lang="pt-BR" b="1" dirty="0"/>
          </a:p>
        </p:txBody>
      </p:sp>
      <p:sp>
        <p:nvSpPr>
          <p:cNvPr id="7" name="Retângulo 6"/>
          <p:cNvSpPr/>
          <p:nvPr/>
        </p:nvSpPr>
        <p:spPr>
          <a:xfrm>
            <a:off x="481081" y="2583599"/>
            <a:ext cx="770910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smtClean="0"/>
              <a:t>Dados de Compra Equipamento</a:t>
            </a:r>
          </a:p>
          <a:p>
            <a:endParaRPr lang="pt-BR" sz="500" b="1" dirty="0"/>
          </a:p>
          <a:p>
            <a:pPr algn="just"/>
            <a:endParaRPr lang="pt-BR" sz="500" dirty="0" smtClean="0"/>
          </a:p>
          <a:p>
            <a:r>
              <a:rPr lang="pt-BR" sz="1400" dirty="0"/>
              <a:t>Numa nova consulta desse “order”, o botão aviso de faturamento é substituído por Dados da Compra do Equipamento (CLIV1200</a:t>
            </a:r>
            <a:r>
              <a:rPr lang="pt-BR" sz="1400" dirty="0" smtClean="0"/>
              <a:t>).</a:t>
            </a:r>
            <a:endParaRPr lang="pt-BR" sz="1400" dirty="0"/>
          </a:p>
        </p:txBody>
      </p:sp>
      <p:pic>
        <p:nvPicPr>
          <p:cNvPr id="12" name="Imagem 11"/>
          <p:cNvPicPr/>
          <p:nvPr/>
        </p:nvPicPr>
        <p:blipFill>
          <a:blip r:embed="rId2"/>
          <a:stretch>
            <a:fillRect/>
          </a:stretch>
        </p:blipFill>
        <p:spPr>
          <a:xfrm>
            <a:off x="1161026" y="1133313"/>
            <a:ext cx="5513239" cy="1249701"/>
          </a:xfrm>
          <a:prstGeom prst="rect">
            <a:avLst/>
          </a:prstGeom>
        </p:spPr>
      </p:pic>
      <p:sp>
        <p:nvSpPr>
          <p:cNvPr id="16" name="Retângulo 15"/>
          <p:cNvSpPr/>
          <p:nvPr/>
        </p:nvSpPr>
        <p:spPr>
          <a:xfrm>
            <a:off x="2978573" y="1749046"/>
            <a:ext cx="1140500" cy="39108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544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123009"/>
            <a:ext cx="8215606" cy="398994"/>
          </a:xfrm>
        </p:spPr>
        <p:txBody>
          <a:bodyPr/>
          <a:lstStyle/>
          <a:p>
            <a:r>
              <a:rPr lang="pt-BR" dirty="0" smtClean="0"/>
              <a:t>CGPoll – Recebimento Pedidos de Compras (Orders)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58</a:t>
            </a:fld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481081" y="677025"/>
            <a:ext cx="8215312" cy="281914"/>
          </a:xfrm>
        </p:spPr>
        <p:txBody>
          <a:bodyPr/>
          <a:lstStyle/>
          <a:p>
            <a:r>
              <a:rPr lang="pt-BR" b="1" dirty="0" smtClean="0"/>
              <a:t>JDCG0300 – Consultar / Integrar Orders Importados</a:t>
            </a:r>
            <a:endParaRPr lang="pt-BR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592" y="1034295"/>
            <a:ext cx="5924550" cy="600075"/>
          </a:xfrm>
          <a:prstGeom prst="rect">
            <a:avLst/>
          </a:prstGeom>
        </p:spPr>
      </p:pic>
      <p:pic>
        <p:nvPicPr>
          <p:cNvPr id="9" name="Imagem 8"/>
          <p:cNvPicPr/>
          <p:nvPr/>
        </p:nvPicPr>
        <p:blipFill>
          <a:blip r:embed="rId3"/>
          <a:stretch>
            <a:fillRect/>
          </a:stretch>
        </p:blipFill>
        <p:spPr>
          <a:xfrm>
            <a:off x="3256908" y="1989835"/>
            <a:ext cx="5684489" cy="2904965"/>
          </a:xfrm>
          <a:prstGeom prst="rect">
            <a:avLst/>
          </a:prstGeom>
        </p:spPr>
      </p:pic>
      <p:sp>
        <p:nvSpPr>
          <p:cNvPr id="10" name="Retângulo 9"/>
          <p:cNvSpPr/>
          <p:nvPr/>
        </p:nvSpPr>
        <p:spPr>
          <a:xfrm>
            <a:off x="558591" y="1989835"/>
            <a:ext cx="2698317" cy="30315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smtClean="0"/>
              <a:t>Dados de Compra Equipamento</a:t>
            </a:r>
          </a:p>
          <a:p>
            <a:endParaRPr lang="pt-BR" sz="500" b="1" dirty="0" smtClean="0"/>
          </a:p>
          <a:p>
            <a:endParaRPr lang="pt-BR" sz="500" b="1" dirty="0"/>
          </a:p>
          <a:p>
            <a:pPr algn="just"/>
            <a:r>
              <a:rPr lang="pt-BR" sz="1400" dirty="0" smtClean="0"/>
              <a:t>A aplicação é desviada para a tela do CLIV1200, tendo acesso a todos as opções disponibilizadas nesse programa, respeitando o bloqueio </a:t>
            </a:r>
            <a:r>
              <a:rPr lang="pt-BR" sz="1400" dirty="0"/>
              <a:t>de alteração </a:t>
            </a:r>
            <a:r>
              <a:rPr lang="pt-BR" sz="1400" dirty="0" smtClean="0"/>
              <a:t>do “JDPA0000”, não sendo </a:t>
            </a:r>
            <a:r>
              <a:rPr lang="pt-BR" sz="1400" dirty="0"/>
              <a:t>permitido </a:t>
            </a:r>
            <a:r>
              <a:rPr lang="pt-BR" sz="1400" dirty="0" smtClean="0"/>
              <a:t>alteração das </a:t>
            </a:r>
            <a:r>
              <a:rPr lang="pt-BR" sz="1400" dirty="0"/>
              <a:t>informações de número de pedido de compra, data de expedição e custo de compra.</a:t>
            </a:r>
          </a:p>
          <a:p>
            <a:endParaRPr lang="pt-BR" sz="1400" dirty="0"/>
          </a:p>
          <a:p>
            <a:pPr algn="just"/>
            <a:endParaRPr lang="pt-BR" sz="500" dirty="0" smtClean="0"/>
          </a:p>
        </p:txBody>
      </p:sp>
    </p:spTree>
    <p:extLst>
      <p:ext uri="{BB962C8B-B14F-4D97-AF65-F5344CB8AC3E}">
        <p14:creationId xmlns:p14="http://schemas.microsoft.com/office/powerpoint/2010/main" val="243256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Dúvidas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339" y="1936866"/>
            <a:ext cx="3957391" cy="2716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61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5" y="522526"/>
            <a:ext cx="7482807" cy="691698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  <a:ea typeface="Dosis Light" charset="0"/>
                <a:cs typeface="Dosis Light" charset="0"/>
              </a:rPr>
              <a:t>Funcionalidades:</a:t>
            </a:r>
            <a:endParaRPr lang="pt-BR" sz="4000" dirty="0">
              <a:latin typeface="Dosis Light" charset="0"/>
              <a:ea typeface="Dosis Light" charset="0"/>
              <a:cs typeface="Dosis Light" charset="0"/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5" y="1693837"/>
            <a:ext cx="8215606" cy="2447858"/>
          </a:xfrm>
        </p:spPr>
        <p:txBody>
          <a:bodyPr>
            <a:noAutofit/>
          </a:bodyPr>
          <a:lstStyle/>
          <a:p>
            <a:pPr lvl="1" algn="just"/>
            <a:r>
              <a:rPr lang="pt-BR" sz="2000" dirty="0" smtClean="0"/>
              <a:t>Tratar recebimentos (Financeiro) antecipados pela venda de equipamentos ainda em produção.</a:t>
            </a:r>
          </a:p>
          <a:p>
            <a:pPr lvl="1" algn="just"/>
            <a:r>
              <a:rPr lang="pt-BR" sz="2000" dirty="0" smtClean="0"/>
              <a:t>Digitação da Nota Fiscal de Entrada facilitada, em função dos dados do equipamento já terem sido importados do JDQuote.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25709993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39551" y="1060534"/>
            <a:ext cx="6163198" cy="2736304"/>
          </a:xfrm>
        </p:spPr>
        <p:txBody>
          <a:bodyPr/>
          <a:lstStyle/>
          <a:p>
            <a:pPr algn="ctr"/>
            <a:r>
              <a:rPr lang="pt-BR" sz="4000" dirty="0" smtClean="0"/>
              <a:t>Considerações Principais CGPoll  x </a:t>
            </a:r>
            <a:r>
              <a:rPr lang="pt-BR" sz="4000" dirty="0" err="1" smtClean="0"/>
              <a:t>LinxMaq</a:t>
            </a:r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212114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368617"/>
            <a:ext cx="6941418" cy="398994"/>
          </a:xfrm>
        </p:spPr>
        <p:txBody>
          <a:bodyPr/>
          <a:lstStyle/>
          <a:p>
            <a:r>
              <a:rPr lang="pt-BR" dirty="0" smtClean="0"/>
              <a:t>JDQ2 – CGPoll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399444"/>
          </a:xfrm>
        </p:spPr>
        <p:txBody>
          <a:bodyPr>
            <a:normAutofit lnSpcReduction="10000"/>
          </a:bodyPr>
          <a:lstStyle/>
          <a:p>
            <a:pPr lvl="0" algn="just"/>
            <a:r>
              <a:rPr lang="pt-BR" sz="1800" dirty="0" smtClean="0"/>
              <a:t>A gestão de Pedidos de Compra ocorrem </a:t>
            </a:r>
            <a:r>
              <a:rPr lang="pt-BR" sz="1800" b="1" u="sng" dirty="0" smtClean="0">
                <a:solidFill>
                  <a:schemeClr val="bg1"/>
                </a:solidFill>
              </a:rPr>
              <a:t>primariamente</a:t>
            </a:r>
            <a:r>
              <a:rPr lang="pt-BR" sz="1800" dirty="0" smtClean="0"/>
              <a:t> no JDQuote2, importadas para o </a:t>
            </a:r>
            <a:r>
              <a:rPr lang="pt-BR" sz="1800" dirty="0" err="1" smtClean="0"/>
              <a:t>LinxMaq</a:t>
            </a:r>
            <a:r>
              <a:rPr lang="pt-BR" sz="1800" dirty="0" smtClean="0"/>
              <a:t>;</a:t>
            </a:r>
          </a:p>
          <a:p>
            <a:pPr lvl="0" algn="just"/>
            <a:r>
              <a:rPr lang="pt-BR" sz="1800" dirty="0" smtClean="0"/>
              <a:t>Caso ocorra manutenção do Order, diretamente no </a:t>
            </a:r>
            <a:r>
              <a:rPr lang="pt-BR" sz="1800" dirty="0" err="1" smtClean="0"/>
              <a:t>LinxMaq</a:t>
            </a:r>
            <a:r>
              <a:rPr lang="pt-BR" sz="1800" dirty="0" smtClean="0"/>
              <a:t>, não haverá retorno do mesmo para o Jdquote, ou seja, </a:t>
            </a:r>
            <a:r>
              <a:rPr lang="pt-BR" sz="1800" b="1" dirty="0" smtClean="0"/>
              <a:t>Os pontos de integração é sempre de mão única</a:t>
            </a:r>
            <a:r>
              <a:rPr lang="pt-BR" sz="1800" dirty="0" smtClean="0"/>
              <a:t>, partem sempre do JDQ2 para o </a:t>
            </a:r>
            <a:r>
              <a:rPr lang="pt-BR" sz="1800" dirty="0" err="1" smtClean="0"/>
              <a:t>LinxMaq</a:t>
            </a:r>
            <a:r>
              <a:rPr lang="pt-BR" sz="1800" dirty="0" smtClean="0"/>
              <a:t>, nunca o inverso.</a:t>
            </a:r>
          </a:p>
          <a:p>
            <a:pPr lvl="0" algn="just"/>
            <a:r>
              <a:rPr lang="pt-BR" sz="1800" dirty="0" smtClean="0"/>
              <a:t>A importação gera informações até o aviso de faturamento, havendo a necessidade do usuário efetuar a entrada do equipamento quando do recebimento da Nota Fiscal. </a:t>
            </a:r>
          </a:p>
          <a:p>
            <a:pPr lvl="0"/>
            <a:endParaRPr lang="pt-BR" sz="1400" b="1" dirty="0"/>
          </a:p>
          <a:p>
            <a:pPr algn="just"/>
            <a:endParaRPr lang="pt-BR" sz="1400" dirty="0"/>
          </a:p>
          <a:p>
            <a:endParaRPr lang="pt-BR" dirty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8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0995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368617"/>
            <a:ext cx="6941418" cy="398994"/>
          </a:xfrm>
        </p:spPr>
        <p:txBody>
          <a:bodyPr/>
          <a:lstStyle/>
          <a:p>
            <a:r>
              <a:rPr lang="pt-BR" dirty="0" smtClean="0"/>
              <a:t>JDQ2 - CGPoll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just"/>
            <a:r>
              <a:rPr lang="pt-BR" sz="1800" dirty="0" smtClean="0"/>
              <a:t>Fases do Projeto JDQ2:</a:t>
            </a:r>
          </a:p>
          <a:p>
            <a:pPr algn="just"/>
            <a:endParaRPr lang="pt-BR" sz="1800" dirty="0" smtClean="0"/>
          </a:p>
          <a:p>
            <a:pPr lvl="1" algn="just">
              <a:buFont typeface="+mj-lt"/>
              <a:buAutoNum type="arabicPeriod"/>
            </a:pPr>
            <a:r>
              <a:rPr lang="pt-BR" sz="1800" dirty="0" smtClean="0"/>
              <a:t>Importação das Cotações (Propostas de Vendas)</a:t>
            </a:r>
          </a:p>
          <a:p>
            <a:pPr lvl="1" algn="just">
              <a:buFont typeface="+mj-lt"/>
              <a:buAutoNum type="arabicPeriod"/>
            </a:pPr>
            <a:r>
              <a:rPr lang="pt-BR" sz="1800" dirty="0" smtClean="0"/>
              <a:t>Importação dos Pedidos de Vendas</a:t>
            </a:r>
          </a:p>
          <a:p>
            <a:pPr lvl="1" algn="just">
              <a:buFont typeface="+mj-lt"/>
              <a:buAutoNum type="arabicPeriod"/>
            </a:pPr>
            <a:r>
              <a:rPr lang="pt-BR" sz="1800" b="1" u="sng" dirty="0" smtClean="0"/>
              <a:t>Importação de informações CGPOLL (Banco de Orders)</a:t>
            </a:r>
            <a:endParaRPr lang="pt-BR" sz="1800" b="1" u="sng" dirty="0"/>
          </a:p>
          <a:p>
            <a:endParaRPr lang="pt-BR" dirty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9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6855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inx.3.0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67F5E01E2130846ABE87C64C335F28D" ma:contentTypeVersion="2" ma:contentTypeDescription="Crie um novo documento." ma:contentTypeScope="" ma:versionID="c5a949784204f9b8260390ca1a98aab6">
  <xsd:schema xmlns:xsd="http://www.w3.org/2001/XMLSchema" xmlns:xs="http://www.w3.org/2001/XMLSchema" xmlns:p="http://schemas.microsoft.com/office/2006/metadata/properties" xmlns:ns2="744014f9-b381-4d57-9569-1658a6c28a47" targetNamespace="http://schemas.microsoft.com/office/2006/metadata/properties" ma:root="true" ma:fieldsID="dff8da07566063025fd439ccde91fcd2" ns2:_="">
    <xsd:import namespace="744014f9-b381-4d57-9569-1658a6c28a4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4014f9-b381-4d57-9569-1658a6c28a4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D5BBFC8-5BE6-432E-A3DA-D1D0E268E7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4014f9-b381-4d57-9569-1658a6c28a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purl.org/dc/elements/1.1/"/>
    <ds:schemaRef ds:uri="http://purl.org/dc/terms/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744014f9-b381-4d57-9569-1658a6c28a47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Linx.3.0</Template>
  <TotalTime>4758</TotalTime>
  <Words>3518</Words>
  <Application>Microsoft Office PowerPoint</Application>
  <PresentationFormat>Apresentação na tela (16:9)</PresentationFormat>
  <Paragraphs>451</Paragraphs>
  <Slides>59</Slides>
  <Notes>4</Notes>
  <HiddenSlides>0</HiddenSlides>
  <MMClips>0</MMClips>
  <ScaleCrop>false</ScaleCrop>
  <HeadingPairs>
    <vt:vector size="8" baseType="variant">
      <vt:variant>
        <vt:lpstr>Fontes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59</vt:i4>
      </vt:variant>
    </vt:vector>
  </HeadingPairs>
  <TitlesOfParts>
    <vt:vector size="71" baseType="lpstr">
      <vt:lpstr>Arial</vt:lpstr>
      <vt:lpstr>Calibri</vt:lpstr>
      <vt:lpstr>Courier New</vt:lpstr>
      <vt:lpstr>Dosis Bold</vt:lpstr>
      <vt:lpstr>Dosis ExtraLight</vt:lpstr>
      <vt:lpstr>Dosis Light</vt:lpstr>
      <vt:lpstr>Neo Sans Pro</vt:lpstr>
      <vt:lpstr>Times New Roman</vt:lpstr>
      <vt:lpstr>Verdana</vt:lpstr>
      <vt:lpstr>Wingdings</vt:lpstr>
      <vt:lpstr>Linx.3.0</vt:lpstr>
      <vt:lpstr>Slide do think-cell</vt:lpstr>
      <vt:lpstr>JDQuote2_Interface - John Deere CGPoll </vt:lpstr>
      <vt:lpstr>CGPoll - LinxMaq</vt:lpstr>
      <vt:lpstr>OBJETIVO:</vt:lpstr>
      <vt:lpstr>JDQ2 - JDQ2 – CGPoll</vt:lpstr>
      <vt:lpstr>Funcionalidades:</vt:lpstr>
      <vt:lpstr>Funcionalidades:</vt:lpstr>
      <vt:lpstr>Considerações Principais CGPoll  x LinxMaq</vt:lpstr>
      <vt:lpstr>JDQ2 – CGPoll</vt:lpstr>
      <vt:lpstr>JDQ2 - CGPoll</vt:lpstr>
      <vt:lpstr>Veja na sequencia o(a)...</vt:lpstr>
      <vt:lpstr>Parametrizações Necessárias</vt:lpstr>
      <vt:lpstr>Parametrizações Necessárias</vt:lpstr>
      <vt:lpstr>Parametrizações Necessárias</vt:lpstr>
      <vt:lpstr>Parametrizações Necessárias</vt:lpstr>
      <vt:lpstr>Parametrizações Necessárias</vt:lpstr>
      <vt:lpstr>Parametrizações Necessárias</vt:lpstr>
      <vt:lpstr>Configurações para automatizar o Processo</vt:lpstr>
      <vt:lpstr>Configurações para automatizar processo</vt:lpstr>
      <vt:lpstr>CGPOLL Recebimento Pedidos de Compras (Orders) </vt:lpstr>
      <vt:lpstr>CGPoll – Recebimento Pedidos de Compras (Orders)</vt:lpstr>
      <vt:lpstr>CGPoll – Recebimento Pedidos de Compras (Orders)</vt:lpstr>
      <vt:lpstr>CGPoll – Recebimento Pedidos de Compras (Orders)</vt:lpstr>
      <vt:lpstr>CGPoll – Recebimento Pedidos de Compras (Orders)</vt:lpstr>
      <vt:lpstr>CGPoll – Recebimento Pedidos de Compras (Orders)</vt:lpstr>
      <vt:lpstr>CGPoll – Recebimento Pedidos de Compras (Orders)</vt:lpstr>
      <vt:lpstr>CGPoll – Recebimento Pedidos de Compras (Orders)</vt:lpstr>
      <vt:lpstr>CGPOLL Consultar / Integrar Orders Importados </vt:lpstr>
      <vt:lpstr>CGPoll – Recebimento Pedidos de Compras (Orders)</vt:lpstr>
      <vt:lpstr>CGPoll – Recebimento Pedidos de Compras (Orders)</vt:lpstr>
      <vt:lpstr>CGPoll – Recebimento Pedidos de Compras (Orders)</vt:lpstr>
      <vt:lpstr>CGPoll – Recebimento Pedidos de Compras (Orders)</vt:lpstr>
      <vt:lpstr>CGPoll – Recebimento Pedidos de Compras (Orders)</vt:lpstr>
      <vt:lpstr>CGPoll – Recebimento Pedidos de Compras (Orders)</vt:lpstr>
      <vt:lpstr>CGPoll – Recebimento Pedidos de Compras (Orders)</vt:lpstr>
      <vt:lpstr>CGPoll – Recebimento Pedidos de Compras (Orders)</vt:lpstr>
      <vt:lpstr>CGPoll – Recebimento Pedidos de Compras (Orders)</vt:lpstr>
      <vt:lpstr>CGPoll – Recebimento Pedidos de Compras (Orders)</vt:lpstr>
      <vt:lpstr>CGPoll – Recebimento Pedidos de Compras (Orders)</vt:lpstr>
      <vt:lpstr>CGPoll – Recebimento Pedidos de Compras (Orders)</vt:lpstr>
      <vt:lpstr>CGPoll – Recebimento Pedidos de Compras (Orders)</vt:lpstr>
      <vt:lpstr>CGPoll – Recebimento Pedidos de Compras (Orders)</vt:lpstr>
      <vt:lpstr>CGPoll – Recebimento Pedidos de Compras (Orders)</vt:lpstr>
      <vt:lpstr>CGPoll – Recebimento Pedidos de Compras (Orders)</vt:lpstr>
      <vt:lpstr>CGPoll – Recebimento Pedidos de Compras (Orders)</vt:lpstr>
      <vt:lpstr>CGPoll – Recebimento Pedidos de Compras (Orders)</vt:lpstr>
      <vt:lpstr>CGPoll – Recebimento Pedidos de Compras (Orders)</vt:lpstr>
      <vt:lpstr>CGPoll – Recebimento Pedidos de Compras (Orders)</vt:lpstr>
      <vt:lpstr>CGPoll – Recebimento Pedidos de Compras (Orders)</vt:lpstr>
      <vt:lpstr>CGPoll – Recebimento Pedidos de Compras (Orders)</vt:lpstr>
      <vt:lpstr>CGPoll – Recebimento Pedidos de Compras (Orders)</vt:lpstr>
      <vt:lpstr>CGPoll – Recebimento Pedidos de Compras (Orders)</vt:lpstr>
      <vt:lpstr>CGPoll – Recebimento Pedidos de Compras (Orders)</vt:lpstr>
      <vt:lpstr>CGPoll – Recebimento Pedidos de Compras (Orders)</vt:lpstr>
      <vt:lpstr>CGPoll – Recebimento Pedidos de Compras (Orders)</vt:lpstr>
      <vt:lpstr>CGPoll – Recebimento Pedidos de Compras (Orders)</vt:lpstr>
      <vt:lpstr>CGPoll – Recebimento Pedidos de Compras (Orders)</vt:lpstr>
      <vt:lpstr>CGPoll – Recebimento Pedidos de Compras (Orders)</vt:lpstr>
      <vt:lpstr>CGPoll – Recebimento Pedidos de Compras (Orders)</vt:lpstr>
      <vt:lpstr>Dúvidas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Fatima de Padua Lobo</cp:lastModifiedBy>
  <cp:revision>206</cp:revision>
  <dcterms:created xsi:type="dcterms:W3CDTF">2010-04-12T23:12:02Z</dcterms:created>
  <dcterms:modified xsi:type="dcterms:W3CDTF">2019-08-15T00:39:46Z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0x010100F67F5E01E2130846ABE87C64C335F28D</vt:lpwstr>
  </property>
</Properties>
</file>