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9" r:id="rId4"/>
  </p:sldMasterIdLst>
  <p:notesMasterIdLst>
    <p:notesMasterId r:id="rId88"/>
  </p:notesMasterIdLst>
  <p:sldIdLst>
    <p:sldId id="329" r:id="rId5"/>
    <p:sldId id="330" r:id="rId6"/>
    <p:sldId id="331" r:id="rId7"/>
    <p:sldId id="481" r:id="rId8"/>
    <p:sldId id="333" r:id="rId9"/>
    <p:sldId id="334" r:id="rId10"/>
    <p:sldId id="414" r:id="rId11"/>
    <p:sldId id="415" r:id="rId12"/>
    <p:sldId id="416" r:id="rId13"/>
    <p:sldId id="448" r:id="rId14"/>
    <p:sldId id="344" r:id="rId15"/>
    <p:sldId id="335" r:id="rId16"/>
    <p:sldId id="446" r:id="rId17"/>
    <p:sldId id="417" r:id="rId18"/>
    <p:sldId id="419" r:id="rId19"/>
    <p:sldId id="420" r:id="rId20"/>
    <p:sldId id="422" r:id="rId21"/>
    <p:sldId id="424" r:id="rId22"/>
    <p:sldId id="425" r:id="rId23"/>
    <p:sldId id="432" r:id="rId24"/>
    <p:sldId id="433" r:id="rId25"/>
    <p:sldId id="435" r:id="rId26"/>
    <p:sldId id="436" r:id="rId27"/>
    <p:sldId id="437" r:id="rId28"/>
    <p:sldId id="438" r:id="rId29"/>
    <p:sldId id="449" r:id="rId30"/>
    <p:sldId id="453" r:id="rId31"/>
    <p:sldId id="456" r:id="rId32"/>
    <p:sldId id="458" r:id="rId33"/>
    <p:sldId id="459" r:id="rId34"/>
    <p:sldId id="467" r:id="rId35"/>
    <p:sldId id="495" r:id="rId36"/>
    <p:sldId id="454" r:id="rId37"/>
    <p:sldId id="455" r:id="rId38"/>
    <p:sldId id="474" r:id="rId39"/>
    <p:sldId id="475" r:id="rId40"/>
    <p:sldId id="476" r:id="rId41"/>
    <p:sldId id="477" r:id="rId42"/>
    <p:sldId id="452" r:id="rId43"/>
    <p:sldId id="480" r:id="rId44"/>
    <p:sldId id="478" r:id="rId45"/>
    <p:sldId id="498" r:id="rId46"/>
    <p:sldId id="499" r:id="rId47"/>
    <p:sldId id="500" r:id="rId48"/>
    <p:sldId id="501" r:id="rId49"/>
    <p:sldId id="512" r:id="rId50"/>
    <p:sldId id="513" r:id="rId51"/>
    <p:sldId id="514" r:id="rId52"/>
    <p:sldId id="515" r:id="rId53"/>
    <p:sldId id="516" r:id="rId54"/>
    <p:sldId id="517" r:id="rId55"/>
    <p:sldId id="537" r:id="rId56"/>
    <p:sldId id="536" r:id="rId57"/>
    <p:sldId id="502" r:id="rId58"/>
    <p:sldId id="504" r:id="rId59"/>
    <p:sldId id="506" r:id="rId60"/>
    <p:sldId id="507" r:id="rId61"/>
    <p:sldId id="508" r:id="rId62"/>
    <p:sldId id="509" r:id="rId63"/>
    <p:sldId id="510" r:id="rId64"/>
    <p:sldId id="518" r:id="rId65"/>
    <p:sldId id="519" r:id="rId66"/>
    <p:sldId id="520" r:id="rId67"/>
    <p:sldId id="534" r:id="rId68"/>
    <p:sldId id="521" r:id="rId69"/>
    <p:sldId id="533" r:id="rId70"/>
    <p:sldId id="522" r:id="rId71"/>
    <p:sldId id="523" r:id="rId72"/>
    <p:sldId id="525" r:id="rId73"/>
    <p:sldId id="524" r:id="rId74"/>
    <p:sldId id="538" r:id="rId75"/>
    <p:sldId id="527" r:id="rId76"/>
    <p:sldId id="528" r:id="rId77"/>
    <p:sldId id="531" r:id="rId78"/>
    <p:sldId id="532" r:id="rId79"/>
    <p:sldId id="535" r:id="rId80"/>
    <p:sldId id="451" r:id="rId81"/>
    <p:sldId id="472" r:id="rId82"/>
    <p:sldId id="483" r:id="rId83"/>
    <p:sldId id="496" r:id="rId84"/>
    <p:sldId id="497" r:id="rId85"/>
    <p:sldId id="482" r:id="rId86"/>
    <p:sldId id="355" r:id="rId8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ção Padrão" id="{BB254340-2E96-4E46-98DE-5502B69C6F25}">
          <p14:sldIdLst>
            <p14:sldId id="329"/>
            <p14:sldId id="330"/>
            <p14:sldId id="331"/>
            <p14:sldId id="481"/>
            <p14:sldId id="333"/>
            <p14:sldId id="334"/>
            <p14:sldId id="414"/>
            <p14:sldId id="415"/>
            <p14:sldId id="416"/>
            <p14:sldId id="448"/>
            <p14:sldId id="344"/>
            <p14:sldId id="335"/>
            <p14:sldId id="446"/>
            <p14:sldId id="417"/>
            <p14:sldId id="419"/>
            <p14:sldId id="420"/>
            <p14:sldId id="422"/>
            <p14:sldId id="424"/>
            <p14:sldId id="425"/>
            <p14:sldId id="432"/>
            <p14:sldId id="433"/>
            <p14:sldId id="435"/>
            <p14:sldId id="436"/>
            <p14:sldId id="437"/>
            <p14:sldId id="438"/>
            <p14:sldId id="449"/>
            <p14:sldId id="453"/>
            <p14:sldId id="456"/>
            <p14:sldId id="458"/>
            <p14:sldId id="459"/>
            <p14:sldId id="467"/>
            <p14:sldId id="495"/>
            <p14:sldId id="454"/>
            <p14:sldId id="455"/>
            <p14:sldId id="474"/>
            <p14:sldId id="475"/>
            <p14:sldId id="476"/>
            <p14:sldId id="477"/>
            <p14:sldId id="452"/>
            <p14:sldId id="480"/>
            <p14:sldId id="478"/>
            <p14:sldId id="498"/>
            <p14:sldId id="499"/>
            <p14:sldId id="500"/>
            <p14:sldId id="501"/>
            <p14:sldId id="512"/>
            <p14:sldId id="513"/>
            <p14:sldId id="514"/>
            <p14:sldId id="515"/>
            <p14:sldId id="516"/>
            <p14:sldId id="517"/>
            <p14:sldId id="537"/>
            <p14:sldId id="536"/>
            <p14:sldId id="502"/>
            <p14:sldId id="504"/>
            <p14:sldId id="506"/>
            <p14:sldId id="507"/>
            <p14:sldId id="508"/>
            <p14:sldId id="509"/>
            <p14:sldId id="510"/>
            <p14:sldId id="518"/>
            <p14:sldId id="519"/>
            <p14:sldId id="520"/>
            <p14:sldId id="534"/>
            <p14:sldId id="521"/>
            <p14:sldId id="533"/>
            <p14:sldId id="522"/>
            <p14:sldId id="523"/>
            <p14:sldId id="525"/>
            <p14:sldId id="524"/>
            <p14:sldId id="538"/>
            <p14:sldId id="527"/>
            <p14:sldId id="528"/>
            <p14:sldId id="531"/>
            <p14:sldId id="532"/>
            <p14:sldId id="535"/>
          </p14:sldIdLst>
        </p14:section>
        <p14:section name="Seção sem Título" id="{84D5832B-3252-4CF4-8728-025E1D1B5F39}">
          <p14:sldIdLst>
            <p14:sldId id="451"/>
            <p14:sldId id="472"/>
            <p14:sldId id="483"/>
            <p14:sldId id="496"/>
            <p14:sldId id="497"/>
            <p14:sldId id="482"/>
            <p14:sldId id="355"/>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434" autoAdjust="0"/>
  </p:normalViewPr>
  <p:slideViewPr>
    <p:cSldViewPr snapToGrid="0" snapToObjects="1">
      <p:cViewPr>
        <p:scale>
          <a:sx n="100" d="100"/>
          <a:sy n="100" d="100"/>
        </p:scale>
        <p:origin x="522" y="108"/>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1656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E97C5-7BD8-40CD-AFDF-582DAA69A956}" type="datetimeFigureOut">
              <a:rPr lang="pt-BR" smtClean="0"/>
              <a:t>29/04/2019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FC05C-D771-480D-834C-D11C5D69AD0A}" type="slidenum">
              <a:rPr lang="pt-BR" smtClean="0"/>
              <a:t>‹nº›</a:t>
            </a:fld>
            <a:endParaRPr lang="pt-BR"/>
          </a:p>
        </p:txBody>
      </p:sp>
    </p:spTree>
    <p:extLst>
      <p:ext uri="{BB962C8B-B14F-4D97-AF65-F5344CB8AC3E}">
        <p14:creationId xmlns:p14="http://schemas.microsoft.com/office/powerpoint/2010/main" val="131217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smtClean="0"/>
              <a:t>JDQU1000</a:t>
            </a:r>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8</a:t>
            </a:fld>
            <a:endParaRPr lang="pt-BR"/>
          </a:p>
        </p:txBody>
      </p:sp>
    </p:spTree>
    <p:extLst>
      <p:ext uri="{BB962C8B-B14F-4D97-AF65-F5344CB8AC3E}">
        <p14:creationId xmlns:p14="http://schemas.microsoft.com/office/powerpoint/2010/main" val="2278372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45</a:t>
            </a:fld>
            <a:endParaRPr lang="pt-BR"/>
          </a:p>
        </p:txBody>
      </p:sp>
    </p:spTree>
    <p:extLst>
      <p:ext uri="{BB962C8B-B14F-4D97-AF65-F5344CB8AC3E}">
        <p14:creationId xmlns:p14="http://schemas.microsoft.com/office/powerpoint/2010/main" val="4258819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46</a:t>
            </a:fld>
            <a:endParaRPr lang="pt-BR"/>
          </a:p>
        </p:txBody>
      </p:sp>
    </p:spTree>
    <p:extLst>
      <p:ext uri="{BB962C8B-B14F-4D97-AF65-F5344CB8AC3E}">
        <p14:creationId xmlns:p14="http://schemas.microsoft.com/office/powerpoint/2010/main" val="562024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47</a:t>
            </a:fld>
            <a:endParaRPr lang="pt-BR"/>
          </a:p>
        </p:txBody>
      </p:sp>
    </p:spTree>
    <p:extLst>
      <p:ext uri="{BB962C8B-B14F-4D97-AF65-F5344CB8AC3E}">
        <p14:creationId xmlns:p14="http://schemas.microsoft.com/office/powerpoint/2010/main" val="4164877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48</a:t>
            </a:fld>
            <a:endParaRPr lang="pt-BR"/>
          </a:p>
        </p:txBody>
      </p:sp>
    </p:spTree>
    <p:extLst>
      <p:ext uri="{BB962C8B-B14F-4D97-AF65-F5344CB8AC3E}">
        <p14:creationId xmlns:p14="http://schemas.microsoft.com/office/powerpoint/2010/main" val="3957704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49</a:t>
            </a:fld>
            <a:endParaRPr lang="pt-BR"/>
          </a:p>
        </p:txBody>
      </p:sp>
    </p:spTree>
    <p:extLst>
      <p:ext uri="{BB962C8B-B14F-4D97-AF65-F5344CB8AC3E}">
        <p14:creationId xmlns:p14="http://schemas.microsoft.com/office/powerpoint/2010/main" val="154425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50</a:t>
            </a:fld>
            <a:endParaRPr lang="pt-BR"/>
          </a:p>
        </p:txBody>
      </p:sp>
    </p:spTree>
    <p:extLst>
      <p:ext uri="{BB962C8B-B14F-4D97-AF65-F5344CB8AC3E}">
        <p14:creationId xmlns:p14="http://schemas.microsoft.com/office/powerpoint/2010/main" val="660974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51</a:t>
            </a:fld>
            <a:endParaRPr lang="pt-BR"/>
          </a:p>
        </p:txBody>
      </p:sp>
    </p:spTree>
    <p:extLst>
      <p:ext uri="{BB962C8B-B14F-4D97-AF65-F5344CB8AC3E}">
        <p14:creationId xmlns:p14="http://schemas.microsoft.com/office/powerpoint/2010/main" val="3586356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52</a:t>
            </a:fld>
            <a:endParaRPr lang="pt-BR"/>
          </a:p>
        </p:txBody>
      </p:sp>
    </p:spTree>
    <p:extLst>
      <p:ext uri="{BB962C8B-B14F-4D97-AF65-F5344CB8AC3E}">
        <p14:creationId xmlns:p14="http://schemas.microsoft.com/office/powerpoint/2010/main" val="1622407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53</a:t>
            </a:fld>
            <a:endParaRPr lang="pt-BR"/>
          </a:p>
        </p:txBody>
      </p:sp>
    </p:spTree>
    <p:extLst>
      <p:ext uri="{BB962C8B-B14F-4D97-AF65-F5344CB8AC3E}">
        <p14:creationId xmlns:p14="http://schemas.microsoft.com/office/powerpoint/2010/main" val="28996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15</a:t>
            </a:fld>
            <a:endParaRPr lang="pt-BR" dirty="0"/>
          </a:p>
        </p:txBody>
      </p:sp>
    </p:spTree>
    <p:extLst>
      <p:ext uri="{BB962C8B-B14F-4D97-AF65-F5344CB8AC3E}">
        <p14:creationId xmlns:p14="http://schemas.microsoft.com/office/powerpoint/2010/main" val="58858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16</a:t>
            </a:fld>
            <a:endParaRPr lang="pt-BR" dirty="0"/>
          </a:p>
        </p:txBody>
      </p:sp>
    </p:spTree>
    <p:extLst>
      <p:ext uri="{BB962C8B-B14F-4D97-AF65-F5344CB8AC3E}">
        <p14:creationId xmlns:p14="http://schemas.microsoft.com/office/powerpoint/2010/main" val="3974446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17</a:t>
            </a:fld>
            <a:endParaRPr lang="pt-BR" dirty="0"/>
          </a:p>
        </p:txBody>
      </p:sp>
    </p:spTree>
    <p:extLst>
      <p:ext uri="{BB962C8B-B14F-4D97-AF65-F5344CB8AC3E}">
        <p14:creationId xmlns:p14="http://schemas.microsoft.com/office/powerpoint/2010/main" val="1659847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18</a:t>
            </a:fld>
            <a:endParaRPr lang="pt-BR" dirty="0"/>
          </a:p>
        </p:txBody>
      </p:sp>
    </p:spTree>
    <p:extLst>
      <p:ext uri="{BB962C8B-B14F-4D97-AF65-F5344CB8AC3E}">
        <p14:creationId xmlns:p14="http://schemas.microsoft.com/office/powerpoint/2010/main" val="308250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19</a:t>
            </a:fld>
            <a:endParaRPr lang="pt-BR" dirty="0"/>
          </a:p>
        </p:txBody>
      </p:sp>
    </p:spTree>
    <p:extLst>
      <p:ext uri="{BB962C8B-B14F-4D97-AF65-F5344CB8AC3E}">
        <p14:creationId xmlns:p14="http://schemas.microsoft.com/office/powerpoint/2010/main" val="1747883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20</a:t>
            </a:fld>
            <a:endParaRPr lang="pt-BR" dirty="0"/>
          </a:p>
        </p:txBody>
      </p:sp>
    </p:spTree>
    <p:extLst>
      <p:ext uri="{BB962C8B-B14F-4D97-AF65-F5344CB8AC3E}">
        <p14:creationId xmlns:p14="http://schemas.microsoft.com/office/powerpoint/2010/main" val="466825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26</a:t>
            </a:fld>
            <a:endParaRPr lang="pt-BR"/>
          </a:p>
        </p:txBody>
      </p:sp>
    </p:spTree>
    <p:extLst>
      <p:ext uri="{BB962C8B-B14F-4D97-AF65-F5344CB8AC3E}">
        <p14:creationId xmlns:p14="http://schemas.microsoft.com/office/powerpoint/2010/main" val="2839892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33</a:t>
            </a:fld>
            <a:endParaRPr lang="pt-BR"/>
          </a:p>
        </p:txBody>
      </p:sp>
    </p:spTree>
    <p:extLst>
      <p:ext uri="{BB962C8B-B14F-4D97-AF65-F5344CB8AC3E}">
        <p14:creationId xmlns:p14="http://schemas.microsoft.com/office/powerpoint/2010/main" val="50925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4" name="Retângulo com Canto Aparado do Mesmo Lado 3"/>
          <p:cNvSpPr/>
          <p:nvPr/>
        </p:nvSpPr>
        <p:spPr>
          <a:xfrm>
            <a:off x="0" y="0"/>
            <a:ext cx="4495800" cy="1838486"/>
          </a:xfrm>
          <a:prstGeom prst="snip2SameRect">
            <a:avLst>
              <a:gd name="adj1" fmla="val 0"/>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cxnSp>
        <p:nvCxnSpPr>
          <p:cNvPr id="5" name="Straight Connector 5"/>
          <p:cNvCxnSpPr/>
          <p:nvPr/>
        </p:nvCxnSpPr>
        <p:spPr>
          <a:xfrm>
            <a:off x="-47390" y="1838486"/>
            <a:ext cx="985582" cy="985582"/>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4" name="Retângulo com Canto Aparado do Mesmo Lado 3"/>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2" name="Imagem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5"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3023351219"/>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 no pagination">
    <p:spTree>
      <p:nvGrpSpPr>
        <p:cNvPr id="1" name=""/>
        <p:cNvGrpSpPr/>
        <p:nvPr/>
      </p:nvGrpSpPr>
      <p:grpSpPr>
        <a:xfrm>
          <a:off x="0" y="0"/>
          <a:ext cx="0" cy="0"/>
          <a:chOff x="0" y="0"/>
          <a:chExt cx="0" cy="0"/>
        </a:xfrm>
      </p:grpSpPr>
      <p:sp>
        <p:nvSpPr>
          <p:cNvPr id="9" name="Retângulo com Canto Aparado do Mesmo Lado 8"/>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7" name="Straight Connector 5"/>
          <p:cNvCxnSpPr/>
          <p:nvPr/>
        </p:nvCxnSpPr>
        <p:spPr>
          <a:xfrm>
            <a:off x="-596030" y="-172251"/>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b="13882"/>
          <a:stretch/>
        </p:blipFill>
        <p:spPr>
          <a:xfrm>
            <a:off x="433570" y="4696779"/>
            <a:ext cx="544545" cy="331931"/>
          </a:xfrm>
          <a:prstGeom prst="rect">
            <a:avLst/>
          </a:prstGeom>
        </p:spPr>
      </p:pic>
    </p:spTree>
    <p:extLst>
      <p:ext uri="{BB962C8B-B14F-4D97-AF65-F5344CB8AC3E}">
        <p14:creationId xmlns:p14="http://schemas.microsoft.com/office/powerpoint/2010/main" val="16978849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_Title Slide 2">
    <p:spTree>
      <p:nvGrpSpPr>
        <p:cNvPr id="1" name=""/>
        <p:cNvGrpSpPr/>
        <p:nvPr/>
      </p:nvGrpSpPr>
      <p:grpSpPr>
        <a:xfrm>
          <a:off x="0" y="0"/>
          <a:ext cx="0" cy="0"/>
          <a:chOff x="0" y="0"/>
          <a:chExt cx="0" cy="0"/>
        </a:xfrm>
      </p:grpSpPr>
      <p:sp>
        <p:nvSpPr>
          <p:cNvPr id="7" name="Retângulo com Canto Aparado do Mesmo Lado 6"/>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47390" y="1838486"/>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8" name="Espaço Reservado para Título 1"/>
          <p:cNvSpPr>
            <a:spLocks noGrp="1"/>
          </p:cNvSpPr>
          <p:nvPr>
            <p:ph type="title" hasCustomPrompt="1"/>
          </p:nvPr>
        </p:nvSpPr>
        <p:spPr>
          <a:xfrm>
            <a:off x="1469899" y="2524324"/>
            <a:ext cx="7220098" cy="1296144"/>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smtClean="0"/>
              <a:t>ADICIONE O TÍTULO</a:t>
            </a:r>
            <a:endParaRPr lang="pt-BR" dirty="0"/>
          </a:p>
        </p:txBody>
      </p:sp>
      <p:sp>
        <p:nvSpPr>
          <p:cNvPr id="9" name="Text Placeholder 5"/>
          <p:cNvSpPr>
            <a:spLocks noGrp="1"/>
          </p:cNvSpPr>
          <p:nvPr>
            <p:ph type="body" sz="quarter" idx="10" hasCustomPrompt="1"/>
          </p:nvPr>
        </p:nvSpPr>
        <p:spPr>
          <a:xfrm>
            <a:off x="1469477" y="4036864"/>
            <a:ext cx="7220035"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B900"/>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10" name="Imagem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6" y="706807"/>
            <a:ext cx="2206239" cy="1561603"/>
          </a:xfrm>
          <a:prstGeom prst="rect">
            <a:avLst/>
          </a:prstGeom>
        </p:spPr>
      </p:pic>
    </p:spTree>
    <p:extLst>
      <p:ext uri="{BB962C8B-B14F-4D97-AF65-F5344CB8AC3E}">
        <p14:creationId xmlns:p14="http://schemas.microsoft.com/office/powerpoint/2010/main" val="4213846196"/>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sp>
        <p:nvSpPr>
          <p:cNvPr id="10" name="Retângulo com Canto Aparado do Mesmo Lado 9"/>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7952129" y="3942322"/>
            <a:ext cx="1269884" cy="1269884"/>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tx2"/>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3967482135"/>
      </p:ext>
    </p:extLst>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1A">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lvl1p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chemeClr val="bg1"/>
                </a:solidFill>
                <a:latin typeface="Neo Sans Pro"/>
                <a:cs typeface="Neo Sans Pro"/>
              </a:defRPr>
            </a:lvl1pPr>
            <a:lvl2pPr>
              <a:lnSpc>
                <a:spcPct val="130000"/>
              </a:lnSpc>
              <a:defRPr sz="1100">
                <a:solidFill>
                  <a:schemeClr val="bg1"/>
                </a:solidFill>
                <a:latin typeface="Neo Sans Pro"/>
                <a:cs typeface="Neo Sans Pro"/>
              </a:defRPr>
            </a:lvl2pPr>
          </a:lstStyle>
          <a:p>
            <a:pPr lvl="0"/>
            <a:r>
              <a:rPr lang="pt-BR" smtClean="0"/>
              <a:t>Clique para editar o texto mestre</a:t>
            </a:r>
          </a:p>
          <a:p>
            <a:pPr lvl="1"/>
            <a:r>
              <a:rPr lang="pt-BR" smtClean="0"/>
              <a:t>Segundo nível</a:t>
            </a:r>
          </a:p>
        </p:txBody>
      </p: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352230750"/>
      </p:ext>
    </p:extLst>
  </p:cSld>
  <p:clrMapOvr>
    <a:masterClrMapping/>
  </p:clrMapOvr>
  <p:timing>
    <p:tnLst>
      <p:par>
        <p:cTn id="1" dur="indefinite" restart="never" nodeType="tmRoot"/>
      </p:par>
    </p:tnLst>
  </p:timing>
  <p:hf hdr="0" ftr="0" dt="0"/>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12" name="Espaço Reservado para Número de Slide 5"/>
          <p:cNvSpPr>
            <a:spLocks noGrp="1"/>
          </p:cNvSpPr>
          <p:nvPr>
            <p:ph type="sldNum" sz="quarter" idx="4"/>
          </p:nvPr>
        </p:nvSpPr>
        <p:spPr>
          <a:xfrm>
            <a:off x="8189887" y="480354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smtClean="0"/>
              <a:t>Clique para editar o texto mestre</a:t>
            </a:r>
          </a:p>
          <a:p>
            <a:pPr lvl="1"/>
            <a:r>
              <a:rPr lang="pt-BR" smtClean="0"/>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12" name="Espaço Reservado para Número de Slide 5"/>
          <p:cNvSpPr>
            <a:spLocks noGrp="1"/>
          </p:cNvSpPr>
          <p:nvPr>
            <p:ph type="sldNum" sz="quarter" idx="4"/>
          </p:nvPr>
        </p:nvSpPr>
        <p:spPr>
          <a:xfrm>
            <a:off x="8189887" y="482279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5"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3"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Duas Partes de Conteúdo">
    <p:spTree>
      <p:nvGrpSpPr>
        <p:cNvPr id="1" name=""/>
        <p:cNvGrpSpPr/>
        <p:nvPr/>
      </p:nvGrpSpPr>
      <p:grpSpPr>
        <a:xfrm>
          <a:off x="0" y="0"/>
          <a:ext cx="0" cy="0"/>
          <a:chOff x="0" y="0"/>
          <a:chExt cx="0" cy="0"/>
        </a:xfrm>
      </p:grpSpPr>
      <p:sp>
        <p:nvSpPr>
          <p:cNvPr id="3" name="Retângulo com Canto Aparado do Mesmo Lado 2"/>
          <p:cNvSpPr/>
          <p:nvPr/>
        </p:nvSpPr>
        <p:spPr>
          <a:xfrm>
            <a:off x="0" y="-51155"/>
            <a:ext cx="9239916" cy="5288173"/>
          </a:xfrm>
          <a:prstGeom prst="snip2SameRect">
            <a:avLst>
              <a:gd name="adj1" fmla="val 0"/>
              <a:gd name="adj2" fmla="val 0"/>
            </a:avLst>
          </a:prstGeom>
          <a:solidFill>
            <a:srgbClr val="FFB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bg2"/>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cxnSp>
        <p:nvCxnSpPr>
          <p:cNvPr id="5" name="Straight Connector 5"/>
          <p:cNvCxnSpPr/>
          <p:nvPr/>
        </p:nvCxnSpPr>
        <p:spPr>
          <a:xfrm>
            <a:off x="8047927" y="4020574"/>
            <a:ext cx="1249539" cy="1267599"/>
          </a:xfrm>
          <a:prstGeom prst="line">
            <a:avLst/>
          </a:prstGeom>
          <a:ln w="12700" cmpd="sng">
            <a:solidFill>
              <a:srgbClr val="7030A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6114636"/>
      </p:ext>
    </p:extLst>
  </p:cSld>
  <p:clrMapOvr>
    <a:masterClrMapping/>
  </p:clrMapOvr>
  <p:timing>
    <p:tnLst>
      <p:par>
        <p:cTn id="1" dur="indefinite" restart="never" nodeType="tmRoot"/>
      </p:par>
    </p:tnLst>
  </p:timing>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p:txBody>
          <a:bodyPr/>
          <a:lstStyle/>
          <a:p>
            <a:fld id="{3C8441E2-212D-4D20-8DAE-02BC14642C64}" type="slidenum">
              <a:rPr lang="pt-BR" smtClean="0">
                <a:solidFill>
                  <a:prstClr val="black">
                    <a:tint val="75000"/>
                  </a:prstClr>
                </a:solidFill>
              </a:rPr>
              <a:pPr/>
              <a:t>‹nº›</a:t>
            </a:fld>
            <a:endParaRPr lang="pt-BR">
              <a:solidFill>
                <a:prstClr val="black">
                  <a:tint val="75000"/>
                </a:prstClr>
              </a:solidFill>
            </a:endParaRPr>
          </a:p>
        </p:txBody>
      </p:sp>
      <p:sp>
        <p:nvSpPr>
          <p:cNvPr id="2" name="Retângulo 1"/>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979213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sp>
        <p:nvSpPr>
          <p:cNvPr id="9" name="Espaço Reservado para Título 1"/>
          <p:cNvSpPr>
            <a:spLocks noGrp="1"/>
          </p:cNvSpPr>
          <p:nvPr>
            <p:ph type="title" hasCustomPrompt="1"/>
          </p:nvPr>
        </p:nvSpPr>
        <p:spPr>
          <a:xfrm>
            <a:off x="1469898" y="2511624"/>
            <a:ext cx="7250590"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4164"/>
            <a:ext cx="7251011"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7206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Content with Caption">
    <p:spTree>
      <p:nvGrpSpPr>
        <p:cNvPr id="1" name=""/>
        <p:cNvGrpSpPr/>
        <p:nvPr/>
      </p:nvGrpSpPr>
      <p:grpSpPr>
        <a:xfrm>
          <a:off x="0" y="0"/>
          <a:ext cx="0" cy="0"/>
          <a:chOff x="0" y="0"/>
          <a:chExt cx="0" cy="0"/>
        </a:xfrm>
      </p:grpSpPr>
      <p:pic>
        <p:nvPicPr>
          <p:cNvPr id="6" name="Picture 5" descr="fundo_rox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title" hasCustomPrompt="1"/>
          </p:nvPr>
        </p:nvSpPr>
        <p:spPr>
          <a:xfrm>
            <a:off x="4109583" y="2408616"/>
            <a:ext cx="4518505" cy="952007"/>
          </a:xfrm>
          <a:prstGeom prst="rect">
            <a:avLst/>
          </a:prstGeom>
        </p:spPr>
        <p:txBody>
          <a:bodyPr anchor="t">
            <a:noAutofit/>
          </a:bodyPr>
          <a:lstStyle>
            <a:lvl1pPr algn="r">
              <a:lnSpc>
                <a:spcPts val="6400"/>
              </a:lnSpc>
              <a:defRPr sz="6000" b="0" i="0">
                <a:solidFill>
                  <a:schemeClr val="bg1"/>
                </a:solidFill>
                <a:latin typeface="Dosis Light"/>
                <a:cs typeface="Dosis Light"/>
              </a:defRPr>
            </a:lvl1pPr>
          </a:lstStyle>
          <a:p>
            <a:r>
              <a:rPr lang="x-none" dirty="0" smtClean="0"/>
              <a:t>OBRIGADO</a:t>
            </a:r>
            <a:endParaRPr lang="en-US" dirty="0"/>
          </a:p>
        </p:txBody>
      </p:sp>
      <p:sp>
        <p:nvSpPr>
          <p:cNvPr id="3" name="Content Placeholder 2"/>
          <p:cNvSpPr>
            <a:spLocks noGrp="1"/>
          </p:cNvSpPr>
          <p:nvPr>
            <p:ph idx="1" hasCustomPrompt="1"/>
          </p:nvPr>
        </p:nvSpPr>
        <p:spPr>
          <a:xfrm>
            <a:off x="4109583" y="3360623"/>
            <a:ext cx="4518506" cy="1013332"/>
          </a:xfrm>
          <a:prstGeom prst="rect">
            <a:avLst/>
          </a:prstGeom>
        </p:spPr>
        <p:txBody>
          <a:bodyPr lIns="91440">
            <a:normAutofit/>
          </a:bodyPr>
          <a:lstStyle>
            <a:lvl1pPr marL="0" indent="0" algn="r">
              <a:spcBef>
                <a:spcPts val="0"/>
              </a:spcBef>
              <a:buNone/>
              <a:defRPr sz="1600" b="0" i="0" baseline="0">
                <a:solidFill>
                  <a:srgbClr val="FFB900"/>
                </a:solidFill>
                <a:latin typeface="Neo Sans Pro Light"/>
                <a:cs typeface="Neo Sans Pro Light"/>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algn="r"/>
            <a:r>
              <a:rPr lang="en-US" sz="1600" dirty="0" err="1" smtClean="0">
                <a:solidFill>
                  <a:srgbClr val="FFB900"/>
                </a:solidFill>
                <a:latin typeface="Neo Sans Pro Light"/>
                <a:cs typeface="Neo Sans Pro Light"/>
              </a:rPr>
              <a:t>Informações</a:t>
            </a:r>
            <a:r>
              <a:rPr lang="en-US" sz="1600" dirty="0" smtClean="0">
                <a:solidFill>
                  <a:srgbClr val="FFB900"/>
                </a:solidFill>
                <a:latin typeface="Neo Sans Pro Light"/>
                <a:cs typeface="Neo Sans Pro Light"/>
              </a:rPr>
              <a:t> de </a:t>
            </a:r>
            <a:r>
              <a:rPr lang="en-US" sz="1600" dirty="0" err="1" smtClean="0">
                <a:solidFill>
                  <a:srgbClr val="FFB900"/>
                </a:solidFill>
                <a:latin typeface="Neo Sans Pro Light"/>
                <a:cs typeface="Neo Sans Pro Light"/>
              </a:rPr>
              <a:t>contato</a:t>
            </a:r>
            <a:endParaRPr lang="en-US" sz="1600" dirty="0" smtClean="0">
              <a:solidFill>
                <a:srgbClr val="FFB900"/>
              </a:solidFill>
              <a:latin typeface="Neo Sans Pro Light"/>
              <a:cs typeface="Neo Sans Pro Light"/>
            </a:endParaRPr>
          </a:p>
          <a:p>
            <a:pPr algn="r"/>
            <a:r>
              <a:rPr lang="en-US" sz="1600" dirty="0" smtClean="0">
                <a:solidFill>
                  <a:srgbClr val="FFB900"/>
                </a:solidFill>
                <a:latin typeface="Neo Sans Pro Light"/>
                <a:cs typeface="Neo Sans Pro Light"/>
              </a:rPr>
              <a:t>0800 11111111</a:t>
            </a:r>
          </a:p>
          <a:p>
            <a:pPr algn="r"/>
            <a:r>
              <a:rPr lang="en-US" sz="1600" dirty="0" err="1" smtClean="0">
                <a:solidFill>
                  <a:srgbClr val="FFB900"/>
                </a:solidFill>
                <a:latin typeface="Neo Sans Pro Light"/>
                <a:cs typeface="Neo Sans Pro Light"/>
              </a:rPr>
              <a:t>www.linx.com.br</a:t>
            </a:r>
            <a:endParaRPr lang="en-US" sz="1600" dirty="0">
              <a:solidFill>
                <a:srgbClr val="FFB900"/>
              </a:solidFill>
              <a:latin typeface="Neo Sans Pro Light"/>
              <a:cs typeface="Neo Sans Pro Light"/>
            </a:endParaRPr>
          </a:p>
        </p:txBody>
      </p:sp>
      <p:pic>
        <p:nvPicPr>
          <p:cNvPr id="9" name="Picture 8" descr="logo.png"/>
          <p:cNvPicPr>
            <a:picLocks noChangeAspect="1"/>
          </p:cNvPicPr>
          <p:nvPr userDrawn="1"/>
        </p:nvPicPr>
        <p:blipFill rotWithShape="1">
          <a:blip r:embed="rId3">
            <a:extLst>
              <a:ext uri="{28A0092B-C50C-407E-A947-70E740481C1C}">
                <a14:useLocalDpi xmlns:a14="http://schemas.microsoft.com/office/drawing/2010/main" val="0"/>
              </a:ext>
            </a:extLst>
          </a:blip>
          <a:srcRect b="13638"/>
          <a:stretch/>
        </p:blipFill>
        <p:spPr>
          <a:xfrm>
            <a:off x="658807" y="483091"/>
            <a:ext cx="2123247" cy="1305322"/>
          </a:xfrm>
          <a:prstGeom prst="rect">
            <a:avLst/>
          </a:prstGeom>
        </p:spPr>
      </p:pic>
      <p:cxnSp>
        <p:nvCxnSpPr>
          <p:cNvPr id="10" name="Straight Connector 9"/>
          <p:cNvCxnSpPr/>
          <p:nvPr userDrawn="1"/>
        </p:nvCxnSpPr>
        <p:spPr>
          <a:xfrm flipH="1">
            <a:off x="-17950" y="1844943"/>
            <a:ext cx="1544867" cy="1965340"/>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11" name="Title 5"/>
          <p:cNvSpPr txBox="1">
            <a:spLocks/>
          </p:cNvSpPr>
          <p:nvPr userDrawn="1"/>
        </p:nvSpPr>
        <p:spPr>
          <a:xfrm>
            <a:off x="202974" y="4734089"/>
            <a:ext cx="3358513" cy="319709"/>
          </a:xfrm>
          <a:prstGeom prst="rect">
            <a:avLst/>
          </a:prstGeom>
        </p:spPr>
        <p:txBody>
          <a:bodyPr anchor="t">
            <a:noAutofit/>
          </a:bodyPr>
          <a:lstStyle>
            <a:lvl1pPr algn="l" defTabSz="457200" rtl="0" eaLnBrk="1" latinLnBrk="0" hangingPunct="1">
              <a:spcBef>
                <a:spcPct val="0"/>
              </a:spcBef>
              <a:buNone/>
              <a:defRPr sz="3600" b="0" i="0" kern="1200">
                <a:solidFill>
                  <a:srgbClr val="5A2E90"/>
                </a:solidFill>
                <a:latin typeface="Dosis Light"/>
                <a:ea typeface="+mj-ea"/>
                <a:cs typeface="Dosis Light"/>
              </a:defRPr>
            </a:lvl1pPr>
          </a:lstStyle>
          <a:p>
            <a:r>
              <a:rPr lang="en-US" sz="800" dirty="0" smtClean="0">
                <a:solidFill>
                  <a:schemeClr val="bg1"/>
                </a:solidFill>
              </a:rPr>
              <a:t>SOFTWARE QUE MOVE O VAREJO</a:t>
            </a:r>
            <a:endParaRPr lang="en-US" sz="800" dirty="0">
              <a:solidFill>
                <a:schemeClr val="bg1"/>
              </a:solidFill>
            </a:endParaRPr>
          </a:p>
        </p:txBody>
      </p:sp>
    </p:spTree>
    <p:extLst>
      <p:ext uri="{BB962C8B-B14F-4D97-AF65-F5344CB8AC3E}">
        <p14:creationId xmlns:p14="http://schemas.microsoft.com/office/powerpoint/2010/main" val="276871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15210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4" name="Picture 3" descr="linx_abr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1203890550"/>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Slide 1">
    <p:spTree>
      <p:nvGrpSpPr>
        <p:cNvPr id="1" name=""/>
        <p:cNvGrpSpPr/>
        <p:nvPr/>
      </p:nvGrpSpPr>
      <p:grpSpPr>
        <a:xfrm>
          <a:off x="0" y="0"/>
          <a:ext cx="0" cy="0"/>
          <a:chOff x="0" y="0"/>
          <a:chExt cx="0" cy="0"/>
        </a:xfrm>
      </p:grpSpPr>
      <p:sp>
        <p:nvSpPr>
          <p:cNvPr id="3" name="Retângulo com Canto Aparado do Mesmo Lado 2"/>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1"/>
          <p:cNvSpPr>
            <a:spLocks noGrp="1"/>
          </p:cNvSpPr>
          <p:nvPr>
            <p:ph type="title" hasCustomPrompt="1"/>
          </p:nvPr>
        </p:nvSpPr>
        <p:spPr>
          <a:xfrm>
            <a:off x="1469898" y="2516084"/>
            <a:ext cx="7226493"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8624"/>
            <a:ext cx="7226914"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916" y="800205"/>
            <a:ext cx="2170010" cy="1535960"/>
          </a:xfrm>
          <a:prstGeom prst="rect">
            <a:avLst/>
          </a:prstGeom>
        </p:spPr>
      </p:pic>
    </p:spTree>
    <p:extLst>
      <p:ext uri="{BB962C8B-B14F-4D97-AF65-F5344CB8AC3E}">
        <p14:creationId xmlns:p14="http://schemas.microsoft.com/office/powerpoint/2010/main" val="1214058730"/>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Section Header 1">
    <p:spTree>
      <p:nvGrpSpPr>
        <p:cNvPr id="1" name=""/>
        <p:cNvGrpSpPr/>
        <p:nvPr/>
      </p:nvGrpSpPr>
      <p:grpSpPr>
        <a:xfrm>
          <a:off x="0" y="0"/>
          <a:ext cx="0" cy="0"/>
          <a:chOff x="0" y="0"/>
          <a:chExt cx="0" cy="0"/>
        </a:xfrm>
      </p:grpSpPr>
      <p:sp>
        <p:nvSpPr>
          <p:cNvPr id="6" name="Retângulo com Canto Aparado do Mesmo Lado 5"/>
          <p:cNvSpPr/>
          <p:nvPr/>
        </p:nvSpPr>
        <p:spPr>
          <a:xfrm>
            <a:off x="-47390" y="-68826"/>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239066078"/>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36861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2B - Subtitle">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17038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12"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bg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1964125539"/>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189887" y="4861291"/>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11" name="Text Placeholder 15"/>
          <p:cNvSpPr>
            <a:spLocks noGrp="1"/>
          </p:cNvSpPr>
          <p:nvPr>
            <p:ph type="body" sz="quarter" idx="10"/>
          </p:nvPr>
        </p:nvSpPr>
        <p:spPr>
          <a:xfrm>
            <a:off x="2360711" y="548680"/>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pt-BR" smtClean="0"/>
              <a:t>Clique para editar o texto mestre</a:t>
            </a:r>
          </a:p>
          <a:p>
            <a:pPr lvl="1"/>
            <a:r>
              <a:rPr lang="pt-BR" smtClean="0"/>
              <a:t>Segundo nível</a:t>
            </a:r>
          </a:p>
        </p:txBody>
      </p:sp>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1.xml"/><Relationship Id="rId28" Type="http://schemas.openxmlformats.org/officeDocument/2006/relationships/oleObject" Target="../embeddings/oleObject2.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vmlDrawing" Target="../drawings/vmlDrawing1.v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17"/>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8" name="Objeto 7" hidden="1"/>
          <p:cNvGraphicFramePr>
            <a:graphicFrameLocks noChangeAspect="1"/>
          </p:cNvGraphicFramePr>
          <p:nvPr>
            <p:custDataLst>
              <p:tags r:id="rId23"/>
            </p:custDataLst>
            <p:extLst>
              <p:ext uri="{D42A27DB-BD31-4B8C-83A1-F6EECF244321}">
                <p14:modId xmlns:p14="http://schemas.microsoft.com/office/powerpoint/2010/main" val="21674090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20" name="Slide do think-cell" r:id="rId25" imgW="421" imgH="420" progId="TCLayout.ActiveDocument.1">
                  <p:embed/>
                </p:oleObj>
              </mc:Choice>
              <mc:Fallback>
                <p:oleObj name="Slide do think-cell" r:id="rId25" imgW="421" imgH="420" progId="TCLayout.ActiveDocument.1">
                  <p:embed/>
                  <p:pic>
                    <p:nvPicPr>
                      <p:cNvPr id="0" name=""/>
                      <p:cNvPicPr/>
                      <p:nvPr/>
                    </p:nvPicPr>
                    <p:blipFill>
                      <a:blip r:embed="rId26"/>
                      <a:stretch>
                        <a:fillRect/>
                      </a:stretch>
                    </p:blipFill>
                    <p:spPr>
                      <a:xfrm>
                        <a:off x="1588" y="1588"/>
                        <a:ext cx="1587" cy="1587"/>
                      </a:xfrm>
                      <a:prstGeom prst="rect">
                        <a:avLst/>
                      </a:prstGeom>
                    </p:spPr>
                  </p:pic>
                </p:oleObj>
              </mc:Fallback>
            </mc:AlternateContent>
          </a:graphicData>
        </a:graphic>
      </p:graphicFrame>
      <p:sp>
        <p:nvSpPr>
          <p:cNvPr id="11" name="Retângulo com Único Canto Aparado e Arredondado 10"/>
          <p:cNvSpPr/>
          <p:nvPr/>
        </p:nvSpPr>
        <p:spPr>
          <a:xfrm>
            <a:off x="0" y="-36905"/>
            <a:ext cx="9191390" cy="5251639"/>
          </a:xfrm>
          <a:prstGeom prst="snipRoundRect">
            <a:avLst>
              <a:gd name="adj1" fmla="val 0"/>
              <a:gd name="adj2" fmla="val 0"/>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2" name="Espaço Reservado para Título 1"/>
          <p:cNvSpPr>
            <a:spLocks noGrp="1"/>
          </p:cNvSpPr>
          <p:nvPr>
            <p:ph type="title"/>
          </p:nvPr>
        </p:nvSpPr>
        <p:spPr>
          <a:xfrm>
            <a:off x="480786" y="548680"/>
            <a:ext cx="1657561" cy="792088"/>
          </a:xfrm>
          <a:prstGeom prst="rect">
            <a:avLst/>
          </a:prstGeom>
        </p:spPr>
        <p:txBody>
          <a:bodyPr vert="horz" lIns="91413" tIns="45708" rIns="91413" bIns="45708" rtlCol="0" anchor="t">
            <a:noAutofit/>
          </a:bodyPr>
          <a:lstStyle/>
          <a:p>
            <a:r>
              <a:rPr lang="pt-BR" dirty="0" smtClean="0"/>
              <a:t>Editar </a:t>
            </a:r>
            <a:br>
              <a:rPr lang="pt-BR" dirty="0" smtClean="0"/>
            </a:br>
            <a:r>
              <a:rPr lang="pt-BR" dirty="0" smtClean="0"/>
              <a:t>título</a:t>
            </a:r>
            <a:endParaRPr lang="pt-BR" dirty="0"/>
          </a:p>
        </p:txBody>
      </p:sp>
      <p:sp>
        <p:nvSpPr>
          <p:cNvPr id="13" name="Espaço Reservado para Texto 2"/>
          <p:cNvSpPr>
            <a:spLocks noGrp="1"/>
          </p:cNvSpPr>
          <p:nvPr>
            <p:ph type="body" idx="1"/>
          </p:nvPr>
        </p:nvSpPr>
        <p:spPr>
          <a:xfrm>
            <a:off x="2360711" y="548680"/>
            <a:ext cx="6335681" cy="4080470"/>
          </a:xfrm>
          <a:prstGeom prst="rect">
            <a:avLst/>
          </a:prstGeom>
        </p:spPr>
        <p:txBody>
          <a:bodyPr vert="horz" lIns="91413" tIns="45708" rIns="91413" bIns="45708" rtlCol="0">
            <a:normAutofit/>
          </a:bodyPr>
          <a:lstStyle/>
          <a:p>
            <a:pPr lvl="0"/>
            <a:r>
              <a:rPr lang="pt-BR" dirty="0" smtClean="0"/>
              <a:t>Clique para editar o texto</a:t>
            </a:r>
          </a:p>
        </p:txBody>
      </p:sp>
      <p:cxnSp>
        <p:nvCxnSpPr>
          <p:cNvPr id="16" name="Straight Connector 5"/>
          <p:cNvCxnSpPr/>
          <p:nvPr/>
        </p:nvCxnSpPr>
        <p:spPr>
          <a:xfrm>
            <a:off x="-47390" y="369592"/>
            <a:ext cx="473837" cy="473837"/>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pic>
        <p:nvPicPr>
          <p:cNvPr id="17" name="Imagem 16"/>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18"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graphicFrame>
        <p:nvGraphicFramePr>
          <p:cNvPr id="9" name="Objeto 8" hidden="1"/>
          <p:cNvGraphicFramePr>
            <a:graphicFrameLocks noChangeAspect="1"/>
          </p:cNvGraphicFramePr>
          <p:nvPr userDrawn="1">
            <p:extLst>
              <p:ext uri="{D42A27DB-BD31-4B8C-83A1-F6EECF244321}">
                <p14:modId xmlns:p14="http://schemas.microsoft.com/office/powerpoint/2010/main" val="7727319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21" name="Slide do think-cell" r:id="rId28" imgW="421" imgH="420" progId="TCLayout.ActiveDocument.1">
                  <p:embed/>
                </p:oleObj>
              </mc:Choice>
              <mc:Fallback>
                <p:oleObj name="Slide do think-cell" r:id="rId28" imgW="421" imgH="420" progId="TCLayout.ActiveDocument.1">
                  <p:embed/>
                  <p:pic>
                    <p:nvPicPr>
                      <p:cNvPr id="0" name=""/>
                      <p:cNvPicPr/>
                      <p:nvPr/>
                    </p:nvPicPr>
                    <p:blipFill>
                      <a:blip r:embed="rId26"/>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93470" r:id="rId1"/>
    <p:sldLayoutId id="2147493494" r:id="rId2"/>
    <p:sldLayoutId id="2147493500" r:id="rId3"/>
    <p:sldLayoutId id="2147493475" r:id="rId4"/>
    <p:sldLayoutId id="2147493472" r:id="rId5"/>
    <p:sldLayoutId id="2147493476" r:id="rId6"/>
    <p:sldLayoutId id="2147493478" r:id="rId7"/>
    <p:sldLayoutId id="2147493498" r:id="rId8"/>
    <p:sldLayoutId id="2147493499" r:id="rId9"/>
    <p:sldLayoutId id="2147493481" r:id="rId10"/>
    <p:sldLayoutId id="2147493480" r:id="rId11"/>
    <p:sldLayoutId id="2147493483" r:id="rId12"/>
    <p:sldLayoutId id="2147493484" r:id="rId13"/>
    <p:sldLayoutId id="2147493485" r:id="rId14"/>
    <p:sldLayoutId id="2147493489" r:id="rId15"/>
    <p:sldLayoutId id="2147493488" r:id="rId16"/>
    <p:sldLayoutId id="2147493467" r:id="rId17"/>
    <p:sldLayoutId id="2147493492" r:id="rId18"/>
    <p:sldLayoutId id="2147493468" r:id="rId19"/>
    <p:sldLayoutId id="2147493501" r:id="rId20"/>
  </p:sldLayoutIdLst>
  <p:timing>
    <p:tnLst>
      <p:par>
        <p:cTn id="1" dur="indefinite" restart="never" nodeType="tmRoot"/>
      </p:par>
    </p:tnLst>
  </p:timing>
  <p:hf hdr="0" ftr="0" dt="0"/>
  <p:txStyles>
    <p:titleStyle>
      <a:lvl1pPr algn="l" defTabSz="457200" rtl="0" eaLnBrk="1" latinLnBrk="0" hangingPunct="1">
        <a:spcBef>
          <a:spcPct val="0"/>
        </a:spcBef>
        <a:buNone/>
        <a:defRPr sz="2000" kern="120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file:///D:\FATIMA\RELAC_MERCADO\MONTADORAS\JDEERE\PROJETOS\INTEGRA&#199;&#195;O%20JDQ2%20-%20SVAP%20-%20Clarivi%20-%20CGPoll%20e%20SIMOVA\JDQ2_TP_19236414_\Documenta&#231;&#227;o%20Programas\JDQU0000.pdf"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file:///D:\FATIMA\RELAC_MERCADO\MONTADORAS\JDEERE\PROJETOS\INTEGRA&#199;&#195;O%20JDQ2%20-%20SVAP%20-%20Clarivi%20-%20CGPoll%20e%20SIMOVA\JDQ2_TP_19236414_\Documenta&#231;&#227;o%20Programas\VEIC0090.pdf" TargetMode="External"/><Relationship Id="rId7" Type="http://schemas.openxmlformats.org/officeDocument/2006/relationships/hyperlink" Target="file:///D:\FATIMA\RELAC_MERCADO\MONTADORAS\JDEERE\PROJETOS\INTEGRA&#199;&#195;O%20JDQ2%20-%20SVAP%20-%20Clarivi%20-%20CGPoll%20e%20SIMOVA\JDQ2_TP_19236414_\Documenta&#231;&#227;o%20Programas\CADA0145.pdf"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hyperlink" Target="file:///D:\FATIMA\RELAC_MERCADO\MONTADORAS\JDEERE\PROJETOS\INTEGRA&#199;&#195;O%20JDQ2%20-%20SVAP%20-%20Clarivi%20-%20CGPoll%20e%20SIMOVA\JDQ2_TP_19236414_\Documenta&#231;&#227;o%20Programas\VEIC0210.pdf" TargetMode="External"/><Relationship Id="rId5" Type="http://schemas.openxmlformats.org/officeDocument/2006/relationships/hyperlink" Target="file:///D:\FATIMA\RELAC_MERCADO\MONTADORAS\JDEERE\PROJETOS\INTEGRA&#199;&#195;O%20JDQ2%20-%20SVAP%20-%20Clarivi%20-%20CGPoll%20e%20SIMOVA\JDQ2_TP_19236414_\Documenta&#231;&#227;o%20Programas\VEIC0212.pdf" TargetMode="External"/><Relationship Id="rId4" Type="http://schemas.openxmlformats.org/officeDocument/2006/relationships/hyperlink" Target="file:///D:\FATIMA\RELAC_MERCADO\MONTADORAS\JDEERE\PROJETOS\INTEGRA&#199;&#195;O%20JDQ2%20-%20SVAP%20-%20Clarivi%20-%20CGPoll%20e%20SIMOVA\JDQ2_TP_19236414_\Documenta&#231;&#227;o%20Programas\VEIC0400.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hyperlink" Target="file:///D:\FATIMA\RELAC_MERCADO\MONTADORAS\JDEERE\PROJETOS\INTEGRA&#199;&#195;O%20JDQ2%20-%20SVAP%20-%20Clarivi%20-%20CGPoll%20e%20SIMOVA\JDQ2_TP_19236414_\Documenta&#231;&#227;o%20Programas\JDPA0000.pdf" TargetMode="Externa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file:///D:\FATIMA\RELAC_MERCADO\MONTADORAS\JDEERE\PROJETOS\INTEGRA&#199;&#195;O%20JDQ2%20-%20SVAP%20-%20Clarivi%20-%20CGPoll%20e%20SIMOVA\JDQ2_TP_19236414_\Documenta&#231;&#227;o%20Programas\JDQU0100.pdf" TargetMode="External"/><Relationship Id="rId1" Type="http://schemas.openxmlformats.org/officeDocument/2006/relationships/slideLayout" Target="../slideLayouts/slideLayout16.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file:///D:\FATIMA\RELAC_MERCADO\MONTADORAS\JDEERE\PROJETOS\INTEGRA&#199;&#195;O%20JDQ2%20-%20SVAP%20-%20Clarivi%20-%20CGPoll%20e%20SIMOVA\JDQ2_TP_19236414_\Documenta&#231;&#227;o%20Programas\JDQU0100.pdf" TargetMode="Externa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hyperlink" Target="file:///D:\FATIMA\RELAC_MERCADO\MONTADORAS\JDEERE\PROJETOS\INTEGRA&#199;&#195;O%20JDQ2%20-%20SVAP%20-%20Clarivi%20-%20CGPoll%20e%20SIMOVA\JDQ2_TP_19236414_\Documenta&#231;&#227;o%20Programas\JDQU0000.pdf" TargetMode="External"/><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file:///D:\FATIMA\RELAC_MERCADO\MONTADORAS\JDEERE\PROJETOS\INTEGRA&#199;&#195;O%20JDQ2%20-%20SVAP%20-%20Clarivi%20-%20CGPoll%20e%20SIMOVA\JDQ2_TP_19236414_\Documenta&#231;&#227;o%20Programas\JDQU0400.pdf" TargetMode="Externa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file:///D:\FATIMA\RELAC_MERCADO\MONTADORAS\JDEERE\PROJETOS\INTEGRA&#199;&#195;O%20JDQ2%20-%20SVAP%20-%20Clarivi%20-%20CGPoll%20e%20SIMOVA\JDQ2_TP_19236414_\Documenta&#231;&#227;o%20Programas\JDQU0001.pdf" TargetMode="Externa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file:///D:\FATIMA\RELAC_MERCADO\MONTADORAS\JDEERE\PROJETOS\INTEGRA&#199;&#195;O%20JDQ2%20-%20SVAP%20-%20Clarivi%20-%20CGPoll%20e%20SIMOVA\JDQ2_TP_19236414_\Documenta&#231;&#227;o%20Programas\JDQU0000.pdf" TargetMode="External"/><Relationship Id="rId2" Type="http://schemas.openxmlformats.org/officeDocument/2006/relationships/hyperlink" Target="file:///D:\FATIMA\RELAC_MERCADO\MONTADORAS\JDEERE\PROJETOS\INTEGRA&#199;&#195;O%20JDQ2%20-%20SVAP%20-%20Clarivi%20-%20CGPoll%20e%20SIMOVA\JDQ2_TP_19236414_\Documenta&#231;&#227;o%20Programas\VEIC0400.pdf" TargetMode="External"/><Relationship Id="rId1" Type="http://schemas.openxmlformats.org/officeDocument/2006/relationships/slideLayout" Target="../slideLayouts/slideLayout16.xml"/><Relationship Id="rId4" Type="http://schemas.openxmlformats.org/officeDocument/2006/relationships/image" Target="../media/image43.png"/></Relationships>
</file>

<file path=ppt/slides/_rels/slide5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6.xml"/><Relationship Id="rId5" Type="http://schemas.openxmlformats.org/officeDocument/2006/relationships/image" Target="../media/image52.png"/><Relationship Id="rId4" Type="http://schemas.openxmlformats.org/officeDocument/2006/relationships/image" Target="../media/image51.png"/></Relationships>
</file>

<file path=ppt/slides/_rels/slide6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9.png"/><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6.xml"/><Relationship Id="rId4" Type="http://schemas.openxmlformats.org/officeDocument/2006/relationships/image" Target="../media/image55.png"/></Relationships>
</file>

<file path=ppt/slides/_rels/slide6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7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hyperlink" Target="file:///D:\FATIMA\RELAC_MERCADO\MONTADORAS\JDEERE\PROJETOS\INTEGRA&#199;&#195;O%20JDQ2%20-%20SVAP%20-%20Clarivi%20-%20CGPoll%20e%20SIMOVA\JDQ2_TP_19236414_\Documenta&#231;&#227;o%20Programas\VEIC0400.pdf" TargetMode="External"/><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3" Type="http://schemas.openxmlformats.org/officeDocument/2006/relationships/hyperlink" Target="file:///D:\FATIMA\RELAC_MERCADO\MONTADORAS\JDEERE\PROJETOS\INTEGRA&#199;&#195;O%20JDQ2%20-%20SVAP%20-%20Clarivi%20-%20CGPoll%20e%20SIMOVA\JDQ2_TP_19236414_\Documenta&#231;&#227;o%20Programas\VEIC0040.pdf" TargetMode="External"/><Relationship Id="rId2" Type="http://schemas.openxmlformats.org/officeDocument/2006/relationships/hyperlink" Target="file:///D:\FATIMA\RELAC_MERCADO\MONTADORAS\JDEERE\PROJETOS\INTEGRA&#199;&#195;O%20JDQ2%20-%20SVAP%20-%20Clarivi%20-%20CGPoll%20e%20SIMOVA\JDQ2_TP_19236414_\Documenta&#231;&#227;o%20Programas\JDQU0000.pdf" TargetMode="External"/><Relationship Id="rId1" Type="http://schemas.openxmlformats.org/officeDocument/2006/relationships/slideLayout" Target="../slideLayouts/slideLayout16.xml"/><Relationship Id="rId4" Type="http://schemas.openxmlformats.org/officeDocument/2006/relationships/hyperlink" Target="file:///D:\FATIMA\RELAC_MERCADO\MONTADORAS\JDEERE\PROJETOS\INTEGRA&#199;&#195;O%20JDQ2%20-%20SVAP%20-%20Clarivi%20-%20CGPoll%20e%20SIMOVA\JDQ2_TP_19236414_\Documenta&#231;&#227;o%20Programas\VEIC0400.pdf"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6.xml"/><Relationship Id="rId4" Type="http://schemas.openxmlformats.org/officeDocument/2006/relationships/image" Target="../media/image7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3" Type="http://schemas.openxmlformats.org/officeDocument/2006/relationships/hyperlink" Target="file:///D:\FATIMA\RELAC_MERCADO\MONTADORAS\JDEERE\PROJETOS\INTEGRA&#199;&#195;O%20JDQ2%20-%20SVAP%20-%20Clarivi%20-%20CGPoll%20e%20SIMOVA\JDQ2_TP_19236414_\Treinamento\%5bhttps:\jdquote2qual.tal.deere.com\services\PODataService_Version1_1Impl" TargetMode="External"/><Relationship Id="rId2" Type="http://schemas.openxmlformats.org/officeDocument/2006/relationships/hyperlink" Target="%5bhttps:/jdquote2qual.tal.deere.com/services/PODataService_Version1_1Impl" TargetMode="External"/><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9898" y="2511624"/>
            <a:ext cx="7250590" cy="1291891"/>
          </a:xfrm>
        </p:spPr>
        <p:txBody>
          <a:bodyPr/>
          <a:lstStyle/>
          <a:p>
            <a:r>
              <a:rPr lang="pt-BR" dirty="0" smtClean="0"/>
              <a:t>JDQuote2_Interface - </a:t>
            </a:r>
            <a:r>
              <a:rPr lang="pt-BR" dirty="0"/>
              <a:t>John Deere</a:t>
            </a:r>
          </a:p>
        </p:txBody>
      </p:sp>
      <p:sp>
        <p:nvSpPr>
          <p:cNvPr id="3" name="Espaço Reservado para Texto 2"/>
          <p:cNvSpPr>
            <a:spLocks noGrp="1"/>
          </p:cNvSpPr>
          <p:nvPr>
            <p:ph type="body" sz="quarter" idx="10"/>
          </p:nvPr>
        </p:nvSpPr>
        <p:spPr>
          <a:xfrm>
            <a:off x="1469477" y="3910519"/>
            <a:ext cx="7251011" cy="761345"/>
          </a:xfrm>
        </p:spPr>
        <p:txBody>
          <a:bodyPr>
            <a:normAutofit lnSpcReduction="10000"/>
          </a:bodyPr>
          <a:lstStyle/>
          <a:p>
            <a:pPr algn="r"/>
            <a:r>
              <a:rPr lang="pt-BR" dirty="0" smtClean="0"/>
              <a:t>DMS – LinxMaq</a:t>
            </a:r>
          </a:p>
          <a:p>
            <a:pPr algn="r"/>
            <a:r>
              <a:rPr lang="pt-BR" sz="1600" dirty="0" smtClean="0"/>
              <a:t>Fatima Lobo</a:t>
            </a:r>
            <a:r>
              <a:rPr lang="pt-BR" dirty="0" smtClean="0"/>
              <a:t> </a:t>
            </a:r>
            <a:endParaRPr lang="pt-BR" dirty="0"/>
          </a:p>
        </p:txBody>
      </p:sp>
    </p:spTree>
    <p:extLst>
      <p:ext uri="{BB962C8B-B14F-4D97-AF65-F5344CB8AC3E}">
        <p14:creationId xmlns:p14="http://schemas.microsoft.com/office/powerpoint/2010/main" val="933894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Veja na sequencia o(a)...</a:t>
            </a:r>
            <a:endParaRPr lang="pt-BR" dirty="0"/>
          </a:p>
        </p:txBody>
      </p:sp>
      <p:sp>
        <p:nvSpPr>
          <p:cNvPr id="4" name="Arredondar Retângulo em um Canto Diagonal 3"/>
          <p:cNvSpPr/>
          <p:nvPr/>
        </p:nvSpPr>
        <p:spPr>
          <a:xfrm>
            <a:off x="973769" y="849086"/>
            <a:ext cx="7552713" cy="4027714"/>
          </a:xfrm>
          <a:prstGeom prst="round2DiagRect">
            <a:avLst/>
          </a:prstGeom>
        </p:spPr>
        <p:style>
          <a:lnRef idx="3">
            <a:schemeClr val="lt1"/>
          </a:lnRef>
          <a:fillRef idx="1">
            <a:schemeClr val="accent4"/>
          </a:fillRef>
          <a:effectRef idx="1">
            <a:schemeClr val="accent4"/>
          </a:effectRef>
          <a:fontRef idx="minor">
            <a:schemeClr val="lt1"/>
          </a:fontRef>
        </p:style>
        <p:txBody>
          <a:bodyPr rtlCol="0" anchor="ctr"/>
          <a:lstStyle/>
          <a:p>
            <a:pPr marL="627063" indent="-342900">
              <a:lnSpc>
                <a:spcPct val="150000"/>
              </a:lnSpc>
              <a:buFont typeface="Arial" panose="020B0604020202020204" pitchFamily="34" charset="0"/>
              <a:buChar char="•"/>
            </a:pPr>
            <a:endParaRPr lang="pt-BR" dirty="0" smtClean="0"/>
          </a:p>
          <a:p>
            <a:pPr marL="627063" indent="-342900">
              <a:lnSpc>
                <a:spcPct val="150000"/>
              </a:lnSpc>
              <a:buFont typeface="Arial" panose="020B0604020202020204" pitchFamily="34" charset="0"/>
              <a:buChar char="•"/>
            </a:pPr>
            <a:endParaRPr lang="pt-BR" dirty="0"/>
          </a:p>
          <a:p>
            <a:pPr marL="627063" indent="-342900">
              <a:lnSpc>
                <a:spcPct val="150000"/>
              </a:lnSpc>
              <a:buFont typeface="Arial" panose="020B0604020202020204" pitchFamily="34" charset="0"/>
              <a:buChar char="•"/>
            </a:pPr>
            <a:endParaRPr lang="pt-BR" dirty="0" smtClean="0"/>
          </a:p>
          <a:p>
            <a:pPr marL="627063" indent="-342900">
              <a:lnSpc>
                <a:spcPct val="150000"/>
              </a:lnSpc>
              <a:buFont typeface="Arial" panose="020B0604020202020204" pitchFamily="34" charset="0"/>
              <a:buChar char="•"/>
            </a:pPr>
            <a:endParaRPr lang="pt-BR" dirty="0"/>
          </a:p>
          <a:p>
            <a:pPr marL="627063" indent="-342900">
              <a:lnSpc>
                <a:spcPct val="150000"/>
              </a:lnSpc>
              <a:buFont typeface="Arial" panose="020B0604020202020204" pitchFamily="34" charset="0"/>
              <a:buChar char="•"/>
            </a:pPr>
            <a:endParaRPr lang="pt-BR" dirty="0" smtClean="0"/>
          </a:p>
          <a:p>
            <a:pPr marL="627063" indent="-342900">
              <a:lnSpc>
                <a:spcPct val="150000"/>
              </a:lnSpc>
              <a:buFont typeface="Arial" panose="020B0604020202020204" pitchFamily="34" charset="0"/>
              <a:buChar char="•"/>
            </a:pPr>
            <a:r>
              <a:rPr lang="pt-BR" sz="2400" dirty="0" smtClean="0"/>
              <a:t>Parametrizações </a:t>
            </a:r>
            <a:r>
              <a:rPr lang="pt-BR" sz="2400" dirty="0"/>
              <a:t>Necessárias</a:t>
            </a:r>
          </a:p>
          <a:p>
            <a:pPr marL="627063" indent="-342900">
              <a:lnSpc>
                <a:spcPct val="150000"/>
              </a:lnSpc>
              <a:buFont typeface="Arial" panose="020B0604020202020204" pitchFamily="34" charset="0"/>
              <a:buChar char="•"/>
            </a:pPr>
            <a:r>
              <a:rPr lang="pt-BR" sz="2400" dirty="0"/>
              <a:t>Configurações para automatizar </a:t>
            </a:r>
            <a:r>
              <a:rPr lang="pt-BR" sz="2400" dirty="0" smtClean="0"/>
              <a:t>processo</a:t>
            </a:r>
          </a:p>
          <a:p>
            <a:pPr marL="627063" indent="-342900">
              <a:lnSpc>
                <a:spcPct val="150000"/>
              </a:lnSpc>
              <a:buFont typeface="Arial" panose="020B0604020202020204" pitchFamily="34" charset="0"/>
              <a:buChar char="•"/>
            </a:pPr>
            <a:r>
              <a:rPr lang="pt-BR" sz="2400" dirty="0"/>
              <a:t>Importar </a:t>
            </a:r>
            <a:r>
              <a:rPr lang="pt-BR" sz="2400" dirty="0" smtClean="0"/>
              <a:t>Cotações</a:t>
            </a:r>
          </a:p>
          <a:p>
            <a:pPr marL="627063" indent="-342900">
              <a:lnSpc>
                <a:spcPct val="150000"/>
              </a:lnSpc>
              <a:buFont typeface="Arial" panose="020B0604020202020204" pitchFamily="34" charset="0"/>
              <a:buChar char="•"/>
            </a:pPr>
            <a:r>
              <a:rPr lang="pt-BR" sz="2400" dirty="0" smtClean="0"/>
              <a:t>Consultar </a:t>
            </a:r>
            <a:r>
              <a:rPr lang="pt-BR" sz="2400" dirty="0"/>
              <a:t>Cotações</a:t>
            </a:r>
          </a:p>
          <a:p>
            <a:pPr marL="627063" indent="-342900">
              <a:lnSpc>
                <a:spcPct val="150000"/>
              </a:lnSpc>
              <a:buFont typeface="Arial" panose="020B0604020202020204" pitchFamily="34" charset="0"/>
              <a:buChar char="•"/>
            </a:pPr>
            <a:r>
              <a:rPr lang="pt-BR" sz="2400" dirty="0" smtClean="0"/>
              <a:t>Importar </a:t>
            </a:r>
            <a:r>
              <a:rPr lang="pt-BR" sz="2400" dirty="0"/>
              <a:t>Pedidos de </a:t>
            </a:r>
            <a:r>
              <a:rPr lang="pt-BR" sz="2400" dirty="0" smtClean="0"/>
              <a:t>Vendas (Pré-pedidos)</a:t>
            </a:r>
          </a:p>
          <a:p>
            <a:pPr marL="627063" indent="-342900">
              <a:lnSpc>
                <a:spcPct val="150000"/>
              </a:lnSpc>
              <a:buFont typeface="Arial" panose="020B0604020202020204" pitchFamily="34" charset="0"/>
              <a:buChar char="•"/>
            </a:pPr>
            <a:r>
              <a:rPr lang="pt-BR" sz="2400" dirty="0" smtClean="0"/>
              <a:t>Efetivar Pré-Pedidos LinxMaq</a:t>
            </a:r>
          </a:p>
          <a:p>
            <a:pPr marL="627063" indent="-342900">
              <a:lnSpc>
                <a:spcPct val="150000"/>
              </a:lnSpc>
              <a:buFont typeface="Arial" panose="020B0604020202020204" pitchFamily="34" charset="0"/>
              <a:buChar char="•"/>
            </a:pPr>
            <a:r>
              <a:rPr lang="pt-BR" sz="2400" dirty="0" smtClean="0"/>
              <a:t>Monitor </a:t>
            </a:r>
            <a:r>
              <a:rPr lang="pt-BR" sz="2400" dirty="0"/>
              <a:t>de </a:t>
            </a:r>
            <a:r>
              <a:rPr lang="pt-BR" sz="2400" dirty="0" smtClean="0"/>
              <a:t>Integrações</a:t>
            </a:r>
            <a:endParaRPr lang="pt-BR" dirty="0"/>
          </a:p>
          <a:p>
            <a:pPr marL="627063" indent="-342900">
              <a:lnSpc>
                <a:spcPct val="150000"/>
              </a:lnSpc>
              <a:buFont typeface="Arial" panose="020B0604020202020204" pitchFamily="34" charset="0"/>
              <a:buChar char="•"/>
            </a:pPr>
            <a:endParaRPr lang="pt-BR" dirty="0" smtClean="0"/>
          </a:p>
          <a:p>
            <a:pPr marL="627063" indent="-342900">
              <a:lnSpc>
                <a:spcPct val="150000"/>
              </a:lnSpc>
              <a:buFont typeface="Arial" panose="020B0604020202020204" pitchFamily="34" charset="0"/>
              <a:buChar char="•"/>
            </a:pPr>
            <a:endParaRPr lang="pt-BR" dirty="0"/>
          </a:p>
          <a:p>
            <a:pPr marL="627063" indent="-342900">
              <a:lnSpc>
                <a:spcPct val="150000"/>
              </a:lnSpc>
              <a:buFont typeface="Arial" panose="020B0604020202020204" pitchFamily="34" charset="0"/>
              <a:buChar char="•"/>
            </a:pPr>
            <a:endParaRPr lang="pt-BR" dirty="0"/>
          </a:p>
          <a:p>
            <a:pPr marL="627063" indent="-342900">
              <a:lnSpc>
                <a:spcPct val="150000"/>
              </a:lnSpc>
              <a:buFont typeface="Arial" panose="020B0604020202020204" pitchFamily="34" charset="0"/>
              <a:buChar char="•"/>
            </a:pPr>
            <a:endParaRPr lang="pt-BR" dirty="0" smtClean="0"/>
          </a:p>
          <a:p>
            <a:pPr marL="284163">
              <a:lnSpc>
                <a:spcPct val="150000"/>
              </a:lnSpc>
            </a:pPr>
            <a:endParaRPr lang="pt-BR" dirty="0"/>
          </a:p>
        </p:txBody>
      </p:sp>
    </p:spTree>
    <p:extLst>
      <p:ext uri="{BB962C8B-B14F-4D97-AF65-F5344CB8AC3E}">
        <p14:creationId xmlns:p14="http://schemas.microsoft.com/office/powerpoint/2010/main" val="27842612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lt">
                                    <p:tmPct val="10000"/>
                                  </p:iterate>
                                  <p:childTnLst>
                                    <p:set>
                                      <p:cBhvr>
                                        <p:cTn id="6" dur="1" fill="hold">
                                          <p:stCondLst>
                                            <p:cond delay="0"/>
                                          </p:stCondLst>
                                        </p:cTn>
                                        <p:tgtEl>
                                          <p:spTgt spid="4">
                                            <p:txEl>
                                              <p:pRg st="5" end="5"/>
                                            </p:txEl>
                                          </p:spTgt>
                                        </p:tgtEl>
                                        <p:attrNameLst>
                                          <p:attrName>style.visibility</p:attrName>
                                        </p:attrNameLst>
                                      </p:cBhvr>
                                      <p:to>
                                        <p:strVal val="visible"/>
                                      </p:to>
                                    </p:set>
                                    <p:animEffect transition="in" filter="fade">
                                      <p:cBhvr>
                                        <p:cTn id="7" dur="500"/>
                                        <p:tgtEl>
                                          <p:spTgt spid="4">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iterate type="lt">
                                    <p:tmPct val="10000"/>
                                  </p:iterate>
                                  <p:childTnLst>
                                    <p:set>
                                      <p:cBhvr>
                                        <p:cTn id="11" dur="1" fill="hold">
                                          <p:stCondLst>
                                            <p:cond delay="0"/>
                                          </p:stCondLst>
                                        </p:cTn>
                                        <p:tgtEl>
                                          <p:spTgt spid="4">
                                            <p:txEl>
                                              <p:pRg st="6" end="6"/>
                                            </p:txEl>
                                          </p:spTgt>
                                        </p:tgtEl>
                                        <p:attrNameLst>
                                          <p:attrName>style.visibility</p:attrName>
                                        </p:attrNameLst>
                                      </p:cBhvr>
                                      <p:to>
                                        <p:strVal val="visible"/>
                                      </p:to>
                                    </p:set>
                                    <p:animEffect transition="in" filter="fade">
                                      <p:cBhvr>
                                        <p:cTn id="12" dur="500"/>
                                        <p:tgtEl>
                                          <p:spTgt spid="4">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iterate type="lt">
                                    <p:tmPct val="10000"/>
                                  </p:iterate>
                                  <p:childTnLst>
                                    <p:set>
                                      <p:cBhvr>
                                        <p:cTn id="16" dur="1" fill="hold">
                                          <p:stCondLst>
                                            <p:cond delay="0"/>
                                          </p:stCondLst>
                                        </p:cTn>
                                        <p:tgtEl>
                                          <p:spTgt spid="4">
                                            <p:txEl>
                                              <p:pRg st="7" end="7"/>
                                            </p:txEl>
                                          </p:spTgt>
                                        </p:tgtEl>
                                        <p:attrNameLst>
                                          <p:attrName>style.visibility</p:attrName>
                                        </p:attrNameLst>
                                      </p:cBhvr>
                                      <p:to>
                                        <p:strVal val="visible"/>
                                      </p:to>
                                    </p:set>
                                    <p:animEffect transition="in" filter="fade">
                                      <p:cBhvr>
                                        <p:cTn id="17" dur="500"/>
                                        <p:tgtEl>
                                          <p:spTgt spid="4">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iterate type="lt">
                                    <p:tmPct val="10000"/>
                                  </p:iterate>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iterate type="lt">
                                    <p:tmPct val="10000"/>
                                  </p:iterate>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iterate type="lt">
                                    <p:tmPct val="10000"/>
                                  </p:iterate>
                                  <p:childTnLst>
                                    <p:set>
                                      <p:cBhvr>
                                        <p:cTn id="31" dur="1" fill="hold">
                                          <p:stCondLst>
                                            <p:cond delay="0"/>
                                          </p:stCondLst>
                                        </p:cTn>
                                        <p:tgtEl>
                                          <p:spTgt spid="4">
                                            <p:txEl>
                                              <p:pRg st="10" end="10"/>
                                            </p:txEl>
                                          </p:spTgt>
                                        </p:tgtEl>
                                        <p:attrNameLst>
                                          <p:attrName>style.visibility</p:attrName>
                                        </p:attrNameLst>
                                      </p:cBhvr>
                                      <p:to>
                                        <p:strVal val="visible"/>
                                      </p:to>
                                    </p:set>
                                    <p:animEffect transition="in" filter="fade">
                                      <p:cBhvr>
                                        <p:cTn id="32" dur="500"/>
                                        <p:tgtEl>
                                          <p:spTgt spid="4">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iterate type="lt">
                                    <p:tmPct val="10000"/>
                                  </p:iterate>
                                  <p:childTnLst>
                                    <p:set>
                                      <p:cBhvr>
                                        <p:cTn id="36" dur="1" fill="hold">
                                          <p:stCondLst>
                                            <p:cond delay="0"/>
                                          </p:stCondLst>
                                        </p:cTn>
                                        <p:tgtEl>
                                          <p:spTgt spid="4">
                                            <p:txEl>
                                              <p:pRg st="11" end="11"/>
                                            </p:txEl>
                                          </p:spTgt>
                                        </p:tgtEl>
                                        <p:attrNameLst>
                                          <p:attrName>style.visibility</p:attrName>
                                        </p:attrNameLst>
                                      </p:cBhvr>
                                      <p:to>
                                        <p:strVal val="visible"/>
                                      </p:to>
                                    </p:set>
                                    <p:animEffect transition="in" filter="fade">
                                      <p:cBhvr>
                                        <p:cTn id="37"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465" y="1148083"/>
            <a:ext cx="6264695" cy="2736304"/>
          </a:xfrm>
        </p:spPr>
        <p:txBody>
          <a:bodyPr/>
          <a:lstStyle/>
          <a:p>
            <a:pPr algn="ctr"/>
            <a:r>
              <a:rPr lang="pt-BR" sz="4800" dirty="0" smtClean="0"/>
              <a:t>Parametrizações Necessárias</a:t>
            </a:r>
            <a:endParaRPr lang="pt-BR" sz="4800" dirty="0"/>
          </a:p>
        </p:txBody>
      </p:sp>
    </p:spTree>
    <p:extLst>
      <p:ext uri="{BB962C8B-B14F-4D97-AF65-F5344CB8AC3E}">
        <p14:creationId xmlns:p14="http://schemas.microsoft.com/office/powerpoint/2010/main" val="2844175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12</a:t>
            </a:fld>
            <a:endParaRPr lang="pt-BR" dirty="0"/>
          </a:p>
        </p:txBody>
      </p:sp>
      <p:sp>
        <p:nvSpPr>
          <p:cNvPr id="5" name="Espaço Reservado para Texto 4"/>
          <p:cNvSpPr>
            <a:spLocks noGrp="1"/>
          </p:cNvSpPr>
          <p:nvPr>
            <p:ph type="body" sz="quarter" idx="11"/>
          </p:nvPr>
        </p:nvSpPr>
        <p:spPr>
          <a:xfrm>
            <a:off x="481013" y="651263"/>
            <a:ext cx="8215312" cy="3735680"/>
          </a:xfrm>
        </p:spPr>
        <p:txBody>
          <a:bodyPr/>
          <a:lstStyle/>
          <a:p>
            <a:endParaRPr lang="pt-BR" b="1" dirty="0" smtClean="0"/>
          </a:p>
          <a:p>
            <a:pPr marL="1027113" lvl="1" indent="-285750">
              <a:lnSpc>
                <a:spcPct val="150000"/>
              </a:lnSpc>
              <a:buFont typeface="Wingdings" panose="05000000000000000000" pitchFamily="2" charset="2"/>
              <a:buChar char="ü"/>
            </a:pPr>
            <a:r>
              <a:rPr lang="pt-BR" sz="1800" b="1" dirty="0" smtClean="0">
                <a:solidFill>
                  <a:schemeClr val="tx1"/>
                </a:solidFill>
              </a:rPr>
              <a:t>JDPA0000 </a:t>
            </a:r>
            <a:r>
              <a:rPr lang="pt-BR" sz="1800" b="1" dirty="0">
                <a:solidFill>
                  <a:schemeClr val="tx1"/>
                </a:solidFill>
              </a:rPr>
              <a:t>–  </a:t>
            </a:r>
            <a:r>
              <a:rPr lang="pt-BR" sz="1800" dirty="0">
                <a:solidFill>
                  <a:schemeClr val="tx1"/>
                </a:solidFill>
              </a:rPr>
              <a:t>Parâmetros JDQuote2 e CGPOLL </a:t>
            </a:r>
          </a:p>
          <a:p>
            <a:pPr marL="1027113" lvl="1" indent="-285750">
              <a:lnSpc>
                <a:spcPct val="150000"/>
              </a:lnSpc>
              <a:buFont typeface="Wingdings" panose="05000000000000000000" pitchFamily="2" charset="2"/>
              <a:buChar char="ü"/>
            </a:pPr>
            <a:r>
              <a:rPr lang="pt-BR" sz="1800" b="1" dirty="0">
                <a:solidFill>
                  <a:schemeClr val="tx1"/>
                </a:solidFill>
              </a:rPr>
              <a:t>CADA3100 – </a:t>
            </a:r>
            <a:r>
              <a:rPr lang="pt-BR" sz="1800" dirty="0">
                <a:solidFill>
                  <a:schemeClr val="tx1"/>
                </a:solidFill>
              </a:rPr>
              <a:t>Cadastro de URLs para Webservices </a:t>
            </a:r>
          </a:p>
          <a:p>
            <a:pPr marL="1027113" lvl="1" indent="-285750">
              <a:lnSpc>
                <a:spcPct val="150000"/>
              </a:lnSpc>
              <a:buFont typeface="Wingdings" panose="05000000000000000000" pitchFamily="2" charset="2"/>
              <a:buChar char="ü"/>
            </a:pPr>
            <a:r>
              <a:rPr lang="pt-BR" sz="1800" b="1" dirty="0">
                <a:solidFill>
                  <a:schemeClr val="tx1"/>
                </a:solidFill>
              </a:rPr>
              <a:t>CADA3300 – </a:t>
            </a:r>
            <a:r>
              <a:rPr lang="pt-BR" sz="1800" dirty="0">
                <a:solidFill>
                  <a:schemeClr val="tx1"/>
                </a:solidFill>
              </a:rPr>
              <a:t>Cadastro de Usuários JD </a:t>
            </a:r>
          </a:p>
          <a:p>
            <a:pPr marL="1027113" lvl="1" indent="-285750">
              <a:lnSpc>
                <a:spcPct val="150000"/>
              </a:lnSpc>
              <a:buFont typeface="Wingdings" panose="05000000000000000000" pitchFamily="2" charset="2"/>
              <a:buChar char="ü"/>
            </a:pPr>
            <a:r>
              <a:rPr lang="pt-BR" sz="1800" b="1" dirty="0">
                <a:solidFill>
                  <a:schemeClr val="tx1"/>
                </a:solidFill>
              </a:rPr>
              <a:t>CADA0900 –  </a:t>
            </a:r>
            <a:r>
              <a:rPr lang="pt-BR" sz="1800" dirty="0">
                <a:solidFill>
                  <a:schemeClr val="tx1"/>
                </a:solidFill>
              </a:rPr>
              <a:t>Relacionamento entre LinxMaq / Integrações</a:t>
            </a:r>
          </a:p>
          <a:p>
            <a:endParaRPr lang="pt-BR" dirty="0"/>
          </a:p>
        </p:txBody>
      </p:sp>
    </p:spTree>
    <p:extLst>
      <p:ext uri="{BB962C8B-B14F-4D97-AF65-F5344CB8AC3E}">
        <p14:creationId xmlns:p14="http://schemas.microsoft.com/office/powerpoint/2010/main" val="1043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13</a:t>
            </a:fld>
            <a:endParaRPr lang="pt-BR" dirty="0"/>
          </a:p>
        </p:txBody>
      </p:sp>
      <p:sp>
        <p:nvSpPr>
          <p:cNvPr id="4" name="Espaço Reservado para Texto 3"/>
          <p:cNvSpPr>
            <a:spLocks noGrp="1"/>
          </p:cNvSpPr>
          <p:nvPr>
            <p:ph type="body" sz="quarter" idx="10"/>
          </p:nvPr>
        </p:nvSpPr>
        <p:spPr>
          <a:xfrm>
            <a:off x="481013" y="970782"/>
            <a:ext cx="4291012" cy="3945350"/>
          </a:xfrm>
        </p:spPr>
        <p:txBody>
          <a:bodyPr>
            <a:normAutofit lnSpcReduction="10000"/>
          </a:bodyPr>
          <a:lstStyle/>
          <a:p>
            <a:pPr marL="0" indent="0" algn="just">
              <a:buNone/>
            </a:pPr>
            <a:r>
              <a:rPr lang="pt-BR" dirty="0" smtClean="0">
                <a:solidFill>
                  <a:srgbClr val="FF0000"/>
                </a:solidFill>
              </a:rPr>
              <a:t>Inserir </a:t>
            </a:r>
            <a:r>
              <a:rPr lang="pt-BR" b="1" dirty="0" smtClean="0">
                <a:solidFill>
                  <a:srgbClr val="FF0000"/>
                </a:solidFill>
              </a:rPr>
              <a:t>para todas as filiais, inclusive a matriz:</a:t>
            </a:r>
          </a:p>
          <a:p>
            <a:pPr algn="just"/>
            <a:endParaRPr lang="pt-BR" sz="600" b="1" dirty="0" smtClean="0">
              <a:solidFill>
                <a:srgbClr val="FF0000"/>
              </a:solidFill>
            </a:endParaRPr>
          </a:p>
          <a:p>
            <a:pPr marL="0" lvl="0" indent="0">
              <a:buNone/>
            </a:pPr>
            <a:r>
              <a:rPr lang="pt-BR" b="1" dirty="0"/>
              <a:t>Filial: </a:t>
            </a:r>
            <a:r>
              <a:rPr lang="pt-BR" dirty="0"/>
              <a:t>Código da Empresa.</a:t>
            </a:r>
          </a:p>
          <a:p>
            <a:pPr marL="0" lvl="0" indent="0">
              <a:buNone/>
            </a:pPr>
            <a:r>
              <a:rPr lang="pt-BR" b="1" dirty="0"/>
              <a:t>Utiliza Cotação:  </a:t>
            </a:r>
            <a:r>
              <a:rPr lang="pt-BR" dirty="0"/>
              <a:t>Importa Cotações do JDQuote2 (sim ou não). Importação realizada via Crontab e pelo programa </a:t>
            </a:r>
            <a:r>
              <a:rPr lang="pt-BR" u="sng" dirty="0">
                <a:hlinkClick r:id="rId2" action="ppaction://hlinkfile"/>
              </a:rPr>
              <a:t>JDQU0000</a:t>
            </a:r>
            <a:r>
              <a:rPr lang="pt-BR" dirty="0"/>
              <a:t>.</a:t>
            </a:r>
          </a:p>
          <a:p>
            <a:pPr marL="0" lvl="0" indent="0">
              <a:buNone/>
            </a:pPr>
            <a:r>
              <a:rPr lang="pt-BR" b="1" dirty="0"/>
              <a:t>Utiliza Pedido de Venda:</a:t>
            </a:r>
            <a:r>
              <a:rPr lang="pt-BR" dirty="0"/>
              <a:t>  Importa Pedidos de Venda do JDQuote2 (sim ou não). Importação realizada via Crontab e pelo programa </a:t>
            </a:r>
            <a:r>
              <a:rPr lang="pt-BR" u="sng" dirty="0">
                <a:hlinkClick r:id="rId2" action="ppaction://hlinkfile"/>
              </a:rPr>
              <a:t>JDQU0000</a:t>
            </a:r>
            <a:r>
              <a:rPr lang="pt-BR" dirty="0"/>
              <a:t>.</a:t>
            </a:r>
          </a:p>
          <a:p>
            <a:pPr marL="0" lvl="0" indent="0">
              <a:buNone/>
            </a:pPr>
            <a:r>
              <a:rPr lang="pt-BR" b="1" dirty="0"/>
              <a:t>Utiliza Pedido de Compra: </a:t>
            </a:r>
            <a:r>
              <a:rPr lang="pt-BR" dirty="0"/>
              <a:t>Importa Pedidos de Compra do CGPOLL (sim ou não).</a:t>
            </a:r>
          </a:p>
          <a:p>
            <a:pPr marL="0" lvl="0" indent="0">
              <a:buNone/>
            </a:pPr>
            <a:r>
              <a:rPr lang="pt-BR" b="1" dirty="0"/>
              <a:t>Bloqueia Pedido de Venda:</a:t>
            </a:r>
            <a:r>
              <a:rPr lang="pt-BR" dirty="0"/>
              <a:t> Bloqueia alteração dos Pedidos de Venda importados do JDQuote2 (sim ou não).</a:t>
            </a:r>
            <a:r>
              <a:rPr lang="pt-BR" b="1" dirty="0"/>
              <a:t> </a:t>
            </a:r>
            <a:endParaRPr lang="pt-BR" dirty="0"/>
          </a:p>
          <a:p>
            <a:pPr marL="0" lvl="0" indent="0">
              <a:buNone/>
            </a:pPr>
            <a:r>
              <a:rPr lang="pt-BR" b="1" dirty="0"/>
              <a:t>Bloqueia Pedido de Compra: </a:t>
            </a:r>
            <a:r>
              <a:rPr lang="pt-BR" dirty="0"/>
              <a:t>Bloqueia alteração dos Pedidos de Compra importados do CGPOLL (sim ou não</a:t>
            </a:r>
            <a:r>
              <a:rPr lang="pt-BR" dirty="0" smtClean="0"/>
              <a:t>).</a:t>
            </a:r>
          </a:p>
        </p:txBody>
      </p:sp>
      <p:sp>
        <p:nvSpPr>
          <p:cNvPr id="5" name="Espaço Reservado para Texto 4"/>
          <p:cNvSpPr>
            <a:spLocks noGrp="1"/>
          </p:cNvSpPr>
          <p:nvPr>
            <p:ph type="body" sz="quarter" idx="11"/>
          </p:nvPr>
        </p:nvSpPr>
        <p:spPr>
          <a:xfrm>
            <a:off x="481013" y="651265"/>
            <a:ext cx="8215312" cy="281914"/>
          </a:xfrm>
        </p:spPr>
        <p:txBody>
          <a:bodyPr/>
          <a:lstStyle/>
          <a:p>
            <a:endParaRPr lang="pt-BR" b="1" dirty="0" smtClean="0"/>
          </a:p>
          <a:p>
            <a:r>
              <a:rPr lang="pt-BR" b="1" dirty="0" smtClean="0"/>
              <a:t>JDPA0000 –  </a:t>
            </a:r>
            <a:r>
              <a:rPr lang="pt-BR" b="1" dirty="0"/>
              <a:t>Parâmetros JDQuote2 e CGPOLL </a:t>
            </a:r>
          </a:p>
          <a:p>
            <a:endParaRPr lang="pt-BR" dirty="0"/>
          </a:p>
        </p:txBody>
      </p:sp>
      <p:pic>
        <p:nvPicPr>
          <p:cNvPr id="7" name="Imagem 6"/>
          <p:cNvPicPr>
            <a:picLocks noChangeAspect="1"/>
          </p:cNvPicPr>
          <p:nvPr/>
        </p:nvPicPr>
        <p:blipFill>
          <a:blip r:embed="rId3"/>
          <a:stretch>
            <a:fillRect/>
          </a:stretch>
        </p:blipFill>
        <p:spPr>
          <a:xfrm>
            <a:off x="4736646" y="231742"/>
            <a:ext cx="4287610" cy="4591050"/>
          </a:xfrm>
          <a:prstGeom prst="rect">
            <a:avLst/>
          </a:prstGeom>
        </p:spPr>
      </p:pic>
      <p:sp>
        <p:nvSpPr>
          <p:cNvPr id="10" name="Retângulo 9"/>
          <p:cNvSpPr/>
          <p:nvPr/>
        </p:nvSpPr>
        <p:spPr>
          <a:xfrm>
            <a:off x="4772025" y="231741"/>
            <a:ext cx="2515961" cy="170591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090475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14</a:t>
            </a:fld>
            <a:endParaRPr lang="pt-BR" dirty="0"/>
          </a:p>
        </p:txBody>
      </p:sp>
      <p:sp>
        <p:nvSpPr>
          <p:cNvPr id="4" name="Espaço Reservado para Texto 3"/>
          <p:cNvSpPr>
            <a:spLocks noGrp="1"/>
          </p:cNvSpPr>
          <p:nvPr>
            <p:ph type="body" sz="quarter" idx="10"/>
          </p:nvPr>
        </p:nvSpPr>
        <p:spPr>
          <a:xfrm>
            <a:off x="385763" y="1097405"/>
            <a:ext cx="4538662" cy="3426971"/>
          </a:xfrm>
        </p:spPr>
        <p:txBody>
          <a:bodyPr>
            <a:normAutofit/>
          </a:bodyPr>
          <a:lstStyle/>
          <a:p>
            <a:pPr marL="0" indent="0">
              <a:buNone/>
            </a:pPr>
            <a:r>
              <a:rPr lang="pt-BR" dirty="0" smtClean="0">
                <a:solidFill>
                  <a:srgbClr val="FF0000"/>
                </a:solidFill>
              </a:rPr>
              <a:t>Inserir </a:t>
            </a:r>
            <a:r>
              <a:rPr lang="pt-BR" b="1" dirty="0">
                <a:solidFill>
                  <a:srgbClr val="FF0000"/>
                </a:solidFill>
              </a:rPr>
              <a:t>para todas as filiais, inclusive a matriz:</a:t>
            </a:r>
            <a:endParaRPr lang="pt-BR" b="1" dirty="0"/>
          </a:p>
          <a:p>
            <a:pPr marL="0" indent="0">
              <a:buNone/>
            </a:pPr>
            <a:endParaRPr lang="pt-BR" sz="500" b="1" dirty="0" smtClean="0"/>
          </a:p>
          <a:p>
            <a:pPr marL="0" indent="0">
              <a:buNone/>
            </a:pPr>
            <a:endParaRPr lang="pt-BR" b="1" dirty="0" smtClean="0"/>
          </a:p>
          <a:p>
            <a:pPr marL="0" indent="0">
              <a:buNone/>
            </a:pPr>
            <a:r>
              <a:rPr lang="pt-BR" b="1" dirty="0" smtClean="0"/>
              <a:t>Ambiente</a:t>
            </a:r>
            <a:r>
              <a:rPr lang="pt-BR" b="1" dirty="0"/>
              <a:t>: </a:t>
            </a:r>
            <a:r>
              <a:rPr lang="pt-BR" dirty="0"/>
              <a:t>Qual ambiente está sendo utilizado? (Treino ou Produção).</a:t>
            </a:r>
          </a:p>
          <a:p>
            <a:pPr marL="0" lvl="0" indent="0">
              <a:buNone/>
            </a:pPr>
            <a:r>
              <a:rPr lang="pt-BR" b="1" dirty="0" smtClean="0"/>
              <a:t>Token </a:t>
            </a:r>
            <a:r>
              <a:rPr lang="pt-BR" b="1" dirty="0"/>
              <a:t>Produção: </a:t>
            </a:r>
            <a:r>
              <a:rPr lang="pt-BR" dirty="0"/>
              <a:t>Qual o Token do Ambiente de Produção de </a:t>
            </a:r>
            <a:r>
              <a:rPr lang="pt-BR" dirty="0" smtClean="0"/>
              <a:t>PO?</a:t>
            </a:r>
            <a:endParaRPr lang="pt-BR" dirty="0"/>
          </a:p>
          <a:p>
            <a:pPr marL="0" lvl="0" indent="0">
              <a:buNone/>
            </a:pPr>
            <a:r>
              <a:rPr lang="pt-BR" b="1" dirty="0"/>
              <a:t>Token Treino: </a:t>
            </a:r>
            <a:r>
              <a:rPr lang="pt-BR" dirty="0"/>
              <a:t>Qual o Token do Ambiente de Treino de PO</a:t>
            </a:r>
            <a:r>
              <a:rPr lang="pt-BR" dirty="0" smtClean="0"/>
              <a:t>?</a:t>
            </a:r>
          </a:p>
          <a:p>
            <a:pPr marL="0" indent="0">
              <a:buNone/>
            </a:pPr>
            <a:r>
              <a:rPr lang="pt-BR" dirty="0"/>
              <a:t>Obs.: </a:t>
            </a:r>
            <a:r>
              <a:rPr lang="pt-BR" b="1" dirty="0">
                <a:solidFill>
                  <a:srgbClr val="FF0000"/>
                </a:solidFill>
              </a:rPr>
              <a:t>para pedidos, é necessário informar o Token para conexão com o WebService.</a:t>
            </a:r>
          </a:p>
          <a:p>
            <a:pPr marL="0" lvl="0" indent="0">
              <a:buNone/>
            </a:pPr>
            <a:endParaRPr lang="pt-BR" dirty="0"/>
          </a:p>
          <a:p>
            <a:pPr lvl="0"/>
            <a:endParaRPr lang="pt-BR" dirty="0"/>
          </a:p>
          <a:p>
            <a:pPr marL="0" indent="0" algn="just">
              <a:buNone/>
            </a:pPr>
            <a:endParaRPr lang="pt-BR" dirty="0"/>
          </a:p>
        </p:txBody>
      </p:sp>
      <p:sp>
        <p:nvSpPr>
          <p:cNvPr id="5" name="Espaço Reservado para Texto 4"/>
          <p:cNvSpPr>
            <a:spLocks noGrp="1"/>
          </p:cNvSpPr>
          <p:nvPr>
            <p:ph type="body" sz="quarter" idx="11"/>
          </p:nvPr>
        </p:nvSpPr>
        <p:spPr>
          <a:xfrm>
            <a:off x="481080" y="815491"/>
            <a:ext cx="8215312" cy="281914"/>
          </a:xfrm>
        </p:spPr>
        <p:txBody>
          <a:bodyPr/>
          <a:lstStyle/>
          <a:p>
            <a:endParaRPr lang="pt-BR" b="1" dirty="0" smtClean="0"/>
          </a:p>
          <a:p>
            <a:r>
              <a:rPr lang="pt-BR" b="1" dirty="0" smtClean="0"/>
              <a:t>JDPA0000 –  </a:t>
            </a:r>
            <a:r>
              <a:rPr lang="pt-BR" b="1" dirty="0"/>
              <a:t>Parâmetros JDQuote2 e CGPOLL </a:t>
            </a:r>
          </a:p>
          <a:p>
            <a:endParaRPr lang="pt-BR" dirty="0" smtClean="0"/>
          </a:p>
          <a:p>
            <a:endParaRPr lang="pt-BR" dirty="0"/>
          </a:p>
        </p:txBody>
      </p:sp>
      <p:pic>
        <p:nvPicPr>
          <p:cNvPr id="7" name="Imagem 6"/>
          <p:cNvPicPr>
            <a:picLocks noChangeAspect="1"/>
          </p:cNvPicPr>
          <p:nvPr/>
        </p:nvPicPr>
        <p:blipFill>
          <a:blip r:embed="rId2"/>
          <a:stretch>
            <a:fillRect/>
          </a:stretch>
        </p:blipFill>
        <p:spPr>
          <a:xfrm>
            <a:off x="4772026" y="163993"/>
            <a:ext cx="4287610" cy="4591050"/>
          </a:xfrm>
          <a:prstGeom prst="rect">
            <a:avLst/>
          </a:prstGeom>
        </p:spPr>
      </p:pic>
      <p:sp>
        <p:nvSpPr>
          <p:cNvPr id="8" name="Retângulo 7"/>
          <p:cNvSpPr/>
          <p:nvPr/>
        </p:nvSpPr>
        <p:spPr>
          <a:xfrm>
            <a:off x="4924425" y="1817915"/>
            <a:ext cx="3969204" cy="76199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77304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15</a:t>
            </a:fld>
            <a:endParaRPr lang="pt-BR" dirty="0"/>
          </a:p>
        </p:txBody>
      </p:sp>
      <p:sp>
        <p:nvSpPr>
          <p:cNvPr id="4" name="Espaço Reservado para Texto 3"/>
          <p:cNvSpPr>
            <a:spLocks noGrp="1"/>
          </p:cNvSpPr>
          <p:nvPr>
            <p:ph type="body" sz="quarter" idx="10"/>
          </p:nvPr>
        </p:nvSpPr>
        <p:spPr>
          <a:xfrm>
            <a:off x="283029" y="1067995"/>
            <a:ext cx="4974770" cy="3687048"/>
          </a:xfrm>
        </p:spPr>
        <p:txBody>
          <a:bodyPr>
            <a:normAutofit fontScale="92500" lnSpcReduction="20000"/>
          </a:bodyPr>
          <a:lstStyle/>
          <a:p>
            <a:pPr marL="0" lvl="0" indent="0">
              <a:buNone/>
            </a:pPr>
            <a:r>
              <a:rPr lang="pt-BR" sz="1400" dirty="0">
                <a:solidFill>
                  <a:srgbClr val="FF0000"/>
                </a:solidFill>
              </a:rPr>
              <a:t>Inserir </a:t>
            </a:r>
            <a:r>
              <a:rPr lang="pt-BR" sz="1400" b="1" dirty="0">
                <a:solidFill>
                  <a:srgbClr val="FF0000"/>
                </a:solidFill>
              </a:rPr>
              <a:t>para todas as filiais, inclusive a matriz:</a:t>
            </a:r>
            <a:endParaRPr lang="pt-BR" sz="1400" b="1" dirty="0" smtClean="0"/>
          </a:p>
          <a:p>
            <a:pPr marL="0" lvl="0" indent="0">
              <a:buNone/>
            </a:pPr>
            <a:endParaRPr lang="pt-BR" sz="1400" b="1" dirty="0" smtClean="0"/>
          </a:p>
          <a:p>
            <a:pPr marL="0" lvl="0" indent="0">
              <a:buNone/>
            </a:pPr>
            <a:r>
              <a:rPr lang="pt-BR" sz="1400" b="1" dirty="0" smtClean="0"/>
              <a:t>Caminho </a:t>
            </a:r>
            <a:r>
              <a:rPr lang="pt-BR" sz="1400" b="1" dirty="0"/>
              <a:t>XML (TESTE):</a:t>
            </a:r>
            <a:r>
              <a:rPr lang="pt-BR" sz="1400" dirty="0"/>
              <a:t> </a:t>
            </a:r>
            <a:endParaRPr lang="pt-BR" sz="1400" dirty="0" smtClean="0"/>
          </a:p>
          <a:p>
            <a:pPr marL="0" indent="0">
              <a:buNone/>
            </a:pPr>
            <a:r>
              <a:rPr lang="pt-BR" sz="1400" dirty="0" smtClean="0"/>
              <a:t>Este </a:t>
            </a:r>
            <a:r>
              <a:rPr lang="pt-BR" sz="1400" dirty="0"/>
              <a:t>campo só estará visível para os usuários </a:t>
            </a:r>
            <a:r>
              <a:rPr lang="pt-BR" sz="1400" i="1" dirty="0"/>
              <a:t>Informix</a:t>
            </a:r>
            <a:r>
              <a:rPr lang="pt-BR" sz="1400" dirty="0"/>
              <a:t> e </a:t>
            </a:r>
            <a:r>
              <a:rPr lang="pt-BR" sz="1400" i="1" dirty="0"/>
              <a:t>Diasys</a:t>
            </a:r>
            <a:r>
              <a:rPr lang="pt-BR" sz="1400" dirty="0"/>
              <a:t>, e só deve ser preenchido, quando for necessário realizar um teste de importação, apenas no ambiente de testes. Serve apenas para auxiliar o suporte da Linx, em uma análise de um possível problema, na comunicação com a JD ou na integração do processo.</a:t>
            </a:r>
          </a:p>
          <a:p>
            <a:pPr marL="0" lvl="0" indent="0">
              <a:buNone/>
            </a:pPr>
            <a:r>
              <a:rPr lang="pt-BR" sz="1400" dirty="0" smtClean="0"/>
              <a:t>Para </a:t>
            </a:r>
            <a:r>
              <a:rPr lang="pt-BR" sz="1400" dirty="0"/>
              <a:t>esse caso de teste, o caminho que deve ser informado, deve ser de uma pasta no Linux (ex.: /sisdia/teste/) e dentro desse diretório, deve constar os arquivos XML que deseja realizar a importação de teste</a:t>
            </a:r>
            <a:r>
              <a:rPr lang="pt-BR" sz="1400" dirty="0" smtClean="0"/>
              <a:t>:</a:t>
            </a:r>
          </a:p>
          <a:p>
            <a:pPr marL="0" lvl="0" indent="0">
              <a:buNone/>
            </a:pPr>
            <a:endParaRPr lang="pt-BR" sz="500" dirty="0"/>
          </a:p>
          <a:p>
            <a:pPr marL="0" indent="0">
              <a:buNone/>
            </a:pPr>
            <a:r>
              <a:rPr lang="pt-BR" sz="1400" dirty="0"/>
              <a:t>- Cotação: getquote.xml e getquotedetails.xml</a:t>
            </a:r>
          </a:p>
          <a:p>
            <a:pPr marL="0" indent="0">
              <a:buNone/>
            </a:pPr>
            <a:r>
              <a:rPr lang="pt-BR" sz="1400" dirty="0"/>
              <a:t>- Pedido: searchpurchaseorder.xml e </a:t>
            </a:r>
            <a:r>
              <a:rPr lang="pt-BR" sz="1400" dirty="0" smtClean="0"/>
              <a:t>getpodetailbyquoteid.xml</a:t>
            </a:r>
            <a:endParaRPr lang="pt-BR" sz="1400" dirty="0"/>
          </a:p>
          <a:p>
            <a:pPr marL="0" indent="0" algn="just">
              <a:buNone/>
            </a:pPr>
            <a:endParaRPr lang="pt-BR" dirty="0"/>
          </a:p>
        </p:txBody>
      </p:sp>
      <p:sp>
        <p:nvSpPr>
          <p:cNvPr id="5" name="Espaço Reservado para Texto 4"/>
          <p:cNvSpPr>
            <a:spLocks noGrp="1"/>
          </p:cNvSpPr>
          <p:nvPr>
            <p:ph type="body" sz="quarter" idx="11"/>
          </p:nvPr>
        </p:nvSpPr>
        <p:spPr>
          <a:xfrm>
            <a:off x="481013" y="674534"/>
            <a:ext cx="8215312" cy="281914"/>
          </a:xfrm>
        </p:spPr>
        <p:txBody>
          <a:bodyPr/>
          <a:lstStyle/>
          <a:p>
            <a:endParaRPr lang="pt-BR" b="1" dirty="0" smtClean="0"/>
          </a:p>
          <a:p>
            <a:endParaRPr lang="pt-BR" b="1" dirty="0" smtClean="0"/>
          </a:p>
          <a:p>
            <a:r>
              <a:rPr lang="pt-BR" b="1" dirty="0" smtClean="0"/>
              <a:t>JDPA0000 –  </a:t>
            </a:r>
            <a:r>
              <a:rPr lang="pt-BR" b="1" dirty="0"/>
              <a:t>Parâmetros JDQuote2 e CGPOLL </a:t>
            </a:r>
          </a:p>
          <a:p>
            <a:endParaRPr lang="pt-BR" dirty="0" smtClean="0"/>
          </a:p>
          <a:p>
            <a:endParaRPr lang="pt-BR" dirty="0"/>
          </a:p>
        </p:txBody>
      </p:sp>
      <p:pic>
        <p:nvPicPr>
          <p:cNvPr id="7" name="Imagem 6"/>
          <p:cNvPicPr>
            <a:picLocks noChangeAspect="1"/>
          </p:cNvPicPr>
          <p:nvPr/>
        </p:nvPicPr>
        <p:blipFill>
          <a:blip r:embed="rId3"/>
          <a:stretch>
            <a:fillRect/>
          </a:stretch>
        </p:blipFill>
        <p:spPr>
          <a:xfrm>
            <a:off x="5178879" y="163993"/>
            <a:ext cx="3965121" cy="4591050"/>
          </a:xfrm>
          <a:prstGeom prst="rect">
            <a:avLst/>
          </a:prstGeom>
        </p:spPr>
      </p:pic>
      <p:sp>
        <p:nvSpPr>
          <p:cNvPr id="8" name="Retângulo 7"/>
          <p:cNvSpPr/>
          <p:nvPr/>
        </p:nvSpPr>
        <p:spPr>
          <a:xfrm>
            <a:off x="5257799" y="2514600"/>
            <a:ext cx="3733801" cy="3048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646961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16</a:t>
            </a:fld>
            <a:endParaRPr lang="pt-BR" dirty="0"/>
          </a:p>
        </p:txBody>
      </p:sp>
      <p:sp>
        <p:nvSpPr>
          <p:cNvPr id="4" name="Espaço Reservado para Texto 3"/>
          <p:cNvSpPr>
            <a:spLocks noGrp="1"/>
          </p:cNvSpPr>
          <p:nvPr>
            <p:ph type="body" sz="quarter" idx="10"/>
          </p:nvPr>
        </p:nvSpPr>
        <p:spPr>
          <a:xfrm>
            <a:off x="319087" y="1025397"/>
            <a:ext cx="4833937" cy="3869403"/>
          </a:xfrm>
        </p:spPr>
        <p:txBody>
          <a:bodyPr>
            <a:normAutofit fontScale="85000" lnSpcReduction="20000"/>
          </a:bodyPr>
          <a:lstStyle/>
          <a:p>
            <a:pPr marL="0" lvl="0" indent="0">
              <a:buNone/>
            </a:pPr>
            <a:r>
              <a:rPr lang="pt-BR" sz="1500" dirty="0">
                <a:solidFill>
                  <a:srgbClr val="FF0000"/>
                </a:solidFill>
              </a:rPr>
              <a:t>Inserir </a:t>
            </a:r>
            <a:r>
              <a:rPr lang="pt-BR" sz="1500" b="1" dirty="0">
                <a:solidFill>
                  <a:srgbClr val="FF0000"/>
                </a:solidFill>
              </a:rPr>
              <a:t>para todas as filiais, inclusive a matriz:</a:t>
            </a:r>
            <a:endParaRPr lang="pt-BR" sz="1500" b="1" dirty="0" smtClean="0"/>
          </a:p>
          <a:p>
            <a:pPr marL="0" lvl="0" indent="0">
              <a:buNone/>
            </a:pPr>
            <a:endParaRPr lang="pt-BR" b="1" dirty="0" smtClean="0"/>
          </a:p>
          <a:p>
            <a:pPr marL="0" lvl="0" indent="0">
              <a:buNone/>
            </a:pPr>
            <a:r>
              <a:rPr lang="pt-BR" sz="1500" b="1" dirty="0" smtClean="0"/>
              <a:t>Parâmetros Pedido de Vendas:</a:t>
            </a:r>
            <a:r>
              <a:rPr lang="pt-BR" sz="1500" dirty="0" smtClean="0"/>
              <a:t> </a:t>
            </a:r>
          </a:p>
          <a:p>
            <a:pPr lvl="0"/>
            <a:r>
              <a:rPr lang="pt-BR" sz="1500" b="1" dirty="0"/>
              <a:t>Tipo de Venda:</a:t>
            </a:r>
            <a:r>
              <a:rPr lang="pt-BR" sz="1500" dirty="0"/>
              <a:t> Qual o tipo de venda </a:t>
            </a:r>
            <a:r>
              <a:rPr lang="pt-BR" sz="1500" u="sng" dirty="0">
                <a:hlinkClick r:id="rId3" action="ppaction://hlinkfile"/>
              </a:rPr>
              <a:t>VEIC0090</a:t>
            </a:r>
            <a:r>
              <a:rPr lang="pt-BR" sz="1500" dirty="0"/>
              <a:t>, que será utilizado no Pedido de Venda </a:t>
            </a:r>
            <a:r>
              <a:rPr lang="pt-BR" sz="1500" u="sng" dirty="0">
                <a:hlinkClick r:id="rId4" action="ppaction://hlinkfile"/>
              </a:rPr>
              <a:t>VEIC0400</a:t>
            </a:r>
            <a:r>
              <a:rPr lang="pt-BR" sz="1500" dirty="0"/>
              <a:t>?</a:t>
            </a:r>
          </a:p>
          <a:p>
            <a:pPr lvl="0"/>
            <a:r>
              <a:rPr lang="pt-BR" sz="1500" b="1" dirty="0"/>
              <a:t>Combustível:</a:t>
            </a:r>
            <a:r>
              <a:rPr lang="pt-BR" sz="1500" dirty="0"/>
              <a:t> Qual o tipo de combustível </a:t>
            </a:r>
            <a:r>
              <a:rPr lang="pt-BR" sz="1500" u="sng" dirty="0">
                <a:hlinkClick r:id="rId5" action="ppaction://hlinkfile"/>
              </a:rPr>
              <a:t>VEIC0212</a:t>
            </a:r>
            <a:r>
              <a:rPr lang="pt-BR" sz="1500" dirty="0"/>
              <a:t>, que será utilizado no Pedido de Venda </a:t>
            </a:r>
            <a:r>
              <a:rPr lang="pt-BR" sz="1500" u="sng" dirty="0">
                <a:hlinkClick r:id="rId4" action="ppaction://hlinkfile"/>
              </a:rPr>
              <a:t>VEIC0400</a:t>
            </a:r>
            <a:r>
              <a:rPr lang="pt-BR" sz="1500" dirty="0"/>
              <a:t>?</a:t>
            </a:r>
          </a:p>
          <a:p>
            <a:pPr lvl="0"/>
            <a:r>
              <a:rPr lang="pt-BR" sz="1500" b="1" dirty="0"/>
              <a:t>Portas:</a:t>
            </a:r>
            <a:r>
              <a:rPr lang="pt-BR" sz="1500" dirty="0"/>
              <a:t> Qual o número de portas que será utilizado no Pedido de Venda </a:t>
            </a:r>
            <a:r>
              <a:rPr lang="pt-BR" sz="1500" u="sng" dirty="0">
                <a:hlinkClick r:id="rId4" action="ppaction://hlinkfile"/>
              </a:rPr>
              <a:t>VEIC0400</a:t>
            </a:r>
            <a:r>
              <a:rPr lang="pt-BR" sz="1500" dirty="0"/>
              <a:t>?</a:t>
            </a:r>
          </a:p>
          <a:p>
            <a:pPr lvl="0"/>
            <a:r>
              <a:rPr lang="pt-BR" sz="1500" b="1" dirty="0"/>
              <a:t>Cor Externa:</a:t>
            </a:r>
            <a:r>
              <a:rPr lang="pt-BR" sz="1500" dirty="0"/>
              <a:t> Qual a cor externa </a:t>
            </a:r>
            <a:r>
              <a:rPr lang="pt-BR" sz="1500" u="sng" dirty="0">
                <a:hlinkClick r:id="rId6" action="ppaction://hlinkfile"/>
              </a:rPr>
              <a:t>VEIC0210</a:t>
            </a:r>
            <a:r>
              <a:rPr lang="pt-BR" sz="1500" dirty="0"/>
              <a:t>, que será utilizado no Pedido de Venda </a:t>
            </a:r>
            <a:r>
              <a:rPr lang="pt-BR" sz="1500" u="sng" dirty="0">
                <a:hlinkClick r:id="rId4" action="ppaction://hlinkfile"/>
              </a:rPr>
              <a:t>VEIC0400</a:t>
            </a:r>
            <a:r>
              <a:rPr lang="pt-BR" sz="1500" dirty="0"/>
              <a:t>?</a:t>
            </a:r>
          </a:p>
          <a:p>
            <a:pPr lvl="0"/>
            <a:r>
              <a:rPr lang="pt-BR" sz="1500" b="1" dirty="0"/>
              <a:t>Cor Interna:</a:t>
            </a:r>
            <a:r>
              <a:rPr lang="pt-BR" sz="1500" dirty="0"/>
              <a:t> Qual a cor interna </a:t>
            </a:r>
            <a:r>
              <a:rPr lang="pt-BR" sz="1500" u="sng" dirty="0">
                <a:hlinkClick r:id="rId6" action="ppaction://hlinkfile"/>
              </a:rPr>
              <a:t>VEIC0210</a:t>
            </a:r>
            <a:r>
              <a:rPr lang="pt-BR" sz="1500" dirty="0"/>
              <a:t>, que será utilizado no Pedido de Venda </a:t>
            </a:r>
            <a:r>
              <a:rPr lang="pt-BR" sz="1500" u="sng" dirty="0">
                <a:hlinkClick r:id="rId4" action="ppaction://hlinkfile"/>
              </a:rPr>
              <a:t>VEIC0400</a:t>
            </a:r>
            <a:r>
              <a:rPr lang="pt-BR" sz="1500" dirty="0"/>
              <a:t>?</a:t>
            </a:r>
          </a:p>
          <a:p>
            <a:pPr lvl="0"/>
            <a:r>
              <a:rPr lang="pt-BR" sz="1500" b="1" dirty="0"/>
              <a:t>Forma pagamento Avaliação Usados:</a:t>
            </a:r>
            <a:r>
              <a:rPr lang="pt-BR" sz="1500" dirty="0"/>
              <a:t> Qual a forma de pagamento </a:t>
            </a:r>
            <a:r>
              <a:rPr lang="pt-BR" sz="1500" u="sng" dirty="0">
                <a:hlinkClick r:id="rId7" action="ppaction://hlinkfile"/>
              </a:rPr>
              <a:t>CADA0145</a:t>
            </a:r>
            <a:r>
              <a:rPr lang="pt-BR" sz="1500" dirty="0"/>
              <a:t>, para a avaliação de usados, que será utilizado no Pedido de Venda </a:t>
            </a:r>
            <a:r>
              <a:rPr lang="pt-BR" sz="1500" u="sng" dirty="0">
                <a:hlinkClick r:id="rId4" action="ppaction://hlinkfile"/>
              </a:rPr>
              <a:t>VEIC0400</a:t>
            </a:r>
            <a:r>
              <a:rPr lang="pt-BR" sz="1500" dirty="0"/>
              <a:t>?</a:t>
            </a:r>
          </a:p>
        </p:txBody>
      </p:sp>
      <p:sp>
        <p:nvSpPr>
          <p:cNvPr id="5" name="Espaço Reservado para Texto 4"/>
          <p:cNvSpPr>
            <a:spLocks noGrp="1"/>
          </p:cNvSpPr>
          <p:nvPr>
            <p:ph type="body" sz="quarter" idx="11"/>
          </p:nvPr>
        </p:nvSpPr>
        <p:spPr>
          <a:xfrm>
            <a:off x="319087" y="697819"/>
            <a:ext cx="8215312" cy="281914"/>
          </a:xfrm>
        </p:spPr>
        <p:txBody>
          <a:bodyPr/>
          <a:lstStyle/>
          <a:p>
            <a:endParaRPr lang="pt-BR" b="1" dirty="0" smtClean="0"/>
          </a:p>
          <a:p>
            <a:endParaRPr lang="pt-BR" b="1" dirty="0" smtClean="0"/>
          </a:p>
          <a:p>
            <a:r>
              <a:rPr lang="pt-BR" b="1" dirty="0" smtClean="0"/>
              <a:t>JDPA0000 –  </a:t>
            </a:r>
            <a:r>
              <a:rPr lang="pt-BR" b="1" dirty="0"/>
              <a:t>Parâmetros JDQuote2 e CGPOLL </a:t>
            </a:r>
          </a:p>
          <a:p>
            <a:endParaRPr lang="pt-BR" dirty="0" smtClean="0"/>
          </a:p>
          <a:p>
            <a:endParaRPr lang="pt-BR" dirty="0"/>
          </a:p>
        </p:txBody>
      </p:sp>
      <p:pic>
        <p:nvPicPr>
          <p:cNvPr id="6" name="Imagem 5"/>
          <p:cNvPicPr>
            <a:picLocks noChangeAspect="1"/>
          </p:cNvPicPr>
          <p:nvPr/>
        </p:nvPicPr>
        <p:blipFill>
          <a:blip r:embed="rId8"/>
          <a:stretch>
            <a:fillRect/>
          </a:stretch>
        </p:blipFill>
        <p:spPr>
          <a:xfrm>
            <a:off x="5067300" y="163993"/>
            <a:ext cx="4018189" cy="4552950"/>
          </a:xfrm>
          <a:prstGeom prst="rect">
            <a:avLst/>
          </a:prstGeom>
        </p:spPr>
      </p:pic>
      <p:sp>
        <p:nvSpPr>
          <p:cNvPr id="8" name="Retângulo 7"/>
          <p:cNvSpPr/>
          <p:nvPr/>
        </p:nvSpPr>
        <p:spPr>
          <a:xfrm>
            <a:off x="5153025" y="2808514"/>
            <a:ext cx="3932464" cy="190842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62771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17</a:t>
            </a:fld>
            <a:endParaRPr lang="pt-BR" dirty="0"/>
          </a:p>
        </p:txBody>
      </p:sp>
      <p:sp>
        <p:nvSpPr>
          <p:cNvPr id="4" name="Espaço Reservado para Texto 3"/>
          <p:cNvSpPr>
            <a:spLocks noGrp="1"/>
          </p:cNvSpPr>
          <p:nvPr>
            <p:ph type="body" sz="quarter" idx="10"/>
          </p:nvPr>
        </p:nvSpPr>
        <p:spPr>
          <a:xfrm>
            <a:off x="558573" y="1240971"/>
            <a:ext cx="8377304" cy="3385801"/>
          </a:xfrm>
        </p:spPr>
        <p:txBody>
          <a:bodyPr>
            <a:normAutofit/>
          </a:bodyPr>
          <a:lstStyle/>
          <a:p>
            <a:pPr marL="0" lvl="0" indent="0">
              <a:buNone/>
            </a:pPr>
            <a:r>
              <a:rPr lang="pt-BR" b="1" dirty="0" smtClean="0">
                <a:solidFill>
                  <a:srgbClr val="FF0000"/>
                </a:solidFill>
              </a:rPr>
              <a:t>Incluir endereço URL para Integração de Cotação:</a:t>
            </a:r>
            <a:endParaRPr lang="pt-BR" b="1" dirty="0" smtClean="0"/>
          </a:p>
          <a:p>
            <a:pPr marL="0" lvl="0" indent="0">
              <a:buNone/>
            </a:pPr>
            <a:endParaRPr lang="pt-BR" b="1" dirty="0" smtClean="0"/>
          </a:p>
          <a:p>
            <a:pPr marL="0" lvl="0" indent="0">
              <a:buNone/>
            </a:pPr>
            <a:r>
              <a:rPr lang="pt-BR" b="1" dirty="0" smtClean="0"/>
              <a:t>Identificação</a:t>
            </a:r>
            <a:r>
              <a:rPr lang="pt-BR" dirty="0" smtClean="0"/>
              <a:t>: WS_JDQUOTE</a:t>
            </a:r>
          </a:p>
          <a:p>
            <a:pPr marL="0" indent="0">
              <a:buNone/>
            </a:pPr>
            <a:r>
              <a:rPr lang="pt-BR" b="1" dirty="0"/>
              <a:t>URL Homologação cotação :</a:t>
            </a:r>
            <a:r>
              <a:rPr lang="pt-BR" dirty="0"/>
              <a:t> </a:t>
            </a:r>
            <a:r>
              <a:rPr lang="pt-BR" dirty="0" smtClean="0"/>
              <a:t>https</a:t>
            </a:r>
            <a:r>
              <a:rPr lang="pt-BR" dirty="0"/>
              <a:t>://jdquote2qual.tal.deere.com/services/MaintainQuote_Version6_6Impl</a:t>
            </a:r>
            <a:endParaRPr lang="pt-BR" dirty="0" smtClean="0"/>
          </a:p>
        </p:txBody>
      </p:sp>
      <p:sp>
        <p:nvSpPr>
          <p:cNvPr id="5" name="Espaço Reservado para Texto 4"/>
          <p:cNvSpPr>
            <a:spLocks noGrp="1"/>
          </p:cNvSpPr>
          <p:nvPr>
            <p:ph type="body" sz="quarter" idx="11"/>
          </p:nvPr>
        </p:nvSpPr>
        <p:spPr>
          <a:xfrm>
            <a:off x="481013" y="815491"/>
            <a:ext cx="8215312" cy="281914"/>
          </a:xfrm>
        </p:spPr>
        <p:txBody>
          <a:bodyPr/>
          <a:lstStyle/>
          <a:p>
            <a:endParaRPr lang="pt-BR" b="1" dirty="0" smtClean="0"/>
          </a:p>
          <a:p>
            <a:endParaRPr lang="pt-BR" b="1" dirty="0" smtClean="0"/>
          </a:p>
          <a:p>
            <a:r>
              <a:rPr lang="pt-BR" b="1" dirty="0" smtClean="0"/>
              <a:t>CADA3100 – Cadastro de URLs para Webservices </a:t>
            </a:r>
            <a:endParaRPr lang="pt-BR" b="1" dirty="0"/>
          </a:p>
          <a:p>
            <a:endParaRPr lang="pt-BR" dirty="0" smtClean="0"/>
          </a:p>
          <a:p>
            <a:endParaRPr lang="pt-BR" dirty="0"/>
          </a:p>
        </p:txBody>
      </p:sp>
      <p:pic>
        <p:nvPicPr>
          <p:cNvPr id="9" name="Imagem 8"/>
          <p:cNvPicPr>
            <a:picLocks noChangeAspect="1"/>
          </p:cNvPicPr>
          <p:nvPr/>
        </p:nvPicPr>
        <p:blipFill>
          <a:blip r:embed="rId3"/>
          <a:stretch>
            <a:fillRect/>
          </a:stretch>
        </p:blipFill>
        <p:spPr>
          <a:xfrm>
            <a:off x="1452562" y="2525486"/>
            <a:ext cx="6086475" cy="1790700"/>
          </a:xfrm>
          <a:prstGeom prst="rect">
            <a:avLst/>
          </a:prstGeom>
        </p:spPr>
      </p:pic>
    </p:spTree>
    <p:extLst>
      <p:ext uri="{BB962C8B-B14F-4D97-AF65-F5344CB8AC3E}">
        <p14:creationId xmlns:p14="http://schemas.microsoft.com/office/powerpoint/2010/main" val="753962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18</a:t>
            </a:fld>
            <a:endParaRPr lang="pt-BR" dirty="0"/>
          </a:p>
        </p:txBody>
      </p:sp>
      <p:sp>
        <p:nvSpPr>
          <p:cNvPr id="4" name="Espaço Reservado para Texto 3"/>
          <p:cNvSpPr>
            <a:spLocks noGrp="1"/>
          </p:cNvSpPr>
          <p:nvPr>
            <p:ph type="body" sz="quarter" idx="10"/>
          </p:nvPr>
        </p:nvSpPr>
        <p:spPr>
          <a:xfrm>
            <a:off x="558573" y="1240971"/>
            <a:ext cx="8377304" cy="3385801"/>
          </a:xfrm>
        </p:spPr>
        <p:txBody>
          <a:bodyPr>
            <a:normAutofit/>
          </a:bodyPr>
          <a:lstStyle/>
          <a:p>
            <a:pPr marL="0" lvl="0" indent="0">
              <a:buNone/>
            </a:pPr>
            <a:r>
              <a:rPr lang="pt-BR" b="1" dirty="0" smtClean="0">
                <a:solidFill>
                  <a:srgbClr val="FF0000"/>
                </a:solidFill>
              </a:rPr>
              <a:t>Incluir endereço URL para Integração de Pedidos de Venda (PO):</a:t>
            </a:r>
            <a:endParaRPr lang="pt-BR" b="1" dirty="0" smtClean="0"/>
          </a:p>
          <a:p>
            <a:pPr marL="0" lvl="0" indent="0">
              <a:buNone/>
            </a:pPr>
            <a:endParaRPr lang="pt-BR" b="1" dirty="0" smtClean="0"/>
          </a:p>
          <a:p>
            <a:pPr marL="0" lvl="0" indent="0">
              <a:buNone/>
            </a:pPr>
            <a:r>
              <a:rPr lang="pt-BR" b="1" dirty="0" smtClean="0"/>
              <a:t>Identificação</a:t>
            </a:r>
            <a:r>
              <a:rPr lang="pt-BR" dirty="0" smtClean="0"/>
              <a:t>: WS_JDQUOTEPO</a:t>
            </a:r>
          </a:p>
          <a:p>
            <a:pPr marL="0" indent="0">
              <a:buNone/>
            </a:pPr>
            <a:r>
              <a:rPr lang="pt-BR" b="1" dirty="0" smtClean="0"/>
              <a:t>URL Homologação cotação : </a:t>
            </a:r>
            <a:r>
              <a:rPr lang="pt-BR" dirty="0"/>
              <a:t>https://jdquote2qual.tal.deere.com/services/PODataService_Version1_1Impl </a:t>
            </a:r>
            <a:endParaRPr lang="pt-BR" dirty="0" smtClean="0"/>
          </a:p>
        </p:txBody>
      </p:sp>
      <p:sp>
        <p:nvSpPr>
          <p:cNvPr id="5" name="Espaço Reservado para Texto 4"/>
          <p:cNvSpPr>
            <a:spLocks noGrp="1"/>
          </p:cNvSpPr>
          <p:nvPr>
            <p:ph type="body" sz="quarter" idx="11"/>
          </p:nvPr>
        </p:nvSpPr>
        <p:spPr>
          <a:xfrm>
            <a:off x="481013" y="815491"/>
            <a:ext cx="8215312" cy="281914"/>
          </a:xfrm>
        </p:spPr>
        <p:txBody>
          <a:bodyPr/>
          <a:lstStyle/>
          <a:p>
            <a:endParaRPr lang="pt-BR" b="1" dirty="0" smtClean="0"/>
          </a:p>
          <a:p>
            <a:endParaRPr lang="pt-BR" b="1" dirty="0" smtClean="0"/>
          </a:p>
          <a:p>
            <a:r>
              <a:rPr lang="pt-BR" b="1" dirty="0" smtClean="0"/>
              <a:t>CADA3100 – Cadastro de URLs para Webservices </a:t>
            </a:r>
            <a:endParaRPr lang="pt-BR" b="1" dirty="0"/>
          </a:p>
          <a:p>
            <a:endParaRPr lang="pt-BR" dirty="0" smtClean="0"/>
          </a:p>
          <a:p>
            <a:endParaRPr lang="pt-BR" dirty="0"/>
          </a:p>
        </p:txBody>
      </p:sp>
      <p:pic>
        <p:nvPicPr>
          <p:cNvPr id="7" name="Imagem 6"/>
          <p:cNvPicPr>
            <a:picLocks noChangeAspect="1"/>
          </p:cNvPicPr>
          <p:nvPr/>
        </p:nvPicPr>
        <p:blipFill>
          <a:blip r:embed="rId3"/>
          <a:stretch>
            <a:fillRect/>
          </a:stretch>
        </p:blipFill>
        <p:spPr>
          <a:xfrm>
            <a:off x="1330779" y="2613932"/>
            <a:ext cx="6134100" cy="1809750"/>
          </a:xfrm>
          <a:prstGeom prst="rect">
            <a:avLst/>
          </a:prstGeom>
        </p:spPr>
      </p:pic>
    </p:spTree>
    <p:extLst>
      <p:ext uri="{BB962C8B-B14F-4D97-AF65-F5344CB8AC3E}">
        <p14:creationId xmlns:p14="http://schemas.microsoft.com/office/powerpoint/2010/main" val="1370789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19</a:t>
            </a:fld>
            <a:endParaRPr lang="pt-BR" dirty="0"/>
          </a:p>
        </p:txBody>
      </p:sp>
      <p:sp>
        <p:nvSpPr>
          <p:cNvPr id="4" name="Espaço Reservado para Texto 3"/>
          <p:cNvSpPr>
            <a:spLocks noGrp="1"/>
          </p:cNvSpPr>
          <p:nvPr>
            <p:ph type="body" sz="quarter" idx="10"/>
          </p:nvPr>
        </p:nvSpPr>
        <p:spPr>
          <a:xfrm>
            <a:off x="558573" y="1084062"/>
            <a:ext cx="8377304" cy="3385801"/>
          </a:xfrm>
        </p:spPr>
        <p:txBody>
          <a:bodyPr>
            <a:normAutofit/>
          </a:bodyPr>
          <a:lstStyle/>
          <a:p>
            <a:pPr marL="0" lvl="0" indent="0">
              <a:buNone/>
            </a:pPr>
            <a:r>
              <a:rPr lang="pt-BR" sz="1400" b="1" dirty="0" smtClean="0">
                <a:solidFill>
                  <a:srgbClr val="FF0000"/>
                </a:solidFill>
              </a:rPr>
              <a:t>Usuários com acesso às cotações</a:t>
            </a:r>
            <a:r>
              <a:rPr lang="pt-BR" dirty="0" smtClean="0">
                <a:solidFill>
                  <a:srgbClr val="FF0000"/>
                </a:solidFill>
              </a:rPr>
              <a:t> </a:t>
            </a:r>
          </a:p>
          <a:p>
            <a:pPr marL="0" indent="0">
              <a:buNone/>
            </a:pPr>
            <a:r>
              <a:rPr lang="pt-BR" dirty="0" smtClean="0"/>
              <a:t>Todos que acessam </a:t>
            </a:r>
            <a:r>
              <a:rPr lang="pt-BR" dirty="0"/>
              <a:t>o portal </a:t>
            </a:r>
            <a:r>
              <a:rPr lang="pt-BR" dirty="0" smtClean="0"/>
              <a:t>JDQuote </a:t>
            </a:r>
            <a:r>
              <a:rPr lang="pt-BR" dirty="0"/>
              <a:t>e será utilizado no </a:t>
            </a:r>
            <a:r>
              <a:rPr lang="pt-BR" dirty="0" smtClean="0"/>
              <a:t>webservice, bem como os usuários </a:t>
            </a:r>
            <a:r>
              <a:rPr lang="pt-BR" dirty="0"/>
              <a:t>considerados </a:t>
            </a:r>
            <a:r>
              <a:rPr lang="pt-BR" b="1" dirty="0"/>
              <a:t>RACFID</a:t>
            </a:r>
            <a:r>
              <a:rPr lang="pt-BR" dirty="0"/>
              <a:t> (com permissão geral), ou seja, informar o usuário que tem acesso ao portal e também informar quem é considerado máster, que tem acesso a todas as cotações (RacfId).</a:t>
            </a:r>
            <a:endParaRPr lang="pt-BR" b="1" dirty="0"/>
          </a:p>
          <a:p>
            <a:pPr marL="0" indent="0">
              <a:buNone/>
            </a:pPr>
            <a:endParaRPr lang="pt-BR" dirty="0" smtClean="0"/>
          </a:p>
          <a:p>
            <a:pPr marL="0" indent="0">
              <a:buNone/>
            </a:pPr>
            <a:r>
              <a:rPr lang="pt-BR" dirty="0"/>
              <a:t> </a:t>
            </a:r>
            <a:r>
              <a:rPr lang="pt-BR" dirty="0" smtClean="0"/>
              <a:t>                                                                                                               </a:t>
            </a:r>
          </a:p>
        </p:txBody>
      </p:sp>
      <p:sp>
        <p:nvSpPr>
          <p:cNvPr id="5" name="Espaço Reservado para Texto 4"/>
          <p:cNvSpPr>
            <a:spLocks noGrp="1"/>
          </p:cNvSpPr>
          <p:nvPr>
            <p:ph type="body" sz="quarter" idx="11"/>
          </p:nvPr>
        </p:nvSpPr>
        <p:spPr>
          <a:xfrm>
            <a:off x="481013" y="674534"/>
            <a:ext cx="8215312" cy="281914"/>
          </a:xfrm>
        </p:spPr>
        <p:txBody>
          <a:bodyPr/>
          <a:lstStyle/>
          <a:p>
            <a:endParaRPr lang="pt-BR" b="1" dirty="0" smtClean="0"/>
          </a:p>
          <a:p>
            <a:endParaRPr lang="pt-BR" b="1" dirty="0" smtClean="0"/>
          </a:p>
          <a:p>
            <a:r>
              <a:rPr lang="pt-BR" b="1" dirty="0" smtClean="0"/>
              <a:t>CADA3300 – Cadastro de Usuários JD </a:t>
            </a:r>
            <a:endParaRPr lang="pt-BR" b="1" dirty="0"/>
          </a:p>
          <a:p>
            <a:endParaRPr lang="pt-BR" dirty="0" smtClean="0"/>
          </a:p>
          <a:p>
            <a:endParaRPr lang="pt-BR" dirty="0"/>
          </a:p>
        </p:txBody>
      </p:sp>
      <p:pic>
        <p:nvPicPr>
          <p:cNvPr id="10" name="Imagem 9"/>
          <p:cNvPicPr>
            <a:picLocks noChangeAspect="1"/>
          </p:cNvPicPr>
          <p:nvPr/>
        </p:nvPicPr>
        <p:blipFill>
          <a:blip r:embed="rId3"/>
          <a:stretch>
            <a:fillRect/>
          </a:stretch>
        </p:blipFill>
        <p:spPr>
          <a:xfrm>
            <a:off x="678316" y="2406727"/>
            <a:ext cx="3766255" cy="2190750"/>
          </a:xfrm>
          <a:prstGeom prst="rect">
            <a:avLst/>
          </a:prstGeom>
        </p:spPr>
      </p:pic>
      <p:pic>
        <p:nvPicPr>
          <p:cNvPr id="11" name="Imagem 10"/>
          <p:cNvPicPr>
            <a:picLocks noChangeAspect="1"/>
          </p:cNvPicPr>
          <p:nvPr/>
        </p:nvPicPr>
        <p:blipFill>
          <a:blip r:embed="rId4"/>
          <a:stretch>
            <a:fillRect/>
          </a:stretch>
        </p:blipFill>
        <p:spPr>
          <a:xfrm>
            <a:off x="4747225" y="2406727"/>
            <a:ext cx="4067175" cy="2209800"/>
          </a:xfrm>
          <a:prstGeom prst="rect">
            <a:avLst/>
          </a:prstGeom>
        </p:spPr>
      </p:pic>
    </p:spTree>
    <p:extLst>
      <p:ext uri="{BB962C8B-B14F-4D97-AF65-F5344CB8AC3E}">
        <p14:creationId xmlns:p14="http://schemas.microsoft.com/office/powerpoint/2010/main" val="3446360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r"/>
            <a:r>
              <a:rPr lang="pt-BR" dirty="0" smtClean="0"/>
              <a:t>JDQuote2 - LinxMaq</a:t>
            </a:r>
            <a:endParaRPr lang="pt-BR" dirty="0"/>
          </a:p>
        </p:txBody>
      </p:sp>
      <p:sp>
        <p:nvSpPr>
          <p:cNvPr id="7" name="Espaço Reservado para Texto 6"/>
          <p:cNvSpPr>
            <a:spLocks noGrp="1"/>
          </p:cNvSpPr>
          <p:nvPr>
            <p:ph type="body" sz="quarter" idx="10"/>
          </p:nvPr>
        </p:nvSpPr>
        <p:spPr/>
        <p:txBody>
          <a:bodyPr/>
          <a:lstStyle/>
          <a:p>
            <a:pPr algn="r"/>
            <a:r>
              <a:rPr lang="pt-BR" dirty="0" smtClean="0"/>
              <a:t>V1.0 – Janeiro / 2019</a:t>
            </a:r>
          </a:p>
          <a:p>
            <a:endParaRPr lang="pt-BR" dirty="0"/>
          </a:p>
        </p:txBody>
      </p:sp>
    </p:spTree>
    <p:extLst>
      <p:ext uri="{BB962C8B-B14F-4D97-AF65-F5344CB8AC3E}">
        <p14:creationId xmlns:p14="http://schemas.microsoft.com/office/powerpoint/2010/main" val="76959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20</a:t>
            </a:fld>
            <a:endParaRPr lang="pt-BR" dirty="0"/>
          </a:p>
        </p:txBody>
      </p:sp>
      <p:sp>
        <p:nvSpPr>
          <p:cNvPr id="4" name="Espaço Reservado para Texto 3"/>
          <p:cNvSpPr>
            <a:spLocks noGrp="1"/>
          </p:cNvSpPr>
          <p:nvPr>
            <p:ph type="body" sz="quarter" idx="10"/>
          </p:nvPr>
        </p:nvSpPr>
        <p:spPr>
          <a:xfrm>
            <a:off x="558573" y="1084062"/>
            <a:ext cx="8377304" cy="3882746"/>
          </a:xfrm>
        </p:spPr>
        <p:txBody>
          <a:bodyPr>
            <a:normAutofit/>
          </a:bodyPr>
          <a:lstStyle/>
          <a:p>
            <a:pPr marL="0" lvl="0" indent="0">
              <a:buNone/>
            </a:pPr>
            <a:r>
              <a:rPr lang="pt-BR" sz="1400" b="1" dirty="0" smtClean="0">
                <a:solidFill>
                  <a:srgbClr val="FF0000"/>
                </a:solidFill>
              </a:rPr>
              <a:t>Usuários com acesso aos Pedidos de Vendas (PO)</a:t>
            </a:r>
            <a:r>
              <a:rPr lang="pt-BR" dirty="0" smtClean="0">
                <a:solidFill>
                  <a:srgbClr val="FF0000"/>
                </a:solidFill>
              </a:rPr>
              <a:t> </a:t>
            </a:r>
          </a:p>
          <a:p>
            <a:pPr marL="0" indent="0">
              <a:buNone/>
            </a:pPr>
            <a:r>
              <a:rPr lang="pt-BR" dirty="0"/>
              <a:t>Todos que acessam o portal JDQuote e será utilizado no webservice, bem como os usuários considerados </a:t>
            </a:r>
            <a:r>
              <a:rPr lang="pt-BR" b="1" dirty="0"/>
              <a:t>RACFID</a:t>
            </a:r>
            <a:r>
              <a:rPr lang="pt-BR" dirty="0"/>
              <a:t> (com permissão geral), ou seja, informar o usuário que tem acesso ao portal e também informar quem é considerado máster, que tem acesso a todas as cotações (RacfId).</a:t>
            </a:r>
            <a:endParaRPr lang="pt-BR" b="1" dirty="0"/>
          </a:p>
          <a:p>
            <a:pPr marL="0" indent="0">
              <a:buNone/>
            </a:pPr>
            <a:endParaRPr lang="pt-BR" dirty="0" smtClean="0"/>
          </a:p>
          <a:p>
            <a:pPr marL="0" indent="0">
              <a:buNone/>
            </a:pPr>
            <a:r>
              <a:rPr lang="pt-BR" dirty="0"/>
              <a:t> </a:t>
            </a:r>
            <a:r>
              <a:rPr lang="pt-BR" dirty="0" smtClean="0"/>
              <a:t>                                                                                                               </a:t>
            </a:r>
          </a:p>
        </p:txBody>
      </p:sp>
      <p:sp>
        <p:nvSpPr>
          <p:cNvPr id="5" name="Espaço Reservado para Texto 4"/>
          <p:cNvSpPr>
            <a:spLocks noGrp="1"/>
          </p:cNvSpPr>
          <p:nvPr>
            <p:ph type="body" sz="quarter" idx="11"/>
          </p:nvPr>
        </p:nvSpPr>
        <p:spPr>
          <a:xfrm>
            <a:off x="481013" y="674534"/>
            <a:ext cx="8215312" cy="281914"/>
          </a:xfrm>
        </p:spPr>
        <p:txBody>
          <a:bodyPr/>
          <a:lstStyle/>
          <a:p>
            <a:endParaRPr lang="pt-BR" b="1" dirty="0" smtClean="0"/>
          </a:p>
          <a:p>
            <a:endParaRPr lang="pt-BR" b="1" dirty="0" smtClean="0"/>
          </a:p>
          <a:p>
            <a:r>
              <a:rPr lang="pt-BR" b="1" dirty="0" smtClean="0"/>
              <a:t>CADA3300 – Cadastro de Usuários JD </a:t>
            </a:r>
            <a:endParaRPr lang="pt-BR" b="1" dirty="0"/>
          </a:p>
          <a:p>
            <a:endParaRPr lang="pt-BR" dirty="0" smtClean="0"/>
          </a:p>
          <a:p>
            <a:endParaRPr lang="pt-BR" dirty="0"/>
          </a:p>
        </p:txBody>
      </p:sp>
      <p:pic>
        <p:nvPicPr>
          <p:cNvPr id="6" name="Imagem 5"/>
          <p:cNvPicPr>
            <a:picLocks noChangeAspect="1"/>
          </p:cNvPicPr>
          <p:nvPr/>
        </p:nvPicPr>
        <p:blipFill>
          <a:blip r:embed="rId3"/>
          <a:stretch>
            <a:fillRect/>
          </a:stretch>
        </p:blipFill>
        <p:spPr>
          <a:xfrm>
            <a:off x="779382" y="2284950"/>
            <a:ext cx="3933825" cy="2609850"/>
          </a:xfrm>
          <a:prstGeom prst="rect">
            <a:avLst/>
          </a:prstGeom>
        </p:spPr>
      </p:pic>
      <p:pic>
        <p:nvPicPr>
          <p:cNvPr id="8" name="Imagem 7"/>
          <p:cNvPicPr>
            <a:picLocks noChangeAspect="1"/>
          </p:cNvPicPr>
          <p:nvPr/>
        </p:nvPicPr>
        <p:blipFill>
          <a:blip r:embed="rId4"/>
          <a:stretch>
            <a:fillRect/>
          </a:stretch>
        </p:blipFill>
        <p:spPr>
          <a:xfrm>
            <a:off x="4934015" y="2356958"/>
            <a:ext cx="3990975" cy="2609850"/>
          </a:xfrm>
          <a:prstGeom prst="rect">
            <a:avLst/>
          </a:prstGeom>
        </p:spPr>
      </p:pic>
    </p:spTree>
    <p:extLst>
      <p:ext uri="{BB962C8B-B14F-4D97-AF65-F5344CB8AC3E}">
        <p14:creationId xmlns:p14="http://schemas.microsoft.com/office/powerpoint/2010/main" val="37460404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21</a:t>
            </a:fld>
            <a:endParaRPr lang="pt-BR" dirty="0"/>
          </a:p>
        </p:txBody>
      </p:sp>
      <p:sp>
        <p:nvSpPr>
          <p:cNvPr id="4" name="Espaço Reservado para Texto 3"/>
          <p:cNvSpPr>
            <a:spLocks noGrp="1"/>
          </p:cNvSpPr>
          <p:nvPr>
            <p:ph type="body" sz="quarter" idx="10"/>
          </p:nvPr>
        </p:nvSpPr>
        <p:spPr>
          <a:xfrm>
            <a:off x="481013" y="1289593"/>
            <a:ext cx="3876978" cy="3130008"/>
          </a:xfrm>
        </p:spPr>
        <p:txBody>
          <a:bodyPr>
            <a:normAutofit/>
          </a:bodyPr>
          <a:lstStyle/>
          <a:p>
            <a:pPr algn="just"/>
            <a:r>
              <a:rPr lang="pt-BR" dirty="0" smtClean="0"/>
              <a:t>É necessário que matriz e filiais estejam cadastradas neste programa, identificando em cada filial qual é a que corresponde a matriz onde serão processada as integrações.</a:t>
            </a:r>
          </a:p>
          <a:p>
            <a:pPr algn="just"/>
            <a:endParaRPr lang="pt-BR" dirty="0"/>
          </a:p>
          <a:p>
            <a:pPr algn="just"/>
            <a:r>
              <a:rPr lang="pt-BR" dirty="0" smtClean="0"/>
              <a:t>OBS: Parâmetros já utilizados em outros processos JD como DPM e JDPrism</a:t>
            </a:r>
          </a:p>
          <a:p>
            <a:pPr marL="0" indent="0" algn="just">
              <a:buNone/>
            </a:pPr>
            <a:endParaRPr lang="pt-BR" dirty="0" smtClean="0"/>
          </a:p>
        </p:txBody>
      </p:sp>
      <p:sp>
        <p:nvSpPr>
          <p:cNvPr id="5" name="Espaço Reservado para Texto 4"/>
          <p:cNvSpPr>
            <a:spLocks noGrp="1"/>
          </p:cNvSpPr>
          <p:nvPr>
            <p:ph type="body" sz="quarter" idx="11"/>
          </p:nvPr>
        </p:nvSpPr>
        <p:spPr>
          <a:xfrm>
            <a:off x="464343" y="703550"/>
            <a:ext cx="8215312" cy="281914"/>
          </a:xfrm>
        </p:spPr>
        <p:txBody>
          <a:bodyPr/>
          <a:lstStyle/>
          <a:p>
            <a:endParaRPr lang="pt-BR" b="1" dirty="0" smtClean="0"/>
          </a:p>
          <a:p>
            <a:endParaRPr lang="pt-BR" b="1" dirty="0" smtClean="0"/>
          </a:p>
          <a:p>
            <a:r>
              <a:rPr lang="pt-BR" b="1" dirty="0" smtClean="0"/>
              <a:t>CADA0900 </a:t>
            </a:r>
            <a:r>
              <a:rPr lang="pt-BR" b="1" dirty="0"/>
              <a:t>– </a:t>
            </a:r>
            <a:r>
              <a:rPr lang="pt-BR" b="1" dirty="0" smtClean="0"/>
              <a:t> Relacionamento entre Sisdia / Integrações</a:t>
            </a:r>
            <a:endParaRPr lang="pt-BR" dirty="0"/>
          </a:p>
          <a:p>
            <a:r>
              <a:rPr lang="pt-BR" dirty="0" smtClean="0"/>
              <a:t> </a:t>
            </a:r>
          </a:p>
          <a:p>
            <a:endParaRPr lang="pt-BR" dirty="0"/>
          </a:p>
        </p:txBody>
      </p:sp>
      <p:pic>
        <p:nvPicPr>
          <p:cNvPr id="7" name="Imagem 6"/>
          <p:cNvPicPr>
            <a:picLocks noChangeAspect="1"/>
          </p:cNvPicPr>
          <p:nvPr/>
        </p:nvPicPr>
        <p:blipFill>
          <a:blip r:embed="rId2"/>
          <a:stretch>
            <a:fillRect/>
          </a:stretch>
        </p:blipFill>
        <p:spPr>
          <a:xfrm>
            <a:off x="5033189" y="1126027"/>
            <a:ext cx="3409950" cy="3133725"/>
          </a:xfrm>
          <a:prstGeom prst="rect">
            <a:avLst/>
          </a:prstGeom>
        </p:spPr>
      </p:pic>
    </p:spTree>
    <p:extLst>
      <p:ext uri="{BB962C8B-B14F-4D97-AF65-F5344CB8AC3E}">
        <p14:creationId xmlns:p14="http://schemas.microsoft.com/office/powerpoint/2010/main" val="4169418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Parametrizações Necessárias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22</a:t>
            </a:fld>
            <a:endParaRPr lang="pt-BR" dirty="0"/>
          </a:p>
        </p:txBody>
      </p:sp>
      <p:pic>
        <p:nvPicPr>
          <p:cNvPr id="6" name="Imagem 5"/>
          <p:cNvPicPr>
            <a:picLocks noChangeAspect="1"/>
          </p:cNvPicPr>
          <p:nvPr/>
        </p:nvPicPr>
        <p:blipFill>
          <a:blip r:embed="rId2"/>
          <a:stretch>
            <a:fillRect/>
          </a:stretch>
        </p:blipFill>
        <p:spPr>
          <a:xfrm>
            <a:off x="576943" y="1269582"/>
            <a:ext cx="3352800" cy="3086100"/>
          </a:xfrm>
          <a:prstGeom prst="rect">
            <a:avLst/>
          </a:prstGeom>
        </p:spPr>
      </p:pic>
      <p:sp>
        <p:nvSpPr>
          <p:cNvPr id="5" name="Espaço Reservado para Texto 4"/>
          <p:cNvSpPr>
            <a:spLocks noGrp="1"/>
          </p:cNvSpPr>
          <p:nvPr>
            <p:ph type="body" sz="quarter" idx="11"/>
          </p:nvPr>
        </p:nvSpPr>
        <p:spPr>
          <a:xfrm>
            <a:off x="464343" y="715456"/>
            <a:ext cx="8215312" cy="281914"/>
          </a:xfrm>
        </p:spPr>
        <p:txBody>
          <a:bodyPr/>
          <a:lstStyle/>
          <a:p>
            <a:endParaRPr lang="pt-BR" b="1" dirty="0" smtClean="0"/>
          </a:p>
          <a:p>
            <a:endParaRPr lang="pt-BR" b="1" dirty="0" smtClean="0"/>
          </a:p>
          <a:p>
            <a:r>
              <a:rPr lang="pt-BR" b="1" dirty="0" smtClean="0"/>
              <a:t>CADA0900 </a:t>
            </a:r>
            <a:r>
              <a:rPr lang="pt-BR" b="1" dirty="0"/>
              <a:t>– </a:t>
            </a:r>
            <a:r>
              <a:rPr lang="pt-BR" b="1" dirty="0" smtClean="0"/>
              <a:t> Relacionamento entre Sisdia / Integrações</a:t>
            </a:r>
            <a:endParaRPr lang="pt-BR" dirty="0"/>
          </a:p>
          <a:p>
            <a:r>
              <a:rPr lang="pt-BR" dirty="0" smtClean="0"/>
              <a:t> </a:t>
            </a:r>
          </a:p>
          <a:p>
            <a:endParaRPr lang="pt-BR" dirty="0"/>
          </a:p>
        </p:txBody>
      </p:sp>
      <p:pic>
        <p:nvPicPr>
          <p:cNvPr id="7" name="Imagem 6"/>
          <p:cNvPicPr>
            <a:picLocks noChangeAspect="1"/>
          </p:cNvPicPr>
          <p:nvPr/>
        </p:nvPicPr>
        <p:blipFill>
          <a:blip r:embed="rId3"/>
          <a:stretch>
            <a:fillRect/>
          </a:stretch>
        </p:blipFill>
        <p:spPr>
          <a:xfrm>
            <a:off x="4976039" y="1269582"/>
            <a:ext cx="3467100" cy="3086100"/>
          </a:xfrm>
          <a:prstGeom prst="rect">
            <a:avLst/>
          </a:prstGeom>
        </p:spPr>
      </p:pic>
    </p:spTree>
    <p:extLst>
      <p:ext uri="{BB962C8B-B14F-4D97-AF65-F5344CB8AC3E}">
        <p14:creationId xmlns:p14="http://schemas.microsoft.com/office/powerpoint/2010/main" val="2997366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465" y="1148083"/>
            <a:ext cx="6264695" cy="2736304"/>
          </a:xfrm>
        </p:spPr>
        <p:txBody>
          <a:bodyPr/>
          <a:lstStyle/>
          <a:p>
            <a:pPr algn="ctr"/>
            <a:r>
              <a:rPr lang="pt-BR" sz="4800" dirty="0" smtClean="0"/>
              <a:t>Configurações para automatizar o Processo</a:t>
            </a:r>
            <a:endParaRPr lang="pt-BR" sz="4800" dirty="0"/>
          </a:p>
        </p:txBody>
      </p:sp>
    </p:spTree>
    <p:extLst>
      <p:ext uri="{BB962C8B-B14F-4D97-AF65-F5344CB8AC3E}">
        <p14:creationId xmlns:p14="http://schemas.microsoft.com/office/powerpoint/2010/main" val="4955739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Configurações para automatizar processo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24</a:t>
            </a:fld>
            <a:endParaRPr lang="pt-BR" dirty="0"/>
          </a:p>
        </p:txBody>
      </p:sp>
      <p:sp>
        <p:nvSpPr>
          <p:cNvPr id="4" name="Espaço Reservado para Texto 3"/>
          <p:cNvSpPr>
            <a:spLocks noGrp="1"/>
          </p:cNvSpPr>
          <p:nvPr>
            <p:ph type="body" sz="quarter" idx="10"/>
          </p:nvPr>
        </p:nvSpPr>
        <p:spPr>
          <a:xfrm>
            <a:off x="480492" y="1245141"/>
            <a:ext cx="8215606" cy="3577651"/>
          </a:xfrm>
        </p:spPr>
        <p:txBody>
          <a:bodyPr anchor="ctr">
            <a:normAutofit lnSpcReduction="10000"/>
          </a:bodyPr>
          <a:lstStyle/>
          <a:p>
            <a:pPr algn="just"/>
            <a:r>
              <a:rPr lang="pt-BR" dirty="0"/>
              <a:t>Este programa (</a:t>
            </a:r>
            <a:r>
              <a:rPr lang="pt-BR" u="sng" dirty="0" smtClean="0">
                <a:hlinkClick r:id="rId2" action="ppaction://hlinkfile"/>
              </a:rPr>
              <a:t>JDQU0000</a:t>
            </a:r>
            <a:r>
              <a:rPr lang="pt-BR" dirty="0"/>
              <a:t>) também pode ser executado automaticamente, sem </a:t>
            </a:r>
            <a:r>
              <a:rPr lang="pt-BR" dirty="0" smtClean="0"/>
              <a:t>interação </a:t>
            </a:r>
            <a:r>
              <a:rPr lang="pt-BR" dirty="0"/>
              <a:t>com o usuário, através do Crontab, e </a:t>
            </a:r>
            <a:r>
              <a:rPr lang="pt-BR" dirty="0">
                <a:solidFill>
                  <a:srgbClr val="FF0000"/>
                </a:solidFill>
              </a:rPr>
              <a:t>neste caso serão consideradas todas a filiais que estiverem parametrizadas </a:t>
            </a:r>
            <a:r>
              <a:rPr lang="pt-BR" dirty="0"/>
              <a:t>(</a:t>
            </a:r>
            <a:r>
              <a:rPr lang="pt-BR" u="sng" dirty="0">
                <a:hlinkClick r:id="rId2" action="ppaction://hlinkfile"/>
              </a:rPr>
              <a:t>JDPA0000</a:t>
            </a:r>
            <a:r>
              <a:rPr lang="pt-BR" dirty="0"/>
              <a:t>) para utilizar a </a:t>
            </a:r>
            <a:r>
              <a:rPr lang="pt-BR" dirty="0" smtClean="0"/>
              <a:t>Cotação e Pedidos de Venda (PO) </a:t>
            </a:r>
            <a:r>
              <a:rPr lang="pt-BR" dirty="0" smtClean="0">
                <a:solidFill>
                  <a:srgbClr val="FF0000"/>
                </a:solidFill>
              </a:rPr>
              <a:t>e </a:t>
            </a:r>
            <a:r>
              <a:rPr lang="pt-BR" dirty="0">
                <a:solidFill>
                  <a:srgbClr val="FF0000"/>
                </a:solidFill>
              </a:rPr>
              <a:t>a data do corrente</a:t>
            </a:r>
            <a:r>
              <a:rPr lang="pt-BR" dirty="0"/>
              <a:t>.</a:t>
            </a:r>
          </a:p>
          <a:p>
            <a:pPr algn="just"/>
            <a:endParaRPr lang="pt-BR" dirty="0" smtClean="0"/>
          </a:p>
          <a:p>
            <a:pPr algn="just"/>
            <a:r>
              <a:rPr lang="pt-BR" dirty="0" smtClean="0"/>
              <a:t>Esse arquivo deve  ser solicitado à Linx, caso já não o tenham no servidor. Na documentação do programa, </a:t>
            </a:r>
            <a:r>
              <a:rPr lang="pt-BR" b="1" dirty="0" smtClean="0"/>
              <a:t>há orientações detalhadas a respeito</a:t>
            </a:r>
            <a:r>
              <a:rPr lang="pt-BR" dirty="0" smtClean="0"/>
              <a:t>.</a:t>
            </a:r>
          </a:p>
          <a:p>
            <a:pPr lvl="1" algn="just"/>
            <a:r>
              <a:rPr lang="pt-BR" i="1" dirty="0"/>
              <a:t>Run_JDQU0000.sh</a:t>
            </a:r>
            <a:r>
              <a:rPr lang="pt-BR" i="1" dirty="0" smtClean="0"/>
              <a:t> </a:t>
            </a:r>
          </a:p>
          <a:p>
            <a:pPr lvl="1" algn="just"/>
            <a:endParaRPr lang="pt-BR" i="1" dirty="0" smtClean="0"/>
          </a:p>
          <a:p>
            <a:pPr marL="0" indent="0" algn="just">
              <a:buNone/>
            </a:pPr>
            <a:r>
              <a:rPr lang="pt-BR" i="1" dirty="0">
                <a:solidFill>
                  <a:srgbClr val="FF0000"/>
                </a:solidFill>
              </a:rPr>
              <a:t>O processo correto é a configuração do CRON </a:t>
            </a:r>
            <a:r>
              <a:rPr lang="pt-BR" i="1" dirty="0" smtClean="0">
                <a:solidFill>
                  <a:srgbClr val="FF0000"/>
                </a:solidFill>
              </a:rPr>
              <a:t>com </a:t>
            </a:r>
            <a:r>
              <a:rPr lang="pt-BR" i="1" dirty="0">
                <a:solidFill>
                  <a:srgbClr val="FF0000"/>
                </a:solidFill>
              </a:rPr>
              <a:t>as importações </a:t>
            </a:r>
            <a:r>
              <a:rPr lang="pt-BR" i="1" dirty="0" smtClean="0">
                <a:solidFill>
                  <a:srgbClr val="FF0000"/>
                </a:solidFill>
              </a:rPr>
              <a:t>automáticas.</a:t>
            </a:r>
          </a:p>
          <a:p>
            <a:pPr marL="0" indent="0" algn="just">
              <a:buNone/>
            </a:pPr>
            <a:r>
              <a:rPr lang="pt-BR" i="1" dirty="0" smtClean="0">
                <a:solidFill>
                  <a:srgbClr val="FF0000"/>
                </a:solidFill>
              </a:rPr>
              <a:t>A liberação </a:t>
            </a:r>
            <a:r>
              <a:rPr lang="pt-BR" i="1" dirty="0">
                <a:solidFill>
                  <a:srgbClr val="FF0000"/>
                </a:solidFill>
              </a:rPr>
              <a:t>via tela/programa do JDQU0000 para execução </a:t>
            </a:r>
            <a:r>
              <a:rPr lang="pt-BR" i="1" dirty="0" smtClean="0">
                <a:solidFill>
                  <a:srgbClr val="FF0000"/>
                </a:solidFill>
              </a:rPr>
              <a:t>existe </a:t>
            </a:r>
            <a:r>
              <a:rPr lang="pt-BR" i="1" dirty="0">
                <a:solidFill>
                  <a:srgbClr val="FF0000"/>
                </a:solidFill>
              </a:rPr>
              <a:t>para casos onde se precisa fazer uma importação fora do horário agendado do CRON ou de registros mais antigos caso o usuário </a:t>
            </a:r>
            <a:r>
              <a:rPr lang="pt-BR" i="1" dirty="0" smtClean="0">
                <a:solidFill>
                  <a:srgbClr val="FF0000"/>
                </a:solidFill>
              </a:rPr>
              <a:t>necessite.</a:t>
            </a:r>
          </a:p>
          <a:p>
            <a:pPr marL="0" indent="0" algn="just">
              <a:buNone/>
            </a:pPr>
            <a:r>
              <a:rPr lang="pt-BR" i="1" dirty="0" smtClean="0">
                <a:solidFill>
                  <a:srgbClr val="FF0000"/>
                </a:solidFill>
              </a:rPr>
              <a:t>Ex</a:t>
            </a:r>
            <a:r>
              <a:rPr lang="pt-BR" i="1" dirty="0">
                <a:solidFill>
                  <a:srgbClr val="FF0000"/>
                </a:solidFill>
              </a:rPr>
              <a:t>.: Na geração de um pedido </a:t>
            </a:r>
            <a:r>
              <a:rPr lang="pt-BR" i="1" dirty="0" smtClean="0">
                <a:solidFill>
                  <a:srgbClr val="FF0000"/>
                </a:solidFill>
              </a:rPr>
              <a:t>o sistema exibe </a:t>
            </a:r>
            <a:r>
              <a:rPr lang="pt-BR" i="1" dirty="0">
                <a:solidFill>
                  <a:srgbClr val="FF0000"/>
                </a:solidFill>
              </a:rPr>
              <a:t>alerta que falta a cotação para que possa ser realizado o </a:t>
            </a:r>
            <a:r>
              <a:rPr lang="pt-BR" i="1" dirty="0" smtClean="0">
                <a:solidFill>
                  <a:srgbClr val="FF0000"/>
                </a:solidFill>
              </a:rPr>
              <a:t>“de-para” </a:t>
            </a:r>
            <a:r>
              <a:rPr lang="pt-BR" i="1" dirty="0">
                <a:solidFill>
                  <a:srgbClr val="FF0000"/>
                </a:solidFill>
              </a:rPr>
              <a:t>de cliente, o usuário pode de forma manual no JDQU0000 importar essa </a:t>
            </a:r>
            <a:r>
              <a:rPr lang="pt-BR" i="1" dirty="0" smtClean="0">
                <a:solidFill>
                  <a:srgbClr val="FF0000"/>
                </a:solidFill>
              </a:rPr>
              <a:t>única cotação</a:t>
            </a:r>
            <a:r>
              <a:rPr lang="pt-BR" i="1" dirty="0"/>
              <a:t>.</a:t>
            </a:r>
            <a:endParaRPr lang="pt-BR" dirty="0"/>
          </a:p>
          <a:p>
            <a:pPr marL="0" indent="0" algn="just">
              <a:buNone/>
            </a:pPr>
            <a:endParaRPr lang="pt-BR" dirty="0"/>
          </a:p>
        </p:txBody>
      </p:sp>
      <p:sp>
        <p:nvSpPr>
          <p:cNvPr id="5" name="Espaço Reservado para Texto 4"/>
          <p:cNvSpPr>
            <a:spLocks noGrp="1"/>
          </p:cNvSpPr>
          <p:nvPr>
            <p:ph type="body" sz="quarter" idx="11"/>
          </p:nvPr>
        </p:nvSpPr>
        <p:spPr>
          <a:xfrm>
            <a:off x="480786" y="810877"/>
            <a:ext cx="8215312" cy="281914"/>
          </a:xfrm>
        </p:spPr>
        <p:txBody>
          <a:bodyPr/>
          <a:lstStyle/>
          <a:p>
            <a:endParaRPr lang="pt-BR" b="1" dirty="0" smtClean="0"/>
          </a:p>
          <a:p>
            <a:r>
              <a:rPr lang="pt-BR" b="1" dirty="0" smtClean="0"/>
              <a:t>Atividades da Equipe TI do concessionário</a:t>
            </a:r>
            <a:endParaRPr lang="pt-BR" b="1" dirty="0"/>
          </a:p>
          <a:p>
            <a:endParaRPr lang="pt-BR" dirty="0"/>
          </a:p>
        </p:txBody>
      </p:sp>
    </p:spTree>
    <p:extLst>
      <p:ext uri="{BB962C8B-B14F-4D97-AF65-F5344CB8AC3E}">
        <p14:creationId xmlns:p14="http://schemas.microsoft.com/office/powerpoint/2010/main" val="4367867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Configurações para automatizar processo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25</a:t>
            </a:fld>
            <a:endParaRPr lang="pt-BR" dirty="0"/>
          </a:p>
        </p:txBody>
      </p:sp>
      <p:sp>
        <p:nvSpPr>
          <p:cNvPr id="4" name="Espaço Reservado para Texto 3"/>
          <p:cNvSpPr>
            <a:spLocks noGrp="1"/>
          </p:cNvSpPr>
          <p:nvPr>
            <p:ph type="body" sz="quarter" idx="10"/>
          </p:nvPr>
        </p:nvSpPr>
        <p:spPr>
          <a:xfrm>
            <a:off x="480786" y="1099308"/>
            <a:ext cx="8456386" cy="4044192"/>
          </a:xfrm>
        </p:spPr>
        <p:txBody>
          <a:bodyPr anchor="ctr">
            <a:normAutofit fontScale="92500" lnSpcReduction="20000"/>
          </a:bodyPr>
          <a:lstStyle/>
          <a:p>
            <a:pPr algn="just"/>
            <a:endParaRPr lang="pt-BR" b="1" dirty="0" smtClean="0"/>
          </a:p>
          <a:p>
            <a:pPr marL="0" indent="0" algn="just">
              <a:buNone/>
            </a:pPr>
            <a:r>
              <a:rPr lang="pt-BR" sz="1400" b="1" dirty="0" smtClean="0"/>
              <a:t>Agendamento Robô (Crontab): </a:t>
            </a:r>
            <a:r>
              <a:rPr lang="pt-BR" sz="1400" u="sng" dirty="0" smtClean="0">
                <a:solidFill>
                  <a:srgbClr val="FF0000"/>
                </a:solidFill>
              </a:rPr>
              <a:t>cada concessionário definirá intervalos de integração, dependendo de suas atividades, </a:t>
            </a:r>
            <a:r>
              <a:rPr lang="pt-BR" sz="1400" dirty="0" smtClean="0"/>
              <a:t>e deverá configurar conforme o caso. </a:t>
            </a:r>
          </a:p>
          <a:p>
            <a:pPr algn="just"/>
            <a:endParaRPr lang="pt-BR" sz="1400" dirty="0" smtClean="0"/>
          </a:p>
          <a:p>
            <a:pPr marL="0" indent="0" algn="just">
              <a:buNone/>
            </a:pPr>
            <a:r>
              <a:rPr lang="pt-BR" sz="1400" dirty="0" smtClean="0"/>
              <a:t>Seguem </a:t>
            </a:r>
            <a:r>
              <a:rPr lang="pt-BR" sz="1400" dirty="0" smtClean="0">
                <a:solidFill>
                  <a:srgbClr val="FF0000"/>
                </a:solidFill>
              </a:rPr>
              <a:t>exemplos</a:t>
            </a:r>
            <a:r>
              <a:rPr lang="pt-BR" sz="1400" dirty="0" smtClean="0"/>
              <a:t> para servir de guia, na configuração do cron. (Detalhes dessa configuração estão contidas na documentação do programa JDQU0000).</a:t>
            </a:r>
          </a:p>
          <a:p>
            <a:pPr algn="just"/>
            <a:endParaRPr lang="pt-BR" sz="1400" dirty="0" smtClean="0"/>
          </a:p>
          <a:p>
            <a:pPr marL="0" indent="0">
              <a:buNone/>
            </a:pPr>
            <a:r>
              <a:rPr lang="pt-BR" sz="1400" dirty="0" smtClean="0"/>
              <a:t>0,15,30,45 </a:t>
            </a:r>
            <a:r>
              <a:rPr lang="pt-BR" sz="1400" dirty="0"/>
              <a:t>* * * 1-6 sudo –u informix /root/bin/Run_JDQU0000.sh &gt;/tmp/Run_JDQU0000.1.log </a:t>
            </a:r>
            <a:r>
              <a:rPr lang="pt-BR" sz="1400" dirty="0" smtClean="0"/>
              <a:t>2&gt;/tmp/Run_JDQU0000.2.log</a:t>
            </a:r>
          </a:p>
          <a:p>
            <a:pPr marL="0" indent="0">
              <a:buNone/>
            </a:pPr>
            <a:r>
              <a:rPr lang="pt-BR" sz="1400" dirty="0" smtClean="0"/>
              <a:t>		</a:t>
            </a:r>
          </a:p>
          <a:p>
            <a:pPr marL="0" indent="0">
              <a:buNone/>
            </a:pPr>
            <a:r>
              <a:rPr lang="pt-BR" sz="1400" dirty="0" smtClean="0"/>
              <a:t>Nesse exemplo o </a:t>
            </a:r>
            <a:r>
              <a:rPr lang="pt-BR" sz="1400" dirty="0"/>
              <a:t>programa JDQU0000 </a:t>
            </a:r>
            <a:r>
              <a:rPr lang="pt-BR" sz="1400" dirty="0" smtClean="0"/>
              <a:t>será executado </a:t>
            </a:r>
            <a:r>
              <a:rPr lang="pt-BR" sz="1400" dirty="0"/>
              <a:t>todos os dias de segunda à sábado, a cada 15 minutos</a:t>
            </a:r>
            <a:endParaRPr lang="pt-BR" sz="1400" dirty="0" smtClean="0"/>
          </a:p>
          <a:p>
            <a:pPr marL="800100" lvl="2" indent="0">
              <a:buNone/>
            </a:pPr>
            <a:endParaRPr lang="pt-BR" sz="1400" dirty="0" smtClean="0"/>
          </a:p>
          <a:p>
            <a:pPr marL="0" indent="0">
              <a:buNone/>
            </a:pPr>
            <a:r>
              <a:rPr lang="pt-BR" sz="1400" dirty="0" smtClean="0"/>
              <a:t>OBS: </a:t>
            </a:r>
            <a:r>
              <a:rPr lang="pt-BR" sz="1400" dirty="0"/>
              <a:t>No diretório /tmp serão gerados dois </a:t>
            </a:r>
            <a:r>
              <a:rPr lang="pt-BR" sz="1400" dirty="0" smtClean="0"/>
              <a:t>logs</a:t>
            </a:r>
            <a:r>
              <a:rPr lang="pt-BR" sz="1400" dirty="0"/>
              <a:t>:</a:t>
            </a:r>
            <a:endParaRPr lang="pt-BR" sz="1400" dirty="0" smtClean="0"/>
          </a:p>
          <a:p>
            <a:pPr marL="800100" lvl="2" indent="0">
              <a:buNone/>
            </a:pPr>
            <a:r>
              <a:rPr lang="pt-BR" sz="1400" dirty="0" smtClean="0"/>
              <a:t>Run_JDQU0000.1.log </a:t>
            </a:r>
            <a:r>
              <a:rPr lang="pt-BR" sz="1400" dirty="0"/>
              <a:t>esse é o log para quando a execução ocorrer normalmente.</a:t>
            </a:r>
          </a:p>
          <a:p>
            <a:pPr marL="800100" lvl="2" indent="0">
              <a:buNone/>
            </a:pPr>
            <a:r>
              <a:rPr lang="pt-BR" sz="1400" dirty="0"/>
              <a:t>Run_JDQU0000.2.log esse é o log que contém os erros de execução do Crontab</a:t>
            </a:r>
            <a:r>
              <a:rPr lang="pt-BR" sz="1400" dirty="0" smtClean="0"/>
              <a:t>.</a:t>
            </a:r>
          </a:p>
          <a:p>
            <a:endParaRPr lang="pt-BR" sz="1400" dirty="0"/>
          </a:p>
          <a:p>
            <a:endParaRPr lang="pt-BR" sz="1050" dirty="0"/>
          </a:p>
        </p:txBody>
      </p:sp>
      <p:sp>
        <p:nvSpPr>
          <p:cNvPr id="5" name="Espaço Reservado para Texto 4"/>
          <p:cNvSpPr>
            <a:spLocks noGrp="1"/>
          </p:cNvSpPr>
          <p:nvPr>
            <p:ph type="body" sz="quarter" idx="11"/>
          </p:nvPr>
        </p:nvSpPr>
        <p:spPr>
          <a:xfrm>
            <a:off x="481080" y="738274"/>
            <a:ext cx="8215312" cy="281914"/>
          </a:xfrm>
        </p:spPr>
        <p:txBody>
          <a:bodyPr/>
          <a:lstStyle/>
          <a:p>
            <a:endParaRPr lang="pt-BR" b="1" dirty="0" smtClean="0"/>
          </a:p>
          <a:p>
            <a:r>
              <a:rPr lang="pt-BR" b="1" dirty="0" smtClean="0"/>
              <a:t>Atividades da Equipe TI do concessionário</a:t>
            </a:r>
            <a:endParaRPr lang="pt-BR" b="1" dirty="0"/>
          </a:p>
          <a:p>
            <a:endParaRPr lang="pt-BR" dirty="0"/>
          </a:p>
        </p:txBody>
      </p:sp>
    </p:spTree>
    <p:extLst>
      <p:ext uri="{BB962C8B-B14F-4D97-AF65-F5344CB8AC3E}">
        <p14:creationId xmlns:p14="http://schemas.microsoft.com/office/powerpoint/2010/main" val="10882612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465" y="1148083"/>
            <a:ext cx="6264695" cy="2736304"/>
          </a:xfrm>
        </p:spPr>
        <p:txBody>
          <a:bodyPr/>
          <a:lstStyle/>
          <a:p>
            <a:pPr algn="ctr"/>
            <a:r>
              <a:rPr lang="pt-BR" sz="4800" dirty="0"/>
              <a:t>JDQUOTE 2</a:t>
            </a:r>
            <a:br>
              <a:rPr lang="pt-BR" sz="4800" dirty="0"/>
            </a:br>
            <a:r>
              <a:rPr lang="pt-BR" sz="3600" b="1" dirty="0" smtClean="0">
                <a:solidFill>
                  <a:srgbClr val="FF0000"/>
                </a:solidFill>
              </a:rPr>
              <a:t>Fase 1 - Importar Cotações </a:t>
            </a:r>
            <a:endParaRPr lang="pt-BR" sz="3600" dirty="0"/>
          </a:p>
        </p:txBody>
      </p:sp>
    </p:spTree>
    <p:extLst>
      <p:ext uri="{BB962C8B-B14F-4D97-AF65-F5344CB8AC3E}">
        <p14:creationId xmlns:p14="http://schemas.microsoft.com/office/powerpoint/2010/main" val="18039130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27</a:t>
            </a:fld>
            <a:endParaRPr lang="pt-BR" dirty="0"/>
          </a:p>
        </p:txBody>
      </p:sp>
      <p:sp>
        <p:nvSpPr>
          <p:cNvPr id="4" name="Espaço Reservado para Texto 3"/>
          <p:cNvSpPr>
            <a:spLocks noGrp="1"/>
          </p:cNvSpPr>
          <p:nvPr>
            <p:ph type="body" sz="quarter" idx="10"/>
          </p:nvPr>
        </p:nvSpPr>
        <p:spPr>
          <a:xfrm>
            <a:off x="480787" y="1319245"/>
            <a:ext cx="8434614" cy="3503547"/>
          </a:xfrm>
        </p:spPr>
        <p:txBody>
          <a:bodyPr>
            <a:normAutofit/>
          </a:bodyPr>
          <a:lstStyle/>
          <a:p>
            <a:r>
              <a:rPr lang="pt-BR" dirty="0" smtClean="0"/>
              <a:t>Efetua a </a:t>
            </a:r>
            <a:r>
              <a:rPr lang="pt-BR" dirty="0"/>
              <a:t>importação das Cotações e Pedidos da John Deere, </a:t>
            </a:r>
            <a:r>
              <a:rPr lang="pt-BR" dirty="0" smtClean="0"/>
              <a:t>inseridos no </a:t>
            </a:r>
            <a:r>
              <a:rPr lang="pt-BR" dirty="0"/>
              <a:t>portal </a:t>
            </a:r>
            <a:r>
              <a:rPr lang="pt-BR" dirty="0" smtClean="0"/>
              <a:t>JDQUOTE2 para a base LinxMaq. </a:t>
            </a:r>
            <a:r>
              <a:rPr lang="pt-BR" dirty="0"/>
              <a:t>Uma vez importadas, é permitido realizar a consulta das Cotações através do programa </a:t>
            </a:r>
            <a:r>
              <a:rPr lang="pt-BR" u="sng" dirty="0" smtClean="0">
                <a:hlinkClick r:id="rId2" action="ppaction://hlinkfile"/>
              </a:rPr>
              <a:t>JDQU0100</a:t>
            </a:r>
            <a:r>
              <a:rPr lang="pt-BR" u="sng" dirty="0" smtClean="0"/>
              <a:t>.</a:t>
            </a:r>
          </a:p>
          <a:p>
            <a:r>
              <a:rPr lang="pt-BR" b="1" u="sng" dirty="0" smtClean="0">
                <a:solidFill>
                  <a:srgbClr val="FF0000"/>
                </a:solidFill>
              </a:rPr>
              <a:t>Quando o processamento for manual</a:t>
            </a:r>
            <a:r>
              <a:rPr lang="pt-BR" u="sng" dirty="0" smtClean="0"/>
              <a:t>:</a:t>
            </a:r>
          </a:p>
          <a:p>
            <a:endParaRPr lang="pt-BR" u="sng" dirty="0" smtClean="0"/>
          </a:p>
          <a:p>
            <a:r>
              <a:rPr lang="pt-BR" dirty="0" smtClean="0"/>
              <a:t>Selecionar o botão “Cotações”:</a:t>
            </a:r>
          </a:p>
          <a:p>
            <a:endParaRPr lang="pt-BR" dirty="0" smtClean="0"/>
          </a:p>
          <a:p>
            <a:endParaRPr lang="pt-BR" dirty="0"/>
          </a:p>
          <a:p>
            <a:r>
              <a:rPr lang="pt-BR" dirty="0" smtClean="0"/>
              <a:t>É possível informar a Data de Modificação (inicial e final) e o Nro. Cotação (opcional, se deixar 0, serão exibidas todas as cotações). </a:t>
            </a:r>
            <a:endParaRPr lang="pt-BR" dirty="0"/>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pic>
        <p:nvPicPr>
          <p:cNvPr id="8" name="Imagem 7"/>
          <p:cNvPicPr>
            <a:picLocks noChangeAspect="1"/>
          </p:cNvPicPr>
          <p:nvPr/>
        </p:nvPicPr>
        <p:blipFill>
          <a:blip r:embed="rId3"/>
          <a:stretch>
            <a:fillRect/>
          </a:stretch>
        </p:blipFill>
        <p:spPr>
          <a:xfrm>
            <a:off x="3427517" y="2306605"/>
            <a:ext cx="5487884" cy="1036299"/>
          </a:xfrm>
          <a:prstGeom prst="rect">
            <a:avLst/>
          </a:prstGeom>
        </p:spPr>
      </p:pic>
      <p:pic>
        <p:nvPicPr>
          <p:cNvPr id="10" name="Imagem 9"/>
          <p:cNvPicPr>
            <a:picLocks noChangeAspect="1"/>
          </p:cNvPicPr>
          <p:nvPr/>
        </p:nvPicPr>
        <p:blipFill>
          <a:blip r:embed="rId4"/>
          <a:stretch>
            <a:fillRect/>
          </a:stretch>
        </p:blipFill>
        <p:spPr>
          <a:xfrm>
            <a:off x="3570420" y="3721795"/>
            <a:ext cx="5202077" cy="1057275"/>
          </a:xfrm>
          <a:prstGeom prst="rect">
            <a:avLst/>
          </a:prstGeom>
        </p:spPr>
      </p:pic>
      <p:sp>
        <p:nvSpPr>
          <p:cNvPr id="12" name="Retângulo 11"/>
          <p:cNvSpPr/>
          <p:nvPr/>
        </p:nvSpPr>
        <p:spPr>
          <a:xfrm>
            <a:off x="3867619" y="4245859"/>
            <a:ext cx="4575520" cy="52863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480756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28</a:t>
            </a:fld>
            <a:endParaRPr lang="pt-BR" dirty="0"/>
          </a:p>
        </p:txBody>
      </p:sp>
      <p:sp>
        <p:nvSpPr>
          <p:cNvPr id="5" name="Espaço Reservado para Texto 4"/>
          <p:cNvSpPr>
            <a:spLocks noGrp="1"/>
          </p:cNvSpPr>
          <p:nvPr>
            <p:ph type="body" sz="quarter" idx="11"/>
          </p:nvPr>
        </p:nvSpPr>
        <p:spPr>
          <a:xfrm>
            <a:off x="480786" y="683589"/>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pic>
        <p:nvPicPr>
          <p:cNvPr id="4" name="Imagem 3"/>
          <p:cNvPicPr>
            <a:picLocks noChangeAspect="1"/>
          </p:cNvPicPr>
          <p:nvPr/>
        </p:nvPicPr>
        <p:blipFill>
          <a:blip r:embed="rId2"/>
          <a:stretch>
            <a:fillRect/>
          </a:stretch>
        </p:blipFill>
        <p:spPr>
          <a:xfrm>
            <a:off x="1248615" y="1908500"/>
            <a:ext cx="6135368" cy="2808723"/>
          </a:xfrm>
          <a:prstGeom prst="rect">
            <a:avLst/>
          </a:prstGeom>
        </p:spPr>
      </p:pic>
      <p:sp>
        <p:nvSpPr>
          <p:cNvPr id="8" name="Espaço Reservado para Texto 3"/>
          <p:cNvSpPr>
            <a:spLocks noGrp="1"/>
          </p:cNvSpPr>
          <p:nvPr>
            <p:ph type="body" sz="quarter" idx="10"/>
          </p:nvPr>
        </p:nvSpPr>
        <p:spPr>
          <a:xfrm>
            <a:off x="262979" y="1213676"/>
            <a:ext cx="8433413" cy="3503547"/>
          </a:xfrm>
        </p:spPr>
        <p:txBody>
          <a:bodyPr>
            <a:normAutofit/>
          </a:bodyPr>
          <a:lstStyle/>
          <a:p>
            <a:pPr algn="just"/>
            <a:r>
              <a:rPr lang="pt-BR" dirty="0" smtClean="0"/>
              <a:t>Cotações inseridas no portal JDQuote, serão exibidas e estarão prontas para serem importadas para o LinxMaq. São exibidos dados </a:t>
            </a:r>
            <a:r>
              <a:rPr lang="pt-BR" dirty="0"/>
              <a:t>da empresa de integração correspondente a Matriz e o usuário ‘X’ (usuário Master parametrizado)</a:t>
            </a:r>
          </a:p>
          <a:p>
            <a:endParaRPr lang="pt-BR" dirty="0"/>
          </a:p>
          <a:p>
            <a:endParaRPr lang="pt-BR" dirty="0" smtClean="0"/>
          </a:p>
          <a:p>
            <a:endParaRPr lang="pt-BR" dirty="0">
              <a:solidFill>
                <a:srgbClr val="FF0000"/>
              </a:solidFill>
            </a:endParaRPr>
          </a:p>
        </p:txBody>
      </p:sp>
      <p:sp>
        <p:nvSpPr>
          <p:cNvPr id="9" name="Retângulo 8"/>
          <p:cNvSpPr/>
          <p:nvPr/>
        </p:nvSpPr>
        <p:spPr>
          <a:xfrm>
            <a:off x="4125800" y="2472416"/>
            <a:ext cx="1991972" cy="45584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522678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29</a:t>
            </a:fld>
            <a:endParaRPr lang="pt-BR" dirty="0"/>
          </a:p>
        </p:txBody>
      </p:sp>
      <p:sp>
        <p:nvSpPr>
          <p:cNvPr id="4" name="Espaço Reservado para Texto 3"/>
          <p:cNvSpPr>
            <a:spLocks noGrp="1"/>
          </p:cNvSpPr>
          <p:nvPr>
            <p:ph type="body" sz="quarter" idx="10"/>
          </p:nvPr>
        </p:nvSpPr>
        <p:spPr>
          <a:xfrm>
            <a:off x="339271" y="1228503"/>
            <a:ext cx="2578099" cy="3503547"/>
          </a:xfrm>
        </p:spPr>
        <p:txBody>
          <a:bodyPr>
            <a:normAutofit/>
          </a:bodyPr>
          <a:lstStyle/>
          <a:p>
            <a:pPr algn="just"/>
            <a:r>
              <a:rPr lang="pt-BR" dirty="0"/>
              <a:t>Em seguida, o usuário deve selecionar a cotação que deseja importar para o LinxMaq, marcando na primeira coluna, como “Sim”. Após realizar esse procedimento, é necessário clicar em “Concluir”. Com isso, a cotação é importada e em seguida é possível realizar a consulta da Cotação no programa (</a:t>
            </a:r>
            <a:r>
              <a:rPr lang="pt-BR" u="sng" dirty="0">
                <a:hlinkClick r:id="rId2" action="ppaction://hlinkfile"/>
              </a:rPr>
              <a:t>JDQU0100</a:t>
            </a:r>
            <a:r>
              <a:rPr lang="pt-BR" dirty="0" smtClean="0"/>
              <a:t>).</a:t>
            </a:r>
          </a:p>
          <a:p>
            <a:endParaRPr lang="pt-BR" dirty="0"/>
          </a:p>
          <a:p>
            <a:endParaRPr lang="pt-BR" dirty="0" smtClean="0"/>
          </a:p>
          <a:p>
            <a:endParaRPr lang="pt-BR" dirty="0">
              <a:solidFill>
                <a:srgbClr val="FF0000"/>
              </a:solidFill>
            </a:endParaRPr>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pic>
        <p:nvPicPr>
          <p:cNvPr id="9" name="Imagem 8"/>
          <p:cNvPicPr>
            <a:picLocks noChangeAspect="1"/>
          </p:cNvPicPr>
          <p:nvPr/>
        </p:nvPicPr>
        <p:blipFill>
          <a:blip r:embed="rId3"/>
          <a:stretch>
            <a:fillRect/>
          </a:stretch>
        </p:blipFill>
        <p:spPr>
          <a:xfrm>
            <a:off x="2917370" y="1354891"/>
            <a:ext cx="6226630" cy="3377159"/>
          </a:xfrm>
          <a:prstGeom prst="rect">
            <a:avLst/>
          </a:prstGeom>
        </p:spPr>
      </p:pic>
      <p:sp>
        <p:nvSpPr>
          <p:cNvPr id="10" name="Retângulo 9"/>
          <p:cNvSpPr/>
          <p:nvPr/>
        </p:nvSpPr>
        <p:spPr>
          <a:xfrm>
            <a:off x="3060924" y="3124200"/>
            <a:ext cx="5854475" cy="31568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6219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2334" y="1243173"/>
            <a:ext cx="7641803" cy="2743199"/>
          </a:xfrm>
        </p:spPr>
        <p:txBody>
          <a:bodyPr/>
          <a:lstStyle/>
          <a:p>
            <a:r>
              <a:rPr lang="pt-BR" sz="3600" dirty="0" smtClean="0"/>
              <a:t>JDQuote – Conceito</a:t>
            </a:r>
            <a:br>
              <a:rPr lang="pt-BR" sz="3600" dirty="0" smtClean="0"/>
            </a:br>
            <a:r>
              <a:rPr lang="pt-BR" sz="2600" dirty="0" smtClean="0"/>
              <a:t/>
            </a:r>
            <a:br>
              <a:rPr lang="pt-BR" sz="2600" dirty="0" smtClean="0"/>
            </a:br>
            <a:r>
              <a:rPr lang="pt-PT" sz="2600" dirty="0" smtClean="0"/>
              <a:t>JDQuote – plataforma onde os </a:t>
            </a:r>
            <a:r>
              <a:rPr lang="pt-PT" sz="2600" dirty="0"/>
              <a:t>concessionários John Deere </a:t>
            </a:r>
            <a:r>
              <a:rPr lang="pt-PT" sz="2600" dirty="0" smtClean="0"/>
              <a:t>inserem e mantem cotações, pedidos de vendas, bem como funcionalidades relacionadas </a:t>
            </a:r>
            <a:r>
              <a:rPr lang="pt-PT" sz="2600" dirty="0"/>
              <a:t>à </a:t>
            </a:r>
            <a:r>
              <a:rPr lang="pt-PT" sz="2600" dirty="0" smtClean="0"/>
              <a:t>compra para </a:t>
            </a:r>
            <a:r>
              <a:rPr lang="pt-PT" sz="2600" dirty="0"/>
              <a:t>venda e compra de equipamentos</a:t>
            </a:r>
            <a:r>
              <a:rPr lang="pt-PT" sz="2600" dirty="0" smtClean="0"/>
              <a:t>. </a:t>
            </a:r>
            <a:br>
              <a:rPr lang="pt-PT" sz="2600" dirty="0" smtClean="0"/>
            </a:br>
            <a:r>
              <a:rPr lang="pt-PT" sz="2600" dirty="0" smtClean="0"/>
              <a:t/>
            </a:r>
            <a:br>
              <a:rPr lang="pt-PT" sz="2600" dirty="0" smtClean="0"/>
            </a:br>
            <a:r>
              <a:rPr lang="pt-PT" sz="2600" dirty="0" smtClean="0"/>
              <a:t/>
            </a:r>
            <a:br>
              <a:rPr lang="pt-PT" sz="2600" dirty="0" smtClean="0"/>
            </a:br>
            <a:endParaRPr lang="pt-BR" sz="2600" dirty="0"/>
          </a:p>
        </p:txBody>
      </p:sp>
    </p:spTree>
    <p:extLst>
      <p:ext uri="{BB962C8B-B14F-4D97-AF65-F5344CB8AC3E}">
        <p14:creationId xmlns:p14="http://schemas.microsoft.com/office/powerpoint/2010/main" val="18239669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30</a:t>
            </a:fld>
            <a:endParaRPr lang="pt-BR" dirty="0"/>
          </a:p>
        </p:txBody>
      </p:sp>
      <p:sp>
        <p:nvSpPr>
          <p:cNvPr id="4" name="Espaço Reservado para Texto 3"/>
          <p:cNvSpPr>
            <a:spLocks noGrp="1"/>
          </p:cNvSpPr>
          <p:nvPr>
            <p:ph type="body" sz="quarter" idx="10"/>
          </p:nvPr>
        </p:nvSpPr>
        <p:spPr>
          <a:xfrm>
            <a:off x="262980" y="1213676"/>
            <a:ext cx="2305956" cy="3503547"/>
          </a:xfrm>
        </p:spPr>
        <p:txBody>
          <a:bodyPr>
            <a:normAutofit/>
          </a:bodyPr>
          <a:lstStyle/>
          <a:p>
            <a:pPr algn="just"/>
            <a:r>
              <a:rPr lang="pt-BR" dirty="0" smtClean="0"/>
              <a:t>É possível atualizar informações de uma cotação já importada anteriormente, bastando apenas marcá-la e concluir a importação novamente. </a:t>
            </a:r>
          </a:p>
          <a:p>
            <a:endParaRPr lang="pt-BR" dirty="0" smtClean="0"/>
          </a:p>
          <a:p>
            <a:endParaRPr lang="pt-BR" dirty="0"/>
          </a:p>
          <a:p>
            <a:endParaRPr lang="pt-BR" dirty="0" smtClean="0"/>
          </a:p>
          <a:p>
            <a:endParaRPr lang="pt-BR" dirty="0">
              <a:solidFill>
                <a:srgbClr val="FF0000"/>
              </a:solidFill>
            </a:endParaRPr>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pic>
        <p:nvPicPr>
          <p:cNvPr id="10" name="Imagem 9"/>
          <p:cNvPicPr>
            <a:picLocks noChangeAspect="1"/>
          </p:cNvPicPr>
          <p:nvPr/>
        </p:nvPicPr>
        <p:blipFill>
          <a:blip r:embed="rId2"/>
          <a:stretch>
            <a:fillRect/>
          </a:stretch>
        </p:blipFill>
        <p:spPr>
          <a:xfrm>
            <a:off x="2667000" y="1211602"/>
            <a:ext cx="6357351" cy="3414827"/>
          </a:xfrm>
          <a:prstGeom prst="rect">
            <a:avLst/>
          </a:prstGeom>
        </p:spPr>
      </p:pic>
      <p:sp>
        <p:nvSpPr>
          <p:cNvPr id="11" name="Retângulo 10"/>
          <p:cNvSpPr/>
          <p:nvPr/>
        </p:nvSpPr>
        <p:spPr>
          <a:xfrm>
            <a:off x="3265715" y="3562697"/>
            <a:ext cx="5660571" cy="21792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951065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31</a:t>
            </a:fld>
            <a:endParaRPr lang="pt-BR" dirty="0"/>
          </a:p>
        </p:txBody>
      </p:sp>
      <p:sp>
        <p:nvSpPr>
          <p:cNvPr id="4" name="Espaço Reservado para Texto 3"/>
          <p:cNvSpPr>
            <a:spLocks noGrp="1"/>
          </p:cNvSpPr>
          <p:nvPr>
            <p:ph type="body" sz="quarter" idx="10"/>
          </p:nvPr>
        </p:nvSpPr>
        <p:spPr>
          <a:xfrm>
            <a:off x="481081" y="991092"/>
            <a:ext cx="8391070" cy="3538278"/>
          </a:xfrm>
        </p:spPr>
        <p:txBody>
          <a:bodyPr>
            <a:normAutofit/>
          </a:bodyPr>
          <a:lstStyle/>
          <a:p>
            <a:r>
              <a:rPr lang="pt-BR" sz="1400" b="1" dirty="0" smtClean="0">
                <a:solidFill>
                  <a:srgbClr val="FF0000"/>
                </a:solidFill>
              </a:rPr>
              <a:t>Informações importantes</a:t>
            </a:r>
            <a:r>
              <a:rPr lang="pt-BR" dirty="0" smtClean="0"/>
              <a:t>:</a:t>
            </a:r>
          </a:p>
          <a:p>
            <a:pPr marL="0" indent="0">
              <a:buNone/>
            </a:pPr>
            <a:endParaRPr lang="pt-BR" dirty="0"/>
          </a:p>
          <a:p>
            <a:endParaRPr lang="pt-BR" dirty="0" smtClean="0"/>
          </a:p>
          <a:p>
            <a:endParaRPr lang="pt-BR" dirty="0">
              <a:solidFill>
                <a:srgbClr val="FF0000"/>
              </a:solidFill>
            </a:endParaRPr>
          </a:p>
        </p:txBody>
      </p:sp>
      <p:sp>
        <p:nvSpPr>
          <p:cNvPr id="5" name="Espaço Reservado para Texto 4"/>
          <p:cNvSpPr>
            <a:spLocks noGrp="1"/>
          </p:cNvSpPr>
          <p:nvPr>
            <p:ph type="body" sz="quarter" idx="11"/>
          </p:nvPr>
        </p:nvSpPr>
        <p:spPr>
          <a:xfrm>
            <a:off x="480786" y="676353"/>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sp>
        <p:nvSpPr>
          <p:cNvPr id="8" name="Espaço Reservado para Texto 3"/>
          <p:cNvSpPr txBox="1">
            <a:spLocks/>
          </p:cNvSpPr>
          <p:nvPr/>
        </p:nvSpPr>
        <p:spPr>
          <a:xfrm>
            <a:off x="894443" y="1375773"/>
            <a:ext cx="7977707" cy="3421696"/>
          </a:xfrm>
          <a:prstGeom prst="rect">
            <a:avLst/>
          </a:prstGeom>
          <a:noFill/>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pt-BR" dirty="0" smtClean="0"/>
              <a:t>devido ao fuso horário em relação ao WebService da JD, cotações realizadas/alteradas no período da manhã, não ficam disponíveis consultando no mesmo dia. Para isso, internamente o programa busca sempre um dia anterior à data inicial informada, para garantir que todas as cotações geradas no período, sejam exibidas.</a:t>
            </a:r>
          </a:p>
          <a:p>
            <a:pPr>
              <a:buFont typeface="+mj-lt"/>
              <a:buAutoNum type="arabicPeriod"/>
            </a:pPr>
            <a:endParaRPr lang="pt-BR" sz="500" dirty="0" smtClean="0"/>
          </a:p>
          <a:p>
            <a:pPr>
              <a:buFont typeface="+mj-lt"/>
              <a:buAutoNum type="arabicPeriod"/>
            </a:pPr>
            <a:r>
              <a:rPr lang="pt-BR" dirty="0" smtClean="0"/>
              <a:t>Os logs de integração podem ser consultados através do programa JDQU0001, exibido no tópico “Monitorar Integrações” no final deste documento.</a:t>
            </a:r>
          </a:p>
          <a:p>
            <a:pPr>
              <a:buFont typeface="+mj-lt"/>
              <a:buAutoNum type="arabicPeriod"/>
            </a:pPr>
            <a:endParaRPr lang="pt-BR" sz="500" dirty="0" smtClean="0"/>
          </a:p>
          <a:p>
            <a:pPr>
              <a:buFont typeface="+mj-lt"/>
              <a:buAutoNum type="arabicPeriod"/>
            </a:pPr>
            <a:r>
              <a:rPr lang="pt-BR" dirty="0"/>
              <a:t>Caso na integração ocorra esse erro, o WEBSERVICE pode estar FORA DO AR os parametrização de URL incorreta no CADA3100:</a:t>
            </a:r>
          </a:p>
          <a:p>
            <a:pPr marL="0" indent="0">
              <a:buNone/>
            </a:pPr>
            <a:endParaRPr lang="pt-BR" dirty="0" smtClean="0"/>
          </a:p>
          <a:p>
            <a:pPr>
              <a:buFont typeface="+mj-lt"/>
              <a:buAutoNum type="arabicPeriod"/>
            </a:pPr>
            <a:endParaRPr lang="pt-BR" dirty="0" smtClean="0"/>
          </a:p>
          <a:p>
            <a:endParaRPr lang="pt-BR" u="sng" dirty="0" smtClean="0"/>
          </a:p>
        </p:txBody>
      </p:sp>
      <p:pic>
        <p:nvPicPr>
          <p:cNvPr id="9" name="Imagem 8"/>
          <p:cNvPicPr>
            <a:picLocks noChangeAspect="1"/>
          </p:cNvPicPr>
          <p:nvPr/>
        </p:nvPicPr>
        <p:blipFill>
          <a:blip r:embed="rId2"/>
          <a:stretch>
            <a:fillRect/>
          </a:stretch>
        </p:blipFill>
        <p:spPr>
          <a:xfrm>
            <a:off x="3222659" y="3577349"/>
            <a:ext cx="2907913" cy="1336702"/>
          </a:xfrm>
          <a:prstGeom prst="rect">
            <a:avLst/>
          </a:prstGeom>
        </p:spPr>
      </p:pic>
    </p:spTree>
    <p:extLst>
      <p:ext uri="{BB962C8B-B14F-4D97-AF65-F5344CB8AC3E}">
        <p14:creationId xmlns:p14="http://schemas.microsoft.com/office/powerpoint/2010/main" val="10251971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32</a:t>
            </a:fld>
            <a:endParaRPr lang="pt-BR" dirty="0"/>
          </a:p>
        </p:txBody>
      </p:sp>
      <p:sp>
        <p:nvSpPr>
          <p:cNvPr id="4" name="Espaço Reservado para Texto 3"/>
          <p:cNvSpPr>
            <a:spLocks noGrp="1"/>
          </p:cNvSpPr>
          <p:nvPr>
            <p:ph type="body" sz="quarter" idx="10"/>
          </p:nvPr>
        </p:nvSpPr>
        <p:spPr>
          <a:xfrm>
            <a:off x="481081" y="991092"/>
            <a:ext cx="8391070" cy="3538278"/>
          </a:xfrm>
        </p:spPr>
        <p:txBody>
          <a:bodyPr>
            <a:normAutofit/>
          </a:bodyPr>
          <a:lstStyle/>
          <a:p>
            <a:r>
              <a:rPr lang="pt-BR" sz="1400" b="1" dirty="0" smtClean="0">
                <a:solidFill>
                  <a:srgbClr val="FF0000"/>
                </a:solidFill>
              </a:rPr>
              <a:t>Informações importantes</a:t>
            </a:r>
            <a:r>
              <a:rPr lang="pt-BR" dirty="0" smtClean="0"/>
              <a:t>:</a:t>
            </a:r>
          </a:p>
          <a:p>
            <a:pPr marL="0" indent="0">
              <a:buNone/>
            </a:pPr>
            <a:endParaRPr lang="pt-BR" dirty="0"/>
          </a:p>
          <a:p>
            <a:endParaRPr lang="pt-BR" dirty="0" smtClean="0"/>
          </a:p>
          <a:p>
            <a:endParaRPr lang="pt-BR" dirty="0">
              <a:solidFill>
                <a:srgbClr val="FF0000"/>
              </a:solidFill>
            </a:endParaRPr>
          </a:p>
        </p:txBody>
      </p:sp>
      <p:sp>
        <p:nvSpPr>
          <p:cNvPr id="5" name="Espaço Reservado para Texto 4"/>
          <p:cNvSpPr>
            <a:spLocks noGrp="1"/>
          </p:cNvSpPr>
          <p:nvPr>
            <p:ph type="body" sz="quarter" idx="11"/>
          </p:nvPr>
        </p:nvSpPr>
        <p:spPr>
          <a:xfrm>
            <a:off x="480786" y="676353"/>
            <a:ext cx="8215312" cy="281914"/>
          </a:xfrm>
        </p:spPr>
        <p:txBody>
          <a:bodyPr/>
          <a:lstStyle/>
          <a:p>
            <a:r>
              <a:rPr lang="pt-BR" b="1" dirty="0" smtClean="0"/>
              <a:t>JDQU0000 </a:t>
            </a:r>
            <a:r>
              <a:rPr lang="pt-BR" b="1" dirty="0"/>
              <a:t>- Integração das </a:t>
            </a:r>
            <a:r>
              <a:rPr lang="pt-BR" b="1" dirty="0">
                <a:solidFill>
                  <a:srgbClr val="FF0000"/>
                </a:solidFill>
              </a:rPr>
              <a:t>Cotações</a:t>
            </a:r>
            <a:r>
              <a:rPr lang="pt-BR" b="1" dirty="0"/>
              <a:t> e Pedidos JD </a:t>
            </a:r>
          </a:p>
        </p:txBody>
      </p:sp>
      <p:sp>
        <p:nvSpPr>
          <p:cNvPr id="8" name="Espaço Reservado para Texto 3"/>
          <p:cNvSpPr txBox="1">
            <a:spLocks/>
          </p:cNvSpPr>
          <p:nvPr/>
        </p:nvSpPr>
        <p:spPr>
          <a:xfrm>
            <a:off x="894443" y="1375773"/>
            <a:ext cx="7977707" cy="3421696"/>
          </a:xfrm>
          <a:prstGeom prst="rect">
            <a:avLst/>
          </a:prstGeom>
          <a:noFill/>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startAt="4"/>
            </a:pPr>
            <a:r>
              <a:rPr lang="pt-BR" dirty="0"/>
              <a:t>A regra para </a:t>
            </a:r>
            <a:r>
              <a:rPr lang="pt-BR" dirty="0" smtClean="0"/>
              <a:t>importação das cotações </a:t>
            </a:r>
            <a:r>
              <a:rPr lang="pt-BR" dirty="0"/>
              <a:t>está na data de alteração da cotação no portal da JD se a cotação for alterada mesmo que esteja expirada o </a:t>
            </a:r>
            <a:r>
              <a:rPr lang="pt-BR" dirty="0" smtClean="0"/>
              <a:t>sistema fará a importação.</a:t>
            </a:r>
            <a:endParaRPr lang="pt-BR" dirty="0"/>
          </a:p>
        </p:txBody>
      </p:sp>
    </p:spTree>
    <p:extLst>
      <p:ext uri="{BB962C8B-B14F-4D97-AF65-F5344CB8AC3E}">
        <p14:creationId xmlns:p14="http://schemas.microsoft.com/office/powerpoint/2010/main" val="5393431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465" y="1148083"/>
            <a:ext cx="6264695" cy="2736304"/>
          </a:xfrm>
        </p:spPr>
        <p:txBody>
          <a:bodyPr/>
          <a:lstStyle/>
          <a:p>
            <a:pPr algn="ctr"/>
            <a:r>
              <a:rPr lang="pt-BR" sz="4800" dirty="0"/>
              <a:t>JDQUOTE 2</a:t>
            </a:r>
            <a:br>
              <a:rPr lang="pt-BR" sz="4800" dirty="0"/>
            </a:br>
            <a:r>
              <a:rPr lang="pt-BR" sz="3600" b="1" dirty="0" smtClean="0">
                <a:solidFill>
                  <a:srgbClr val="FF0000"/>
                </a:solidFill>
              </a:rPr>
              <a:t>Consultar Cotações </a:t>
            </a:r>
            <a:endParaRPr lang="pt-BR" sz="3600" dirty="0"/>
          </a:p>
        </p:txBody>
      </p:sp>
    </p:spTree>
    <p:extLst>
      <p:ext uri="{BB962C8B-B14F-4D97-AF65-F5344CB8AC3E}">
        <p14:creationId xmlns:p14="http://schemas.microsoft.com/office/powerpoint/2010/main" val="35173837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Consultar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34</a:t>
            </a:fld>
            <a:endParaRPr lang="pt-BR" dirty="0"/>
          </a:p>
        </p:txBody>
      </p:sp>
      <p:sp>
        <p:nvSpPr>
          <p:cNvPr id="4" name="Espaço Reservado para Texto 3"/>
          <p:cNvSpPr>
            <a:spLocks noGrp="1"/>
          </p:cNvSpPr>
          <p:nvPr>
            <p:ph type="body" sz="quarter" idx="10"/>
          </p:nvPr>
        </p:nvSpPr>
        <p:spPr>
          <a:xfrm>
            <a:off x="480786" y="1989148"/>
            <a:ext cx="2350791" cy="2720053"/>
          </a:xfrm>
        </p:spPr>
        <p:txBody>
          <a:bodyPr>
            <a:normAutofit lnSpcReduction="10000"/>
          </a:bodyPr>
          <a:lstStyle/>
          <a:p>
            <a:r>
              <a:rPr lang="pt-BR" u="sng" dirty="0" smtClean="0"/>
              <a:t>Todos os campos exibidos na primeira janela, recebem informações de filtro para consulta. </a:t>
            </a:r>
          </a:p>
          <a:p>
            <a:pPr marL="0" indent="0">
              <a:buNone/>
            </a:pPr>
            <a:endParaRPr lang="pt-BR" u="sng" dirty="0" smtClean="0"/>
          </a:p>
          <a:p>
            <a:r>
              <a:rPr lang="pt-BR" u="sng" dirty="0" smtClean="0"/>
              <a:t>Maiores detalhes desses campos estão explicados na documentação do programa JDQU0100.</a:t>
            </a:r>
          </a:p>
          <a:p>
            <a:endParaRPr lang="pt-BR" u="sng" dirty="0" smtClean="0"/>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JDQU0100 – Consultar Cotações  </a:t>
            </a:r>
            <a:endParaRPr lang="pt-BR" b="1" dirty="0"/>
          </a:p>
        </p:txBody>
      </p:sp>
      <p:pic>
        <p:nvPicPr>
          <p:cNvPr id="6" name="Imagem 5"/>
          <p:cNvPicPr>
            <a:picLocks noChangeAspect="1"/>
          </p:cNvPicPr>
          <p:nvPr/>
        </p:nvPicPr>
        <p:blipFill>
          <a:blip r:embed="rId2"/>
          <a:stretch>
            <a:fillRect/>
          </a:stretch>
        </p:blipFill>
        <p:spPr>
          <a:xfrm>
            <a:off x="2831577" y="1768355"/>
            <a:ext cx="6153202" cy="2940846"/>
          </a:xfrm>
          <a:prstGeom prst="rect">
            <a:avLst/>
          </a:prstGeom>
        </p:spPr>
      </p:pic>
      <p:sp>
        <p:nvSpPr>
          <p:cNvPr id="8" name="Retângulo 7"/>
          <p:cNvSpPr/>
          <p:nvPr/>
        </p:nvSpPr>
        <p:spPr>
          <a:xfrm>
            <a:off x="2973600" y="1661577"/>
            <a:ext cx="5081829" cy="200475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9" name="Espaço Reservado para Texto 3"/>
          <p:cNvSpPr txBox="1">
            <a:spLocks/>
          </p:cNvSpPr>
          <p:nvPr/>
        </p:nvSpPr>
        <p:spPr>
          <a:xfrm>
            <a:off x="480786" y="1206674"/>
            <a:ext cx="8572580" cy="675696"/>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dirty="0" smtClean="0"/>
              <a:t>Através do programa </a:t>
            </a:r>
            <a:r>
              <a:rPr lang="pt-BR" b="1" dirty="0" smtClean="0"/>
              <a:t>JDQU0100</a:t>
            </a:r>
            <a:r>
              <a:rPr lang="pt-BR" dirty="0" smtClean="0"/>
              <a:t> é realizada a consulta das cotações importadas do JDQuote2 via Crontab e pelo programa </a:t>
            </a:r>
            <a:r>
              <a:rPr lang="pt-BR" u="sng" dirty="0" smtClean="0">
                <a:hlinkClick r:id="rId3" action="ppaction://hlinkfile"/>
              </a:rPr>
              <a:t>JDQU0000</a:t>
            </a:r>
            <a:r>
              <a:rPr lang="pt-BR" dirty="0" smtClean="0"/>
              <a:t>.</a:t>
            </a:r>
          </a:p>
        </p:txBody>
      </p:sp>
    </p:spTree>
    <p:extLst>
      <p:ext uri="{BB962C8B-B14F-4D97-AF65-F5344CB8AC3E}">
        <p14:creationId xmlns:p14="http://schemas.microsoft.com/office/powerpoint/2010/main" val="8704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Consultar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35</a:t>
            </a:fld>
            <a:endParaRPr lang="pt-BR" dirty="0"/>
          </a:p>
        </p:txBody>
      </p:sp>
      <p:sp>
        <p:nvSpPr>
          <p:cNvPr id="4" name="Espaço Reservado para Texto 3"/>
          <p:cNvSpPr>
            <a:spLocks noGrp="1"/>
          </p:cNvSpPr>
          <p:nvPr>
            <p:ph type="body" sz="quarter" idx="10"/>
          </p:nvPr>
        </p:nvSpPr>
        <p:spPr>
          <a:xfrm>
            <a:off x="481082" y="3286356"/>
            <a:ext cx="8336348" cy="1536436"/>
          </a:xfrm>
        </p:spPr>
        <p:txBody>
          <a:bodyPr>
            <a:normAutofit/>
          </a:bodyPr>
          <a:lstStyle/>
          <a:p>
            <a:r>
              <a:rPr lang="pt-BR" dirty="0" smtClean="0"/>
              <a:t>Nos botões que possibilitam consultas da cotação são exibidos:</a:t>
            </a:r>
          </a:p>
          <a:p>
            <a:pPr lvl="1"/>
            <a:r>
              <a:rPr lang="pt-BR" dirty="0" smtClean="0"/>
              <a:t>Capa da Cotação</a:t>
            </a:r>
          </a:p>
          <a:p>
            <a:pPr lvl="1"/>
            <a:r>
              <a:rPr lang="pt-BR" dirty="0" smtClean="0"/>
              <a:t>Equipamentos inseridos</a:t>
            </a:r>
          </a:p>
          <a:p>
            <a:pPr lvl="1"/>
            <a:r>
              <a:rPr lang="pt-BR" dirty="0" smtClean="0"/>
              <a:t>Usados negociados na troca</a:t>
            </a:r>
          </a:p>
          <a:p>
            <a:endParaRPr lang="pt-BR" u="sng" dirty="0" smtClean="0"/>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JDQU0100 – Consultar Cotações  </a:t>
            </a:r>
            <a:endParaRPr lang="pt-BR" b="1" dirty="0"/>
          </a:p>
        </p:txBody>
      </p:sp>
      <p:sp>
        <p:nvSpPr>
          <p:cNvPr id="9" name="Espaço Reservado para Texto 3"/>
          <p:cNvSpPr txBox="1">
            <a:spLocks/>
          </p:cNvSpPr>
          <p:nvPr/>
        </p:nvSpPr>
        <p:spPr>
          <a:xfrm>
            <a:off x="480786" y="1206674"/>
            <a:ext cx="8572580" cy="675696"/>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dirty="0" smtClean="0"/>
              <a:t>Selecione a cotação que deseja sejam exibidos os detalhes e tecle em &lt;Concluir&gt;</a:t>
            </a:r>
          </a:p>
        </p:txBody>
      </p:sp>
      <p:pic>
        <p:nvPicPr>
          <p:cNvPr id="7" name="Imagem 6"/>
          <p:cNvPicPr>
            <a:picLocks noChangeAspect="1"/>
          </p:cNvPicPr>
          <p:nvPr/>
        </p:nvPicPr>
        <p:blipFill>
          <a:blip r:embed="rId2"/>
          <a:stretch>
            <a:fillRect/>
          </a:stretch>
        </p:blipFill>
        <p:spPr>
          <a:xfrm>
            <a:off x="740229" y="1596885"/>
            <a:ext cx="7554686" cy="1266058"/>
          </a:xfrm>
          <a:prstGeom prst="rect">
            <a:avLst/>
          </a:prstGeom>
        </p:spPr>
      </p:pic>
      <p:sp>
        <p:nvSpPr>
          <p:cNvPr id="10" name="Retângulo 9"/>
          <p:cNvSpPr/>
          <p:nvPr/>
        </p:nvSpPr>
        <p:spPr>
          <a:xfrm>
            <a:off x="838200" y="1882370"/>
            <a:ext cx="7351687" cy="272922"/>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pic>
        <p:nvPicPr>
          <p:cNvPr id="11" name="Imagem 10"/>
          <p:cNvPicPr>
            <a:picLocks noChangeAspect="1"/>
          </p:cNvPicPr>
          <p:nvPr/>
        </p:nvPicPr>
        <p:blipFill>
          <a:blip r:embed="rId3"/>
          <a:stretch>
            <a:fillRect/>
          </a:stretch>
        </p:blipFill>
        <p:spPr>
          <a:xfrm>
            <a:off x="5084990" y="3761204"/>
            <a:ext cx="3209925" cy="638175"/>
          </a:xfrm>
          <a:prstGeom prst="rect">
            <a:avLst/>
          </a:prstGeom>
        </p:spPr>
      </p:pic>
    </p:spTree>
    <p:extLst>
      <p:ext uri="{BB962C8B-B14F-4D97-AF65-F5344CB8AC3E}">
        <p14:creationId xmlns:p14="http://schemas.microsoft.com/office/powerpoint/2010/main" val="27922216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Consultar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36</a:t>
            </a:fld>
            <a:endParaRPr lang="pt-BR" dirty="0"/>
          </a:p>
        </p:txBody>
      </p:sp>
      <p:sp>
        <p:nvSpPr>
          <p:cNvPr id="5" name="Espaço Reservado para Texto 4"/>
          <p:cNvSpPr>
            <a:spLocks noGrp="1"/>
          </p:cNvSpPr>
          <p:nvPr>
            <p:ph type="body" sz="quarter" idx="11"/>
          </p:nvPr>
        </p:nvSpPr>
        <p:spPr>
          <a:xfrm>
            <a:off x="481081" y="722134"/>
            <a:ext cx="8215312" cy="281914"/>
          </a:xfrm>
        </p:spPr>
        <p:txBody>
          <a:bodyPr/>
          <a:lstStyle/>
          <a:p>
            <a:r>
              <a:rPr lang="pt-BR" b="1" dirty="0" smtClean="0"/>
              <a:t>JDQU0100 – Consultar Cotações  </a:t>
            </a:r>
            <a:endParaRPr lang="pt-BR" b="1" dirty="0"/>
          </a:p>
        </p:txBody>
      </p:sp>
      <p:sp>
        <p:nvSpPr>
          <p:cNvPr id="9" name="Espaço Reservado para Texto 3"/>
          <p:cNvSpPr txBox="1">
            <a:spLocks/>
          </p:cNvSpPr>
          <p:nvPr/>
        </p:nvSpPr>
        <p:spPr>
          <a:xfrm>
            <a:off x="480786" y="1163195"/>
            <a:ext cx="2757714" cy="430131"/>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dirty="0" smtClean="0"/>
              <a:t>Informações </a:t>
            </a:r>
            <a:r>
              <a:rPr lang="pt-BR" b="1" dirty="0" smtClean="0">
                <a:solidFill>
                  <a:srgbClr val="FF0000"/>
                </a:solidFill>
              </a:rPr>
              <a:t>Capa</a:t>
            </a:r>
            <a:r>
              <a:rPr lang="pt-BR" dirty="0" smtClean="0"/>
              <a:t> da Cotação:</a:t>
            </a:r>
          </a:p>
        </p:txBody>
      </p:sp>
      <p:pic>
        <p:nvPicPr>
          <p:cNvPr id="6" name="Imagem 5"/>
          <p:cNvPicPr>
            <a:picLocks noChangeAspect="1"/>
          </p:cNvPicPr>
          <p:nvPr/>
        </p:nvPicPr>
        <p:blipFill>
          <a:blip r:embed="rId2"/>
          <a:stretch>
            <a:fillRect/>
          </a:stretch>
        </p:blipFill>
        <p:spPr>
          <a:xfrm>
            <a:off x="3238500" y="995470"/>
            <a:ext cx="5905500" cy="3995296"/>
          </a:xfrm>
          <a:prstGeom prst="rect">
            <a:avLst/>
          </a:prstGeom>
        </p:spPr>
      </p:pic>
    </p:spTree>
    <p:extLst>
      <p:ext uri="{BB962C8B-B14F-4D97-AF65-F5344CB8AC3E}">
        <p14:creationId xmlns:p14="http://schemas.microsoft.com/office/powerpoint/2010/main" val="17917354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Consultar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37</a:t>
            </a:fld>
            <a:endParaRPr lang="pt-BR" dirty="0"/>
          </a:p>
        </p:txBody>
      </p:sp>
      <p:sp>
        <p:nvSpPr>
          <p:cNvPr id="4" name="Espaço Reservado para Texto 3"/>
          <p:cNvSpPr>
            <a:spLocks noGrp="1"/>
          </p:cNvSpPr>
          <p:nvPr>
            <p:ph type="body" sz="quarter" idx="10"/>
          </p:nvPr>
        </p:nvSpPr>
        <p:spPr>
          <a:xfrm>
            <a:off x="6553200" y="1953433"/>
            <a:ext cx="2462824" cy="1857144"/>
          </a:xfrm>
        </p:spPr>
        <p:txBody>
          <a:bodyPr>
            <a:normAutofit/>
          </a:bodyPr>
          <a:lstStyle/>
          <a:p>
            <a:pPr marL="0" indent="0">
              <a:buNone/>
            </a:pPr>
            <a:r>
              <a:rPr lang="pt-BR" u="sng" dirty="0" smtClean="0">
                <a:solidFill>
                  <a:srgbClr val="FF0000"/>
                </a:solidFill>
              </a:rPr>
              <a:t>Observe que nas cotações ainda não são disponibilizadas nesse momento, informações relacionadas as configurações do (s) equipamentos, situação sendo tratada pela montadora.</a:t>
            </a:r>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JDQU0100 – Consultar Cotações  </a:t>
            </a:r>
            <a:endParaRPr lang="pt-BR" b="1" dirty="0"/>
          </a:p>
        </p:txBody>
      </p:sp>
      <p:sp>
        <p:nvSpPr>
          <p:cNvPr id="9" name="Espaço Reservado para Texto 3"/>
          <p:cNvSpPr txBox="1">
            <a:spLocks/>
          </p:cNvSpPr>
          <p:nvPr/>
        </p:nvSpPr>
        <p:spPr>
          <a:xfrm>
            <a:off x="415471" y="1074068"/>
            <a:ext cx="6301014" cy="430131"/>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dirty="0" smtClean="0"/>
              <a:t>Informações do (s) </a:t>
            </a:r>
            <a:r>
              <a:rPr lang="pt-BR" b="1" dirty="0" smtClean="0">
                <a:solidFill>
                  <a:srgbClr val="FF0000"/>
                </a:solidFill>
              </a:rPr>
              <a:t>equipamentos</a:t>
            </a:r>
            <a:r>
              <a:rPr lang="pt-BR" dirty="0" smtClean="0"/>
              <a:t> inseridos na Cotação:</a:t>
            </a:r>
          </a:p>
        </p:txBody>
      </p:sp>
      <p:pic>
        <p:nvPicPr>
          <p:cNvPr id="7" name="Imagem 6"/>
          <p:cNvPicPr>
            <a:picLocks noChangeAspect="1"/>
          </p:cNvPicPr>
          <p:nvPr/>
        </p:nvPicPr>
        <p:blipFill>
          <a:blip r:embed="rId2"/>
          <a:stretch>
            <a:fillRect/>
          </a:stretch>
        </p:blipFill>
        <p:spPr>
          <a:xfrm>
            <a:off x="603783" y="1626877"/>
            <a:ext cx="5797018" cy="2847975"/>
          </a:xfrm>
          <a:prstGeom prst="rect">
            <a:avLst/>
          </a:prstGeom>
        </p:spPr>
      </p:pic>
      <p:sp>
        <p:nvSpPr>
          <p:cNvPr id="10" name="Retângulo 9"/>
          <p:cNvSpPr/>
          <p:nvPr/>
        </p:nvSpPr>
        <p:spPr>
          <a:xfrm>
            <a:off x="781210" y="3845476"/>
            <a:ext cx="5445420" cy="40886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93036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Consultar Cotações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38</a:t>
            </a:fld>
            <a:endParaRPr lang="pt-BR" dirty="0"/>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JDQU0100 – Consultar Cotações  </a:t>
            </a:r>
            <a:endParaRPr lang="pt-BR" b="1" dirty="0"/>
          </a:p>
        </p:txBody>
      </p:sp>
      <p:sp>
        <p:nvSpPr>
          <p:cNvPr id="9" name="Espaço Reservado para Texto 3"/>
          <p:cNvSpPr txBox="1">
            <a:spLocks/>
          </p:cNvSpPr>
          <p:nvPr/>
        </p:nvSpPr>
        <p:spPr>
          <a:xfrm>
            <a:off x="415471" y="1074068"/>
            <a:ext cx="6301014" cy="430131"/>
          </a:xfrm>
          <a:prstGeom prst="rect">
            <a:avLst/>
          </a:prstGeom>
        </p:spPr>
        <p:txBody>
          <a:bodyPr vert="horz" lIns="91413" tIns="45708" rIns="91413" bIns="45708" rtlCol="0">
            <a:normAutofit/>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t-BR" dirty="0" smtClean="0"/>
              <a:t>Informações do (s) de</a:t>
            </a:r>
            <a:r>
              <a:rPr lang="pt-BR" b="1" dirty="0" smtClean="0">
                <a:solidFill>
                  <a:srgbClr val="FF0000"/>
                </a:solidFill>
              </a:rPr>
              <a:t> usados</a:t>
            </a:r>
            <a:r>
              <a:rPr lang="pt-BR" dirty="0" smtClean="0"/>
              <a:t> negociados na troca:</a:t>
            </a:r>
          </a:p>
        </p:txBody>
      </p:sp>
      <p:pic>
        <p:nvPicPr>
          <p:cNvPr id="8" name="Imagem 7"/>
          <p:cNvPicPr>
            <a:picLocks noChangeAspect="1"/>
          </p:cNvPicPr>
          <p:nvPr/>
        </p:nvPicPr>
        <p:blipFill>
          <a:blip r:embed="rId2"/>
          <a:stretch>
            <a:fillRect/>
          </a:stretch>
        </p:blipFill>
        <p:spPr>
          <a:xfrm>
            <a:off x="567871" y="1565931"/>
            <a:ext cx="8210550" cy="2790825"/>
          </a:xfrm>
          <a:prstGeom prst="rect">
            <a:avLst/>
          </a:prstGeom>
        </p:spPr>
      </p:pic>
    </p:spTree>
    <p:extLst>
      <p:ext uri="{BB962C8B-B14F-4D97-AF65-F5344CB8AC3E}">
        <p14:creationId xmlns:p14="http://schemas.microsoft.com/office/powerpoint/2010/main" val="25485377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257" y="1148083"/>
            <a:ext cx="7467600" cy="2736304"/>
          </a:xfrm>
        </p:spPr>
        <p:txBody>
          <a:bodyPr/>
          <a:lstStyle/>
          <a:p>
            <a:pPr algn="ctr"/>
            <a:r>
              <a:rPr lang="pt-BR" sz="6600" dirty="0"/>
              <a:t>JDQUOTE 2</a:t>
            </a:r>
            <a:br>
              <a:rPr lang="pt-BR" sz="6600" dirty="0"/>
            </a:br>
            <a:r>
              <a:rPr lang="pt-BR" sz="4800" b="1" dirty="0">
                <a:solidFill>
                  <a:srgbClr val="FF0000"/>
                </a:solidFill>
              </a:rPr>
              <a:t>Importar </a:t>
            </a:r>
            <a:r>
              <a:rPr lang="pt-BR" sz="4800" dirty="0" smtClean="0">
                <a:solidFill>
                  <a:srgbClr val="FF0000"/>
                </a:solidFill>
              </a:rPr>
              <a:t>Pedidos de Venda (PO)</a:t>
            </a:r>
            <a:endParaRPr lang="pt-BR" sz="4800" dirty="0">
              <a:solidFill>
                <a:srgbClr val="FF0000"/>
              </a:solidFill>
            </a:endParaRPr>
          </a:p>
        </p:txBody>
      </p:sp>
    </p:spTree>
    <p:extLst>
      <p:ext uri="{BB962C8B-B14F-4D97-AF65-F5344CB8AC3E}">
        <p14:creationId xmlns:p14="http://schemas.microsoft.com/office/powerpoint/2010/main" val="1434694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4253" y="1253447"/>
            <a:ext cx="7641803" cy="3010328"/>
          </a:xfrm>
        </p:spPr>
        <p:txBody>
          <a:bodyPr/>
          <a:lstStyle/>
          <a:p>
            <a:r>
              <a:rPr lang="pt-BR" sz="3600" dirty="0" smtClean="0"/>
              <a:t>JDQuote – Objetivo Interface</a:t>
            </a:r>
            <a:br>
              <a:rPr lang="pt-BR" sz="3600" dirty="0" smtClean="0"/>
            </a:br>
            <a:r>
              <a:rPr lang="pt-BR" sz="2600" dirty="0" smtClean="0"/>
              <a:t/>
            </a:r>
            <a:br>
              <a:rPr lang="pt-BR" sz="2600" dirty="0" smtClean="0"/>
            </a:br>
            <a:r>
              <a:rPr lang="pt-BR" sz="2600" dirty="0" smtClean="0"/>
              <a:t>O Objetivo dessa </a:t>
            </a:r>
            <a:r>
              <a:rPr lang="pt-PT" sz="2600" dirty="0" smtClean="0"/>
              <a:t>interface é importar para o LinxMaq informaçoes de cotações, pedidos de venda e pedidos de compra inseridos pelo concessionário, no portal JDQ2, visando reduzir reprocessos no dealer, bem como possibilitar que tais informações, pertinentes ao departamento de vendas, sejam utilizadas para varias funcionalidades no sistema corporativo.                                        </a:t>
            </a:r>
            <a:br>
              <a:rPr lang="pt-PT" sz="2600" dirty="0" smtClean="0"/>
            </a:br>
            <a:r>
              <a:rPr lang="pt-BR" sz="2600" dirty="0"/>
              <a:t/>
            </a:r>
            <a:br>
              <a:rPr lang="pt-BR" sz="2600" dirty="0"/>
            </a:br>
            <a:endParaRPr lang="pt-BR" sz="2600" dirty="0"/>
          </a:p>
        </p:txBody>
      </p:sp>
    </p:spTree>
    <p:extLst>
      <p:ext uri="{BB962C8B-B14F-4D97-AF65-F5344CB8AC3E}">
        <p14:creationId xmlns:p14="http://schemas.microsoft.com/office/powerpoint/2010/main" val="23203664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40</a:t>
            </a:fld>
            <a:endParaRPr lang="pt-BR" dirty="0"/>
          </a:p>
        </p:txBody>
      </p:sp>
      <p:sp>
        <p:nvSpPr>
          <p:cNvPr id="4" name="Espaço Reservado para Texto 3"/>
          <p:cNvSpPr>
            <a:spLocks noGrp="1"/>
          </p:cNvSpPr>
          <p:nvPr>
            <p:ph type="body" sz="quarter" idx="10"/>
          </p:nvPr>
        </p:nvSpPr>
        <p:spPr>
          <a:xfrm>
            <a:off x="480787" y="1319245"/>
            <a:ext cx="8434614" cy="3503547"/>
          </a:xfrm>
        </p:spPr>
        <p:txBody>
          <a:bodyPr>
            <a:normAutofit/>
          </a:bodyPr>
          <a:lstStyle/>
          <a:p>
            <a:r>
              <a:rPr lang="pt-BR" dirty="0" smtClean="0"/>
              <a:t>Este programa efetua a </a:t>
            </a:r>
            <a:r>
              <a:rPr lang="pt-BR" dirty="0"/>
              <a:t>importação das Cotações e </a:t>
            </a:r>
            <a:r>
              <a:rPr lang="pt-BR" b="1" dirty="0">
                <a:solidFill>
                  <a:srgbClr val="FF0000"/>
                </a:solidFill>
              </a:rPr>
              <a:t>Pedidos</a:t>
            </a:r>
            <a:r>
              <a:rPr lang="pt-BR" dirty="0"/>
              <a:t> da John Deere, </a:t>
            </a:r>
            <a:r>
              <a:rPr lang="pt-BR" dirty="0" smtClean="0"/>
              <a:t>inseridos no </a:t>
            </a:r>
            <a:r>
              <a:rPr lang="pt-BR" dirty="0"/>
              <a:t>portal </a:t>
            </a:r>
            <a:r>
              <a:rPr lang="pt-BR" dirty="0" smtClean="0"/>
              <a:t>JDQUOTE2 para a base LinxMaq. </a:t>
            </a:r>
          </a:p>
          <a:p>
            <a:pPr marL="0" indent="0">
              <a:buNone/>
            </a:pPr>
            <a:endParaRPr lang="pt-BR" dirty="0" smtClean="0"/>
          </a:p>
          <a:p>
            <a:r>
              <a:rPr lang="pt-BR" b="1" u="sng" dirty="0" smtClean="0">
                <a:solidFill>
                  <a:srgbClr val="FF0000"/>
                </a:solidFill>
              </a:rPr>
              <a:t>Quando o processamento for manual</a:t>
            </a:r>
            <a:r>
              <a:rPr lang="pt-BR" u="sng" dirty="0" smtClean="0"/>
              <a:t>:</a:t>
            </a:r>
          </a:p>
          <a:p>
            <a:endParaRPr lang="pt-BR" u="sng" dirty="0" smtClean="0"/>
          </a:p>
          <a:p>
            <a:r>
              <a:rPr lang="pt-BR" dirty="0" smtClean="0"/>
              <a:t>Selecionar o botão “Pedidos”:</a:t>
            </a:r>
          </a:p>
          <a:p>
            <a:endParaRPr lang="pt-BR" dirty="0" smtClean="0"/>
          </a:p>
          <a:p>
            <a:endParaRPr lang="pt-BR" dirty="0"/>
          </a:p>
        </p:txBody>
      </p:sp>
      <p:sp>
        <p:nvSpPr>
          <p:cNvPr id="5" name="Espaço Reservado para Texto 4"/>
          <p:cNvSpPr>
            <a:spLocks noGrp="1"/>
          </p:cNvSpPr>
          <p:nvPr>
            <p:ph type="body" sz="quarter" idx="11"/>
          </p:nvPr>
        </p:nvSpPr>
        <p:spPr>
          <a:xfrm>
            <a:off x="481081" y="817982"/>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6" name="Imagem 5"/>
          <p:cNvPicPr>
            <a:picLocks noChangeAspect="1"/>
          </p:cNvPicPr>
          <p:nvPr/>
        </p:nvPicPr>
        <p:blipFill>
          <a:blip r:embed="rId2"/>
          <a:stretch>
            <a:fillRect/>
          </a:stretch>
        </p:blipFill>
        <p:spPr>
          <a:xfrm>
            <a:off x="3269344" y="2951700"/>
            <a:ext cx="2857500" cy="1295400"/>
          </a:xfrm>
          <a:prstGeom prst="rect">
            <a:avLst/>
          </a:prstGeom>
        </p:spPr>
      </p:pic>
    </p:spTree>
    <p:extLst>
      <p:ext uri="{BB962C8B-B14F-4D97-AF65-F5344CB8AC3E}">
        <p14:creationId xmlns:p14="http://schemas.microsoft.com/office/powerpoint/2010/main" val="23001014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41</a:t>
            </a:fld>
            <a:endParaRPr lang="pt-BR" dirty="0"/>
          </a:p>
        </p:txBody>
      </p:sp>
      <p:sp>
        <p:nvSpPr>
          <p:cNvPr id="4" name="Espaço Reservado para Texto 3"/>
          <p:cNvSpPr>
            <a:spLocks noGrp="1"/>
          </p:cNvSpPr>
          <p:nvPr>
            <p:ph type="body" sz="quarter" idx="10"/>
          </p:nvPr>
        </p:nvSpPr>
        <p:spPr>
          <a:xfrm>
            <a:off x="556986" y="1325422"/>
            <a:ext cx="8434614" cy="2589353"/>
          </a:xfrm>
        </p:spPr>
        <p:txBody>
          <a:bodyPr>
            <a:normAutofit/>
          </a:bodyPr>
          <a:lstStyle/>
          <a:p>
            <a:r>
              <a:rPr lang="pt-BR" dirty="0" smtClean="0"/>
              <a:t>No processamento manual, pode-se </a:t>
            </a:r>
            <a:r>
              <a:rPr lang="pt-BR" dirty="0"/>
              <a:t>informar a </a:t>
            </a:r>
            <a:r>
              <a:rPr lang="pt-BR" dirty="0" smtClean="0"/>
              <a:t>Filial (a aplicação traz default a filial , </a:t>
            </a:r>
            <a:r>
              <a:rPr lang="pt-BR" dirty="0"/>
              <a:t>Data de Modificação (inicial e final) e o Nro. Pedido (opcional, se deixar 0, traz todas os pedidos). Ao confirmar, serão exibidos os pedidos retornadas pela JD, na tela abaixo</a:t>
            </a:r>
            <a:r>
              <a:rPr lang="pt-BR" dirty="0" smtClean="0"/>
              <a:t>.</a:t>
            </a:r>
          </a:p>
          <a:p>
            <a:endParaRPr lang="pt-BR" dirty="0"/>
          </a:p>
          <a:p>
            <a:endParaRPr lang="pt-BR" dirty="0" smtClean="0"/>
          </a:p>
          <a:p>
            <a:endParaRPr lang="pt-BR" dirty="0"/>
          </a:p>
          <a:p>
            <a:endParaRPr lang="pt-BR" dirty="0" smtClean="0"/>
          </a:p>
          <a:p>
            <a:endParaRPr lang="pt-BR" dirty="0"/>
          </a:p>
          <a:p>
            <a:endParaRPr lang="pt-BR" dirty="0" smtClean="0"/>
          </a:p>
          <a:p>
            <a:endParaRPr lang="pt-BR" dirty="0"/>
          </a:p>
          <a:p>
            <a:endParaRPr lang="pt-BR" dirty="0" smtClean="0"/>
          </a:p>
          <a:p>
            <a:endParaRPr lang="pt-BR" dirty="0"/>
          </a:p>
          <a:p>
            <a:pPr marL="0" indent="0">
              <a:buNone/>
            </a:pPr>
            <a:endParaRPr lang="pt-BR" dirty="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8" name="Imagem 7"/>
          <p:cNvPicPr>
            <a:picLocks noChangeAspect="1"/>
          </p:cNvPicPr>
          <p:nvPr/>
        </p:nvPicPr>
        <p:blipFill>
          <a:blip r:embed="rId2"/>
          <a:stretch>
            <a:fillRect/>
          </a:stretch>
        </p:blipFill>
        <p:spPr>
          <a:xfrm>
            <a:off x="816689" y="2474269"/>
            <a:ext cx="7543800" cy="1144005"/>
          </a:xfrm>
          <a:prstGeom prst="rect">
            <a:avLst/>
          </a:prstGeom>
        </p:spPr>
      </p:pic>
      <p:sp>
        <p:nvSpPr>
          <p:cNvPr id="9" name="Retângulo 8"/>
          <p:cNvSpPr/>
          <p:nvPr/>
        </p:nvSpPr>
        <p:spPr>
          <a:xfrm>
            <a:off x="899339" y="2481789"/>
            <a:ext cx="3901261" cy="69007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176523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42</a:t>
            </a:fld>
            <a:endParaRPr lang="pt-BR" dirty="0"/>
          </a:p>
        </p:txBody>
      </p:sp>
      <p:sp>
        <p:nvSpPr>
          <p:cNvPr id="4" name="Espaço Reservado para Texto 3"/>
          <p:cNvSpPr>
            <a:spLocks noGrp="1"/>
          </p:cNvSpPr>
          <p:nvPr>
            <p:ph type="body" sz="quarter" idx="10"/>
          </p:nvPr>
        </p:nvSpPr>
        <p:spPr>
          <a:xfrm>
            <a:off x="480786" y="984166"/>
            <a:ext cx="8434614" cy="3838626"/>
          </a:xfrm>
        </p:spPr>
        <p:txBody>
          <a:bodyPr>
            <a:normAutofit/>
          </a:bodyPr>
          <a:lstStyle/>
          <a:p>
            <a:r>
              <a:rPr lang="pt-BR" dirty="0" smtClean="0"/>
              <a:t>Em </a:t>
            </a:r>
            <a:r>
              <a:rPr lang="pt-BR" dirty="0"/>
              <a:t>seguida, o usuário </a:t>
            </a:r>
            <a:r>
              <a:rPr lang="pt-BR" dirty="0" smtClean="0"/>
              <a:t>deve </a:t>
            </a:r>
            <a:r>
              <a:rPr lang="pt-BR" dirty="0"/>
              <a:t>selecionar </a:t>
            </a:r>
            <a:r>
              <a:rPr lang="pt-BR" dirty="0" smtClean="0"/>
              <a:t>o(s) pedido(s) a serem importados </a:t>
            </a:r>
            <a:r>
              <a:rPr lang="pt-BR" dirty="0"/>
              <a:t>para o LinxMaq, marcando na primeira coluna, como “Sim</a:t>
            </a:r>
            <a:r>
              <a:rPr lang="pt-BR" dirty="0" smtClean="0"/>
              <a:t>” e Concluir a operação. </a:t>
            </a:r>
            <a:r>
              <a:rPr lang="pt-BR" dirty="0"/>
              <a:t>Após realizar esse procedimento, é necessário clicar em “Concluir”. Com isso, o pedido é importado e em seguida é possível realizar a consulta do pré pedido no programa (</a:t>
            </a:r>
            <a:r>
              <a:rPr lang="pt-BR" u="sng" dirty="0">
                <a:hlinkClick r:id="rId2" action="ppaction://hlinkfile"/>
              </a:rPr>
              <a:t>JDQU0400</a:t>
            </a:r>
            <a:r>
              <a:rPr lang="pt-BR" dirty="0"/>
              <a:t>).</a:t>
            </a:r>
          </a:p>
          <a:p>
            <a:pPr marL="0" indent="0">
              <a:buNone/>
            </a:pPr>
            <a:r>
              <a:rPr lang="pt-BR" dirty="0"/>
              <a:t> </a:t>
            </a:r>
            <a:endParaRPr lang="pt-BR" dirty="0" smtClean="0"/>
          </a:p>
          <a:p>
            <a:endParaRPr lang="pt-BR" dirty="0"/>
          </a:p>
          <a:p>
            <a:endParaRPr lang="pt-BR" dirty="0" smtClean="0"/>
          </a:p>
          <a:p>
            <a:endParaRPr lang="pt-BR" dirty="0"/>
          </a:p>
          <a:p>
            <a:pPr marL="0" indent="0">
              <a:buNone/>
            </a:pPr>
            <a:endParaRPr lang="pt-BR" dirty="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9" name="Imagem 8"/>
          <p:cNvPicPr/>
          <p:nvPr/>
        </p:nvPicPr>
        <p:blipFill>
          <a:blip r:embed="rId3"/>
          <a:stretch>
            <a:fillRect/>
          </a:stretch>
        </p:blipFill>
        <p:spPr>
          <a:xfrm>
            <a:off x="1620177" y="2182333"/>
            <a:ext cx="6645910" cy="2784475"/>
          </a:xfrm>
          <a:prstGeom prst="rect">
            <a:avLst/>
          </a:prstGeom>
        </p:spPr>
      </p:pic>
      <p:sp>
        <p:nvSpPr>
          <p:cNvPr id="10" name="Retângulo 9"/>
          <p:cNvSpPr/>
          <p:nvPr/>
        </p:nvSpPr>
        <p:spPr>
          <a:xfrm>
            <a:off x="3028951" y="3184071"/>
            <a:ext cx="307366" cy="568052"/>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1" name="Retângulo 10"/>
          <p:cNvSpPr/>
          <p:nvPr/>
        </p:nvSpPr>
        <p:spPr>
          <a:xfrm>
            <a:off x="1620177" y="2452163"/>
            <a:ext cx="894423" cy="45539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953066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43</a:t>
            </a:fld>
            <a:endParaRPr lang="pt-BR" dirty="0"/>
          </a:p>
        </p:txBody>
      </p:sp>
      <p:sp>
        <p:nvSpPr>
          <p:cNvPr id="4" name="Espaço Reservado para Texto 3"/>
          <p:cNvSpPr>
            <a:spLocks noGrp="1"/>
          </p:cNvSpPr>
          <p:nvPr>
            <p:ph type="body" sz="quarter" idx="10"/>
          </p:nvPr>
        </p:nvSpPr>
        <p:spPr>
          <a:xfrm>
            <a:off x="480786" y="1075051"/>
            <a:ext cx="8434614" cy="3503547"/>
          </a:xfrm>
        </p:spPr>
        <p:txBody>
          <a:bodyPr>
            <a:normAutofit/>
          </a:bodyPr>
          <a:lstStyle/>
          <a:p>
            <a:r>
              <a:rPr lang="pt-BR" dirty="0" smtClean="0"/>
              <a:t>Após efetuada a importação a aplicação exibe mensagem avisando o usuário que foi concluída e </a:t>
            </a:r>
            <a:r>
              <a:rPr lang="pt-BR" dirty="0"/>
              <a:t>tanto </a:t>
            </a:r>
            <a:r>
              <a:rPr lang="pt-BR" dirty="0" smtClean="0"/>
              <a:t>para </a:t>
            </a:r>
            <a:r>
              <a:rPr lang="pt-BR" dirty="0"/>
              <a:t>Cotação quanto do </a:t>
            </a:r>
            <a:r>
              <a:rPr lang="pt-BR" dirty="0" smtClean="0"/>
              <a:t>Pedido</a:t>
            </a:r>
            <a:r>
              <a:rPr lang="pt-BR" dirty="0"/>
              <a:t>, será exibido </a:t>
            </a:r>
            <a:r>
              <a:rPr lang="pt-BR" dirty="0" smtClean="0"/>
              <a:t>na </a:t>
            </a:r>
            <a:r>
              <a:rPr lang="pt-BR" dirty="0"/>
              <a:t>coluna “Situação” </a:t>
            </a:r>
            <a:r>
              <a:rPr lang="pt-BR" dirty="0" smtClean="0"/>
              <a:t>o status da integração.</a:t>
            </a:r>
            <a:endParaRPr lang="pt-BR" dirty="0"/>
          </a:p>
          <a:p>
            <a:pPr marL="0" indent="0">
              <a:buNone/>
            </a:pPr>
            <a:r>
              <a:rPr lang="pt-BR" dirty="0"/>
              <a:t> </a:t>
            </a:r>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8" name="Imagem 7"/>
          <p:cNvPicPr/>
          <p:nvPr/>
        </p:nvPicPr>
        <p:blipFill>
          <a:blip r:embed="rId2"/>
          <a:stretch>
            <a:fillRect/>
          </a:stretch>
        </p:blipFill>
        <p:spPr>
          <a:xfrm>
            <a:off x="1543977" y="1769993"/>
            <a:ext cx="6645910" cy="2713355"/>
          </a:xfrm>
          <a:prstGeom prst="rect">
            <a:avLst/>
          </a:prstGeom>
        </p:spPr>
      </p:pic>
      <p:sp>
        <p:nvSpPr>
          <p:cNvPr id="10" name="Retângulo 9"/>
          <p:cNvSpPr/>
          <p:nvPr/>
        </p:nvSpPr>
        <p:spPr>
          <a:xfrm>
            <a:off x="6935127" y="2213402"/>
            <a:ext cx="894423" cy="78877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68173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44</a:t>
            </a:fld>
            <a:endParaRPr lang="pt-BR" dirty="0"/>
          </a:p>
        </p:txBody>
      </p:sp>
      <p:sp>
        <p:nvSpPr>
          <p:cNvPr id="4" name="Espaço Reservado para Texto 3"/>
          <p:cNvSpPr>
            <a:spLocks noGrp="1"/>
          </p:cNvSpPr>
          <p:nvPr>
            <p:ph type="body" sz="quarter" idx="10"/>
          </p:nvPr>
        </p:nvSpPr>
        <p:spPr>
          <a:xfrm>
            <a:off x="480786" y="1075051"/>
            <a:ext cx="8434614" cy="3503547"/>
          </a:xfrm>
        </p:spPr>
        <p:txBody>
          <a:bodyPr>
            <a:normAutofit/>
          </a:bodyPr>
          <a:lstStyle/>
          <a:p>
            <a:r>
              <a:rPr lang="pt-BR" dirty="0" smtClean="0"/>
              <a:t>Ocorrendo </a:t>
            </a:r>
            <a:r>
              <a:rPr lang="pt-BR" dirty="0"/>
              <a:t>algum problema </a:t>
            </a:r>
            <a:r>
              <a:rPr lang="pt-BR" dirty="0" smtClean="0"/>
              <a:t>na </a:t>
            </a:r>
            <a:r>
              <a:rPr lang="pt-BR" dirty="0"/>
              <a:t>importação, tanto da Cotação quanto do </a:t>
            </a:r>
            <a:r>
              <a:rPr lang="pt-BR" dirty="0" smtClean="0"/>
              <a:t>Pedido</a:t>
            </a:r>
            <a:r>
              <a:rPr lang="pt-BR" dirty="0"/>
              <a:t>, será exibido uma mensagem na coluna “Situação” e o usuário poderá ver mais detalhes na tela do </a:t>
            </a:r>
            <a:r>
              <a:rPr lang="pt-BR" b="1" dirty="0"/>
              <a:t>monitor de integração </a:t>
            </a:r>
            <a:r>
              <a:rPr lang="pt-BR" dirty="0"/>
              <a:t>(</a:t>
            </a:r>
            <a:r>
              <a:rPr lang="pt-BR" u="sng" dirty="0">
                <a:hlinkClick r:id="rId2" action="ppaction://hlinkfile"/>
              </a:rPr>
              <a:t>JDQU0001</a:t>
            </a:r>
            <a:r>
              <a:rPr lang="pt-BR" dirty="0" smtClean="0"/>
              <a:t>).</a:t>
            </a:r>
            <a:endParaRPr lang="pt-BR" dirty="0"/>
          </a:p>
          <a:p>
            <a:pPr marL="0" indent="0">
              <a:buNone/>
            </a:pPr>
            <a:r>
              <a:rPr lang="pt-BR" dirty="0"/>
              <a:t> </a:t>
            </a:r>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9" name="Imagem 8"/>
          <p:cNvPicPr>
            <a:picLocks noChangeAspect="1"/>
          </p:cNvPicPr>
          <p:nvPr/>
        </p:nvPicPr>
        <p:blipFill>
          <a:blip r:embed="rId3"/>
          <a:stretch>
            <a:fillRect/>
          </a:stretch>
        </p:blipFill>
        <p:spPr>
          <a:xfrm>
            <a:off x="1111223" y="1772318"/>
            <a:ext cx="6954732" cy="2899351"/>
          </a:xfrm>
          <a:prstGeom prst="rect">
            <a:avLst/>
          </a:prstGeom>
        </p:spPr>
      </p:pic>
      <p:sp>
        <p:nvSpPr>
          <p:cNvPr id="10" name="Retângulo 9"/>
          <p:cNvSpPr/>
          <p:nvPr/>
        </p:nvSpPr>
        <p:spPr>
          <a:xfrm>
            <a:off x="6744627" y="2292177"/>
            <a:ext cx="894423" cy="136542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1" name="Retângulo 10"/>
          <p:cNvSpPr/>
          <p:nvPr/>
        </p:nvSpPr>
        <p:spPr>
          <a:xfrm>
            <a:off x="3480714" y="3143250"/>
            <a:ext cx="2262861" cy="81915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30020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45</a:t>
            </a:fld>
            <a:endParaRPr lang="pt-BR" dirty="0"/>
          </a:p>
        </p:txBody>
      </p:sp>
      <p:sp>
        <p:nvSpPr>
          <p:cNvPr id="4" name="Espaço Reservado para Texto 3"/>
          <p:cNvSpPr>
            <a:spLocks noGrp="1"/>
          </p:cNvSpPr>
          <p:nvPr>
            <p:ph type="body" sz="quarter" idx="10"/>
          </p:nvPr>
        </p:nvSpPr>
        <p:spPr>
          <a:xfrm>
            <a:off x="480786" y="1075051"/>
            <a:ext cx="8434614" cy="3503547"/>
          </a:xfrm>
        </p:spPr>
        <p:txBody>
          <a:bodyPr>
            <a:normAutofit/>
          </a:bodyPr>
          <a:lstStyle/>
          <a:p>
            <a:r>
              <a:rPr lang="pt-BR" b="1" dirty="0" smtClean="0">
                <a:solidFill>
                  <a:srgbClr val="FF0000"/>
                </a:solidFill>
              </a:rPr>
              <a:t>INFORMAÇÕES IMPORTANTES NA IMPORTAÇÃO DOS PEDIDOS DE VENDAS</a:t>
            </a:r>
            <a:r>
              <a:rPr lang="pt-BR" b="1" dirty="0" smtClean="0"/>
              <a:t>.</a:t>
            </a:r>
          </a:p>
          <a:p>
            <a:pPr marL="0" indent="0">
              <a:buNone/>
            </a:pPr>
            <a:endParaRPr lang="pt-BR" b="1" dirty="0" smtClean="0"/>
          </a:p>
          <a:p>
            <a:pPr>
              <a:buFont typeface="+mj-lt"/>
              <a:buAutoNum type="arabicPeriod"/>
            </a:pPr>
            <a:r>
              <a:rPr lang="pt-BR" dirty="0" smtClean="0"/>
              <a:t>É necessário a importação da cotação referente aos pedidos importados já esteja efetuada e atualizada, isso porque a informação relacionadas ao clientes, tem origem na cotação e não vem nos dados do pedido.</a:t>
            </a:r>
          </a:p>
          <a:p>
            <a:pPr>
              <a:buFont typeface="+mj-lt"/>
              <a:buAutoNum type="arabicPeriod"/>
            </a:pPr>
            <a:endParaRPr lang="pt-BR" dirty="0" smtClean="0"/>
          </a:p>
          <a:p>
            <a:pPr>
              <a:buFont typeface="+mj-lt"/>
              <a:buAutoNum type="arabicPeriod"/>
            </a:pPr>
            <a:r>
              <a:rPr lang="pt-BR" dirty="0" smtClean="0"/>
              <a:t>Há situações que impedem que um pedido seja atualizado com sucesso no LinxMaq, pois existem validações internas que impossibilitam a geração do Pré-Pedido e deve-se ficar atento:</a:t>
            </a:r>
          </a:p>
          <a:p>
            <a:pPr>
              <a:buFont typeface="+mj-lt"/>
              <a:buAutoNum type="arabicPeriod"/>
            </a:pPr>
            <a:endParaRPr lang="pt-BR" dirty="0" smtClean="0"/>
          </a:p>
          <a:p>
            <a:endParaRPr lang="pt-BR" dirty="0"/>
          </a:p>
          <a:p>
            <a:endParaRPr lang="pt-BR"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spTree>
    <p:extLst>
      <p:ext uri="{BB962C8B-B14F-4D97-AF65-F5344CB8AC3E}">
        <p14:creationId xmlns:p14="http://schemas.microsoft.com/office/powerpoint/2010/main" val="36477609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46</a:t>
            </a:fld>
            <a:endParaRPr lang="pt-BR" dirty="0"/>
          </a:p>
        </p:txBody>
      </p:sp>
      <p:sp>
        <p:nvSpPr>
          <p:cNvPr id="4" name="Espaço Reservado para Texto 3"/>
          <p:cNvSpPr>
            <a:spLocks noGrp="1"/>
          </p:cNvSpPr>
          <p:nvPr>
            <p:ph type="body" sz="quarter" idx="10"/>
          </p:nvPr>
        </p:nvSpPr>
        <p:spPr>
          <a:xfrm>
            <a:off x="480786" y="1075051"/>
            <a:ext cx="8434614" cy="3503547"/>
          </a:xfrm>
        </p:spPr>
        <p:txBody>
          <a:bodyPr>
            <a:normAutofit/>
          </a:bodyPr>
          <a:lstStyle/>
          <a:p>
            <a:r>
              <a:rPr lang="pt-BR" b="1" dirty="0" smtClean="0">
                <a:solidFill>
                  <a:srgbClr val="FF0000"/>
                </a:solidFill>
              </a:rPr>
              <a:t>INFORMAÇÕES IMPORTANTES NA IMPORTAÇÃO DOS PEDIDOS DE VENDAS</a:t>
            </a:r>
            <a:r>
              <a:rPr lang="pt-BR" b="1" dirty="0" smtClean="0"/>
              <a:t>.</a:t>
            </a:r>
          </a:p>
          <a:p>
            <a:endParaRPr lang="pt-BR"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graphicFrame>
        <p:nvGraphicFramePr>
          <p:cNvPr id="6" name="Tabela 5"/>
          <p:cNvGraphicFramePr>
            <a:graphicFrameLocks noGrp="1"/>
          </p:cNvGraphicFramePr>
          <p:nvPr>
            <p:extLst>
              <p:ext uri="{D42A27DB-BD31-4B8C-83A1-F6EECF244321}">
                <p14:modId xmlns:p14="http://schemas.microsoft.com/office/powerpoint/2010/main" val="3819059738"/>
              </p:ext>
            </p:extLst>
          </p:nvPr>
        </p:nvGraphicFramePr>
        <p:xfrm>
          <a:off x="1211169" y="1749807"/>
          <a:ext cx="6451272" cy="2893203"/>
        </p:xfrm>
        <a:graphic>
          <a:graphicData uri="http://schemas.openxmlformats.org/drawingml/2006/table">
            <a:tbl>
              <a:tblPr firstRow="1" firstCol="1" bandRow="1">
                <a:tableStyleId>{5C22544A-7EE6-4342-B048-85BDC9FD1C3A}</a:tableStyleId>
              </a:tblPr>
              <a:tblGrid>
                <a:gridCol w="3225636"/>
                <a:gridCol w="3225636"/>
              </a:tblGrid>
              <a:tr h="233414">
                <a:tc>
                  <a:txBody>
                    <a:bodyPr/>
                    <a:lstStyle/>
                    <a:p>
                      <a:pPr>
                        <a:spcAft>
                          <a:spcPts val="0"/>
                        </a:spcAft>
                      </a:pPr>
                      <a:r>
                        <a:rPr lang="pt-BR" sz="1100" dirty="0">
                          <a:effectLst/>
                        </a:rPr>
                        <a:t>VALIDAÇÃO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MENSAGEM EXIBIDA</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66827">
                <a:tc>
                  <a:txBody>
                    <a:bodyPr/>
                    <a:lstStyle/>
                    <a:p>
                      <a:pPr>
                        <a:spcAft>
                          <a:spcPts val="0"/>
                        </a:spcAft>
                      </a:pPr>
                      <a:r>
                        <a:rPr lang="pt-BR" sz="1300" dirty="0">
                          <a:effectLst/>
                          <a:latin typeface="Neo Sans Pro" panose="020B0504030504040204" pitchFamily="34" charset="0"/>
                        </a:rPr>
                        <a:t>Veículo usado sem o serial </a:t>
                      </a:r>
                      <a:r>
                        <a:rPr lang="pt-BR" sz="1300" dirty="0" err="1">
                          <a:effectLst/>
                          <a:latin typeface="Neo Sans Pro" panose="020B0504030504040204" pitchFamily="34" charset="0"/>
                        </a:rPr>
                        <a:t>number</a:t>
                      </a:r>
                      <a:r>
                        <a:rPr lang="pt-BR" sz="1300" dirty="0">
                          <a:effectLst/>
                          <a:latin typeface="Neo Sans Pro" panose="020B0504030504040204" pitchFamily="34" charset="0"/>
                        </a:rPr>
                        <a:t> </a:t>
                      </a:r>
                      <a:r>
                        <a:rPr lang="pt-BR" sz="1300" dirty="0" smtClean="0">
                          <a:effectLst/>
                          <a:latin typeface="Neo Sans Pro" panose="020B0504030504040204" pitchFamily="34" charset="0"/>
                        </a:rPr>
                        <a:t>informado (chassi)</a:t>
                      </a:r>
                      <a:endParaRPr lang="pt-BR" sz="1300" dirty="0">
                        <a:effectLst/>
                        <a:latin typeface="Neo Sans Pro" panose="020B05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300" dirty="0">
                          <a:effectLst/>
                          <a:latin typeface="Neo Sans Pro" panose="020B0504030504040204" pitchFamily="34" charset="0"/>
                        </a:rPr>
                        <a:t>“Existem equipamentos usados sem o Serial Number informado no portal JDQUOTE2</a:t>
                      </a:r>
                      <a:r>
                        <a:rPr lang="pt-BR" sz="1300" dirty="0" smtClean="0">
                          <a:effectLst/>
                          <a:latin typeface="Neo Sans Pro" panose="020B0504030504040204" pitchFamily="34" charset="0"/>
                        </a:rPr>
                        <a:t>”</a:t>
                      </a:r>
                    </a:p>
                    <a:p>
                      <a:pPr>
                        <a:spcAft>
                          <a:spcPts val="0"/>
                        </a:spcAft>
                      </a:pPr>
                      <a:endParaRPr lang="pt-BR" sz="1300" dirty="0">
                        <a:effectLst/>
                        <a:latin typeface="Neo Sans Pro" panose="020B0504030504040204" pitchFamily="34" charset="0"/>
                        <a:ea typeface="Calibri" panose="020F0502020204030204" pitchFamily="34" charset="0"/>
                        <a:cs typeface="Times New Roman" panose="02020603050405020304" pitchFamily="18" charset="0"/>
                      </a:endParaRPr>
                    </a:p>
                  </a:txBody>
                  <a:tcPr marL="68580" marR="68580" marT="0" marB="0"/>
                </a:tc>
              </a:tr>
              <a:tr h="1867309">
                <a:tc>
                  <a:txBody>
                    <a:bodyPr/>
                    <a:lstStyle/>
                    <a:p>
                      <a:pPr>
                        <a:spcAft>
                          <a:spcPts val="0"/>
                        </a:spcAft>
                      </a:pPr>
                      <a:r>
                        <a:rPr lang="pt-BR" sz="1300" dirty="0">
                          <a:effectLst/>
                          <a:latin typeface="Neo Sans Pro" panose="020B0504030504040204" pitchFamily="34" charset="0"/>
                        </a:rPr>
                        <a:t>Dados do veículo usado </a:t>
                      </a:r>
                      <a:r>
                        <a:rPr lang="pt-BR" sz="1300" dirty="0" smtClean="0">
                          <a:effectLst/>
                          <a:latin typeface="Neo Sans Pro" panose="020B0504030504040204" pitchFamily="34" charset="0"/>
                        </a:rPr>
                        <a:t>alterados </a:t>
                      </a:r>
                      <a:r>
                        <a:rPr lang="pt-BR" sz="1300" dirty="0">
                          <a:effectLst/>
                          <a:latin typeface="Neo Sans Pro" panose="020B0504030504040204" pitchFamily="34" charset="0"/>
                        </a:rPr>
                        <a:t>após geração da avaliação no </a:t>
                      </a:r>
                      <a:r>
                        <a:rPr lang="pt-BR" sz="1300" dirty="0" smtClean="0">
                          <a:effectLst/>
                          <a:latin typeface="Neo Sans Pro" panose="020B0504030504040204" pitchFamily="34" charset="0"/>
                        </a:rPr>
                        <a:t>DMS (VEIC0040).</a:t>
                      </a:r>
                      <a:endParaRPr lang="pt-BR" sz="1300" dirty="0">
                        <a:effectLst/>
                        <a:latin typeface="Neo Sans Pro" panose="020B050403050404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300" dirty="0">
                          <a:effectLst/>
                          <a:latin typeface="Neo Sans Pro" panose="020B0504030504040204" pitchFamily="34" charset="0"/>
                        </a:rPr>
                        <a:t>“Veículo usado foi alterado porém existe avaliação [] (VEIC0040) para o Serial Number: []”</a:t>
                      </a:r>
                    </a:p>
                    <a:p>
                      <a:pPr>
                        <a:spcAft>
                          <a:spcPts val="0"/>
                        </a:spcAft>
                      </a:pPr>
                      <a:r>
                        <a:rPr lang="pt-BR" sz="1300" dirty="0">
                          <a:effectLst/>
                          <a:latin typeface="Neo Sans Pro" panose="020B0504030504040204" pitchFamily="34" charset="0"/>
                        </a:rPr>
                        <a:t> </a:t>
                      </a:r>
                    </a:p>
                    <a:p>
                      <a:pPr>
                        <a:spcAft>
                          <a:spcPts val="0"/>
                        </a:spcAft>
                      </a:pPr>
                      <a:r>
                        <a:rPr lang="pt-BR" sz="1300" dirty="0">
                          <a:effectLst/>
                          <a:latin typeface="Neo Sans Pro" panose="020B0504030504040204" pitchFamily="34" charset="0"/>
                        </a:rPr>
                        <a:t>Ao selecionar o pedido na aba “Monitor” é possível visualizar qual informação foi alterada (valor, observação, ano, fabricante, modelo ou horas)</a:t>
                      </a:r>
                      <a:endParaRPr lang="pt-BR" sz="1300" dirty="0">
                        <a:effectLst/>
                        <a:latin typeface="Neo Sans Pro" panose="020B050403050404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0120427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47</a:t>
            </a:fld>
            <a:endParaRPr lang="pt-BR" dirty="0"/>
          </a:p>
        </p:txBody>
      </p:sp>
      <p:sp>
        <p:nvSpPr>
          <p:cNvPr id="4" name="Espaço Reservado para Texto 3"/>
          <p:cNvSpPr>
            <a:spLocks noGrp="1"/>
          </p:cNvSpPr>
          <p:nvPr>
            <p:ph type="body" sz="quarter" idx="10"/>
          </p:nvPr>
        </p:nvSpPr>
        <p:spPr>
          <a:xfrm>
            <a:off x="480786" y="958939"/>
            <a:ext cx="7540470" cy="3503547"/>
          </a:xfrm>
        </p:spPr>
        <p:txBody>
          <a:bodyPr>
            <a:normAutofit/>
          </a:bodyPr>
          <a:lstStyle/>
          <a:p>
            <a:r>
              <a:rPr lang="pt-BR" b="1" dirty="0" smtClean="0">
                <a:solidFill>
                  <a:srgbClr val="FF0000"/>
                </a:solidFill>
              </a:rPr>
              <a:t>INFORMAÇÕES IMPORTANTES NA IMPORTAÇÃO DOS PEDIDOS DE VENDAS</a:t>
            </a:r>
            <a:r>
              <a:rPr lang="pt-BR" b="1" dirty="0" smtClean="0"/>
              <a:t>.</a:t>
            </a:r>
          </a:p>
          <a:p>
            <a:pPr marL="400050" lvl="1" indent="0">
              <a:buNone/>
            </a:pPr>
            <a:r>
              <a:rPr lang="pt-BR" sz="1300" dirty="0"/>
              <a:t>Quando isso ocorrer o status do pedido no JDQU0400 ficará como “NÃO ATUALIZADO” e irá exibir no campo “Detalhe do Status” um dos motivos abaixo:</a:t>
            </a:r>
          </a:p>
          <a:p>
            <a:endParaRPr lang="pt-BR"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7" name="Imagem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9384" y="1942720"/>
            <a:ext cx="6821872" cy="2880072"/>
          </a:xfrm>
          <a:prstGeom prst="rect">
            <a:avLst/>
          </a:prstGeom>
          <a:noFill/>
          <a:ln>
            <a:noFill/>
          </a:ln>
        </p:spPr>
      </p:pic>
    </p:spTree>
    <p:extLst>
      <p:ext uri="{BB962C8B-B14F-4D97-AF65-F5344CB8AC3E}">
        <p14:creationId xmlns:p14="http://schemas.microsoft.com/office/powerpoint/2010/main" val="8665225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48</a:t>
            </a:fld>
            <a:endParaRPr lang="pt-BR" dirty="0"/>
          </a:p>
        </p:txBody>
      </p:sp>
      <p:sp>
        <p:nvSpPr>
          <p:cNvPr id="4" name="Espaço Reservado para Texto 3"/>
          <p:cNvSpPr>
            <a:spLocks noGrp="1"/>
          </p:cNvSpPr>
          <p:nvPr>
            <p:ph type="body" sz="quarter" idx="10"/>
          </p:nvPr>
        </p:nvSpPr>
        <p:spPr>
          <a:xfrm>
            <a:off x="480786" y="958939"/>
            <a:ext cx="7540470" cy="3503547"/>
          </a:xfrm>
        </p:spPr>
        <p:txBody>
          <a:bodyPr>
            <a:normAutofit/>
          </a:bodyPr>
          <a:lstStyle/>
          <a:p>
            <a:r>
              <a:rPr lang="pt-BR" b="1" dirty="0" smtClean="0">
                <a:solidFill>
                  <a:srgbClr val="FF0000"/>
                </a:solidFill>
              </a:rPr>
              <a:t>INFORMAÇÕES IMPORTANTES NA IMPORTAÇÃO DOS PEDIDOS DE VENDAS</a:t>
            </a:r>
            <a:r>
              <a:rPr lang="pt-BR" b="1" dirty="0" smtClean="0"/>
              <a:t>.</a:t>
            </a:r>
          </a:p>
          <a:p>
            <a:endParaRPr lang="pt-BR" b="1" dirty="0" smtClean="0"/>
          </a:p>
          <a:p>
            <a:pPr marL="400050" lvl="1" indent="0">
              <a:buNone/>
            </a:pPr>
            <a:r>
              <a:rPr lang="pt-BR" sz="1300" dirty="0"/>
              <a:t>Validações </a:t>
            </a:r>
            <a:r>
              <a:rPr lang="pt-BR" sz="1300" dirty="0" smtClean="0"/>
              <a:t>efetuadas que </a:t>
            </a:r>
            <a:r>
              <a:rPr lang="pt-BR" sz="1300" b="1" dirty="0"/>
              <a:t>quando já existe um pedido de venda gerado no LinxMaq para o pedido do JDQuote e foi alterado alguma informação no JDQuote</a:t>
            </a:r>
            <a:r>
              <a:rPr lang="pt-BR" sz="1300" dirty="0"/>
              <a:t> </a:t>
            </a:r>
            <a:r>
              <a:rPr lang="pt-BR" sz="1300" u="sng" dirty="0">
                <a:solidFill>
                  <a:srgbClr val="FF0000"/>
                </a:solidFill>
              </a:rPr>
              <a:t>que será necessário cancelar o pedido de venda para importar as alterações e gerar um novo. </a:t>
            </a:r>
            <a:endParaRPr lang="pt-BR" sz="1300" u="sng" dirty="0" smtClean="0">
              <a:solidFill>
                <a:srgbClr val="FF0000"/>
              </a:solidFill>
            </a:endParaRPr>
          </a:p>
          <a:p>
            <a:pPr marL="400050" lvl="1" indent="0">
              <a:buNone/>
            </a:pPr>
            <a:endParaRPr lang="pt-BR" sz="1300" u="sng" dirty="0">
              <a:solidFill>
                <a:srgbClr val="FF0000"/>
              </a:solidFill>
            </a:endParaRPr>
          </a:p>
          <a:p>
            <a:pPr marL="400050" lvl="1" indent="0">
              <a:buNone/>
            </a:pPr>
            <a:r>
              <a:rPr lang="pt-BR" sz="1300" dirty="0"/>
              <a:t>Quando isso ocorrer o status do pedido no JDQU0400 ficará como “NÃO ATUALIZADO” e irá exibir </a:t>
            </a:r>
            <a:r>
              <a:rPr lang="pt-BR" sz="1200" dirty="0"/>
              <a:t>no campo “Detalhe do Status” um dos motivos </a:t>
            </a:r>
            <a:r>
              <a:rPr lang="pt-BR" sz="1200" dirty="0" smtClean="0"/>
              <a:t>a seguir:</a:t>
            </a:r>
            <a:endParaRPr lang="pt-BR" sz="1200" dirty="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spTree>
    <p:extLst>
      <p:ext uri="{BB962C8B-B14F-4D97-AF65-F5344CB8AC3E}">
        <p14:creationId xmlns:p14="http://schemas.microsoft.com/office/powerpoint/2010/main" val="24215040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49</a:t>
            </a:fld>
            <a:endParaRPr lang="pt-BR" dirty="0"/>
          </a:p>
        </p:txBody>
      </p:sp>
      <p:sp>
        <p:nvSpPr>
          <p:cNvPr id="4" name="Espaço Reservado para Texto 3"/>
          <p:cNvSpPr>
            <a:spLocks noGrp="1"/>
          </p:cNvSpPr>
          <p:nvPr>
            <p:ph type="body" sz="quarter" idx="10"/>
          </p:nvPr>
        </p:nvSpPr>
        <p:spPr>
          <a:xfrm>
            <a:off x="480786" y="958939"/>
            <a:ext cx="7540470" cy="3503547"/>
          </a:xfrm>
        </p:spPr>
        <p:txBody>
          <a:bodyPr>
            <a:normAutofit/>
          </a:bodyPr>
          <a:lstStyle/>
          <a:p>
            <a:r>
              <a:rPr lang="pt-BR" b="1" dirty="0" smtClean="0">
                <a:solidFill>
                  <a:srgbClr val="FF0000"/>
                </a:solidFill>
              </a:rPr>
              <a:t>INFORMAÇÕES IMPORTANTES NA IMPORTAÇÃO DOS PEDIDOS DE VENDAS</a:t>
            </a:r>
            <a:r>
              <a:rPr lang="pt-BR" b="1" dirty="0" smtClean="0"/>
              <a:t>.</a:t>
            </a:r>
          </a:p>
          <a:p>
            <a:endParaRPr lang="pt-BR" b="1"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graphicFrame>
        <p:nvGraphicFramePr>
          <p:cNvPr id="7" name="Tabela 6"/>
          <p:cNvGraphicFramePr>
            <a:graphicFrameLocks noGrp="1"/>
          </p:cNvGraphicFramePr>
          <p:nvPr>
            <p:extLst>
              <p:ext uri="{D42A27DB-BD31-4B8C-83A1-F6EECF244321}">
                <p14:modId xmlns:p14="http://schemas.microsoft.com/office/powerpoint/2010/main" val="4265534818"/>
              </p:ext>
            </p:extLst>
          </p:nvPr>
        </p:nvGraphicFramePr>
        <p:xfrm>
          <a:off x="1215343" y="1407408"/>
          <a:ext cx="6974544" cy="3540030"/>
        </p:xfrm>
        <a:graphic>
          <a:graphicData uri="http://schemas.openxmlformats.org/drawingml/2006/table">
            <a:tbl>
              <a:tblPr firstRow="1" firstCol="1" bandRow="1">
                <a:tableStyleId>{5C22544A-7EE6-4342-B048-85BDC9FD1C3A}</a:tableStyleId>
              </a:tblPr>
              <a:tblGrid>
                <a:gridCol w="1625806"/>
                <a:gridCol w="5348738"/>
              </a:tblGrid>
              <a:tr h="224826">
                <a:tc>
                  <a:txBody>
                    <a:bodyPr/>
                    <a:lstStyle/>
                    <a:p>
                      <a:pPr>
                        <a:spcAft>
                          <a:spcPts val="0"/>
                        </a:spcAft>
                      </a:pPr>
                      <a:r>
                        <a:rPr lang="pt-BR" sz="1100" dirty="0">
                          <a:effectLst/>
                        </a:rPr>
                        <a:t>ALTERAÇÃO DE:</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MENSAGEM EXIBIDA</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Filial</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“Filial DMS do pedido alterada,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49652">
                <a:tc>
                  <a:txBody>
                    <a:bodyPr/>
                    <a:lstStyle/>
                    <a:p>
                      <a:pPr>
                        <a:spcAft>
                          <a:spcPts val="0"/>
                        </a:spcAft>
                      </a:pPr>
                      <a:r>
                        <a:rPr lang="pt-BR" sz="1100">
                          <a:effectLst/>
                        </a:rPr>
                        <a:t>Número da cotação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“Cotação JDQuote2 do pedido alterada,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Nome do cliente</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“Nome do cliente do pedido alterado ,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33731">
                <a:tc>
                  <a:txBody>
                    <a:bodyPr/>
                    <a:lstStyle/>
                    <a:p>
                      <a:pPr>
                        <a:spcAft>
                          <a:spcPts val="0"/>
                        </a:spcAft>
                      </a:pPr>
                      <a:r>
                        <a:rPr lang="pt-BR" sz="1100">
                          <a:effectLst/>
                        </a:rPr>
                        <a:t>Endereço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“Endereço do cliente do pedido alterado ,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Vendedor</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“Vendedor do pedido alterado ,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Valor do pedido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“Valor total do pedido alterado ,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74478">
                <a:tc>
                  <a:txBody>
                    <a:bodyPr/>
                    <a:lstStyle/>
                    <a:p>
                      <a:pPr>
                        <a:spcAft>
                          <a:spcPts val="0"/>
                        </a:spcAft>
                      </a:pPr>
                      <a:r>
                        <a:rPr lang="pt-BR" sz="1100">
                          <a:effectLst/>
                        </a:rPr>
                        <a:t>Quantidade de equipamentos</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“Quantidade de equipamentos do pedido alterado , de [] para []”</a:t>
                      </a:r>
                    </a:p>
                    <a:p>
                      <a:pPr>
                        <a:spcAft>
                          <a:spcPts val="0"/>
                        </a:spcAft>
                      </a:pPr>
                      <a:r>
                        <a:rPr lang="pt-BR" sz="1100" dirty="0">
                          <a:effectLst/>
                        </a:rPr>
                        <a:t>“Quantidade zerada de equipamentos do pedido no JDQuote2.”</a:t>
                      </a:r>
                    </a:p>
                    <a:p>
                      <a:pPr>
                        <a:spcAft>
                          <a:spcPts val="0"/>
                        </a:spcAft>
                      </a:pPr>
                      <a:r>
                        <a:rPr lang="pt-BR" sz="1100" dirty="0">
                          <a:effectLst/>
                        </a:rPr>
                        <a:t>“Quantidade zerada de equipamentos do pedido no DMS.”</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Modelo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“Modelo de fábrica do equipamento alterado ,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Chassis</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“Serial Number (chassis) do equipamento alterado ,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4826">
                <a:tc>
                  <a:txBody>
                    <a:bodyPr/>
                    <a:lstStyle/>
                    <a:p>
                      <a:pPr>
                        <a:spcAft>
                          <a:spcPts val="0"/>
                        </a:spcAft>
                      </a:pPr>
                      <a:r>
                        <a:rPr lang="pt-BR" sz="1100">
                          <a:effectLst/>
                        </a:rPr>
                        <a:t>Ano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“Ano do equipamento (modelo de fábrica []) alterado,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49652">
                <a:tc>
                  <a:txBody>
                    <a:bodyPr/>
                    <a:lstStyle/>
                    <a:p>
                      <a:pPr>
                        <a:spcAft>
                          <a:spcPts val="0"/>
                        </a:spcAft>
                      </a:pPr>
                      <a:r>
                        <a:rPr lang="pt-BR" sz="1100">
                          <a:effectLst/>
                        </a:rPr>
                        <a:t>Valor do equipamento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“Valor do equipamento (modelo de fábrica []) alterado,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867185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9551" y="1060534"/>
            <a:ext cx="6163198" cy="2736304"/>
          </a:xfrm>
        </p:spPr>
        <p:txBody>
          <a:bodyPr/>
          <a:lstStyle/>
          <a:p>
            <a:pPr algn="ctr"/>
            <a:r>
              <a:rPr lang="pt-BR" sz="4000" dirty="0" smtClean="0"/>
              <a:t>Considerações Principais JDQ2  x LinxMaq</a:t>
            </a:r>
            <a:endParaRPr lang="pt-BR" sz="4000" dirty="0"/>
          </a:p>
        </p:txBody>
      </p:sp>
    </p:spTree>
    <p:extLst>
      <p:ext uri="{BB962C8B-B14F-4D97-AF65-F5344CB8AC3E}">
        <p14:creationId xmlns:p14="http://schemas.microsoft.com/office/powerpoint/2010/main" val="27357662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50</a:t>
            </a:fld>
            <a:endParaRPr lang="pt-BR" dirty="0"/>
          </a:p>
        </p:txBody>
      </p:sp>
      <p:sp>
        <p:nvSpPr>
          <p:cNvPr id="4" name="Espaço Reservado para Texto 3"/>
          <p:cNvSpPr>
            <a:spLocks noGrp="1"/>
          </p:cNvSpPr>
          <p:nvPr>
            <p:ph type="body" sz="quarter" idx="10"/>
          </p:nvPr>
        </p:nvSpPr>
        <p:spPr>
          <a:xfrm>
            <a:off x="480786" y="958939"/>
            <a:ext cx="7540470" cy="3503547"/>
          </a:xfrm>
        </p:spPr>
        <p:txBody>
          <a:bodyPr>
            <a:normAutofit/>
          </a:bodyPr>
          <a:lstStyle/>
          <a:p>
            <a:r>
              <a:rPr lang="pt-BR" b="1" dirty="0" smtClean="0">
                <a:solidFill>
                  <a:srgbClr val="FF0000"/>
                </a:solidFill>
              </a:rPr>
              <a:t>INFORMAÇÕES IMPORTANTES NA IMPORTAÇÃO DOS PEDIDOS DE VENDAS</a:t>
            </a:r>
            <a:r>
              <a:rPr lang="pt-BR" b="1" dirty="0" smtClean="0"/>
              <a:t>.</a:t>
            </a:r>
          </a:p>
          <a:p>
            <a:endParaRPr lang="pt-BR" b="1"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graphicFrame>
        <p:nvGraphicFramePr>
          <p:cNvPr id="7" name="Tabela 6"/>
          <p:cNvGraphicFramePr>
            <a:graphicFrameLocks noGrp="1"/>
          </p:cNvGraphicFramePr>
          <p:nvPr>
            <p:extLst>
              <p:ext uri="{D42A27DB-BD31-4B8C-83A1-F6EECF244321}">
                <p14:modId xmlns:p14="http://schemas.microsoft.com/office/powerpoint/2010/main" val="908338180"/>
              </p:ext>
            </p:extLst>
          </p:nvPr>
        </p:nvGraphicFramePr>
        <p:xfrm>
          <a:off x="1079372" y="1307940"/>
          <a:ext cx="6941883" cy="3658868"/>
        </p:xfrm>
        <a:graphic>
          <a:graphicData uri="http://schemas.openxmlformats.org/drawingml/2006/table">
            <a:tbl>
              <a:tblPr firstRow="1" firstCol="1" bandRow="1">
                <a:tableStyleId>{5C22544A-7EE6-4342-B048-85BDC9FD1C3A}</a:tableStyleId>
              </a:tblPr>
              <a:tblGrid>
                <a:gridCol w="1618192"/>
                <a:gridCol w="5323691"/>
              </a:tblGrid>
              <a:tr h="438788">
                <a:tc>
                  <a:txBody>
                    <a:bodyPr/>
                    <a:lstStyle/>
                    <a:p>
                      <a:pPr>
                        <a:spcAft>
                          <a:spcPts val="0"/>
                        </a:spcAft>
                      </a:pPr>
                      <a:r>
                        <a:rPr lang="pt-BR" sz="1100" dirty="0">
                          <a:effectLst/>
                        </a:rPr>
                        <a:t>Novo equipamento informado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“Novo equipamento informado modelo fábrica []serial number/chassis [] ano [] valor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7787">
                <a:tc>
                  <a:txBody>
                    <a:bodyPr/>
                    <a:lstStyle/>
                    <a:p>
                      <a:pPr>
                        <a:spcAft>
                          <a:spcPts val="0"/>
                        </a:spcAft>
                      </a:pPr>
                      <a:r>
                        <a:rPr lang="pt-BR" sz="1100">
                          <a:effectLst/>
                        </a:rPr>
                        <a:t>Equipamento foi excluído do pedido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“Equipamento não encontrado modelo fábrica []serial number/chassis [] ano [] valor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36680">
                <a:tc>
                  <a:txBody>
                    <a:bodyPr/>
                    <a:lstStyle/>
                    <a:p>
                      <a:pPr>
                        <a:spcAft>
                          <a:spcPts val="0"/>
                        </a:spcAft>
                      </a:pPr>
                      <a:r>
                        <a:rPr lang="pt-BR" sz="1100">
                          <a:effectLst/>
                        </a:rPr>
                        <a:t>Quantidade de equipamentos usados</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“Quantidade de usados para troca do pedido alterado , de [] para []”</a:t>
                      </a:r>
                    </a:p>
                    <a:p>
                      <a:pPr>
                        <a:spcAft>
                          <a:spcPts val="0"/>
                        </a:spcAft>
                      </a:pPr>
                      <a:r>
                        <a:rPr lang="pt-BR" sz="1100" dirty="0">
                          <a:effectLst/>
                        </a:rPr>
                        <a:t>“Quantidade zerada de usados para troca do pedido no JDQuote2.”</a:t>
                      </a:r>
                    </a:p>
                    <a:p>
                      <a:pPr>
                        <a:spcAft>
                          <a:spcPts val="0"/>
                        </a:spcAft>
                      </a:pPr>
                      <a:r>
                        <a:rPr lang="pt-BR" sz="1100" dirty="0">
                          <a:effectLst/>
                        </a:rPr>
                        <a:t>“Quantidade zerada de usados para troca do pedido no DMS.”</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8893">
                <a:tc>
                  <a:txBody>
                    <a:bodyPr/>
                    <a:lstStyle/>
                    <a:p>
                      <a:pPr>
                        <a:spcAft>
                          <a:spcPts val="0"/>
                        </a:spcAft>
                      </a:pPr>
                      <a:r>
                        <a:rPr lang="pt-BR" sz="1100">
                          <a:effectLst/>
                        </a:rPr>
                        <a:t>Valor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“Valor do usado para troca (serial number/chassis []) alterado,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8893">
                <a:tc>
                  <a:txBody>
                    <a:bodyPr/>
                    <a:lstStyle/>
                    <a:p>
                      <a:pPr>
                        <a:spcAft>
                          <a:spcPts val="0"/>
                        </a:spcAft>
                      </a:pPr>
                      <a:r>
                        <a:rPr lang="pt-BR" sz="1100">
                          <a:effectLst/>
                        </a:rPr>
                        <a:t>Chassis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“Serial Number (chassis) do usado para troca alterado ,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8893">
                <a:tc>
                  <a:txBody>
                    <a:bodyPr/>
                    <a:lstStyle/>
                    <a:p>
                      <a:pPr>
                        <a:spcAft>
                          <a:spcPts val="0"/>
                        </a:spcAft>
                      </a:pPr>
                      <a:r>
                        <a:rPr lang="pt-BR" sz="1100">
                          <a:effectLst/>
                        </a:rPr>
                        <a:t>Observações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“Observações do usado para troca (serial </a:t>
                      </a:r>
                      <a:r>
                        <a:rPr lang="pt-BR" sz="1100" dirty="0" err="1">
                          <a:effectLst/>
                        </a:rPr>
                        <a:t>number</a:t>
                      </a:r>
                      <a:r>
                        <a:rPr lang="pt-BR" sz="1100" dirty="0">
                          <a:effectLst/>
                        </a:rPr>
                        <a:t>/chassis []) alterado,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8893">
                <a:tc>
                  <a:txBody>
                    <a:bodyPr/>
                    <a:lstStyle/>
                    <a:p>
                      <a:pPr>
                        <a:spcAft>
                          <a:spcPts val="0"/>
                        </a:spcAft>
                      </a:pPr>
                      <a:r>
                        <a:rPr lang="pt-BR" sz="1100">
                          <a:effectLst/>
                        </a:rPr>
                        <a:t>Ano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“Ano do usado para troca (serial number/chassis []) alterado,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78893">
                <a:tc>
                  <a:txBody>
                    <a:bodyPr/>
                    <a:lstStyle/>
                    <a:p>
                      <a:pPr>
                        <a:spcAft>
                          <a:spcPts val="0"/>
                        </a:spcAft>
                      </a:pPr>
                      <a:r>
                        <a:rPr lang="pt-BR" sz="1100">
                          <a:effectLst/>
                        </a:rPr>
                        <a:t>Fabricante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“Fabricante do usado para troca (serial number/chassis []) alterado,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7787">
                <a:tc>
                  <a:txBody>
                    <a:bodyPr/>
                    <a:lstStyle/>
                    <a:p>
                      <a:pPr>
                        <a:spcAft>
                          <a:spcPts val="0"/>
                        </a:spcAft>
                      </a:pPr>
                      <a:r>
                        <a:rPr lang="pt-BR" sz="1100">
                          <a:effectLst/>
                        </a:rPr>
                        <a:t>Modelo do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“Nome do modelo do usado para troca (serial number/chassis []) alterado, de [] para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7787">
                <a:tc>
                  <a:txBody>
                    <a:bodyPr/>
                    <a:lstStyle/>
                    <a:p>
                      <a:pPr>
                        <a:spcAft>
                          <a:spcPts val="0"/>
                        </a:spcAft>
                      </a:pPr>
                      <a:r>
                        <a:rPr lang="pt-BR" sz="1100">
                          <a:effectLst/>
                        </a:rPr>
                        <a:t>Horas do motor Usado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“Horas do motor do usado para troca (serial number/chassis []) alterado, de [] para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7787">
                <a:tc>
                  <a:txBody>
                    <a:bodyPr/>
                    <a:lstStyle/>
                    <a:p>
                      <a:pPr>
                        <a:spcAft>
                          <a:spcPts val="0"/>
                        </a:spcAft>
                      </a:pPr>
                      <a:r>
                        <a:rPr lang="pt-BR" sz="1100">
                          <a:effectLst/>
                        </a:rPr>
                        <a:t>Novo usado informado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a:effectLst/>
                        </a:rPr>
                        <a:t>“Novo usado para troca informado valor[] serial number/chassis [] observações [] ano [] fabricante [] modelo[] horas do motor []”</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57787">
                <a:tc>
                  <a:txBody>
                    <a:bodyPr/>
                    <a:lstStyle/>
                    <a:p>
                      <a:pPr>
                        <a:spcAft>
                          <a:spcPts val="0"/>
                        </a:spcAft>
                      </a:pPr>
                      <a:r>
                        <a:rPr lang="pt-BR" sz="1100">
                          <a:effectLst/>
                        </a:rPr>
                        <a:t>Usado foi excluído do pedido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dirty="0">
                          <a:effectLst/>
                        </a:rPr>
                        <a:t>“Usado para troca não encontrado valor[] serial number/chassis [] observações [] ano [] fabricante [] modelo[] horas do motor []”</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6199911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51</a:t>
            </a:fld>
            <a:endParaRPr lang="pt-BR" dirty="0"/>
          </a:p>
        </p:txBody>
      </p:sp>
      <p:sp>
        <p:nvSpPr>
          <p:cNvPr id="4" name="Espaço Reservado para Texto 3"/>
          <p:cNvSpPr>
            <a:spLocks noGrp="1"/>
          </p:cNvSpPr>
          <p:nvPr>
            <p:ph type="body" sz="quarter" idx="10"/>
          </p:nvPr>
        </p:nvSpPr>
        <p:spPr>
          <a:xfrm>
            <a:off x="480786" y="1072977"/>
            <a:ext cx="8327548" cy="3893831"/>
          </a:xfrm>
        </p:spPr>
        <p:txBody>
          <a:bodyPr>
            <a:noAutofit/>
          </a:bodyPr>
          <a:lstStyle/>
          <a:p>
            <a:pPr marL="0" indent="0">
              <a:buNone/>
            </a:pPr>
            <a:r>
              <a:rPr lang="pt-BR" b="1" dirty="0" smtClean="0">
                <a:solidFill>
                  <a:srgbClr val="FF0000"/>
                </a:solidFill>
              </a:rPr>
              <a:t>INFORMAÇÕES IMPORTANTES NA IMPORTAÇÃO DOS PEDIDOS DE VENDAS</a:t>
            </a:r>
            <a:r>
              <a:rPr lang="pt-BR" b="1" dirty="0" smtClean="0"/>
              <a:t>.</a:t>
            </a:r>
          </a:p>
          <a:p>
            <a:r>
              <a:rPr lang="pt-BR" dirty="0"/>
              <a:t>Quando um pedido </a:t>
            </a:r>
            <a:r>
              <a:rPr lang="pt-BR" b="1" dirty="0"/>
              <a:t>for cancelado no portal JDQUOTE (Status JD = “</a:t>
            </a:r>
            <a:r>
              <a:rPr lang="pt-BR" b="1" dirty="0" err="1"/>
              <a:t>Void</a:t>
            </a:r>
            <a:r>
              <a:rPr lang="pt-BR" dirty="0"/>
              <a:t>”) o programa “JDQU0000” irá atualizar o Status DMS do pedido como CANCELADO sendo possível filtrar esses pedidos no “JDQU0400”, nessa tela no campo “Detalhe do Status” será informado que ele foi cancelado no portal.</a:t>
            </a:r>
          </a:p>
          <a:p>
            <a:pPr marL="0" indent="0">
              <a:buNone/>
            </a:pPr>
            <a:endParaRPr lang="pt-BR" b="1"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6" name="Imagem 5"/>
          <p:cNvPicPr>
            <a:picLocks noChangeAspect="1"/>
          </p:cNvPicPr>
          <p:nvPr/>
        </p:nvPicPr>
        <p:blipFill>
          <a:blip r:embed="rId3"/>
          <a:stretch>
            <a:fillRect/>
          </a:stretch>
        </p:blipFill>
        <p:spPr>
          <a:xfrm>
            <a:off x="1583827" y="2291787"/>
            <a:ext cx="6009524" cy="2675021"/>
          </a:xfrm>
          <a:prstGeom prst="rect">
            <a:avLst/>
          </a:prstGeom>
        </p:spPr>
      </p:pic>
    </p:spTree>
    <p:extLst>
      <p:ext uri="{BB962C8B-B14F-4D97-AF65-F5344CB8AC3E}">
        <p14:creationId xmlns:p14="http://schemas.microsoft.com/office/powerpoint/2010/main" val="11959399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52</a:t>
            </a:fld>
            <a:endParaRPr lang="pt-BR" dirty="0"/>
          </a:p>
        </p:txBody>
      </p:sp>
      <p:sp>
        <p:nvSpPr>
          <p:cNvPr id="4" name="Espaço Reservado para Texto 3"/>
          <p:cNvSpPr>
            <a:spLocks noGrp="1"/>
          </p:cNvSpPr>
          <p:nvPr>
            <p:ph type="body" sz="quarter" idx="10"/>
          </p:nvPr>
        </p:nvSpPr>
        <p:spPr>
          <a:xfrm>
            <a:off x="480786" y="1072977"/>
            <a:ext cx="8524318" cy="3893831"/>
          </a:xfrm>
        </p:spPr>
        <p:txBody>
          <a:bodyPr>
            <a:noAutofit/>
          </a:bodyPr>
          <a:lstStyle/>
          <a:p>
            <a:pPr marL="0" indent="0">
              <a:buNone/>
            </a:pPr>
            <a:r>
              <a:rPr lang="pt-BR" b="1" dirty="0" smtClean="0">
                <a:solidFill>
                  <a:srgbClr val="FF0000"/>
                </a:solidFill>
              </a:rPr>
              <a:t>INFORMAÇÕES IMPORTANTES NA IMPORTAÇÃO DOS PEDIDOS DE VENDAS</a:t>
            </a:r>
            <a:r>
              <a:rPr lang="pt-BR" b="1" dirty="0" smtClean="0"/>
              <a:t>.</a:t>
            </a:r>
          </a:p>
          <a:p>
            <a:r>
              <a:rPr lang="pt-BR" dirty="0"/>
              <a:t>Caso </a:t>
            </a:r>
            <a:r>
              <a:rPr lang="pt-BR" dirty="0" smtClean="0"/>
              <a:t>já tenha sido inserido </a:t>
            </a:r>
            <a:r>
              <a:rPr lang="pt-BR" dirty="0"/>
              <a:t>um pedido de </a:t>
            </a:r>
            <a:r>
              <a:rPr lang="pt-BR" dirty="0" smtClean="0"/>
              <a:t>venda, </a:t>
            </a:r>
            <a:r>
              <a:rPr lang="pt-BR" dirty="0"/>
              <a:t>para o pedido ao entrar no “VEIC0400” em modo de alteração será exibido uma mensagem de alerta abaixo</a:t>
            </a:r>
            <a:r>
              <a:rPr lang="pt-BR" dirty="0" smtClean="0"/>
              <a:t>:</a:t>
            </a:r>
          </a:p>
          <a:p>
            <a:endParaRPr lang="pt-BR" b="1" dirty="0" smtClean="0"/>
          </a:p>
          <a:p>
            <a:endParaRPr lang="pt-BR" b="1" dirty="0"/>
          </a:p>
          <a:p>
            <a:endParaRPr lang="pt-BR" b="1" dirty="0" smtClean="0"/>
          </a:p>
          <a:p>
            <a:endParaRPr lang="pt-BR" b="1" dirty="0"/>
          </a:p>
          <a:p>
            <a:endParaRPr lang="pt-BR" b="1" dirty="0" smtClean="0"/>
          </a:p>
          <a:p>
            <a:endParaRPr lang="pt-BR" b="1" dirty="0"/>
          </a:p>
          <a:p>
            <a:r>
              <a:rPr lang="pt-BR" b="1" dirty="0" smtClean="0">
                <a:solidFill>
                  <a:srgbClr val="FF0000"/>
                </a:solidFill>
              </a:rPr>
              <a:t>Sendo o pedido excluído no Portal JDQuote </a:t>
            </a:r>
            <a:r>
              <a:rPr lang="pt-BR" dirty="0"/>
              <a:t>e gerado um novo para a mesma cotação, o programa “JDQU0000” quando receber o novo irá verificar se já existe importado no DMS um pré-pedido para a mesma cotação, se existir o programa irá trocar o status dele para CANCELADO e descrever no Detalhe do Status (JDQU0400) que ele foi substituído por outro pedido e o número dele.</a:t>
            </a:r>
          </a:p>
          <a:p>
            <a:endParaRPr lang="pt-BR" b="1" dirty="0" smtClean="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pic>
        <p:nvPicPr>
          <p:cNvPr id="7" name="Imagem 6"/>
          <p:cNvPicPr>
            <a:picLocks noChangeAspect="1"/>
          </p:cNvPicPr>
          <p:nvPr/>
        </p:nvPicPr>
        <p:blipFill>
          <a:blip r:embed="rId3"/>
          <a:stretch>
            <a:fillRect/>
          </a:stretch>
        </p:blipFill>
        <p:spPr>
          <a:xfrm>
            <a:off x="1732091" y="2047280"/>
            <a:ext cx="4969650" cy="1436700"/>
          </a:xfrm>
          <a:prstGeom prst="rect">
            <a:avLst/>
          </a:prstGeom>
        </p:spPr>
      </p:pic>
    </p:spTree>
    <p:extLst>
      <p:ext uri="{BB962C8B-B14F-4D97-AF65-F5344CB8AC3E}">
        <p14:creationId xmlns:p14="http://schemas.microsoft.com/office/powerpoint/2010/main" val="18879366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Importar 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53</a:t>
            </a:fld>
            <a:endParaRPr lang="pt-BR" dirty="0"/>
          </a:p>
        </p:txBody>
      </p:sp>
      <p:sp>
        <p:nvSpPr>
          <p:cNvPr id="4" name="Espaço Reservado para Texto 3"/>
          <p:cNvSpPr>
            <a:spLocks noGrp="1"/>
          </p:cNvSpPr>
          <p:nvPr>
            <p:ph type="body" sz="quarter" idx="10"/>
          </p:nvPr>
        </p:nvSpPr>
        <p:spPr>
          <a:xfrm>
            <a:off x="480786" y="1072977"/>
            <a:ext cx="7540470" cy="3893831"/>
          </a:xfrm>
        </p:spPr>
        <p:txBody>
          <a:bodyPr>
            <a:noAutofit/>
          </a:bodyPr>
          <a:lstStyle/>
          <a:p>
            <a:pPr marL="0" indent="0">
              <a:buNone/>
            </a:pPr>
            <a:r>
              <a:rPr lang="pt-BR" b="1" dirty="0" smtClean="0">
                <a:solidFill>
                  <a:srgbClr val="FF0000"/>
                </a:solidFill>
              </a:rPr>
              <a:t>INFORMAÇÕES IMPORTANTES NA IMPORTAÇÃO DOS PEDIDOS DE VENDAS</a:t>
            </a:r>
            <a:r>
              <a:rPr lang="pt-BR" b="1" dirty="0" smtClean="0"/>
              <a:t>.</a:t>
            </a:r>
          </a:p>
          <a:p>
            <a:pPr marL="285750" algn="just">
              <a:buFont typeface="Arial" panose="020B0604020202020204" pitchFamily="34" charset="0"/>
              <a:buChar char="•"/>
            </a:pPr>
            <a:r>
              <a:rPr lang="pt-BR" dirty="0" smtClean="0"/>
              <a:t>Caso ocorra </a:t>
            </a:r>
            <a:r>
              <a:rPr lang="pt-BR" dirty="0"/>
              <a:t>algum erro interno na hora de gravar as tabelas envolvidas no processo o pedido também ficará como não atualizado exibindo mensagem </a:t>
            </a:r>
            <a:r>
              <a:rPr lang="pt-BR" dirty="0" smtClean="0"/>
              <a:t>de qual </a:t>
            </a:r>
            <a:r>
              <a:rPr lang="pt-BR" dirty="0"/>
              <a:t>tabela deu </a:t>
            </a:r>
            <a:r>
              <a:rPr lang="pt-BR" dirty="0" smtClean="0"/>
              <a:t>problema, </a:t>
            </a:r>
            <a:r>
              <a:rPr lang="pt-BR" dirty="0"/>
              <a:t>exemplo </a:t>
            </a:r>
            <a:r>
              <a:rPr lang="pt-BR" dirty="0" smtClean="0"/>
              <a:t>"Não </a:t>
            </a:r>
            <a:r>
              <a:rPr lang="pt-BR" dirty="0"/>
              <a:t>gravou tabela jdpocomp ", isso quando o pré-pedido já foi importado uma vez, se não tiver sido importado ainda o erro será exibido apenas no monitor</a:t>
            </a:r>
            <a:r>
              <a:rPr lang="pt-BR" dirty="0" smtClean="0"/>
              <a:t>.</a:t>
            </a:r>
          </a:p>
          <a:p>
            <a:endParaRPr lang="pt-BR" dirty="0"/>
          </a:p>
          <a:p>
            <a:pPr marL="0" indent="0">
              <a:buNone/>
            </a:pPr>
            <a:r>
              <a:rPr lang="pt-BR" b="1" dirty="0">
                <a:solidFill>
                  <a:srgbClr val="FF0000"/>
                </a:solidFill>
              </a:rPr>
              <a:t>Após efetuada a integração dos pedidos pelo JDQU0000, são gerados no LinxMaq os Pré-Pedidos de Venda, onde são mantidos pelo programa JDQU0400.</a:t>
            </a:r>
          </a:p>
          <a:p>
            <a:r>
              <a:rPr lang="pt-BR" dirty="0" smtClean="0"/>
              <a:t>Esta </a:t>
            </a:r>
            <a:r>
              <a:rPr lang="pt-BR" dirty="0"/>
              <a:t>é uma etapa anterior ao PEDIDO de VENDA (VEIC0400) e ocorre pela necessidade de intervenção do usuário em situações como:</a:t>
            </a:r>
          </a:p>
          <a:p>
            <a:pPr lvl="1">
              <a:buFont typeface="+mj-lt"/>
              <a:buAutoNum type="alphaLcPeriod"/>
            </a:pPr>
            <a:r>
              <a:rPr lang="pt-BR" sz="1300" dirty="0"/>
              <a:t>Modelos, Clientes ou Vendedores ainda não relacionados (DE/PARA), ou seja códigos JDQUOTE x Códigos LinxMaq.</a:t>
            </a:r>
          </a:p>
          <a:p>
            <a:pPr lvl="1">
              <a:buFont typeface="+mj-lt"/>
              <a:buAutoNum type="alphaLcPeriod"/>
            </a:pPr>
            <a:r>
              <a:rPr lang="pt-BR" sz="1300" dirty="0"/>
              <a:t>Usados na troca a terem sua avaliação inserida no sistema.</a:t>
            </a:r>
          </a:p>
          <a:p>
            <a:endParaRPr lang="pt-BR" dirty="0"/>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JDQU0000 </a:t>
            </a:r>
            <a:r>
              <a:rPr lang="pt-BR" b="1" dirty="0"/>
              <a:t>- Integração das Cotações e </a:t>
            </a:r>
            <a:r>
              <a:rPr lang="pt-BR" b="1" dirty="0">
                <a:solidFill>
                  <a:srgbClr val="FF0000"/>
                </a:solidFill>
              </a:rPr>
              <a:t>Pedidos</a:t>
            </a:r>
            <a:r>
              <a:rPr lang="pt-BR" b="1" dirty="0"/>
              <a:t> JD </a:t>
            </a:r>
          </a:p>
        </p:txBody>
      </p:sp>
    </p:spTree>
    <p:extLst>
      <p:ext uri="{BB962C8B-B14F-4D97-AF65-F5344CB8AC3E}">
        <p14:creationId xmlns:p14="http://schemas.microsoft.com/office/powerpoint/2010/main" val="22382794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257" y="1148083"/>
            <a:ext cx="7467600" cy="2736304"/>
          </a:xfrm>
        </p:spPr>
        <p:txBody>
          <a:bodyPr/>
          <a:lstStyle/>
          <a:p>
            <a:pPr algn="ctr"/>
            <a:r>
              <a:rPr lang="pt-BR" sz="6600" dirty="0"/>
              <a:t>JDQUOTE 2</a:t>
            </a:r>
            <a:br>
              <a:rPr lang="pt-BR" sz="6600" dirty="0"/>
            </a:br>
            <a:r>
              <a:rPr lang="pt-BR" sz="4800" b="1" dirty="0" smtClean="0">
                <a:solidFill>
                  <a:srgbClr val="FF0000"/>
                </a:solidFill>
              </a:rPr>
              <a:t>Pré-</a:t>
            </a:r>
            <a:r>
              <a:rPr lang="pt-BR" sz="4800" dirty="0" smtClean="0">
                <a:solidFill>
                  <a:srgbClr val="FF0000"/>
                </a:solidFill>
              </a:rPr>
              <a:t>Pedidos de Venda (PO)</a:t>
            </a:r>
            <a:endParaRPr lang="pt-BR" sz="4800" dirty="0">
              <a:solidFill>
                <a:srgbClr val="FF0000"/>
              </a:solidFill>
            </a:endParaRPr>
          </a:p>
        </p:txBody>
      </p:sp>
    </p:spTree>
    <p:extLst>
      <p:ext uri="{BB962C8B-B14F-4D97-AF65-F5344CB8AC3E}">
        <p14:creationId xmlns:p14="http://schemas.microsoft.com/office/powerpoint/2010/main" val="2919900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55</a:t>
            </a:fld>
            <a:endParaRPr lang="pt-BR" dirty="0"/>
          </a:p>
        </p:txBody>
      </p:sp>
      <p:sp>
        <p:nvSpPr>
          <p:cNvPr id="4" name="Espaço Reservado para Texto 3"/>
          <p:cNvSpPr>
            <a:spLocks noGrp="1"/>
          </p:cNvSpPr>
          <p:nvPr>
            <p:ph type="body" sz="quarter" idx="10"/>
          </p:nvPr>
        </p:nvSpPr>
        <p:spPr>
          <a:xfrm>
            <a:off x="480786" y="1075051"/>
            <a:ext cx="8434614" cy="3953899"/>
          </a:xfrm>
        </p:spPr>
        <p:txBody>
          <a:bodyPr>
            <a:normAutofit/>
          </a:bodyPr>
          <a:lstStyle/>
          <a:p>
            <a:r>
              <a:rPr lang="pt-BR" dirty="0"/>
              <a:t>Este programa </a:t>
            </a:r>
            <a:r>
              <a:rPr lang="pt-BR" dirty="0" smtClean="0"/>
              <a:t>mantém o </a:t>
            </a:r>
            <a:r>
              <a:rPr lang="pt-BR" dirty="0"/>
              <a:t>Pré-Pedido do processo de integração JDQUOTE2, que antecede o pedido de venda </a:t>
            </a:r>
            <a:r>
              <a:rPr lang="pt-BR" u="sng" dirty="0">
                <a:hlinkClick r:id="rId2" action="ppaction://hlinkfile"/>
              </a:rPr>
              <a:t>VEIC0400</a:t>
            </a:r>
            <a:r>
              <a:rPr lang="pt-BR" dirty="0"/>
              <a:t>. O Pré-Pedido está </a:t>
            </a:r>
            <a:r>
              <a:rPr lang="pt-BR" dirty="0">
                <a:solidFill>
                  <a:srgbClr val="FF0000"/>
                </a:solidFill>
              </a:rPr>
              <a:t>disponível após a importação da Cotação JD e do Pedido JD</a:t>
            </a:r>
            <a:r>
              <a:rPr lang="pt-BR" dirty="0"/>
              <a:t>, no </a:t>
            </a:r>
            <a:r>
              <a:rPr lang="pt-BR" u="sng" dirty="0">
                <a:hlinkClick r:id="rId3" action="ppaction://hlinkfile"/>
              </a:rPr>
              <a:t>JDQU0000</a:t>
            </a:r>
            <a:r>
              <a:rPr lang="pt-BR" dirty="0"/>
              <a:t>.</a:t>
            </a:r>
          </a:p>
          <a:p>
            <a:pPr marL="0" indent="0">
              <a:buNone/>
            </a:pPr>
            <a:r>
              <a:rPr lang="pt-BR" dirty="0"/>
              <a:t> </a:t>
            </a:r>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JDQU0400 – Manter Pré-Pedidos e Gerar Pedidos de Vendas </a:t>
            </a:r>
            <a:endParaRPr lang="pt-BR" b="1" dirty="0"/>
          </a:p>
        </p:txBody>
      </p:sp>
      <p:pic>
        <p:nvPicPr>
          <p:cNvPr id="6146" name="Imagem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857" y="1890462"/>
            <a:ext cx="6577058"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ângulo 11"/>
          <p:cNvSpPr/>
          <p:nvPr/>
        </p:nvSpPr>
        <p:spPr>
          <a:xfrm>
            <a:off x="2782064" y="2329542"/>
            <a:ext cx="4107729" cy="133894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6" name="CaixaDeTexto 5"/>
          <p:cNvSpPr txBox="1"/>
          <p:nvPr/>
        </p:nvSpPr>
        <p:spPr>
          <a:xfrm>
            <a:off x="481082" y="2103378"/>
            <a:ext cx="1913775" cy="2354491"/>
          </a:xfrm>
          <a:prstGeom prst="rect">
            <a:avLst/>
          </a:prstGeom>
          <a:noFill/>
        </p:spPr>
        <p:txBody>
          <a:bodyPr wrap="square" rtlCol="0">
            <a:spAutoFit/>
          </a:bodyPr>
          <a:lstStyle/>
          <a:p>
            <a:pPr marL="285750" indent="-285750">
              <a:buFont typeface="Arial" panose="020B0604020202020204" pitchFamily="34" charset="0"/>
              <a:buChar char="•"/>
            </a:pPr>
            <a:r>
              <a:rPr lang="pt-BR" sz="1300" dirty="0" smtClean="0">
                <a:latin typeface="Neo Sans Pro" panose="020B0504030504040204" pitchFamily="34" charset="0"/>
              </a:rPr>
              <a:t>Tela de filtro para acesso aos pré-pedidos, selecionar e concluir para pesquisa.</a:t>
            </a:r>
          </a:p>
          <a:p>
            <a:pPr marL="285750" indent="-285750">
              <a:buFont typeface="Arial" panose="020B0604020202020204" pitchFamily="34" charset="0"/>
              <a:buChar char="•"/>
            </a:pPr>
            <a:endParaRPr lang="pt-BR" sz="1300" dirty="0">
              <a:latin typeface="Neo Sans Pro" panose="020B0504030504040204" pitchFamily="34" charset="0"/>
            </a:endParaRPr>
          </a:p>
          <a:p>
            <a:pPr marL="285750" indent="-285750">
              <a:buFont typeface="Arial" panose="020B0604020202020204" pitchFamily="34" charset="0"/>
              <a:buChar char="•"/>
            </a:pPr>
            <a:r>
              <a:rPr lang="pt-BR" sz="1300" b="1" dirty="0" smtClean="0">
                <a:latin typeface="Neo Sans Pro" panose="020B0504030504040204" pitchFamily="34" charset="0"/>
              </a:rPr>
              <a:t>OBS: </a:t>
            </a:r>
          </a:p>
          <a:p>
            <a:pPr lvl="1"/>
            <a:r>
              <a:rPr lang="pt-BR" sz="1400" dirty="0" smtClean="0"/>
              <a:t>Vencimento de: Refere-se a data de vencimento pedido.</a:t>
            </a:r>
            <a:endParaRPr lang="pt-BR" sz="1300" dirty="0">
              <a:latin typeface="Neo Sans Pro" panose="020B0504030504040204" pitchFamily="34" charset="0"/>
            </a:endParaRPr>
          </a:p>
        </p:txBody>
      </p:sp>
    </p:spTree>
    <p:extLst>
      <p:ext uri="{BB962C8B-B14F-4D97-AF65-F5344CB8AC3E}">
        <p14:creationId xmlns:p14="http://schemas.microsoft.com/office/powerpoint/2010/main" val="1301678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56</a:t>
            </a:fld>
            <a:endParaRPr lang="pt-BR" dirty="0"/>
          </a:p>
        </p:txBody>
      </p:sp>
      <p:sp>
        <p:nvSpPr>
          <p:cNvPr id="4" name="Espaço Reservado para Texto 3"/>
          <p:cNvSpPr>
            <a:spLocks noGrp="1"/>
          </p:cNvSpPr>
          <p:nvPr>
            <p:ph type="body" sz="quarter" idx="10"/>
          </p:nvPr>
        </p:nvSpPr>
        <p:spPr>
          <a:xfrm>
            <a:off x="480786" y="1075051"/>
            <a:ext cx="8434614" cy="4015611"/>
          </a:xfrm>
        </p:spPr>
        <p:txBody>
          <a:bodyPr>
            <a:normAutofit/>
          </a:bodyPr>
          <a:lstStyle/>
          <a:p>
            <a:r>
              <a:rPr lang="pt-BR" dirty="0"/>
              <a:t>Após clicar no botão </a:t>
            </a:r>
            <a:r>
              <a:rPr lang="pt-BR" dirty="0" smtClean="0"/>
              <a:t>“Concluir” </a:t>
            </a:r>
            <a:r>
              <a:rPr lang="pt-BR" dirty="0"/>
              <a:t>o programa carrega </a:t>
            </a:r>
            <a:r>
              <a:rPr lang="pt-BR" dirty="0" smtClean="0"/>
              <a:t>lista </a:t>
            </a:r>
            <a:r>
              <a:rPr lang="pt-BR" dirty="0"/>
              <a:t>contendo os pré-pedidos encontrados de acordo com o filtro </a:t>
            </a:r>
            <a:r>
              <a:rPr lang="pt-BR" dirty="0" smtClean="0"/>
              <a:t>informado, marque aquele que deseja avaliar. </a:t>
            </a:r>
            <a:r>
              <a:rPr lang="pt-BR" dirty="0"/>
              <a:t>Observe as informações disponibilizadas já na seleção</a:t>
            </a:r>
            <a:r>
              <a:rPr lang="pt-BR" dirty="0" smtClean="0"/>
              <a:t>.</a:t>
            </a:r>
          </a:p>
          <a:p>
            <a:r>
              <a:rPr lang="pt-BR" dirty="0" smtClean="0"/>
              <a:t> Atente-se para a ultima coluna “</a:t>
            </a:r>
            <a:r>
              <a:rPr lang="pt-BR" b="1" dirty="0" smtClean="0"/>
              <a:t>Status</a:t>
            </a:r>
            <a:r>
              <a:rPr lang="pt-BR" dirty="0" smtClean="0"/>
              <a:t>” que indica a situação </a:t>
            </a:r>
            <a:r>
              <a:rPr lang="pt-BR" dirty="0" smtClean="0"/>
              <a:t>atual </a:t>
            </a:r>
            <a:r>
              <a:rPr lang="pt-BR" dirty="0" smtClean="0"/>
              <a:t>do pré-pedido no LinxMaq.</a:t>
            </a:r>
            <a:endParaRPr lang="pt-BR" dirty="0"/>
          </a:p>
          <a:p>
            <a:pPr marL="0" indent="0">
              <a:buNone/>
            </a:pPr>
            <a:r>
              <a:rPr lang="pt-BR" dirty="0"/>
              <a:t> </a:t>
            </a:r>
          </a:p>
        </p:txBody>
      </p:sp>
      <p:sp>
        <p:nvSpPr>
          <p:cNvPr id="5" name="Espaço Reservado para Texto 4"/>
          <p:cNvSpPr>
            <a:spLocks noGrp="1"/>
          </p:cNvSpPr>
          <p:nvPr>
            <p:ph type="body" sz="quarter" idx="11"/>
          </p:nvPr>
        </p:nvSpPr>
        <p:spPr>
          <a:xfrm>
            <a:off x="481081" y="677025"/>
            <a:ext cx="8215312" cy="281914"/>
          </a:xfrm>
        </p:spPr>
        <p:txBody>
          <a:bodyPr/>
          <a:lstStyle/>
          <a:p>
            <a:r>
              <a:rPr lang="pt-BR" b="1" dirty="0" smtClean="0"/>
              <a:t>JDQU0400 – Manter Pré-Pedidos e Gerar Pedidos de Vendas </a:t>
            </a:r>
            <a:endParaRPr lang="pt-BR" b="1" dirty="0"/>
          </a:p>
        </p:txBody>
      </p:sp>
      <p:pic>
        <p:nvPicPr>
          <p:cNvPr id="9" name="Imagem 8"/>
          <p:cNvPicPr/>
          <p:nvPr/>
        </p:nvPicPr>
        <p:blipFill>
          <a:blip r:embed="rId2"/>
          <a:stretch>
            <a:fillRect/>
          </a:stretch>
        </p:blipFill>
        <p:spPr>
          <a:xfrm>
            <a:off x="1324969" y="1971535"/>
            <a:ext cx="6645910" cy="3000437"/>
          </a:xfrm>
          <a:prstGeom prst="rect">
            <a:avLst/>
          </a:prstGeom>
        </p:spPr>
      </p:pic>
    </p:spTree>
    <p:extLst>
      <p:ext uri="{BB962C8B-B14F-4D97-AF65-F5344CB8AC3E}">
        <p14:creationId xmlns:p14="http://schemas.microsoft.com/office/powerpoint/2010/main" val="39796110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57</a:t>
            </a:fld>
            <a:endParaRPr lang="pt-BR" dirty="0"/>
          </a:p>
        </p:txBody>
      </p:sp>
      <p:sp>
        <p:nvSpPr>
          <p:cNvPr id="5" name="Espaço Reservado para Texto 4"/>
          <p:cNvSpPr>
            <a:spLocks noGrp="1"/>
          </p:cNvSpPr>
          <p:nvPr>
            <p:ph type="body" sz="quarter" idx="11"/>
          </p:nvPr>
        </p:nvSpPr>
        <p:spPr>
          <a:xfrm>
            <a:off x="562104" y="845818"/>
            <a:ext cx="8215312" cy="28191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4" y="1450275"/>
            <a:ext cx="8215606" cy="3158151"/>
          </a:xfrm>
        </p:spPr>
        <p:txBody>
          <a:bodyPr/>
          <a:lstStyle/>
          <a:p>
            <a:r>
              <a:rPr lang="pt-BR" dirty="0"/>
              <a:t>Após Concluir/Aceitar </a:t>
            </a:r>
            <a:r>
              <a:rPr lang="pt-BR" dirty="0" smtClean="0"/>
              <a:t>o registro selecionado, </a:t>
            </a:r>
            <a:r>
              <a:rPr lang="pt-BR" dirty="0"/>
              <a:t>é disponibilizado um Menu com as </a:t>
            </a:r>
            <a:r>
              <a:rPr lang="pt-BR" dirty="0" smtClean="0"/>
              <a:t>opções: </a:t>
            </a:r>
          </a:p>
          <a:p>
            <a:endParaRPr lang="pt-BR" dirty="0"/>
          </a:p>
          <a:p>
            <a:pPr marL="0" indent="0">
              <a:buNone/>
            </a:pPr>
            <a:endParaRPr lang="pt-BR" dirty="0"/>
          </a:p>
        </p:txBody>
      </p:sp>
      <p:pic>
        <p:nvPicPr>
          <p:cNvPr id="7173" name="Imagem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491" y="2026854"/>
            <a:ext cx="6261904" cy="769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490299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1081" y="-35504"/>
            <a:ext cx="8215606" cy="398994"/>
          </a:xfrm>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58</a:t>
            </a:fld>
            <a:endParaRPr lang="pt-BR" dirty="0"/>
          </a:p>
        </p:txBody>
      </p:sp>
      <p:sp>
        <p:nvSpPr>
          <p:cNvPr id="5" name="Espaço Reservado para Texto 4"/>
          <p:cNvSpPr>
            <a:spLocks noGrp="1"/>
          </p:cNvSpPr>
          <p:nvPr>
            <p:ph type="body" sz="quarter" idx="11"/>
          </p:nvPr>
        </p:nvSpPr>
        <p:spPr>
          <a:xfrm>
            <a:off x="481375" y="463697"/>
            <a:ext cx="8215312" cy="281914"/>
          </a:xfrm>
        </p:spPr>
        <p:txBody>
          <a:bodyPr/>
          <a:lstStyle/>
          <a:p>
            <a:r>
              <a:rPr lang="pt-BR" b="1" dirty="0" smtClean="0"/>
              <a:t>JDQU0400 – Manter Pré-Pedidos e Gerar PO </a:t>
            </a:r>
            <a:endParaRPr lang="pt-BR" b="1" dirty="0"/>
          </a:p>
        </p:txBody>
      </p:sp>
      <p:sp>
        <p:nvSpPr>
          <p:cNvPr id="6" name="Espaço Reservado para Texto 5"/>
          <p:cNvSpPr>
            <a:spLocks noGrp="1"/>
          </p:cNvSpPr>
          <p:nvPr>
            <p:ph type="body" sz="quarter" idx="10"/>
          </p:nvPr>
        </p:nvSpPr>
        <p:spPr>
          <a:xfrm>
            <a:off x="518574" y="1540409"/>
            <a:ext cx="3906018" cy="3158151"/>
          </a:xfrm>
        </p:spPr>
        <p:txBody>
          <a:bodyPr/>
          <a:lstStyle/>
          <a:p>
            <a:pPr marL="0" indent="0">
              <a:buNone/>
            </a:pPr>
            <a:r>
              <a:rPr lang="pt-BR" dirty="0" smtClean="0"/>
              <a:t>Nesta tela são exibidos:</a:t>
            </a:r>
          </a:p>
          <a:p>
            <a:pPr marL="0" indent="0">
              <a:buNone/>
            </a:pPr>
            <a:endParaRPr lang="pt-BR" dirty="0" smtClean="0"/>
          </a:p>
          <a:p>
            <a:r>
              <a:rPr lang="pt-BR" dirty="0" smtClean="0"/>
              <a:t>Detalhes da FILIAL no LinxMaq</a:t>
            </a:r>
          </a:p>
          <a:p>
            <a:r>
              <a:rPr lang="pt-BR" dirty="0"/>
              <a:t>Detalhes </a:t>
            </a:r>
            <a:r>
              <a:rPr lang="pt-BR" dirty="0" smtClean="0"/>
              <a:t>do PEDIDO</a:t>
            </a:r>
          </a:p>
          <a:p>
            <a:r>
              <a:rPr lang="pt-BR" dirty="0"/>
              <a:t>Detalhes do </a:t>
            </a:r>
            <a:r>
              <a:rPr lang="pt-BR" dirty="0" smtClean="0"/>
              <a:t>CLIENTE</a:t>
            </a:r>
          </a:p>
          <a:p>
            <a:r>
              <a:rPr lang="pt-BR" dirty="0"/>
              <a:t>Identificação concessionário na JD</a:t>
            </a:r>
          </a:p>
          <a:p>
            <a:r>
              <a:rPr lang="pt-BR" dirty="0" smtClean="0"/>
              <a:t>Equipamentos Vendidos e valor de Venda</a:t>
            </a:r>
          </a:p>
          <a:p>
            <a:r>
              <a:rPr lang="pt-BR" dirty="0" smtClean="0"/>
              <a:t>Detalhes da negociação</a:t>
            </a:r>
          </a:p>
          <a:p>
            <a:r>
              <a:rPr lang="pt-BR" dirty="0" smtClean="0"/>
              <a:t>Configuração dos equipamentos (</a:t>
            </a:r>
            <a:r>
              <a:rPr lang="pt-BR" dirty="0"/>
              <a:t>códigos de opcionais do </a:t>
            </a:r>
            <a:r>
              <a:rPr lang="pt-BR" dirty="0" smtClean="0"/>
              <a:t>equipamento)</a:t>
            </a:r>
            <a:endParaRPr lang="pt-BR" dirty="0"/>
          </a:p>
          <a:p>
            <a:pPr marL="0" indent="0">
              <a:buNone/>
            </a:pPr>
            <a:endParaRPr lang="pt-BR" dirty="0"/>
          </a:p>
        </p:txBody>
      </p:sp>
      <p:pic>
        <p:nvPicPr>
          <p:cNvPr id="9" name="Imagem 8"/>
          <p:cNvPicPr>
            <a:picLocks noChangeAspect="1"/>
          </p:cNvPicPr>
          <p:nvPr/>
        </p:nvPicPr>
        <p:blipFill>
          <a:blip r:embed="rId2"/>
          <a:stretch>
            <a:fillRect/>
          </a:stretch>
        </p:blipFill>
        <p:spPr>
          <a:xfrm>
            <a:off x="4479403" y="163993"/>
            <a:ext cx="4572000" cy="4783170"/>
          </a:xfrm>
          <a:prstGeom prst="rect">
            <a:avLst/>
          </a:prstGeom>
        </p:spPr>
      </p:pic>
      <p:sp>
        <p:nvSpPr>
          <p:cNvPr id="10" name="Retângulo 9"/>
          <p:cNvSpPr/>
          <p:nvPr/>
        </p:nvSpPr>
        <p:spPr>
          <a:xfrm>
            <a:off x="521471" y="884017"/>
            <a:ext cx="4062522" cy="410882"/>
          </a:xfrm>
          <a:prstGeom prst="rect">
            <a:avLst/>
          </a:prstGeom>
        </p:spPr>
        <p:txBody>
          <a:bodyPr wrap="non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DETALHES</a:t>
            </a:r>
            <a:r>
              <a:rPr lang="pt-BR" b="1" dirty="0" smtClean="0">
                <a:solidFill>
                  <a:srgbClr val="000000"/>
                </a:solidFill>
                <a:latin typeface="Neo Sans Pro" panose="020B0504030504040204" pitchFamily="34" charset="0"/>
                <a:ea typeface="Times New Roman" panose="02020603050405020304" pitchFamily="18" charset="0"/>
                <a:cs typeface="Arial" panose="020B0604020202020204" pitchFamily="34" charset="0"/>
              </a:rPr>
              <a:t> </a:t>
            </a:r>
            <a:r>
              <a:rPr lang="pt-BR"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(Detalhe do Pedido):</a:t>
            </a:r>
          </a:p>
        </p:txBody>
      </p:sp>
    </p:spTree>
    <p:extLst>
      <p:ext uri="{BB962C8B-B14F-4D97-AF65-F5344CB8AC3E}">
        <p14:creationId xmlns:p14="http://schemas.microsoft.com/office/powerpoint/2010/main" val="408749977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59</a:t>
            </a:fld>
            <a:endParaRPr lang="pt-BR" dirty="0"/>
          </a:p>
        </p:txBody>
      </p:sp>
      <p:sp>
        <p:nvSpPr>
          <p:cNvPr id="5" name="Espaço Reservado para Texto 4"/>
          <p:cNvSpPr>
            <a:spLocks noGrp="1"/>
          </p:cNvSpPr>
          <p:nvPr>
            <p:ph type="body" sz="quarter" idx="11"/>
          </p:nvPr>
        </p:nvSpPr>
        <p:spPr>
          <a:xfrm>
            <a:off x="562104" y="611228"/>
            <a:ext cx="8215312" cy="28191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3" y="1588943"/>
            <a:ext cx="2273693" cy="3158151"/>
          </a:xfrm>
        </p:spPr>
        <p:txBody>
          <a:bodyPr/>
          <a:lstStyle/>
          <a:p>
            <a:pPr marL="0" indent="0" algn="just">
              <a:buNone/>
            </a:pPr>
            <a:r>
              <a:rPr lang="pt-BR" dirty="0"/>
              <a:t>Consulta de Equipamentos e </a:t>
            </a:r>
            <a:r>
              <a:rPr lang="pt-BR" dirty="0" smtClean="0"/>
              <a:t>Opcionais, exibindo a descrição de cada opcional do equipamento.</a:t>
            </a:r>
            <a:endParaRPr lang="pt-BR" dirty="0"/>
          </a:p>
        </p:txBody>
      </p:sp>
      <p:pic>
        <p:nvPicPr>
          <p:cNvPr id="7" name="Imagem 6"/>
          <p:cNvPicPr>
            <a:picLocks noChangeAspect="1"/>
          </p:cNvPicPr>
          <p:nvPr/>
        </p:nvPicPr>
        <p:blipFill>
          <a:blip r:embed="rId2"/>
          <a:stretch>
            <a:fillRect/>
          </a:stretch>
        </p:blipFill>
        <p:spPr>
          <a:xfrm>
            <a:off x="2835796" y="1511132"/>
            <a:ext cx="6180881" cy="3046154"/>
          </a:xfrm>
          <a:prstGeom prst="rect">
            <a:avLst/>
          </a:prstGeom>
        </p:spPr>
      </p:pic>
      <p:sp>
        <p:nvSpPr>
          <p:cNvPr id="8" name="Retângulo 7"/>
          <p:cNvSpPr/>
          <p:nvPr/>
        </p:nvSpPr>
        <p:spPr>
          <a:xfrm>
            <a:off x="562104" y="1035601"/>
            <a:ext cx="2712859" cy="410882"/>
          </a:xfrm>
          <a:prstGeom prst="rect">
            <a:avLst/>
          </a:prstGeom>
        </p:spPr>
        <p:txBody>
          <a:bodyPr wrap="non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EQUIPAMENTOS</a:t>
            </a:r>
            <a:r>
              <a:rPr lang="pt-BR" b="1" dirty="0" smtClean="0">
                <a:solidFill>
                  <a:srgbClr val="000000"/>
                </a:solidFill>
                <a:latin typeface="Neo Sans Pro" panose="020B0504030504040204" pitchFamily="34" charset="0"/>
                <a:ea typeface="Times New Roman" panose="02020603050405020304" pitchFamily="18" charset="0"/>
                <a:cs typeface="Arial" panose="020B0604020202020204" pitchFamily="34" charset="0"/>
              </a:rPr>
              <a:t>: </a:t>
            </a:r>
            <a:endParaRPr lang="pt-BR" dirty="0">
              <a:solidFill>
                <a:srgbClr val="000000"/>
              </a:solidFill>
              <a:latin typeface="Neo Sans Pro" panose="020B050403050404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48672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368617"/>
            <a:ext cx="6941418" cy="398994"/>
          </a:xfrm>
        </p:spPr>
        <p:txBody>
          <a:bodyPr/>
          <a:lstStyle/>
          <a:p>
            <a:r>
              <a:rPr lang="pt-BR" dirty="0" smtClean="0"/>
              <a:t>JDQ2 - Interface</a:t>
            </a:r>
            <a:endParaRPr lang="pt-BR" dirty="0"/>
          </a:p>
        </p:txBody>
      </p:sp>
      <p:sp>
        <p:nvSpPr>
          <p:cNvPr id="3" name="Espaço Reservado para Texto 2"/>
          <p:cNvSpPr>
            <a:spLocks noGrp="1"/>
          </p:cNvSpPr>
          <p:nvPr>
            <p:ph type="body" sz="quarter" idx="10"/>
          </p:nvPr>
        </p:nvSpPr>
        <p:spPr/>
        <p:txBody>
          <a:bodyPr>
            <a:normAutofit fontScale="92500" lnSpcReduction="10000"/>
          </a:bodyPr>
          <a:lstStyle/>
          <a:p>
            <a:pPr lvl="0"/>
            <a:r>
              <a:rPr lang="pt-BR" sz="1800" dirty="0" smtClean="0"/>
              <a:t>As atividades representadas em CRM/Funil de Vendas são realizadas conforme processo de cada concessionário.</a:t>
            </a:r>
          </a:p>
          <a:p>
            <a:pPr lvl="0"/>
            <a:endParaRPr lang="pt-BR" sz="1800" dirty="0" smtClean="0"/>
          </a:p>
          <a:p>
            <a:pPr lvl="0"/>
            <a:r>
              <a:rPr lang="pt-BR" sz="1800" dirty="0" smtClean="0"/>
              <a:t>A gestão de Propostas e Pedidos ocorrem </a:t>
            </a:r>
            <a:r>
              <a:rPr lang="pt-BR" sz="1800" b="1" u="sng" dirty="0" smtClean="0">
                <a:solidFill>
                  <a:schemeClr val="bg1"/>
                </a:solidFill>
              </a:rPr>
              <a:t>primariamente</a:t>
            </a:r>
            <a:r>
              <a:rPr lang="pt-BR" sz="1800" dirty="0" smtClean="0"/>
              <a:t> no JDQuote2, importadas para o LinxMaq e devem se complementar, sem necessidade de retrabalho. </a:t>
            </a:r>
          </a:p>
          <a:p>
            <a:pPr lvl="0"/>
            <a:endParaRPr lang="pt-BR" sz="1800" dirty="0" smtClean="0"/>
          </a:p>
          <a:p>
            <a:pPr lvl="0"/>
            <a:r>
              <a:rPr lang="pt-BR" sz="1800" b="1" dirty="0" smtClean="0"/>
              <a:t>Os pontos de integração é sempre de mão única</a:t>
            </a:r>
            <a:r>
              <a:rPr lang="pt-BR" sz="1800" dirty="0" smtClean="0"/>
              <a:t>, ou seja, partem sempre do JDQ2 para o LinxMaq, nunca o inverso.</a:t>
            </a:r>
          </a:p>
          <a:p>
            <a:pPr lvl="0"/>
            <a:endParaRPr lang="pt-BR" sz="1400" b="1" dirty="0"/>
          </a:p>
          <a:p>
            <a:pPr algn="just"/>
            <a:endParaRPr lang="pt-BR" sz="1400" dirty="0"/>
          </a:p>
          <a:p>
            <a:endParaRPr lang="pt-BR" dirty="0"/>
          </a:p>
          <a:p>
            <a:endParaRPr lang="pt-BR" dirty="0"/>
          </a:p>
        </p:txBody>
      </p:sp>
      <p:sp>
        <p:nvSpPr>
          <p:cNvPr id="4" name="Espaço Reservado para Número de Slide 3"/>
          <p:cNvSpPr>
            <a:spLocks noGrp="1"/>
          </p:cNvSpPr>
          <p:nvPr>
            <p:ph type="sldNum" sz="quarter" idx="4"/>
          </p:nvPr>
        </p:nvSpPr>
        <p:spPr/>
        <p:txBody>
          <a:bodyPr/>
          <a:lstStyle/>
          <a:p>
            <a:fld id="{45E1CD6A-3B87-4D97-ADBC-0D3947A19743}" type="slidenum">
              <a:rPr lang="pt-BR" smtClean="0"/>
              <a:pPr/>
              <a:t>6</a:t>
            </a:fld>
            <a:endParaRPr lang="pt-BR" dirty="0"/>
          </a:p>
        </p:txBody>
      </p:sp>
    </p:spTree>
    <p:extLst>
      <p:ext uri="{BB962C8B-B14F-4D97-AF65-F5344CB8AC3E}">
        <p14:creationId xmlns:p14="http://schemas.microsoft.com/office/powerpoint/2010/main" val="20013350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60</a:t>
            </a:fld>
            <a:endParaRPr lang="pt-BR" dirty="0"/>
          </a:p>
        </p:txBody>
      </p:sp>
      <p:sp>
        <p:nvSpPr>
          <p:cNvPr id="5" name="Espaço Reservado para Texto 4"/>
          <p:cNvSpPr>
            <a:spLocks noGrp="1"/>
          </p:cNvSpPr>
          <p:nvPr>
            <p:ph type="body" sz="quarter" idx="11"/>
          </p:nvPr>
        </p:nvSpPr>
        <p:spPr>
          <a:xfrm>
            <a:off x="562104" y="611228"/>
            <a:ext cx="8215312" cy="28191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73677" y="1877493"/>
            <a:ext cx="8259710" cy="3158151"/>
          </a:xfrm>
        </p:spPr>
        <p:txBody>
          <a:bodyPr/>
          <a:lstStyle/>
          <a:p>
            <a:pPr marL="0" indent="0">
              <a:buNone/>
            </a:pPr>
            <a:r>
              <a:rPr lang="pt-BR" dirty="0" smtClean="0"/>
              <a:t>Quando acessado esse menu, são exibidos informações e status envolvidos nos DE/PARA obrigatórios.</a:t>
            </a:r>
          </a:p>
          <a:p>
            <a:pPr marL="0" indent="0">
              <a:buNone/>
            </a:pPr>
            <a:r>
              <a:rPr lang="pt-BR" dirty="0" smtClean="0"/>
              <a:t>Havendo pendencias, o pedido de vendas (VEIC0400) não será gerado.</a:t>
            </a:r>
          </a:p>
          <a:p>
            <a:pPr marL="0" indent="0">
              <a:buNone/>
            </a:pPr>
            <a:r>
              <a:rPr lang="pt-BR" b="1" dirty="0" smtClean="0"/>
              <a:t>OBS</a:t>
            </a:r>
            <a:r>
              <a:rPr lang="pt-BR" dirty="0" smtClean="0"/>
              <a:t>: o DE/PARA ocorrerá uma única vez para cada situação. O sistema guarda essas informações, numa  </a:t>
            </a:r>
          </a:p>
          <a:p>
            <a:pPr marL="0" indent="0">
              <a:buNone/>
            </a:pPr>
            <a:r>
              <a:rPr lang="pt-BR" dirty="0"/>
              <a:t> </a:t>
            </a:r>
            <a:r>
              <a:rPr lang="pt-BR" dirty="0" smtClean="0"/>
              <a:t>         próxima vez, para os mesmos casos, serão carregadas as correlações armazenadas automaticamente.</a:t>
            </a:r>
            <a:endParaRPr lang="pt-BR" dirty="0"/>
          </a:p>
        </p:txBody>
      </p:sp>
      <p:sp>
        <p:nvSpPr>
          <p:cNvPr id="8" name="Retângulo 7"/>
          <p:cNvSpPr/>
          <p:nvPr/>
        </p:nvSpPr>
        <p:spPr>
          <a:xfrm>
            <a:off x="506132" y="1012331"/>
            <a:ext cx="8327255" cy="806375"/>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a:t>
            </a:r>
          </a:p>
          <a:p>
            <a:pPr algn="just">
              <a:lnSpc>
                <a:spcPct val="115000"/>
              </a:lnSpc>
              <a:spcAft>
                <a:spcPts val="600"/>
              </a:spcAft>
            </a:pPr>
            <a:r>
              <a:rPr lang="pt-BR" sz="1300" b="1" dirty="0" smtClean="0">
                <a:solidFill>
                  <a:srgbClr val="000000"/>
                </a:solidFill>
                <a:latin typeface="Neo Sans Pro" panose="020B0504030504040204" pitchFamily="34" charset="0"/>
                <a:ea typeface="Times New Roman" panose="02020603050405020304" pitchFamily="18" charset="0"/>
                <a:cs typeface="Arial" panose="020B0604020202020204" pitchFamily="34" charset="0"/>
              </a:rPr>
              <a:t>(Cliente / Vendedor / Modelo / Modelo de Usado, se houver no Pedido):</a:t>
            </a:r>
            <a:r>
              <a:rPr lang="pt-BR" b="1" dirty="0" smtClean="0">
                <a:solidFill>
                  <a:srgbClr val="000000"/>
                </a:solidFill>
                <a:latin typeface="Neo Sans Pro" panose="020B0504030504040204" pitchFamily="34" charset="0"/>
                <a:ea typeface="Times New Roman" panose="02020603050405020304" pitchFamily="18" charset="0"/>
                <a:cs typeface="Arial" panose="020B0604020202020204" pitchFamily="34" charset="0"/>
              </a:rPr>
              <a:t> </a:t>
            </a:r>
            <a:endParaRPr lang="pt-BR" dirty="0">
              <a:solidFill>
                <a:srgbClr val="00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12" name="Imagem 11"/>
          <p:cNvPicPr>
            <a:picLocks noChangeAspect="1"/>
          </p:cNvPicPr>
          <p:nvPr/>
        </p:nvPicPr>
        <p:blipFill>
          <a:blip r:embed="rId2"/>
          <a:stretch>
            <a:fillRect/>
          </a:stretch>
        </p:blipFill>
        <p:spPr>
          <a:xfrm>
            <a:off x="1533553" y="3087626"/>
            <a:ext cx="6797954" cy="1879182"/>
          </a:xfrm>
          <a:prstGeom prst="rect">
            <a:avLst/>
          </a:prstGeom>
        </p:spPr>
      </p:pic>
      <p:sp>
        <p:nvSpPr>
          <p:cNvPr id="15" name="Retângulo 14"/>
          <p:cNvSpPr/>
          <p:nvPr/>
        </p:nvSpPr>
        <p:spPr>
          <a:xfrm>
            <a:off x="1708194" y="3332767"/>
            <a:ext cx="830193" cy="150613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6" name="Retângulo 15"/>
          <p:cNvSpPr/>
          <p:nvPr/>
        </p:nvSpPr>
        <p:spPr>
          <a:xfrm>
            <a:off x="7168849" y="3332767"/>
            <a:ext cx="830193" cy="149002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829282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61</a:t>
            </a:fld>
            <a:endParaRPr lang="pt-BR" dirty="0"/>
          </a:p>
        </p:txBody>
      </p:sp>
      <p:sp>
        <p:nvSpPr>
          <p:cNvPr id="5" name="Espaço Reservado para Texto 4"/>
          <p:cNvSpPr>
            <a:spLocks noGrp="1"/>
          </p:cNvSpPr>
          <p:nvPr>
            <p:ph type="body" sz="quarter" idx="11"/>
          </p:nvPr>
        </p:nvSpPr>
        <p:spPr>
          <a:xfrm>
            <a:off x="562104" y="611228"/>
            <a:ext cx="8215312" cy="28191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7679" y="1528474"/>
            <a:ext cx="8259710" cy="3158151"/>
          </a:xfrm>
        </p:spPr>
        <p:txBody>
          <a:bodyPr/>
          <a:lstStyle/>
          <a:p>
            <a:pPr marL="0" indent="0">
              <a:buNone/>
            </a:pPr>
            <a:r>
              <a:rPr lang="pt-BR" dirty="0" smtClean="0"/>
              <a:t>Onde se deve correlacionar </a:t>
            </a:r>
            <a:r>
              <a:rPr lang="pt-BR" dirty="0"/>
              <a:t>o cliente da JD (“DE”) com o cliente e endereço do DMS (“PARA”). Para </a:t>
            </a:r>
            <a:r>
              <a:rPr lang="pt-BR" dirty="0" smtClean="0"/>
              <a:t>tanto, </a:t>
            </a:r>
            <a:r>
              <a:rPr lang="pt-BR" dirty="0"/>
              <a:t>o usuário pode consultar o cliente já cadastrado </a:t>
            </a:r>
            <a:r>
              <a:rPr lang="pt-BR" dirty="0" smtClean="0"/>
              <a:t>(CADA0380), </a:t>
            </a:r>
            <a:r>
              <a:rPr lang="pt-BR" dirty="0"/>
              <a:t>através do botão  </a:t>
            </a:r>
            <a:r>
              <a:rPr lang="pt-BR" dirty="0" smtClean="0"/>
              <a:t>     , </a:t>
            </a:r>
            <a:r>
              <a:rPr lang="pt-BR" dirty="0"/>
              <a:t>pode cadastrar um novo cliente através do </a:t>
            </a:r>
            <a:r>
              <a:rPr lang="pt-BR" dirty="0" smtClean="0"/>
              <a:t>botão                 (CLIE3000 - cadastro </a:t>
            </a:r>
            <a:r>
              <a:rPr lang="pt-BR" dirty="0"/>
              <a:t>rápido) e </a:t>
            </a:r>
            <a:r>
              <a:rPr lang="pt-BR" dirty="0" smtClean="0"/>
              <a:t>também </a:t>
            </a:r>
            <a:r>
              <a:rPr lang="pt-BR" dirty="0"/>
              <a:t>pode cadastrar um novo endereço para o cliente já cadastrado, através do </a:t>
            </a:r>
            <a:r>
              <a:rPr lang="pt-BR" dirty="0" smtClean="0"/>
              <a:t>botão               .</a:t>
            </a:r>
            <a:endParaRPr lang="pt-BR" dirty="0"/>
          </a:p>
        </p:txBody>
      </p:sp>
      <p:sp>
        <p:nvSpPr>
          <p:cNvPr id="8" name="Retângulo 7"/>
          <p:cNvSpPr/>
          <p:nvPr/>
        </p:nvSpPr>
        <p:spPr>
          <a:xfrm>
            <a:off x="506132" y="1012331"/>
            <a:ext cx="8327255" cy="379976"/>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(Clientes) </a:t>
            </a:r>
          </a:p>
        </p:txBody>
      </p:sp>
      <p:pic>
        <p:nvPicPr>
          <p:cNvPr id="18" name="Imagem 17"/>
          <p:cNvPicPr>
            <a:picLocks noChangeAspect="1"/>
          </p:cNvPicPr>
          <p:nvPr/>
        </p:nvPicPr>
        <p:blipFill>
          <a:blip r:embed="rId2"/>
          <a:stretch>
            <a:fillRect/>
          </a:stretch>
        </p:blipFill>
        <p:spPr>
          <a:xfrm>
            <a:off x="6204620" y="1896598"/>
            <a:ext cx="209524" cy="152381"/>
          </a:xfrm>
          <a:prstGeom prst="rect">
            <a:avLst/>
          </a:prstGeom>
        </p:spPr>
      </p:pic>
      <p:pic>
        <p:nvPicPr>
          <p:cNvPr id="19" name="Imagem 18"/>
          <p:cNvPicPr>
            <a:picLocks noChangeAspect="1"/>
          </p:cNvPicPr>
          <p:nvPr/>
        </p:nvPicPr>
        <p:blipFill>
          <a:blip r:embed="rId3"/>
          <a:stretch>
            <a:fillRect/>
          </a:stretch>
        </p:blipFill>
        <p:spPr>
          <a:xfrm>
            <a:off x="2372809" y="2112480"/>
            <a:ext cx="658155" cy="192908"/>
          </a:xfrm>
          <a:prstGeom prst="rect">
            <a:avLst/>
          </a:prstGeom>
        </p:spPr>
      </p:pic>
      <p:pic>
        <p:nvPicPr>
          <p:cNvPr id="20" name="Imagem 19"/>
          <p:cNvPicPr>
            <a:picLocks noChangeAspect="1"/>
          </p:cNvPicPr>
          <p:nvPr/>
        </p:nvPicPr>
        <p:blipFill>
          <a:blip r:embed="rId4"/>
          <a:stretch>
            <a:fillRect/>
          </a:stretch>
        </p:blipFill>
        <p:spPr>
          <a:xfrm>
            <a:off x="3903609" y="2349023"/>
            <a:ext cx="580952" cy="255276"/>
          </a:xfrm>
          <a:prstGeom prst="rect">
            <a:avLst/>
          </a:prstGeom>
        </p:spPr>
      </p:pic>
      <p:pic>
        <p:nvPicPr>
          <p:cNvPr id="18448"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1168" y="2765392"/>
            <a:ext cx="57499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37173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62</a:t>
            </a:fld>
            <a:endParaRPr lang="pt-BR" dirty="0"/>
          </a:p>
        </p:txBody>
      </p:sp>
      <p:sp>
        <p:nvSpPr>
          <p:cNvPr id="5" name="Espaço Reservado para Texto 4"/>
          <p:cNvSpPr>
            <a:spLocks noGrp="1"/>
          </p:cNvSpPr>
          <p:nvPr>
            <p:ph type="body" sz="quarter" idx="11"/>
          </p:nvPr>
        </p:nvSpPr>
        <p:spPr>
          <a:xfrm>
            <a:off x="562104" y="611228"/>
            <a:ext cx="8215312" cy="28191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7679" y="1528474"/>
            <a:ext cx="8259710" cy="3158151"/>
          </a:xfrm>
        </p:spPr>
        <p:txBody>
          <a:bodyPr/>
          <a:lstStyle/>
          <a:p>
            <a:pPr marL="0" indent="0">
              <a:buNone/>
            </a:pPr>
            <a:r>
              <a:rPr lang="pt-BR" dirty="0" smtClean="0"/>
              <a:t>O </a:t>
            </a:r>
            <a:r>
              <a:rPr lang="pt-BR" dirty="0"/>
              <a:t>usuário pode correlacionar o vendedor da JD (“DE”) com o vendedor/agente do DMS (“PARA</a:t>
            </a:r>
            <a:r>
              <a:rPr lang="pt-BR" dirty="0" smtClean="0"/>
              <a:t>”), onde está disponibilizado o botão      para consultar agentes cadastrados no DMS (CADA0310).</a:t>
            </a:r>
            <a:endParaRPr lang="pt-BR" dirty="0"/>
          </a:p>
        </p:txBody>
      </p:sp>
      <p:sp>
        <p:nvSpPr>
          <p:cNvPr id="8" name="Retângulo 7"/>
          <p:cNvSpPr/>
          <p:nvPr/>
        </p:nvSpPr>
        <p:spPr>
          <a:xfrm>
            <a:off x="506132" y="1012331"/>
            <a:ext cx="8327255" cy="379976"/>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(Vendedor) </a:t>
            </a:r>
          </a:p>
        </p:txBody>
      </p:sp>
      <p:pic>
        <p:nvPicPr>
          <p:cNvPr id="18" name="Imagem 17"/>
          <p:cNvPicPr>
            <a:picLocks noChangeAspect="1"/>
          </p:cNvPicPr>
          <p:nvPr/>
        </p:nvPicPr>
        <p:blipFill>
          <a:blip r:embed="rId2"/>
          <a:stretch>
            <a:fillRect/>
          </a:stretch>
        </p:blipFill>
        <p:spPr>
          <a:xfrm>
            <a:off x="2305135" y="1898233"/>
            <a:ext cx="209524" cy="152381"/>
          </a:xfrm>
          <a:prstGeom prst="rect">
            <a:avLst/>
          </a:prstGeom>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2070" y="2502406"/>
            <a:ext cx="5761037" cy="150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50528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63</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7679" y="1528474"/>
            <a:ext cx="2666934" cy="3158151"/>
          </a:xfrm>
        </p:spPr>
        <p:txBody>
          <a:bodyPr>
            <a:normAutofit/>
          </a:bodyPr>
          <a:lstStyle/>
          <a:p>
            <a:pPr marL="0" indent="0">
              <a:buNone/>
            </a:pPr>
            <a:r>
              <a:rPr lang="pt-BR" dirty="0" smtClean="0"/>
              <a:t>O Usuário deverá </a:t>
            </a:r>
            <a:r>
              <a:rPr lang="pt-BR" dirty="0"/>
              <a:t>correlacionar o modelo do equipamento </a:t>
            </a:r>
            <a:r>
              <a:rPr lang="pt-BR" dirty="0" smtClean="0"/>
              <a:t>da </a:t>
            </a:r>
            <a:r>
              <a:rPr lang="pt-BR" dirty="0"/>
              <a:t>JD (“DE”) com o modelo </a:t>
            </a:r>
            <a:r>
              <a:rPr lang="pt-BR" dirty="0" smtClean="0"/>
              <a:t>cadastrado no </a:t>
            </a:r>
            <a:r>
              <a:rPr lang="pt-BR" dirty="0"/>
              <a:t>DMS (“PARA”). </a:t>
            </a:r>
            <a:r>
              <a:rPr lang="pt-BR" dirty="0" smtClean="0"/>
              <a:t>Para facilitar, existe a opção de pesquisar modelos já cadastrados (VEIC0100) através </a:t>
            </a:r>
            <a:r>
              <a:rPr lang="pt-BR" dirty="0"/>
              <a:t>do botão   </a:t>
            </a:r>
            <a:r>
              <a:rPr lang="pt-BR" dirty="0" smtClean="0"/>
              <a:t>     ou incluir um novo modelo no LinxMaq através </a:t>
            </a:r>
            <a:r>
              <a:rPr lang="pt-BR" dirty="0"/>
              <a:t>do </a:t>
            </a:r>
            <a:r>
              <a:rPr lang="pt-BR" dirty="0" smtClean="0"/>
              <a:t>botão  </a:t>
            </a:r>
            <a:endParaRPr lang="pt-BR"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(Modelos) </a:t>
            </a:r>
          </a:p>
        </p:txBody>
      </p:sp>
      <p:pic>
        <p:nvPicPr>
          <p:cNvPr id="18" name="Imagem 17"/>
          <p:cNvPicPr>
            <a:picLocks noChangeAspect="1"/>
          </p:cNvPicPr>
          <p:nvPr/>
        </p:nvPicPr>
        <p:blipFill>
          <a:blip r:embed="rId2"/>
          <a:stretch>
            <a:fillRect/>
          </a:stretch>
        </p:blipFill>
        <p:spPr>
          <a:xfrm>
            <a:off x="2750722" y="3197283"/>
            <a:ext cx="209524" cy="152381"/>
          </a:xfrm>
          <a:prstGeom prst="rect">
            <a:avLst/>
          </a:prstGeom>
        </p:spPr>
      </p:pic>
      <p:pic>
        <p:nvPicPr>
          <p:cNvPr id="9" name="Imagem 8"/>
          <p:cNvPicPr>
            <a:picLocks noChangeAspect="1"/>
          </p:cNvPicPr>
          <p:nvPr/>
        </p:nvPicPr>
        <p:blipFill>
          <a:blip r:embed="rId3"/>
          <a:stretch>
            <a:fillRect/>
          </a:stretch>
        </p:blipFill>
        <p:spPr>
          <a:xfrm>
            <a:off x="3420345" y="1423213"/>
            <a:ext cx="5530226" cy="3614583"/>
          </a:xfrm>
          <a:prstGeom prst="rect">
            <a:avLst/>
          </a:prstGeom>
        </p:spPr>
      </p:pic>
      <p:pic>
        <p:nvPicPr>
          <p:cNvPr id="11" name="Imagem 10"/>
          <p:cNvPicPr>
            <a:picLocks noChangeAspect="1"/>
          </p:cNvPicPr>
          <p:nvPr/>
        </p:nvPicPr>
        <p:blipFill>
          <a:blip r:embed="rId4"/>
          <a:stretch>
            <a:fillRect/>
          </a:stretch>
        </p:blipFill>
        <p:spPr>
          <a:xfrm>
            <a:off x="2593579" y="3666653"/>
            <a:ext cx="523810" cy="171429"/>
          </a:xfrm>
          <a:prstGeom prst="rect">
            <a:avLst/>
          </a:prstGeom>
        </p:spPr>
      </p:pic>
    </p:spTree>
    <p:extLst>
      <p:ext uri="{BB962C8B-B14F-4D97-AF65-F5344CB8AC3E}">
        <p14:creationId xmlns:p14="http://schemas.microsoft.com/office/powerpoint/2010/main" val="129804780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64</a:t>
            </a:fld>
            <a:endParaRPr lang="pt-BR" dirty="0"/>
          </a:p>
        </p:txBody>
      </p:sp>
      <p:sp>
        <p:nvSpPr>
          <p:cNvPr id="5" name="Espaço Reservado para Texto 4"/>
          <p:cNvSpPr>
            <a:spLocks noGrp="1"/>
          </p:cNvSpPr>
          <p:nvPr>
            <p:ph type="body" sz="quarter" idx="11"/>
          </p:nvPr>
        </p:nvSpPr>
        <p:spPr>
          <a:xfrm>
            <a:off x="480786" y="554932"/>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7679" y="1528474"/>
            <a:ext cx="2452189" cy="3158151"/>
          </a:xfrm>
        </p:spPr>
        <p:txBody>
          <a:bodyPr>
            <a:normAutofit/>
          </a:bodyPr>
          <a:lstStyle/>
          <a:p>
            <a:pPr marL="0" indent="0" algn="just">
              <a:buNone/>
            </a:pPr>
            <a:r>
              <a:rPr lang="pt-BR" dirty="0" smtClean="0"/>
              <a:t>Disponibilizado a botão ‘</a:t>
            </a:r>
            <a:r>
              <a:rPr lang="pt-BR" b="1" dirty="0" smtClean="0"/>
              <a:t>’Ver Opcionais</a:t>
            </a:r>
            <a:r>
              <a:rPr lang="pt-BR" dirty="0" smtClean="0"/>
              <a:t>” para conferencia da configuração do equipamento e facilitador no momento de selecionar o modelo no DMS.</a:t>
            </a:r>
            <a:endParaRPr lang="pt-BR"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(Modelos) </a:t>
            </a:r>
          </a:p>
        </p:txBody>
      </p:sp>
      <p:pic>
        <p:nvPicPr>
          <p:cNvPr id="7" name="Imagem 6"/>
          <p:cNvPicPr>
            <a:picLocks noChangeAspect="1"/>
          </p:cNvPicPr>
          <p:nvPr/>
        </p:nvPicPr>
        <p:blipFill>
          <a:blip r:embed="rId2"/>
          <a:stretch>
            <a:fillRect/>
          </a:stretch>
        </p:blipFill>
        <p:spPr>
          <a:xfrm>
            <a:off x="3291840" y="1481879"/>
            <a:ext cx="5404552" cy="3204746"/>
          </a:xfrm>
          <a:prstGeom prst="rect">
            <a:avLst/>
          </a:prstGeom>
        </p:spPr>
      </p:pic>
    </p:spTree>
    <p:extLst>
      <p:ext uri="{BB962C8B-B14F-4D97-AF65-F5344CB8AC3E}">
        <p14:creationId xmlns:p14="http://schemas.microsoft.com/office/powerpoint/2010/main" val="5488212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65</a:t>
            </a:fld>
            <a:endParaRPr lang="pt-BR" dirty="0"/>
          </a:p>
        </p:txBody>
      </p:sp>
      <p:sp>
        <p:nvSpPr>
          <p:cNvPr id="5" name="Espaço Reservado para Texto 4"/>
          <p:cNvSpPr>
            <a:spLocks noGrp="1"/>
          </p:cNvSpPr>
          <p:nvPr>
            <p:ph type="body" sz="quarter" idx="11"/>
          </p:nvPr>
        </p:nvSpPr>
        <p:spPr>
          <a:xfrm>
            <a:off x="506132" y="562987"/>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4" y="1380179"/>
            <a:ext cx="8305709" cy="3586629"/>
          </a:xfrm>
        </p:spPr>
        <p:txBody>
          <a:bodyPr>
            <a:normAutofit/>
          </a:bodyPr>
          <a:lstStyle/>
          <a:p>
            <a:r>
              <a:rPr lang="pt-BR" sz="1800" b="1" dirty="0" smtClean="0">
                <a:solidFill>
                  <a:srgbClr val="FF0000"/>
                </a:solidFill>
              </a:rPr>
              <a:t>Importante:</a:t>
            </a:r>
          </a:p>
          <a:p>
            <a:endParaRPr lang="pt-BR" sz="1800" b="1" dirty="0" smtClean="0">
              <a:solidFill>
                <a:srgbClr val="FF0000"/>
              </a:solidFill>
            </a:endParaRPr>
          </a:p>
          <a:p>
            <a:pPr lvl="1">
              <a:buFont typeface="+mj-lt"/>
              <a:buAutoNum type="alphaLcPeriod"/>
            </a:pPr>
            <a:r>
              <a:rPr lang="pt-BR" sz="1300" dirty="0" smtClean="0"/>
              <a:t>Se </a:t>
            </a:r>
            <a:r>
              <a:rPr lang="pt-BR" sz="1300" dirty="0"/>
              <a:t>o </a:t>
            </a:r>
            <a:r>
              <a:rPr lang="pt-BR" sz="1300" dirty="0" smtClean="0"/>
              <a:t>pedido de vendas JD, possuir Número </a:t>
            </a:r>
            <a:r>
              <a:rPr lang="pt-BR" sz="1300" dirty="0"/>
              <a:t>de Série/Chassis</a:t>
            </a:r>
            <a:r>
              <a:rPr lang="pt-BR" sz="1300" dirty="0" smtClean="0"/>
              <a:t>, indicando que a venda se refere a itens do estoque, este DE-PARA </a:t>
            </a:r>
            <a:r>
              <a:rPr lang="pt-BR" sz="1300" dirty="0"/>
              <a:t>não é necessário, </a:t>
            </a:r>
            <a:r>
              <a:rPr lang="pt-BR" sz="1300" dirty="0" smtClean="0"/>
              <a:t>pois será carregado automaticamente o modelo do produto inserido no DMS e o status do DE/PARA ficará como “OK”.</a:t>
            </a:r>
          </a:p>
          <a:p>
            <a:pPr lvl="1">
              <a:buFont typeface="+mj-lt"/>
              <a:buAutoNum type="alphaLcPeriod"/>
            </a:pPr>
            <a:endParaRPr lang="pt-BR" sz="1300" dirty="0" smtClean="0"/>
          </a:p>
          <a:p>
            <a:pPr lvl="1">
              <a:buFont typeface="+mj-lt"/>
              <a:buAutoNum type="alphaLcPeriod"/>
            </a:pPr>
            <a:endParaRPr lang="pt-BR" sz="1300" dirty="0"/>
          </a:p>
          <a:p>
            <a:pPr lvl="1">
              <a:buFont typeface="+mj-lt"/>
              <a:buAutoNum type="alphaLcPeriod"/>
            </a:pPr>
            <a:endParaRPr lang="pt-BR" sz="1300" dirty="0" smtClean="0"/>
          </a:p>
          <a:p>
            <a:pPr marL="457200" lvl="1" indent="0">
              <a:buNone/>
            </a:pPr>
            <a:endParaRPr lang="pt-BR" sz="1300" dirty="0" smtClean="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(Modelos) </a:t>
            </a:r>
          </a:p>
        </p:txBody>
      </p:sp>
      <p:pic>
        <p:nvPicPr>
          <p:cNvPr id="10" name="Imagem 9"/>
          <p:cNvPicPr>
            <a:picLocks noChangeAspect="1"/>
          </p:cNvPicPr>
          <p:nvPr/>
        </p:nvPicPr>
        <p:blipFill>
          <a:blip r:embed="rId2"/>
          <a:stretch>
            <a:fillRect/>
          </a:stretch>
        </p:blipFill>
        <p:spPr>
          <a:xfrm>
            <a:off x="3087445" y="3292524"/>
            <a:ext cx="2654152" cy="1387052"/>
          </a:xfrm>
          <a:prstGeom prst="rect">
            <a:avLst/>
          </a:prstGeom>
        </p:spPr>
      </p:pic>
    </p:spTree>
    <p:extLst>
      <p:ext uri="{BB962C8B-B14F-4D97-AF65-F5344CB8AC3E}">
        <p14:creationId xmlns:p14="http://schemas.microsoft.com/office/powerpoint/2010/main" val="149858700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66</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4" y="1380179"/>
            <a:ext cx="8305709" cy="3586629"/>
          </a:xfrm>
        </p:spPr>
        <p:txBody>
          <a:bodyPr>
            <a:normAutofit/>
          </a:bodyPr>
          <a:lstStyle/>
          <a:p>
            <a:r>
              <a:rPr lang="pt-BR" sz="1800" b="1" dirty="0" smtClean="0">
                <a:solidFill>
                  <a:srgbClr val="FF0000"/>
                </a:solidFill>
              </a:rPr>
              <a:t>Importante:</a:t>
            </a:r>
          </a:p>
          <a:p>
            <a:pPr marL="800100" lvl="1" indent="-342900">
              <a:buFont typeface="+mj-lt"/>
              <a:buAutoNum type="alphaLcPeriod" startAt="2"/>
            </a:pPr>
            <a:r>
              <a:rPr lang="pt-BR" sz="1300" dirty="0" smtClean="0"/>
              <a:t>Porém, existindo a serie/Chassis, e o equipamento não for encontrado no estoque DMS, o usuário deverá </a:t>
            </a:r>
            <a:r>
              <a:rPr lang="pt-BR" sz="1300" b="1" dirty="0" smtClean="0">
                <a:solidFill>
                  <a:srgbClr val="FF0000"/>
                </a:solidFill>
              </a:rPr>
              <a:t>ANTES</a:t>
            </a:r>
            <a:r>
              <a:rPr lang="pt-BR" sz="1300" dirty="0" smtClean="0"/>
              <a:t> efetuar a entrada no estoque (VEIC0350 / ENTR1000) para que ocorra automaticamente a carga do modelo para o DE/PARA, possibilitando a geração do pedido de venda (VEIC0400).</a:t>
            </a:r>
            <a:endParaRPr lang="pt-BR" sz="1300"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(Modelos) </a:t>
            </a:r>
          </a:p>
        </p:txBody>
      </p:sp>
      <p:pic>
        <p:nvPicPr>
          <p:cNvPr id="4" name="Imagem 3"/>
          <p:cNvPicPr>
            <a:picLocks noChangeAspect="1"/>
          </p:cNvPicPr>
          <p:nvPr/>
        </p:nvPicPr>
        <p:blipFill>
          <a:blip r:embed="rId2"/>
          <a:stretch>
            <a:fillRect/>
          </a:stretch>
        </p:blipFill>
        <p:spPr>
          <a:xfrm>
            <a:off x="3184263" y="2839354"/>
            <a:ext cx="3637094" cy="2055446"/>
          </a:xfrm>
          <a:prstGeom prst="rect">
            <a:avLst/>
          </a:prstGeom>
        </p:spPr>
      </p:pic>
    </p:spTree>
    <p:extLst>
      <p:ext uri="{BB962C8B-B14F-4D97-AF65-F5344CB8AC3E}">
        <p14:creationId xmlns:p14="http://schemas.microsoft.com/office/powerpoint/2010/main" val="409242644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67</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3" y="1579457"/>
            <a:ext cx="8271283" cy="966973"/>
          </a:xfrm>
        </p:spPr>
        <p:txBody>
          <a:bodyPr>
            <a:normAutofit/>
          </a:bodyPr>
          <a:lstStyle/>
          <a:p>
            <a:pPr marL="0" indent="0" algn="just">
              <a:buNone/>
            </a:pPr>
            <a:r>
              <a:rPr lang="pt-BR" dirty="0" smtClean="0"/>
              <a:t>Havendo na negociação do pedido de vendas, usado na troca, o usuário também deverá efetuar a correlação do modelo desse usado, e o processo é o mesmo já descrito acima, onde o modelo deve ser cadastrado no VEIC0100.</a:t>
            </a:r>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DE/PARA (Modelos de Usados) </a:t>
            </a:r>
          </a:p>
        </p:txBody>
      </p:sp>
      <p:pic>
        <p:nvPicPr>
          <p:cNvPr id="23554" name="Imagem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019" y="2783697"/>
            <a:ext cx="575945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615950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68</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62104" y="1481879"/>
            <a:ext cx="3690331" cy="3252959"/>
          </a:xfrm>
        </p:spPr>
        <p:txBody>
          <a:bodyPr>
            <a:normAutofit/>
          </a:bodyPr>
          <a:lstStyle/>
          <a:p>
            <a:pPr marL="0" indent="0" algn="just">
              <a:buNone/>
            </a:pPr>
            <a:r>
              <a:rPr lang="pt-BR" dirty="0" smtClean="0"/>
              <a:t>Deverá também ter sua avaliação inserida no DMS (VEIC0040). </a:t>
            </a:r>
          </a:p>
          <a:p>
            <a:pPr marL="0" indent="0" algn="just">
              <a:buNone/>
            </a:pPr>
            <a:r>
              <a:rPr lang="pt-BR" dirty="0" smtClean="0"/>
              <a:t>Já existindo esse cadastro, os dados da avaliação serão exibidos automaticamente no quadro abaixo.</a:t>
            </a:r>
          </a:p>
          <a:p>
            <a:pPr marL="0" indent="0" algn="just">
              <a:buNone/>
            </a:pPr>
            <a:endParaRPr lang="pt-BR" dirty="0" smtClean="0"/>
          </a:p>
          <a:p>
            <a:pPr marL="0" indent="0" algn="just">
              <a:buNone/>
            </a:pPr>
            <a:r>
              <a:rPr lang="pt-BR" b="1" dirty="0" smtClean="0">
                <a:solidFill>
                  <a:srgbClr val="FF0000"/>
                </a:solidFill>
              </a:rPr>
              <a:t>IMPORTANTE:</a:t>
            </a:r>
          </a:p>
          <a:p>
            <a:pPr marL="0" indent="0" algn="just">
              <a:buNone/>
            </a:pPr>
            <a:r>
              <a:rPr lang="pt-BR" dirty="0" smtClean="0"/>
              <a:t>No portal o campo chassis não é obrigatório, porém para a integração com o DMS, esse campo se faz OBRIGRATORIO, já que será exigido pelo VEIC0040.</a:t>
            </a:r>
          </a:p>
        </p:txBody>
      </p:sp>
      <p:sp>
        <p:nvSpPr>
          <p:cNvPr id="8" name="Retângulo 7"/>
          <p:cNvSpPr/>
          <p:nvPr/>
        </p:nvSpPr>
        <p:spPr>
          <a:xfrm>
            <a:off x="506132" y="1012331"/>
            <a:ext cx="8327255" cy="379976"/>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rPr>
              <a:t>AVALIAÇÃO USADO </a:t>
            </a:r>
          </a:p>
        </p:txBody>
      </p:sp>
      <p:pic>
        <p:nvPicPr>
          <p:cNvPr id="4" name="Imagem 3"/>
          <p:cNvPicPr>
            <a:picLocks noChangeAspect="1"/>
          </p:cNvPicPr>
          <p:nvPr/>
        </p:nvPicPr>
        <p:blipFill>
          <a:blip r:embed="rId2"/>
          <a:stretch>
            <a:fillRect/>
          </a:stretch>
        </p:blipFill>
        <p:spPr>
          <a:xfrm>
            <a:off x="4252435" y="1750250"/>
            <a:ext cx="4862837" cy="2659704"/>
          </a:xfrm>
          <a:prstGeom prst="rect">
            <a:avLst/>
          </a:prstGeom>
        </p:spPr>
      </p:pic>
      <p:sp>
        <p:nvSpPr>
          <p:cNvPr id="10" name="Retângulo 9"/>
          <p:cNvSpPr/>
          <p:nvPr/>
        </p:nvSpPr>
        <p:spPr>
          <a:xfrm>
            <a:off x="4237183" y="3157989"/>
            <a:ext cx="4686898" cy="118542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8245167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69</a:t>
            </a:fld>
            <a:endParaRPr lang="pt-BR" dirty="0"/>
          </a:p>
        </p:txBody>
      </p:sp>
      <p:sp>
        <p:nvSpPr>
          <p:cNvPr id="5" name="Espaço Reservado para Texto 4"/>
          <p:cNvSpPr>
            <a:spLocks noGrp="1"/>
          </p:cNvSpPr>
          <p:nvPr>
            <p:ph type="body" sz="quarter" idx="11"/>
          </p:nvPr>
        </p:nvSpPr>
        <p:spPr>
          <a:xfrm>
            <a:off x="506132" y="517545"/>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06132" y="1481878"/>
            <a:ext cx="2921876" cy="3340914"/>
          </a:xfrm>
        </p:spPr>
        <p:txBody>
          <a:bodyPr>
            <a:normAutofit lnSpcReduction="10000"/>
          </a:bodyPr>
          <a:lstStyle/>
          <a:p>
            <a:pPr marL="0" indent="0" algn="just">
              <a:buNone/>
            </a:pPr>
            <a:r>
              <a:rPr lang="pt-BR" b="1" dirty="0">
                <a:solidFill>
                  <a:srgbClr val="FF0000"/>
                </a:solidFill>
              </a:rPr>
              <a:t>IMPORTANTE</a:t>
            </a:r>
            <a:r>
              <a:rPr lang="pt-BR" b="1" dirty="0" smtClean="0">
                <a:solidFill>
                  <a:srgbClr val="FF0000"/>
                </a:solidFill>
              </a:rPr>
              <a:t>:</a:t>
            </a:r>
          </a:p>
          <a:p>
            <a:pPr marL="0" indent="0" algn="just">
              <a:buNone/>
            </a:pPr>
            <a:r>
              <a:rPr lang="pt-BR" dirty="0" smtClean="0">
                <a:solidFill>
                  <a:srgbClr val="FF0000"/>
                </a:solidFill>
              </a:rPr>
              <a:t>A Avalição de Usados, envolve toda a parte financeira, quando direcionada para usado na troca, e vai gerar parcela do Tipo VEI automaticamente no pedido de vendas (VEIC0400). Ver processo C/C Veículos no LinxMaq.</a:t>
            </a:r>
          </a:p>
          <a:p>
            <a:pPr marL="0" indent="0" algn="just">
              <a:buNone/>
            </a:pPr>
            <a:endParaRPr lang="pt-BR" sz="800" dirty="0">
              <a:solidFill>
                <a:srgbClr val="FF0000"/>
              </a:solidFill>
            </a:endParaRPr>
          </a:p>
          <a:p>
            <a:pPr marL="0" indent="0" algn="just">
              <a:buNone/>
            </a:pPr>
            <a:r>
              <a:rPr lang="pt-BR" dirty="0" smtClean="0"/>
              <a:t>Caso ocorra também a pendencia do modelo, primeiro o usuário deverá correlacionar o modelo, conforme já explicado e na sequencia continuar com a inclusão da avaliação.</a:t>
            </a:r>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a:solidFill>
                  <a:srgbClr val="FF0000"/>
                </a:solidFill>
                <a:latin typeface="Neo Sans Pro" panose="020B0504030504040204" pitchFamily="34" charset="0"/>
                <a:ea typeface="Times New Roman" panose="02020603050405020304" pitchFamily="18" charset="0"/>
                <a:cs typeface="Arial" panose="020B0604020202020204" pitchFamily="34" charset="0"/>
              </a:rPr>
              <a:t>AVALIAÇÃO USADO </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7" name="Imagem 6"/>
          <p:cNvPicPr>
            <a:picLocks noChangeAspect="1"/>
          </p:cNvPicPr>
          <p:nvPr/>
        </p:nvPicPr>
        <p:blipFill>
          <a:blip r:embed="rId2"/>
          <a:stretch>
            <a:fillRect/>
          </a:stretch>
        </p:blipFill>
        <p:spPr>
          <a:xfrm>
            <a:off x="3483981" y="1277882"/>
            <a:ext cx="5660019" cy="3544910"/>
          </a:xfrm>
          <a:prstGeom prst="rect">
            <a:avLst/>
          </a:prstGeom>
        </p:spPr>
      </p:pic>
      <p:sp>
        <p:nvSpPr>
          <p:cNvPr id="10" name="Retângulo 9"/>
          <p:cNvSpPr/>
          <p:nvPr/>
        </p:nvSpPr>
        <p:spPr>
          <a:xfrm>
            <a:off x="3688217" y="1583680"/>
            <a:ext cx="5251547" cy="39559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84633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368617"/>
            <a:ext cx="6941418" cy="398994"/>
          </a:xfrm>
        </p:spPr>
        <p:txBody>
          <a:bodyPr/>
          <a:lstStyle/>
          <a:p>
            <a:r>
              <a:rPr lang="pt-BR" dirty="0" smtClean="0"/>
              <a:t>JDQ2 - Interface</a:t>
            </a:r>
            <a:endParaRPr lang="pt-BR" dirty="0"/>
          </a:p>
        </p:txBody>
      </p:sp>
      <p:sp>
        <p:nvSpPr>
          <p:cNvPr id="3" name="Espaço Reservado para Texto 2"/>
          <p:cNvSpPr>
            <a:spLocks noGrp="1"/>
          </p:cNvSpPr>
          <p:nvPr>
            <p:ph type="body" sz="quarter" idx="10"/>
          </p:nvPr>
        </p:nvSpPr>
        <p:spPr/>
        <p:txBody>
          <a:bodyPr/>
          <a:lstStyle/>
          <a:p>
            <a:pPr algn="just"/>
            <a:r>
              <a:rPr lang="pt-BR" sz="1800" dirty="0" smtClean="0"/>
              <a:t>Fases do Projeto JDQ2:</a:t>
            </a:r>
          </a:p>
          <a:p>
            <a:pPr algn="just"/>
            <a:endParaRPr lang="pt-BR" sz="1800" dirty="0" smtClean="0"/>
          </a:p>
          <a:p>
            <a:pPr lvl="1" algn="just">
              <a:buFont typeface="+mj-lt"/>
              <a:buAutoNum type="arabicPeriod"/>
            </a:pPr>
            <a:r>
              <a:rPr lang="pt-BR" sz="1800" dirty="0" smtClean="0"/>
              <a:t>Importação das Cotações (Propostas de Vendas)</a:t>
            </a:r>
          </a:p>
          <a:p>
            <a:pPr lvl="1" algn="just">
              <a:buFont typeface="+mj-lt"/>
              <a:buAutoNum type="arabicPeriod"/>
            </a:pPr>
            <a:r>
              <a:rPr lang="pt-BR" sz="1800" dirty="0" smtClean="0"/>
              <a:t>Importação dos Pedidos de Vendas</a:t>
            </a:r>
          </a:p>
          <a:p>
            <a:pPr lvl="1" algn="just">
              <a:buFont typeface="+mj-lt"/>
              <a:buAutoNum type="arabicPeriod"/>
            </a:pPr>
            <a:r>
              <a:rPr lang="pt-BR" sz="1800" dirty="0" smtClean="0"/>
              <a:t>Importação de informações CGPOLL (Banco de Orders)</a:t>
            </a:r>
            <a:endParaRPr lang="pt-BR" sz="1800" dirty="0"/>
          </a:p>
          <a:p>
            <a:endParaRPr lang="pt-BR" dirty="0"/>
          </a:p>
          <a:p>
            <a:endParaRPr lang="pt-BR" dirty="0"/>
          </a:p>
        </p:txBody>
      </p:sp>
      <p:sp>
        <p:nvSpPr>
          <p:cNvPr id="4" name="Espaço Reservado para Número de Slide 3"/>
          <p:cNvSpPr>
            <a:spLocks noGrp="1"/>
          </p:cNvSpPr>
          <p:nvPr>
            <p:ph type="sldNum" sz="quarter" idx="4"/>
          </p:nvPr>
        </p:nvSpPr>
        <p:spPr/>
        <p:txBody>
          <a:bodyPr/>
          <a:lstStyle/>
          <a:p>
            <a:fld id="{45E1CD6A-3B87-4D97-ADBC-0D3947A19743}" type="slidenum">
              <a:rPr lang="pt-BR" smtClean="0"/>
              <a:pPr/>
              <a:t>7</a:t>
            </a:fld>
            <a:endParaRPr lang="pt-BR" dirty="0"/>
          </a:p>
        </p:txBody>
      </p:sp>
    </p:spTree>
    <p:extLst>
      <p:ext uri="{BB962C8B-B14F-4D97-AF65-F5344CB8AC3E}">
        <p14:creationId xmlns:p14="http://schemas.microsoft.com/office/powerpoint/2010/main" val="45687963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70</a:t>
            </a:fld>
            <a:endParaRPr lang="pt-BR" dirty="0"/>
          </a:p>
        </p:txBody>
      </p:sp>
      <p:sp>
        <p:nvSpPr>
          <p:cNvPr id="5" name="Espaço Reservado para Texto 4"/>
          <p:cNvSpPr>
            <a:spLocks noGrp="1"/>
          </p:cNvSpPr>
          <p:nvPr>
            <p:ph type="body" sz="quarter" idx="11"/>
          </p:nvPr>
        </p:nvSpPr>
        <p:spPr>
          <a:xfrm>
            <a:off x="562104" y="536584"/>
            <a:ext cx="8215312" cy="465454"/>
          </a:xfrm>
        </p:spPr>
        <p:txBody>
          <a:bodyPr/>
          <a:lstStyle/>
          <a:p>
            <a:r>
              <a:rPr lang="pt-BR" sz="1600" b="1" dirty="0" smtClean="0"/>
              <a:t>JDQU0400 – Manter Pré-Pedidos e Gerar Pedidos de Vendas </a:t>
            </a:r>
            <a:endParaRPr lang="pt-BR" sz="1600" b="1" dirty="0"/>
          </a:p>
        </p:txBody>
      </p:sp>
      <p:sp>
        <p:nvSpPr>
          <p:cNvPr id="6" name="Espaço Reservado para Texto 5"/>
          <p:cNvSpPr>
            <a:spLocks noGrp="1"/>
          </p:cNvSpPr>
          <p:nvPr>
            <p:ph type="body" sz="quarter" idx="10"/>
          </p:nvPr>
        </p:nvSpPr>
        <p:spPr>
          <a:xfrm>
            <a:off x="562104" y="1481406"/>
            <a:ext cx="2509377" cy="3273205"/>
          </a:xfrm>
        </p:spPr>
        <p:txBody>
          <a:bodyPr>
            <a:normAutofit/>
          </a:bodyPr>
          <a:lstStyle/>
          <a:p>
            <a:pPr marL="0" indent="0" algn="just">
              <a:buNone/>
            </a:pPr>
            <a:r>
              <a:rPr lang="pt-BR" dirty="0" smtClean="0"/>
              <a:t>Para inserir a avaliação, clicar em ‘Concluir” </a:t>
            </a:r>
            <a:r>
              <a:rPr lang="pt-BR" dirty="0"/>
              <a:t>ou </a:t>
            </a:r>
            <a:r>
              <a:rPr lang="pt-BR" dirty="0" smtClean="0"/>
              <a:t>“Aceitar” e a aplicação será redirecionada para a Manutenção da Avaliação (VEIC0040), rotina já existente no </a:t>
            </a:r>
            <a:r>
              <a:rPr lang="pt-BR" dirty="0" err="1" smtClean="0"/>
              <a:t>LInxMaq</a:t>
            </a:r>
            <a:r>
              <a:rPr lang="pt-BR" dirty="0" smtClean="0"/>
              <a:t>.</a:t>
            </a:r>
          </a:p>
          <a:p>
            <a:pPr marL="0" indent="0" algn="just">
              <a:buNone/>
            </a:pPr>
            <a:r>
              <a:rPr lang="pt-BR" dirty="0" smtClean="0"/>
              <a:t>(</a:t>
            </a:r>
            <a:r>
              <a:rPr lang="pt-BR" dirty="0"/>
              <a:t>Somente será permitido acessar a tela veic0040 se o status for "Pendente de Avaliação de usado" ou "OK</a:t>
            </a:r>
            <a:r>
              <a:rPr lang="pt-BR" dirty="0" smtClean="0"/>
              <a:t>"):</a:t>
            </a:r>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a:solidFill>
                  <a:srgbClr val="FF0000"/>
                </a:solidFill>
                <a:latin typeface="Neo Sans Pro" panose="020B0504030504040204" pitchFamily="34" charset="0"/>
                <a:ea typeface="Times New Roman" panose="02020603050405020304" pitchFamily="18" charset="0"/>
                <a:cs typeface="Arial" panose="020B0604020202020204" pitchFamily="34" charset="0"/>
              </a:rPr>
              <a:t>AVALIAÇÃO USADO </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7" name="Imagem 6"/>
          <p:cNvPicPr>
            <a:picLocks noChangeAspect="1"/>
          </p:cNvPicPr>
          <p:nvPr/>
        </p:nvPicPr>
        <p:blipFill>
          <a:blip r:embed="rId2"/>
          <a:stretch>
            <a:fillRect/>
          </a:stretch>
        </p:blipFill>
        <p:spPr>
          <a:xfrm>
            <a:off x="3168344" y="1403009"/>
            <a:ext cx="5761905" cy="3273205"/>
          </a:xfrm>
          <a:prstGeom prst="rect">
            <a:avLst/>
          </a:prstGeom>
        </p:spPr>
      </p:pic>
      <p:sp>
        <p:nvSpPr>
          <p:cNvPr id="10" name="Retângulo 9"/>
          <p:cNvSpPr/>
          <p:nvPr/>
        </p:nvSpPr>
        <p:spPr>
          <a:xfrm>
            <a:off x="3168344" y="1403009"/>
            <a:ext cx="5761905" cy="327320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004850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71</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06131" y="1400779"/>
            <a:ext cx="3688667" cy="1932653"/>
          </a:xfrm>
        </p:spPr>
        <p:txBody>
          <a:bodyPr>
            <a:normAutofit lnSpcReduction="10000"/>
          </a:bodyPr>
          <a:lstStyle/>
          <a:p>
            <a:pPr marL="0" indent="0" algn="just">
              <a:buNone/>
            </a:pPr>
            <a:r>
              <a:rPr lang="pt-BR" dirty="0">
                <a:solidFill>
                  <a:srgbClr val="FF0000"/>
                </a:solidFill>
              </a:rPr>
              <a:t>A opção </a:t>
            </a:r>
            <a:r>
              <a:rPr lang="pt-BR" dirty="0" smtClean="0">
                <a:solidFill>
                  <a:srgbClr val="FF0000"/>
                </a:solidFill>
              </a:rPr>
              <a:t>“IMPRIMOR PO” </a:t>
            </a:r>
            <a:r>
              <a:rPr lang="pt-BR" dirty="0">
                <a:solidFill>
                  <a:srgbClr val="FF0000"/>
                </a:solidFill>
              </a:rPr>
              <a:t>só </a:t>
            </a:r>
            <a:r>
              <a:rPr lang="pt-BR" dirty="0" smtClean="0">
                <a:solidFill>
                  <a:srgbClr val="FF0000"/>
                </a:solidFill>
              </a:rPr>
              <a:t>ficará </a:t>
            </a:r>
            <a:r>
              <a:rPr lang="pt-BR" dirty="0">
                <a:solidFill>
                  <a:srgbClr val="FF0000"/>
                </a:solidFill>
              </a:rPr>
              <a:t>disponível no menu do jdqu0400 se o pedido tiver sido impresso no portal e atualizado na </a:t>
            </a:r>
            <a:r>
              <a:rPr lang="pt-BR" dirty="0" smtClean="0">
                <a:solidFill>
                  <a:srgbClr val="FF0000"/>
                </a:solidFill>
              </a:rPr>
              <a:t>integração,</a:t>
            </a:r>
            <a:endParaRPr lang="pt-BR" dirty="0">
              <a:solidFill>
                <a:srgbClr val="FF0000"/>
              </a:solidFill>
            </a:endParaRPr>
          </a:p>
          <a:p>
            <a:pPr marL="0" indent="0" algn="just">
              <a:buNone/>
            </a:pPr>
            <a:r>
              <a:rPr lang="pt-BR" dirty="0">
                <a:solidFill>
                  <a:srgbClr val="FF0000"/>
                </a:solidFill>
              </a:rPr>
              <a:t>ou seja, é importado para o LinxMaq a impressão pronta.</a:t>
            </a:r>
          </a:p>
          <a:p>
            <a:pPr marL="0" indent="0" algn="just">
              <a:buNone/>
            </a:pPr>
            <a:r>
              <a:rPr lang="pt-BR" dirty="0" smtClean="0"/>
              <a:t>Será gerado o </a:t>
            </a:r>
            <a:r>
              <a:rPr lang="pt-BR" dirty="0"/>
              <a:t>PDF do PO (pedido </a:t>
            </a:r>
            <a:r>
              <a:rPr lang="pt-BR" dirty="0" smtClean="0"/>
              <a:t>JD</a:t>
            </a:r>
            <a:r>
              <a:rPr lang="pt-BR" dirty="0"/>
              <a:t>), </a:t>
            </a:r>
            <a:r>
              <a:rPr lang="pt-BR" dirty="0" smtClean="0"/>
              <a:t>no </a:t>
            </a:r>
            <a:r>
              <a:rPr lang="pt-BR" dirty="0"/>
              <a:t>diretório parametrizado no </a:t>
            </a:r>
            <a:r>
              <a:rPr lang="pt-BR" u="sng" dirty="0"/>
              <a:t>COPE0100</a:t>
            </a:r>
            <a:r>
              <a:rPr lang="pt-BR" dirty="0"/>
              <a:t>.</a:t>
            </a:r>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rPr>
              <a:t>IMPRIMIR </a:t>
            </a:r>
            <a:r>
              <a:rPr lang="pt-BR" b="1" dirty="0">
                <a:solidFill>
                  <a:srgbClr val="FF0000"/>
                </a:solidFill>
                <a:latin typeface="Neo Sans Pro" panose="020B0504030504040204" pitchFamily="34" charset="0"/>
              </a:rPr>
              <a:t>PO</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104" y="3287210"/>
            <a:ext cx="3632695" cy="141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5495" y="881657"/>
            <a:ext cx="4827587" cy="4013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133031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72</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4616" y="1481880"/>
            <a:ext cx="2558845" cy="3340912"/>
          </a:xfrm>
        </p:spPr>
        <p:txBody>
          <a:bodyPr>
            <a:normAutofit fontScale="92500" lnSpcReduction="10000"/>
          </a:bodyPr>
          <a:lstStyle/>
          <a:p>
            <a:pPr marL="0" indent="0" algn="just">
              <a:buNone/>
            </a:pPr>
            <a:r>
              <a:rPr lang="pt-BR" dirty="0" smtClean="0">
                <a:solidFill>
                  <a:srgbClr val="FF0000"/>
                </a:solidFill>
              </a:rPr>
              <a:t>Essa opção somente será possível, se não existirem pendencias </a:t>
            </a:r>
            <a:r>
              <a:rPr lang="pt-BR" b="1" dirty="0" smtClean="0">
                <a:solidFill>
                  <a:srgbClr val="FF0000"/>
                </a:solidFill>
              </a:rPr>
              <a:t>DE/PARA</a:t>
            </a:r>
            <a:r>
              <a:rPr lang="pt-BR" dirty="0" smtClean="0">
                <a:solidFill>
                  <a:srgbClr val="FF0000"/>
                </a:solidFill>
              </a:rPr>
              <a:t> ou </a:t>
            </a:r>
            <a:r>
              <a:rPr lang="pt-BR" b="1" dirty="0" smtClean="0">
                <a:solidFill>
                  <a:srgbClr val="FF0000"/>
                </a:solidFill>
              </a:rPr>
              <a:t>Avalição de usados</a:t>
            </a:r>
            <a:r>
              <a:rPr lang="pt-BR" dirty="0" smtClean="0">
                <a:solidFill>
                  <a:srgbClr val="FF0000"/>
                </a:solidFill>
              </a:rPr>
              <a:t>, estando todos os status no LinxMaq, sinalizados como “OK”.</a:t>
            </a:r>
          </a:p>
          <a:p>
            <a:pPr marL="0" indent="0" algn="just">
              <a:buNone/>
            </a:pPr>
            <a:endParaRPr lang="pt-BR" dirty="0" smtClean="0"/>
          </a:p>
          <a:p>
            <a:pPr marL="0" indent="0" algn="just">
              <a:buNone/>
            </a:pPr>
            <a:r>
              <a:rPr lang="pt-BR" dirty="0" smtClean="0"/>
              <a:t>São importados todos pedidos do portal, gerando Pré</a:t>
            </a:r>
            <a:r>
              <a:rPr lang="pt-BR" dirty="0"/>
              <a:t>-</a:t>
            </a:r>
            <a:r>
              <a:rPr lang="pt-BR" dirty="0" smtClean="0"/>
              <a:t>Pedidos no </a:t>
            </a:r>
            <a:r>
              <a:rPr lang="pt-BR" dirty="0" err="1" smtClean="0"/>
              <a:t>LInxMaq</a:t>
            </a:r>
            <a:r>
              <a:rPr lang="pt-BR" dirty="0" smtClean="0"/>
              <a:t>, através do JDQU0000, </a:t>
            </a:r>
            <a:r>
              <a:rPr lang="pt-BR" dirty="0" smtClean="0">
                <a:solidFill>
                  <a:srgbClr val="FF0000"/>
                </a:solidFill>
              </a:rPr>
              <a:t>porém somente os que estiverem com </a:t>
            </a:r>
            <a:r>
              <a:rPr lang="pt-BR" b="1" dirty="0" smtClean="0">
                <a:solidFill>
                  <a:srgbClr val="FF0000"/>
                </a:solidFill>
              </a:rPr>
              <a:t>STATUS JD </a:t>
            </a:r>
            <a:r>
              <a:rPr lang="pt-BR" dirty="0" smtClean="0">
                <a:solidFill>
                  <a:srgbClr val="FF0000"/>
                </a:solidFill>
              </a:rPr>
              <a:t>= </a:t>
            </a:r>
            <a:r>
              <a:rPr lang="pt-BR" b="1" dirty="0" smtClean="0">
                <a:solidFill>
                  <a:srgbClr val="FF0000"/>
                </a:solidFill>
              </a:rPr>
              <a:t>Signed</a:t>
            </a:r>
            <a:r>
              <a:rPr lang="pt-BR" dirty="0" smtClean="0">
                <a:solidFill>
                  <a:srgbClr val="FF0000"/>
                </a:solidFill>
              </a:rPr>
              <a:t> (</a:t>
            </a:r>
            <a:r>
              <a:rPr lang="pt-BR" b="1" dirty="0" smtClean="0">
                <a:solidFill>
                  <a:srgbClr val="FF0000"/>
                </a:solidFill>
              </a:rPr>
              <a:t>Assinado</a:t>
            </a:r>
            <a:r>
              <a:rPr lang="pt-BR" dirty="0" smtClean="0">
                <a:solidFill>
                  <a:srgbClr val="FF0000"/>
                </a:solidFill>
              </a:rPr>
              <a:t>) poderão ser convertidos em PEDIDOS DE VENDA (VEIC0400</a:t>
            </a:r>
            <a:r>
              <a:rPr lang="pt-BR" u="sng" dirty="0" smtClean="0">
                <a:solidFill>
                  <a:srgbClr val="FF0000"/>
                </a:solidFill>
              </a:rPr>
              <a:t>).</a:t>
            </a:r>
            <a:endParaRPr lang="pt-BR" u="sng" dirty="0">
              <a:solidFill>
                <a:srgbClr val="FF0000"/>
              </a:solidFill>
            </a:endParaRPr>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rPr>
              <a:t>GERAR Pedido</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3462" y="1481880"/>
            <a:ext cx="5749925"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tângulo 9"/>
          <p:cNvSpPr/>
          <p:nvPr/>
        </p:nvSpPr>
        <p:spPr>
          <a:xfrm>
            <a:off x="7913405" y="1934428"/>
            <a:ext cx="692209" cy="118542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4143492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73</a:t>
            </a:fld>
            <a:endParaRPr lang="pt-BR" dirty="0"/>
          </a:p>
        </p:txBody>
      </p:sp>
      <p:sp>
        <p:nvSpPr>
          <p:cNvPr id="5" name="Espaço Reservado para Texto 4"/>
          <p:cNvSpPr>
            <a:spLocks noGrp="1"/>
          </p:cNvSpPr>
          <p:nvPr>
            <p:ph type="body" sz="quarter" idx="11"/>
          </p:nvPr>
        </p:nvSpPr>
        <p:spPr>
          <a:xfrm>
            <a:off x="562104" y="488211"/>
            <a:ext cx="8215312" cy="465454"/>
          </a:xfrm>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4616" y="1627834"/>
            <a:ext cx="2855191" cy="2933364"/>
          </a:xfrm>
        </p:spPr>
        <p:txBody>
          <a:bodyPr>
            <a:normAutofit lnSpcReduction="10000"/>
          </a:bodyPr>
          <a:lstStyle/>
          <a:p>
            <a:pPr marL="0" indent="0" algn="just">
              <a:buNone/>
            </a:pPr>
            <a:r>
              <a:rPr lang="pt-BR" dirty="0"/>
              <a:t>Esta opção abre a tela do Pedido de Vendas do DMS (</a:t>
            </a:r>
            <a:r>
              <a:rPr lang="pt-BR" u="sng" dirty="0">
                <a:hlinkClick r:id="rId2" action="ppaction://hlinkfile"/>
              </a:rPr>
              <a:t>VEIC0400</a:t>
            </a:r>
            <a:r>
              <a:rPr lang="pt-BR" dirty="0"/>
              <a:t>), já carregado com os dados do pré-pedido, e permite que o usuário continue com o processo de </a:t>
            </a:r>
            <a:r>
              <a:rPr lang="pt-BR" dirty="0" smtClean="0"/>
              <a:t>inclusão do pedido de vendas </a:t>
            </a:r>
            <a:r>
              <a:rPr lang="pt-BR" dirty="0"/>
              <a:t>no </a:t>
            </a:r>
            <a:r>
              <a:rPr lang="pt-BR" dirty="0" smtClean="0"/>
              <a:t>DMS.</a:t>
            </a:r>
          </a:p>
          <a:p>
            <a:pPr marL="0" indent="0" algn="just">
              <a:buNone/>
            </a:pPr>
            <a:endParaRPr lang="pt-BR" dirty="0" smtClean="0"/>
          </a:p>
          <a:p>
            <a:pPr marL="0" indent="0" algn="just">
              <a:buNone/>
            </a:pPr>
            <a:r>
              <a:rPr lang="pt-BR" dirty="0" smtClean="0"/>
              <a:t>Deverão ser preenchidos informações do pedido que não chegam através do JDQuote, porém obrigatórias no LinxMaq.</a:t>
            </a:r>
            <a:endParaRPr lang="pt-BR"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rPr>
              <a:t>GERAR Pedido</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9" name="Imagem 8"/>
          <p:cNvPicPr/>
          <p:nvPr/>
        </p:nvPicPr>
        <p:blipFill>
          <a:blip r:embed="rId3"/>
          <a:stretch>
            <a:fillRect/>
          </a:stretch>
        </p:blipFill>
        <p:spPr>
          <a:xfrm>
            <a:off x="3351577" y="953665"/>
            <a:ext cx="5563128" cy="4013142"/>
          </a:xfrm>
          <a:prstGeom prst="rect">
            <a:avLst/>
          </a:prstGeom>
        </p:spPr>
      </p:pic>
      <p:sp>
        <p:nvSpPr>
          <p:cNvPr id="10" name="Retângulo 9"/>
          <p:cNvSpPr/>
          <p:nvPr/>
        </p:nvSpPr>
        <p:spPr>
          <a:xfrm>
            <a:off x="3365692" y="942966"/>
            <a:ext cx="5534898" cy="4022287"/>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514751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74</a:t>
            </a:fld>
            <a:endParaRPr lang="pt-BR" dirty="0"/>
          </a:p>
        </p:txBody>
      </p:sp>
      <p:sp>
        <p:nvSpPr>
          <p:cNvPr id="5" name="Espaço Reservado para Texto 4"/>
          <p:cNvSpPr>
            <a:spLocks noGrp="1"/>
          </p:cNvSpPr>
          <p:nvPr>
            <p:ph type="body" sz="quarter" idx="11"/>
          </p:nvPr>
        </p:nvSpPr>
        <p:spPr>
          <a:xfrm>
            <a:off x="506132" y="500309"/>
            <a:ext cx="8215312" cy="465454"/>
          </a:xfrm>
          <a:ln>
            <a:noFill/>
          </a:ln>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4616" y="1469781"/>
            <a:ext cx="2529869" cy="3267589"/>
          </a:xfrm>
        </p:spPr>
        <p:txBody>
          <a:bodyPr>
            <a:normAutofit/>
          </a:bodyPr>
          <a:lstStyle/>
          <a:p>
            <a:pPr marL="0" indent="0" algn="just">
              <a:buNone/>
            </a:pPr>
            <a:r>
              <a:rPr lang="pt-BR" dirty="0" smtClean="0"/>
              <a:t>Algumas informações foram adicionadas na tela do pedido:</a:t>
            </a:r>
          </a:p>
          <a:p>
            <a:pPr marL="0" indent="0" algn="just">
              <a:buNone/>
            </a:pPr>
            <a:r>
              <a:rPr lang="pt-BR" dirty="0" smtClean="0"/>
              <a:t>PO Number = numero pedido JD</a:t>
            </a:r>
          </a:p>
          <a:p>
            <a:pPr marL="0" indent="0" algn="just">
              <a:buNone/>
            </a:pPr>
            <a:r>
              <a:rPr lang="pt-BR" dirty="0" smtClean="0"/>
              <a:t>Configuração do Equipamento.</a:t>
            </a:r>
          </a:p>
          <a:p>
            <a:pPr marL="0" indent="0" algn="just">
              <a:buNone/>
            </a:pPr>
            <a:endParaRPr lang="pt-BR" dirty="0" smtClean="0"/>
          </a:p>
          <a:p>
            <a:pPr marL="0" indent="0" algn="just">
              <a:buNone/>
            </a:pPr>
            <a:r>
              <a:rPr lang="pt-BR" dirty="0" smtClean="0"/>
              <a:t>Clicando no botão “Configuração”, serão descritas a configuração do equipamento.</a:t>
            </a:r>
          </a:p>
          <a:p>
            <a:pPr marL="0" indent="0" algn="just">
              <a:buNone/>
            </a:pPr>
            <a:r>
              <a:rPr lang="pt-BR" dirty="0" smtClean="0"/>
              <a:t>Não havendo chassi no pedido JD, o pedido no DMS será criado como Chassi Provisório.</a:t>
            </a:r>
            <a:endParaRPr lang="pt-BR"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rPr>
              <a:t>GERAR Pedido</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4" name="Imagem 3"/>
          <p:cNvPicPr>
            <a:picLocks noChangeAspect="1"/>
          </p:cNvPicPr>
          <p:nvPr/>
        </p:nvPicPr>
        <p:blipFill>
          <a:blip r:embed="rId2"/>
          <a:stretch>
            <a:fillRect/>
          </a:stretch>
        </p:blipFill>
        <p:spPr>
          <a:xfrm>
            <a:off x="3416304" y="1521388"/>
            <a:ext cx="5351249" cy="3215982"/>
          </a:xfrm>
          <a:prstGeom prst="rect">
            <a:avLst/>
          </a:prstGeom>
        </p:spPr>
      </p:pic>
      <p:sp>
        <p:nvSpPr>
          <p:cNvPr id="14" name="Retângulo 13"/>
          <p:cNvSpPr/>
          <p:nvPr/>
        </p:nvSpPr>
        <p:spPr>
          <a:xfrm>
            <a:off x="3375071" y="1465593"/>
            <a:ext cx="5433713" cy="3271777"/>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5" name="Retângulo 14"/>
          <p:cNvSpPr/>
          <p:nvPr/>
        </p:nvSpPr>
        <p:spPr>
          <a:xfrm>
            <a:off x="3641022" y="2751069"/>
            <a:ext cx="972766" cy="14591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7" name="Retângulo 16"/>
          <p:cNvSpPr/>
          <p:nvPr/>
        </p:nvSpPr>
        <p:spPr>
          <a:xfrm>
            <a:off x="3641022" y="3775935"/>
            <a:ext cx="4082740" cy="53704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8293118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75</a:t>
            </a:fld>
            <a:endParaRPr lang="pt-BR" dirty="0"/>
          </a:p>
        </p:txBody>
      </p:sp>
      <p:sp>
        <p:nvSpPr>
          <p:cNvPr id="5" name="Espaço Reservado para Texto 4"/>
          <p:cNvSpPr>
            <a:spLocks noGrp="1"/>
          </p:cNvSpPr>
          <p:nvPr>
            <p:ph type="body" sz="quarter" idx="11"/>
          </p:nvPr>
        </p:nvSpPr>
        <p:spPr>
          <a:xfrm>
            <a:off x="506132" y="562987"/>
            <a:ext cx="8215312" cy="465454"/>
          </a:xfrm>
          <a:ln>
            <a:noFill/>
          </a:ln>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4616" y="1469781"/>
            <a:ext cx="8308771" cy="3267589"/>
          </a:xfrm>
        </p:spPr>
        <p:txBody>
          <a:bodyPr>
            <a:normAutofit/>
          </a:bodyPr>
          <a:lstStyle/>
          <a:p>
            <a:pPr marL="0" indent="0" algn="just">
              <a:buNone/>
            </a:pPr>
            <a:r>
              <a:rPr lang="pt-BR" dirty="0" smtClean="0"/>
              <a:t>Na tela do Pré-pedido (JDQU0400), estão disponibilizados os botões </a:t>
            </a:r>
            <a:r>
              <a:rPr lang="pt-BR" dirty="0"/>
              <a:t>“</a:t>
            </a:r>
            <a:r>
              <a:rPr lang="pt-BR" b="1" dirty="0"/>
              <a:t>Alterar Pedido</a:t>
            </a:r>
            <a:r>
              <a:rPr lang="pt-BR" dirty="0"/>
              <a:t>”</a:t>
            </a:r>
            <a:r>
              <a:rPr lang="pt-BR" dirty="0" smtClean="0"/>
              <a:t> e </a:t>
            </a:r>
            <a:r>
              <a:rPr lang="pt-BR" b="1" dirty="0"/>
              <a:t>“Cancelar Pedido”</a:t>
            </a:r>
            <a:r>
              <a:rPr lang="pt-BR" dirty="0"/>
              <a:t>, </a:t>
            </a:r>
            <a:r>
              <a:rPr lang="pt-BR" dirty="0" smtClean="0"/>
              <a:t>que redirecionam a aplicação para os programas VEIC0400 e VEIC0403 respectivamente, porém só aparecem quando o pedido de venda no DMS (VEIC0400), já tenha sido gerado.</a:t>
            </a:r>
            <a:endParaRPr lang="pt-BR" dirty="0"/>
          </a:p>
        </p:txBody>
      </p:sp>
      <p:sp>
        <p:nvSpPr>
          <p:cNvPr id="8" name="Retângulo 7"/>
          <p:cNvSpPr/>
          <p:nvPr/>
        </p:nvSpPr>
        <p:spPr>
          <a:xfrm>
            <a:off x="506132" y="1012331"/>
            <a:ext cx="8327255" cy="410882"/>
          </a:xfrm>
          <a:prstGeom prst="rect">
            <a:avLst/>
          </a:prstGeom>
        </p:spPr>
        <p:txBody>
          <a:bodyPr wrap="square">
            <a:spAutoFit/>
          </a:bodyPr>
          <a:lstStyle/>
          <a:p>
            <a:pPr algn="just">
              <a:lnSpc>
                <a:spcPct val="115000"/>
              </a:lnSpc>
              <a:spcAft>
                <a:spcPts val="600"/>
              </a:spcAft>
            </a:pPr>
            <a:r>
              <a:rPr lang="pt-BR" b="1"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Menu </a:t>
            </a:r>
            <a:r>
              <a:rPr lang="pt-BR" b="1" dirty="0" smtClean="0">
                <a:solidFill>
                  <a:srgbClr val="FF0000"/>
                </a:solidFill>
                <a:latin typeface="Neo Sans Pro" panose="020B0504030504040204" pitchFamily="34" charset="0"/>
              </a:rPr>
              <a:t>GERAR Pedido</a:t>
            </a:r>
            <a:endParaRPr lang="pt-BR" b="1" dirty="0" smtClean="0">
              <a:solidFill>
                <a:srgbClr val="FF0000"/>
              </a:solidFill>
              <a:latin typeface="Neo Sans Pro" panose="020B0504030504040204" pitchFamily="34" charset="0"/>
              <a:ea typeface="Times New Roman" panose="02020603050405020304" pitchFamily="18" charset="0"/>
              <a:cs typeface="Arial" panose="020B0604020202020204" pitchFamily="34" charset="0"/>
            </a:endParaRPr>
          </a:p>
        </p:txBody>
      </p:sp>
      <p:pic>
        <p:nvPicPr>
          <p:cNvPr id="7" name="Imagem 6"/>
          <p:cNvPicPr>
            <a:picLocks noChangeAspect="1"/>
          </p:cNvPicPr>
          <p:nvPr/>
        </p:nvPicPr>
        <p:blipFill>
          <a:blip r:embed="rId2"/>
          <a:stretch>
            <a:fillRect/>
          </a:stretch>
        </p:blipFill>
        <p:spPr>
          <a:xfrm>
            <a:off x="640810" y="3103575"/>
            <a:ext cx="7802329" cy="1344932"/>
          </a:xfrm>
          <a:prstGeom prst="rect">
            <a:avLst/>
          </a:prstGeom>
        </p:spPr>
      </p:pic>
      <p:pic>
        <p:nvPicPr>
          <p:cNvPr id="9" name="Imagem 8"/>
          <p:cNvPicPr>
            <a:picLocks noChangeAspect="1"/>
          </p:cNvPicPr>
          <p:nvPr/>
        </p:nvPicPr>
        <p:blipFill>
          <a:blip r:embed="rId3"/>
          <a:stretch>
            <a:fillRect/>
          </a:stretch>
        </p:blipFill>
        <p:spPr>
          <a:xfrm>
            <a:off x="640810" y="2517865"/>
            <a:ext cx="7664094" cy="435929"/>
          </a:xfrm>
          <a:prstGeom prst="rect">
            <a:avLst/>
          </a:prstGeom>
        </p:spPr>
      </p:pic>
      <p:sp>
        <p:nvSpPr>
          <p:cNvPr id="13" name="Retângulo 12"/>
          <p:cNvSpPr/>
          <p:nvPr/>
        </p:nvSpPr>
        <p:spPr>
          <a:xfrm>
            <a:off x="1655092" y="2489233"/>
            <a:ext cx="915986" cy="46456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16" name="Retângulo 15"/>
          <p:cNvSpPr/>
          <p:nvPr/>
        </p:nvSpPr>
        <p:spPr>
          <a:xfrm>
            <a:off x="4198080" y="3776040"/>
            <a:ext cx="1813614" cy="56249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247623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JDQuote 2 – Pré-Pedidos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76</a:t>
            </a:fld>
            <a:endParaRPr lang="pt-BR" dirty="0"/>
          </a:p>
        </p:txBody>
      </p:sp>
      <p:sp>
        <p:nvSpPr>
          <p:cNvPr id="5" name="Espaço Reservado para Texto 4"/>
          <p:cNvSpPr>
            <a:spLocks noGrp="1"/>
          </p:cNvSpPr>
          <p:nvPr>
            <p:ph type="body" sz="quarter" idx="11"/>
          </p:nvPr>
        </p:nvSpPr>
        <p:spPr>
          <a:xfrm>
            <a:off x="506132" y="562987"/>
            <a:ext cx="8215312" cy="465454"/>
          </a:xfrm>
          <a:ln>
            <a:noFill/>
          </a:ln>
        </p:spPr>
        <p:txBody>
          <a:bodyPr/>
          <a:lstStyle/>
          <a:p>
            <a:r>
              <a:rPr lang="pt-BR" b="1" dirty="0" smtClean="0"/>
              <a:t>JDQU0400 – Manter Pré-Pedidos e Gerar Pedidos de Vendas </a:t>
            </a:r>
            <a:endParaRPr lang="pt-BR" b="1" dirty="0"/>
          </a:p>
        </p:txBody>
      </p:sp>
      <p:sp>
        <p:nvSpPr>
          <p:cNvPr id="6" name="Espaço Reservado para Texto 5"/>
          <p:cNvSpPr>
            <a:spLocks noGrp="1"/>
          </p:cNvSpPr>
          <p:nvPr>
            <p:ph type="body" sz="quarter" idx="10"/>
          </p:nvPr>
        </p:nvSpPr>
        <p:spPr>
          <a:xfrm>
            <a:off x="524616" y="1469781"/>
            <a:ext cx="8393473" cy="3497027"/>
          </a:xfrm>
        </p:spPr>
        <p:txBody>
          <a:bodyPr>
            <a:normAutofit fontScale="77500" lnSpcReduction="20000"/>
          </a:bodyPr>
          <a:lstStyle/>
          <a:p>
            <a:pPr marL="0" indent="0">
              <a:buNone/>
            </a:pPr>
            <a:r>
              <a:rPr lang="pt-BR" dirty="0" smtClean="0"/>
              <a:t>Os </a:t>
            </a:r>
            <a:r>
              <a:rPr lang="pt-BR" dirty="0"/>
              <a:t>Status possíveis são: </a:t>
            </a:r>
          </a:p>
          <a:p>
            <a:pPr lvl="0"/>
            <a:r>
              <a:rPr lang="pt-BR" sz="1500" b="1" dirty="0"/>
              <a:t>Pendente de De-Para:</a:t>
            </a:r>
            <a:r>
              <a:rPr lang="pt-BR" sz="1500" dirty="0"/>
              <a:t> Ao importar o pedido através do </a:t>
            </a:r>
            <a:r>
              <a:rPr lang="pt-BR" sz="1500" u="sng" dirty="0">
                <a:hlinkClick r:id="rId2" action="ppaction://hlinkfile"/>
              </a:rPr>
              <a:t>JDQU0000</a:t>
            </a:r>
            <a:r>
              <a:rPr lang="pt-BR" sz="1500" dirty="0"/>
              <a:t>, o Pré-Pedido é gerado no DMS e fica com o status de “Pendente de De-Para”, para que o usuário possa realizar as correções entre os dados do pedido da JD com os dados do DMS.</a:t>
            </a:r>
          </a:p>
          <a:p>
            <a:pPr lvl="0"/>
            <a:r>
              <a:rPr lang="pt-BR" sz="1500" b="1" dirty="0"/>
              <a:t>Pendente de Avaliação de Usado:</a:t>
            </a:r>
            <a:r>
              <a:rPr lang="pt-BR" sz="1500" dirty="0"/>
              <a:t> Após realizar o de-para e caso houver equipamentos usados na troca, o status ficará “Pendente de avaliação de usados”, para que o usuário possa realizar a avaliação do usado no </a:t>
            </a:r>
            <a:r>
              <a:rPr lang="pt-BR" sz="1500" u="sng" dirty="0">
                <a:hlinkClick r:id="rId3" action="ppaction://hlinkfile"/>
              </a:rPr>
              <a:t>VEIC0040</a:t>
            </a:r>
            <a:r>
              <a:rPr lang="pt-BR" sz="1500" dirty="0"/>
              <a:t>.</a:t>
            </a:r>
          </a:p>
          <a:p>
            <a:pPr lvl="0"/>
            <a:r>
              <a:rPr lang="pt-BR" sz="1500" b="1" dirty="0"/>
              <a:t>Pronto para Gerar Pedido:</a:t>
            </a:r>
            <a:r>
              <a:rPr lang="pt-BR" sz="1500" dirty="0"/>
              <a:t> Após realizar o de-para e a avaliação do usado (caso necessário), o status ficará “Pronto para Gerar Pedido” e com isso o usuário pode gerar o Pedido de Vendas no DMS no </a:t>
            </a:r>
            <a:r>
              <a:rPr lang="pt-BR" sz="1500" u="sng" dirty="0">
                <a:hlinkClick r:id="rId4" action="ppaction://hlinkfile"/>
              </a:rPr>
              <a:t>VEIC0400</a:t>
            </a:r>
            <a:r>
              <a:rPr lang="pt-BR" sz="1500" dirty="0"/>
              <a:t>.</a:t>
            </a:r>
          </a:p>
          <a:p>
            <a:pPr lvl="0"/>
            <a:r>
              <a:rPr lang="pt-BR" sz="1500" b="1" dirty="0"/>
              <a:t>Pedido Gerado:</a:t>
            </a:r>
            <a:r>
              <a:rPr lang="pt-BR" sz="1500" dirty="0"/>
              <a:t> Após gerar o pedido no DMS, o status ficará “Pedido Gerado” e o usuário poderá consultar o </a:t>
            </a:r>
            <a:r>
              <a:rPr lang="pt-BR" sz="1500" dirty="0" err="1"/>
              <a:t>pré</a:t>
            </a:r>
            <a:r>
              <a:rPr lang="pt-BR" sz="1500" dirty="0"/>
              <a:t>-pedido.</a:t>
            </a:r>
          </a:p>
          <a:p>
            <a:pPr lvl="0"/>
            <a:r>
              <a:rPr lang="pt-BR" sz="1500" b="1" dirty="0"/>
              <a:t>Não Atualizado:</a:t>
            </a:r>
            <a:r>
              <a:rPr lang="pt-BR" sz="1500" dirty="0"/>
              <a:t> Caso no momento da importação no </a:t>
            </a:r>
            <a:r>
              <a:rPr lang="pt-BR" sz="1500" u="sng" dirty="0">
                <a:hlinkClick r:id="rId2" action="ppaction://hlinkfile"/>
              </a:rPr>
              <a:t>JDQU0000</a:t>
            </a:r>
            <a:r>
              <a:rPr lang="pt-BR" sz="1500" dirty="0"/>
              <a:t>, houver algum impedimento e o Pré-Pedido não puder ser atualizado, o status ficará “Não Atualizado” e o usuário poderá ver o motivo no campo “Detalhe do Status” na tela principal do JDQU0400.</a:t>
            </a:r>
          </a:p>
          <a:p>
            <a:pPr lvl="0"/>
            <a:r>
              <a:rPr lang="pt-BR" sz="1500" b="1" dirty="0"/>
              <a:t>Cancelado:</a:t>
            </a:r>
            <a:r>
              <a:rPr lang="pt-BR" sz="1500" dirty="0"/>
              <a:t> Caso o pedido for cancelado no portal JDQUOTE2.</a:t>
            </a:r>
          </a:p>
          <a:p>
            <a:pPr marL="0" indent="0" algn="just">
              <a:buNone/>
            </a:pPr>
            <a:endParaRPr lang="pt-BR" dirty="0"/>
          </a:p>
        </p:txBody>
      </p:sp>
      <p:sp>
        <p:nvSpPr>
          <p:cNvPr id="8" name="Retângulo 7"/>
          <p:cNvSpPr/>
          <p:nvPr/>
        </p:nvSpPr>
        <p:spPr>
          <a:xfrm>
            <a:off x="506132" y="1012331"/>
            <a:ext cx="8327255" cy="369332"/>
          </a:xfrm>
          <a:prstGeom prst="rect">
            <a:avLst/>
          </a:prstGeom>
        </p:spPr>
        <p:txBody>
          <a:bodyPr wrap="square">
            <a:spAutoFit/>
          </a:bodyPr>
          <a:lstStyle/>
          <a:p>
            <a:r>
              <a:rPr lang="pt-BR" dirty="0">
                <a:solidFill>
                  <a:srgbClr val="FF0000"/>
                </a:solidFill>
              </a:rPr>
              <a:t>Transição entre os Status do Pré-Pedido:</a:t>
            </a:r>
          </a:p>
        </p:txBody>
      </p:sp>
    </p:spTree>
    <p:extLst>
      <p:ext uri="{BB962C8B-B14F-4D97-AF65-F5344CB8AC3E}">
        <p14:creationId xmlns:p14="http://schemas.microsoft.com/office/powerpoint/2010/main" val="267938722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465" y="1148083"/>
            <a:ext cx="6264695" cy="2736304"/>
          </a:xfrm>
        </p:spPr>
        <p:txBody>
          <a:bodyPr/>
          <a:lstStyle/>
          <a:p>
            <a:pPr algn="ctr"/>
            <a:r>
              <a:rPr lang="pt-BR" sz="4800" dirty="0" smtClean="0"/>
              <a:t>Monitorar Integrações</a:t>
            </a:r>
            <a:endParaRPr lang="pt-BR" sz="4800" dirty="0"/>
          </a:p>
        </p:txBody>
      </p:sp>
    </p:spTree>
    <p:extLst>
      <p:ext uri="{BB962C8B-B14F-4D97-AF65-F5344CB8AC3E}">
        <p14:creationId xmlns:p14="http://schemas.microsoft.com/office/powerpoint/2010/main" val="13126698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437" y="139656"/>
            <a:ext cx="8215606" cy="398994"/>
          </a:xfrm>
        </p:spPr>
        <p:txBody>
          <a:bodyPr/>
          <a:lstStyle/>
          <a:p>
            <a:r>
              <a:rPr lang="pt-BR" b="1" dirty="0"/>
              <a:t>Monitor de integração JDQuote2</a:t>
            </a:r>
            <a:br>
              <a:rPr lang="pt-BR" b="1"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78</a:t>
            </a:fld>
            <a:endParaRPr lang="pt-BR" dirty="0"/>
          </a:p>
        </p:txBody>
      </p:sp>
      <p:pic>
        <p:nvPicPr>
          <p:cNvPr id="6" name="Imagem 5"/>
          <p:cNvPicPr>
            <a:picLocks noChangeAspect="1"/>
          </p:cNvPicPr>
          <p:nvPr/>
        </p:nvPicPr>
        <p:blipFill>
          <a:blip r:embed="rId2"/>
          <a:stretch>
            <a:fillRect/>
          </a:stretch>
        </p:blipFill>
        <p:spPr>
          <a:xfrm>
            <a:off x="2975572" y="1898416"/>
            <a:ext cx="6047283" cy="2858390"/>
          </a:xfrm>
          <a:prstGeom prst="rect">
            <a:avLst/>
          </a:prstGeom>
        </p:spPr>
      </p:pic>
      <p:sp>
        <p:nvSpPr>
          <p:cNvPr id="4" name="Espaço Reservado para Texto 3"/>
          <p:cNvSpPr>
            <a:spLocks noGrp="1"/>
          </p:cNvSpPr>
          <p:nvPr>
            <p:ph type="body" sz="quarter" idx="10"/>
          </p:nvPr>
        </p:nvSpPr>
        <p:spPr>
          <a:xfrm>
            <a:off x="227532" y="1077596"/>
            <a:ext cx="8780665" cy="640074"/>
          </a:xfrm>
        </p:spPr>
        <p:txBody>
          <a:bodyPr>
            <a:normAutofit lnSpcReduction="10000"/>
          </a:bodyPr>
          <a:lstStyle/>
          <a:p>
            <a:r>
              <a:rPr lang="pt-BR" dirty="0" smtClean="0"/>
              <a:t>Através deste programa é </a:t>
            </a:r>
            <a:r>
              <a:rPr lang="pt-BR" dirty="0"/>
              <a:t>possível visualizar todas as comunicações que ocorreram com o portal </a:t>
            </a:r>
            <a:r>
              <a:rPr lang="pt-BR" dirty="0" smtClean="0"/>
              <a:t>JOQuote2.</a:t>
            </a:r>
          </a:p>
          <a:p>
            <a:r>
              <a:rPr lang="pt-BR" dirty="0" smtClean="0"/>
              <a:t>Os campos disponibilizados na primeira janela, servem de filtros para buscas especificas.</a:t>
            </a:r>
            <a:endParaRPr lang="pt-BR" dirty="0"/>
          </a:p>
        </p:txBody>
      </p:sp>
      <p:sp>
        <p:nvSpPr>
          <p:cNvPr id="5" name="Espaço Reservado para Texto 4"/>
          <p:cNvSpPr>
            <a:spLocks noGrp="1"/>
          </p:cNvSpPr>
          <p:nvPr>
            <p:ph type="body" sz="quarter" idx="11"/>
          </p:nvPr>
        </p:nvSpPr>
        <p:spPr>
          <a:xfrm>
            <a:off x="276731" y="669141"/>
            <a:ext cx="8215312" cy="281914"/>
          </a:xfrm>
        </p:spPr>
        <p:txBody>
          <a:bodyPr/>
          <a:lstStyle/>
          <a:p>
            <a:endParaRPr lang="pt-BR" dirty="0" smtClean="0"/>
          </a:p>
          <a:p>
            <a:r>
              <a:rPr lang="pt-BR" b="1" dirty="0" smtClean="0"/>
              <a:t>JDQU0001</a:t>
            </a:r>
            <a:r>
              <a:rPr lang="pt-BR" dirty="0" smtClean="0"/>
              <a:t> – </a:t>
            </a:r>
            <a:r>
              <a:rPr lang="pt-BR" b="1" dirty="0" smtClean="0"/>
              <a:t>Monitor de integração JDQuote2</a:t>
            </a:r>
          </a:p>
          <a:p>
            <a:endParaRPr lang="pt-BR" dirty="0"/>
          </a:p>
        </p:txBody>
      </p:sp>
      <p:sp>
        <p:nvSpPr>
          <p:cNvPr id="7" name="Retângulo 6"/>
          <p:cNvSpPr/>
          <p:nvPr/>
        </p:nvSpPr>
        <p:spPr>
          <a:xfrm>
            <a:off x="3004887" y="1898416"/>
            <a:ext cx="5988651" cy="65704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
        <p:nvSpPr>
          <p:cNvPr id="8" name="Espaço Reservado para Texto 3"/>
          <p:cNvSpPr txBox="1">
            <a:spLocks/>
          </p:cNvSpPr>
          <p:nvPr/>
        </p:nvSpPr>
        <p:spPr>
          <a:xfrm>
            <a:off x="173366" y="1844211"/>
            <a:ext cx="2846180" cy="2865077"/>
          </a:xfrm>
          <a:prstGeom prst="rect">
            <a:avLst/>
          </a:prstGeom>
        </p:spPr>
        <p:txBody>
          <a:bodyPr vert="horz" lIns="91413" tIns="45708" rIns="91413" bIns="45708" rtlCol="0">
            <a:normAutofit fontScale="92500" lnSpcReduction="10000"/>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pt-BR" b="1" dirty="0" smtClean="0"/>
              <a:t>Filial: </a:t>
            </a:r>
            <a:r>
              <a:rPr lang="pt-BR" dirty="0" smtClean="0"/>
              <a:t>Código da Empresa. </a:t>
            </a:r>
          </a:p>
          <a:p>
            <a:pPr marL="0" indent="0">
              <a:buFont typeface="Arial"/>
              <a:buNone/>
            </a:pPr>
            <a:r>
              <a:rPr lang="pt-BR" b="1" dirty="0" smtClean="0"/>
              <a:t>Data: </a:t>
            </a:r>
            <a:r>
              <a:rPr lang="pt-BR" dirty="0" smtClean="0"/>
              <a:t>Data em que a sincronia ocorreu.</a:t>
            </a:r>
          </a:p>
          <a:p>
            <a:pPr marL="0" indent="0">
              <a:buFont typeface="Arial"/>
              <a:buNone/>
            </a:pPr>
            <a:r>
              <a:rPr lang="pt-BR" b="1" dirty="0" smtClean="0"/>
              <a:t>Tipo: </a:t>
            </a:r>
            <a:r>
              <a:rPr lang="pt-BR" dirty="0" smtClean="0"/>
              <a:t>Tipo de evento que foi executado na comunicação, “JDQUOTE”  = </a:t>
            </a:r>
            <a:r>
              <a:rPr lang="pt-BR" dirty="0" smtClean="0">
                <a:solidFill>
                  <a:srgbClr val="FF0000"/>
                </a:solidFill>
              </a:rPr>
              <a:t>cotações</a:t>
            </a:r>
            <a:r>
              <a:rPr lang="pt-BR" dirty="0" smtClean="0"/>
              <a:t> e “JDQUOTEPO” = </a:t>
            </a:r>
            <a:r>
              <a:rPr lang="pt-BR" dirty="0" smtClean="0">
                <a:solidFill>
                  <a:srgbClr val="FF0000"/>
                </a:solidFill>
              </a:rPr>
              <a:t>pedidos</a:t>
            </a:r>
            <a:r>
              <a:rPr lang="pt-BR" dirty="0" smtClean="0"/>
              <a:t>.</a:t>
            </a:r>
          </a:p>
          <a:p>
            <a:pPr marL="0" indent="0">
              <a:buFont typeface="Arial"/>
              <a:buNone/>
            </a:pPr>
            <a:r>
              <a:rPr lang="pt-BR" b="1" dirty="0" smtClean="0"/>
              <a:t>Descrição: </a:t>
            </a:r>
            <a:r>
              <a:rPr lang="pt-BR" dirty="0" smtClean="0"/>
              <a:t>serviço executado na comunicação.</a:t>
            </a:r>
          </a:p>
          <a:p>
            <a:pPr marL="0" indent="0">
              <a:buFont typeface="Arial"/>
              <a:buNone/>
            </a:pPr>
            <a:r>
              <a:rPr lang="pt-BR" b="1" dirty="0" smtClean="0"/>
              <a:t>Filtros: </a:t>
            </a:r>
            <a:r>
              <a:rPr lang="pt-BR" dirty="0" smtClean="0"/>
              <a:t>Filtros utilizados na chamada do serviço.</a:t>
            </a:r>
          </a:p>
          <a:p>
            <a:pPr marL="0" indent="0">
              <a:buFont typeface="Arial"/>
              <a:buNone/>
            </a:pPr>
            <a:r>
              <a:rPr lang="pt-BR" b="1" dirty="0" smtClean="0"/>
              <a:t>Status: </a:t>
            </a:r>
            <a:r>
              <a:rPr lang="pt-BR" dirty="0" smtClean="0"/>
              <a:t>atualização ocorreu com sucesso ou se ocorreu erro.</a:t>
            </a:r>
            <a:endParaRPr lang="pt-BR" dirty="0"/>
          </a:p>
        </p:txBody>
      </p:sp>
      <p:sp>
        <p:nvSpPr>
          <p:cNvPr id="9" name="Retângulo 8"/>
          <p:cNvSpPr/>
          <p:nvPr/>
        </p:nvSpPr>
        <p:spPr>
          <a:xfrm>
            <a:off x="2990229" y="2681882"/>
            <a:ext cx="5988651" cy="20617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270052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437" y="139656"/>
            <a:ext cx="8215606" cy="398994"/>
          </a:xfrm>
        </p:spPr>
        <p:txBody>
          <a:bodyPr/>
          <a:lstStyle/>
          <a:p>
            <a:r>
              <a:rPr lang="pt-BR" b="1" dirty="0"/>
              <a:t>Monitor de integração JDQuote2</a:t>
            </a:r>
            <a:br>
              <a:rPr lang="pt-BR" b="1"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79</a:t>
            </a:fld>
            <a:endParaRPr lang="pt-BR" dirty="0"/>
          </a:p>
        </p:txBody>
      </p:sp>
      <p:sp>
        <p:nvSpPr>
          <p:cNvPr id="4" name="Espaço Reservado para Texto 3"/>
          <p:cNvSpPr>
            <a:spLocks noGrp="1"/>
          </p:cNvSpPr>
          <p:nvPr>
            <p:ph type="body" sz="quarter" idx="10"/>
          </p:nvPr>
        </p:nvSpPr>
        <p:spPr>
          <a:xfrm>
            <a:off x="227532" y="1077596"/>
            <a:ext cx="8780665" cy="640074"/>
          </a:xfrm>
        </p:spPr>
        <p:txBody>
          <a:bodyPr>
            <a:normAutofit/>
          </a:bodyPr>
          <a:lstStyle/>
          <a:p>
            <a:r>
              <a:rPr lang="pt-BR" dirty="0" smtClean="0"/>
              <a:t>Selecionando uma linha, serão exibidos os tipos de erros:</a:t>
            </a:r>
            <a:endParaRPr lang="pt-BR" dirty="0"/>
          </a:p>
        </p:txBody>
      </p:sp>
      <p:sp>
        <p:nvSpPr>
          <p:cNvPr id="5" name="Espaço Reservado para Texto 4"/>
          <p:cNvSpPr>
            <a:spLocks noGrp="1"/>
          </p:cNvSpPr>
          <p:nvPr>
            <p:ph type="body" sz="quarter" idx="11"/>
          </p:nvPr>
        </p:nvSpPr>
        <p:spPr>
          <a:xfrm>
            <a:off x="276731" y="669141"/>
            <a:ext cx="8215312" cy="281914"/>
          </a:xfrm>
        </p:spPr>
        <p:txBody>
          <a:bodyPr/>
          <a:lstStyle/>
          <a:p>
            <a:endParaRPr lang="pt-BR" dirty="0" smtClean="0"/>
          </a:p>
          <a:p>
            <a:r>
              <a:rPr lang="pt-BR" b="1" dirty="0" smtClean="0"/>
              <a:t>JDQU0001</a:t>
            </a:r>
            <a:r>
              <a:rPr lang="pt-BR" dirty="0" smtClean="0"/>
              <a:t> – </a:t>
            </a:r>
            <a:r>
              <a:rPr lang="pt-BR" b="1" dirty="0" smtClean="0"/>
              <a:t>Monitor de integração JDQuote2</a:t>
            </a:r>
          </a:p>
          <a:p>
            <a:endParaRPr lang="pt-BR" dirty="0"/>
          </a:p>
        </p:txBody>
      </p:sp>
      <p:pic>
        <p:nvPicPr>
          <p:cNvPr id="10" name="Imagem 9"/>
          <p:cNvPicPr>
            <a:picLocks noChangeAspect="1"/>
          </p:cNvPicPr>
          <p:nvPr/>
        </p:nvPicPr>
        <p:blipFill>
          <a:blip r:embed="rId2"/>
          <a:stretch>
            <a:fillRect/>
          </a:stretch>
        </p:blipFill>
        <p:spPr>
          <a:xfrm>
            <a:off x="1341688" y="1611981"/>
            <a:ext cx="6353175" cy="1000125"/>
          </a:xfrm>
          <a:prstGeom prst="rect">
            <a:avLst/>
          </a:prstGeom>
        </p:spPr>
      </p:pic>
      <p:pic>
        <p:nvPicPr>
          <p:cNvPr id="12" name="Imagem 11"/>
          <p:cNvPicPr>
            <a:picLocks noChangeAspect="1"/>
          </p:cNvPicPr>
          <p:nvPr/>
        </p:nvPicPr>
        <p:blipFill>
          <a:blip r:embed="rId3"/>
          <a:stretch>
            <a:fillRect/>
          </a:stretch>
        </p:blipFill>
        <p:spPr>
          <a:xfrm>
            <a:off x="227532" y="2957972"/>
            <a:ext cx="8792110" cy="685800"/>
          </a:xfrm>
          <a:prstGeom prst="rect">
            <a:avLst/>
          </a:prstGeom>
        </p:spPr>
      </p:pic>
      <p:pic>
        <p:nvPicPr>
          <p:cNvPr id="13" name="Imagem 12"/>
          <p:cNvPicPr>
            <a:picLocks noChangeAspect="1"/>
          </p:cNvPicPr>
          <p:nvPr/>
        </p:nvPicPr>
        <p:blipFill>
          <a:blip r:embed="rId4"/>
          <a:stretch>
            <a:fillRect/>
          </a:stretch>
        </p:blipFill>
        <p:spPr>
          <a:xfrm>
            <a:off x="227533" y="3729839"/>
            <a:ext cx="4462162" cy="762000"/>
          </a:xfrm>
          <a:prstGeom prst="rect">
            <a:avLst/>
          </a:prstGeom>
        </p:spPr>
      </p:pic>
    </p:spTree>
    <p:extLst>
      <p:ext uri="{BB962C8B-B14F-4D97-AF65-F5344CB8AC3E}">
        <p14:creationId xmlns:p14="http://schemas.microsoft.com/office/powerpoint/2010/main" val="860828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368617"/>
            <a:ext cx="6941418" cy="398994"/>
          </a:xfrm>
        </p:spPr>
        <p:txBody>
          <a:bodyPr/>
          <a:lstStyle/>
          <a:p>
            <a:r>
              <a:rPr lang="pt-BR" dirty="0" smtClean="0"/>
              <a:t>JDQ2 - Interface</a:t>
            </a:r>
            <a:endParaRPr lang="pt-BR" dirty="0"/>
          </a:p>
        </p:txBody>
      </p:sp>
      <p:sp>
        <p:nvSpPr>
          <p:cNvPr id="3" name="Espaço Reservado para Texto 2"/>
          <p:cNvSpPr>
            <a:spLocks noGrp="1"/>
          </p:cNvSpPr>
          <p:nvPr>
            <p:ph type="body" sz="quarter" idx="10"/>
          </p:nvPr>
        </p:nvSpPr>
        <p:spPr>
          <a:xfrm>
            <a:off x="480787" y="850329"/>
            <a:ext cx="8215606" cy="3793590"/>
          </a:xfrm>
        </p:spPr>
        <p:txBody>
          <a:bodyPr>
            <a:noAutofit/>
          </a:bodyPr>
          <a:lstStyle/>
          <a:p>
            <a:pPr algn="just"/>
            <a:r>
              <a:rPr lang="pt-BR" sz="1800" dirty="0" smtClean="0"/>
              <a:t>O fluxo a seguir apresenta as fases do projeto JDQuote.</a:t>
            </a:r>
          </a:p>
          <a:p>
            <a:pPr marL="0" indent="0" algn="just">
              <a:buNone/>
            </a:pPr>
            <a:endParaRPr lang="pt-BR" sz="1000" dirty="0" smtClean="0"/>
          </a:p>
          <a:p>
            <a:pPr algn="just"/>
            <a:r>
              <a:rPr lang="pt-BR" sz="1800" dirty="0" smtClean="0"/>
              <a:t>Vale a pena ressaltar que Etapas da fase “Administração do Portfólio” não serão tratadas nesse processo e que:</a:t>
            </a:r>
          </a:p>
          <a:p>
            <a:pPr algn="just"/>
            <a:endParaRPr lang="pt-BR" sz="1000" dirty="0" smtClean="0"/>
          </a:p>
          <a:p>
            <a:pPr lvl="1" algn="just">
              <a:buFont typeface="+mj-lt"/>
              <a:buAutoNum type="arabicPeriod"/>
            </a:pPr>
            <a:r>
              <a:rPr lang="pt-BR" sz="1800" dirty="0" smtClean="0"/>
              <a:t>Inventario </a:t>
            </a:r>
            <a:r>
              <a:rPr lang="pt-BR" sz="1800" dirty="0"/>
              <a:t>– Processo já disponibilizado no LinxMaq, onde é enviado o estoque de Maquinas e Equipamentos do para o Portal JDQ,  e que poderá ser utilizado nas etapas de vendas no </a:t>
            </a:r>
            <a:r>
              <a:rPr lang="pt-BR" sz="1800" dirty="0" smtClean="0"/>
              <a:t>JDQ2     (JDQU1000).</a:t>
            </a:r>
            <a:endParaRPr lang="pt-BR" sz="1800" dirty="0" smtClean="0"/>
          </a:p>
          <a:p>
            <a:pPr lvl="1" algn="just">
              <a:buFont typeface="+mj-lt"/>
              <a:buAutoNum type="arabicPeriod"/>
            </a:pPr>
            <a:endParaRPr lang="pt-BR" sz="1000" dirty="0" smtClean="0"/>
          </a:p>
          <a:p>
            <a:pPr lvl="1" algn="just">
              <a:buFont typeface="+mj-lt"/>
              <a:buAutoNum type="arabicPeriod"/>
            </a:pPr>
            <a:r>
              <a:rPr lang="pt-BR" sz="1800" dirty="0" smtClean="0"/>
              <a:t>Cotações </a:t>
            </a:r>
            <a:r>
              <a:rPr lang="pt-BR" sz="1800" dirty="0"/>
              <a:t>via Mobile – Será objeto de desenvolvimento em momento posterior.</a:t>
            </a:r>
          </a:p>
          <a:p>
            <a:pPr algn="just"/>
            <a:endParaRPr lang="pt-BR" sz="1800" dirty="0" smtClean="0"/>
          </a:p>
          <a:p>
            <a:endParaRPr lang="pt-BR" sz="1800" dirty="0"/>
          </a:p>
          <a:p>
            <a:endParaRPr lang="pt-BR" sz="1800" dirty="0"/>
          </a:p>
        </p:txBody>
      </p:sp>
      <p:sp>
        <p:nvSpPr>
          <p:cNvPr id="4" name="Espaço Reservado para Número de Slide 3"/>
          <p:cNvSpPr>
            <a:spLocks noGrp="1"/>
          </p:cNvSpPr>
          <p:nvPr>
            <p:ph type="sldNum" sz="quarter" idx="4"/>
          </p:nvPr>
        </p:nvSpPr>
        <p:spPr/>
        <p:txBody>
          <a:bodyPr/>
          <a:lstStyle/>
          <a:p>
            <a:fld id="{45E1CD6A-3B87-4D97-ADBC-0D3947A19743}" type="slidenum">
              <a:rPr lang="pt-BR" smtClean="0"/>
              <a:pPr/>
              <a:t>8</a:t>
            </a:fld>
            <a:endParaRPr lang="pt-BR" dirty="0"/>
          </a:p>
        </p:txBody>
      </p:sp>
    </p:spTree>
    <p:extLst>
      <p:ext uri="{BB962C8B-B14F-4D97-AF65-F5344CB8AC3E}">
        <p14:creationId xmlns:p14="http://schemas.microsoft.com/office/powerpoint/2010/main" val="225812917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437" y="139656"/>
            <a:ext cx="8215606" cy="398994"/>
          </a:xfrm>
        </p:spPr>
        <p:txBody>
          <a:bodyPr/>
          <a:lstStyle/>
          <a:p>
            <a:r>
              <a:rPr lang="pt-BR" b="1" dirty="0"/>
              <a:t>Monitor de integração JDQuote2</a:t>
            </a:r>
            <a:br>
              <a:rPr lang="pt-BR" b="1"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80</a:t>
            </a:fld>
            <a:endParaRPr lang="pt-BR" dirty="0"/>
          </a:p>
        </p:txBody>
      </p:sp>
      <p:sp>
        <p:nvSpPr>
          <p:cNvPr id="4" name="Espaço Reservado para Texto 3"/>
          <p:cNvSpPr>
            <a:spLocks noGrp="1"/>
          </p:cNvSpPr>
          <p:nvPr>
            <p:ph type="body" sz="quarter" idx="10"/>
          </p:nvPr>
        </p:nvSpPr>
        <p:spPr>
          <a:xfrm>
            <a:off x="227532" y="1077595"/>
            <a:ext cx="8780665" cy="3745197"/>
          </a:xfrm>
        </p:spPr>
        <p:txBody>
          <a:bodyPr>
            <a:normAutofit/>
          </a:bodyPr>
          <a:lstStyle/>
          <a:p>
            <a:r>
              <a:rPr lang="pt-BR" dirty="0" smtClean="0"/>
              <a:t>A coluna “Filtros” exibe os parâmetros passados no webservice e que ajudam a identificar possíveis erros de parametrização: marque o filtro que deseja verificar e arraste o mouse até o final do campo, conforme exemplo:</a:t>
            </a:r>
          </a:p>
          <a:p>
            <a:endParaRPr lang="pt-BR" dirty="0" smtClean="0"/>
          </a:p>
        </p:txBody>
      </p:sp>
      <p:sp>
        <p:nvSpPr>
          <p:cNvPr id="5" name="Espaço Reservado para Texto 4"/>
          <p:cNvSpPr>
            <a:spLocks noGrp="1"/>
          </p:cNvSpPr>
          <p:nvPr>
            <p:ph type="body" sz="quarter" idx="11"/>
          </p:nvPr>
        </p:nvSpPr>
        <p:spPr>
          <a:xfrm>
            <a:off x="276731" y="669141"/>
            <a:ext cx="8215312" cy="281914"/>
          </a:xfrm>
        </p:spPr>
        <p:txBody>
          <a:bodyPr/>
          <a:lstStyle/>
          <a:p>
            <a:endParaRPr lang="pt-BR" dirty="0" smtClean="0"/>
          </a:p>
          <a:p>
            <a:r>
              <a:rPr lang="pt-BR" b="1" dirty="0" smtClean="0"/>
              <a:t>JDQU0001</a:t>
            </a:r>
            <a:r>
              <a:rPr lang="pt-BR" dirty="0" smtClean="0"/>
              <a:t> – </a:t>
            </a:r>
            <a:r>
              <a:rPr lang="pt-BR" b="1" dirty="0" smtClean="0"/>
              <a:t>Monitor de integração JDQuote2</a:t>
            </a:r>
          </a:p>
          <a:p>
            <a:endParaRPr lang="pt-BR" dirty="0"/>
          </a:p>
        </p:txBody>
      </p:sp>
      <p:pic>
        <p:nvPicPr>
          <p:cNvPr id="6" name="Imagem 5"/>
          <p:cNvPicPr>
            <a:picLocks noChangeAspect="1"/>
          </p:cNvPicPr>
          <p:nvPr/>
        </p:nvPicPr>
        <p:blipFill>
          <a:blip r:embed="rId2"/>
          <a:stretch>
            <a:fillRect/>
          </a:stretch>
        </p:blipFill>
        <p:spPr>
          <a:xfrm>
            <a:off x="424955" y="1716501"/>
            <a:ext cx="8877300" cy="2962275"/>
          </a:xfrm>
          <a:prstGeom prst="rect">
            <a:avLst/>
          </a:prstGeom>
        </p:spPr>
      </p:pic>
    </p:spTree>
    <p:extLst>
      <p:ext uri="{BB962C8B-B14F-4D97-AF65-F5344CB8AC3E}">
        <p14:creationId xmlns:p14="http://schemas.microsoft.com/office/powerpoint/2010/main" val="154981714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437" y="139656"/>
            <a:ext cx="8215606" cy="398994"/>
          </a:xfrm>
        </p:spPr>
        <p:txBody>
          <a:bodyPr/>
          <a:lstStyle/>
          <a:p>
            <a:r>
              <a:rPr lang="pt-BR" b="1" dirty="0"/>
              <a:t>Monitor de integração JDQuote2</a:t>
            </a:r>
            <a:br>
              <a:rPr lang="pt-BR" b="1"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81</a:t>
            </a:fld>
            <a:endParaRPr lang="pt-BR" dirty="0"/>
          </a:p>
        </p:txBody>
      </p:sp>
      <p:sp>
        <p:nvSpPr>
          <p:cNvPr id="4" name="Espaço Reservado para Texto 3"/>
          <p:cNvSpPr>
            <a:spLocks noGrp="1"/>
          </p:cNvSpPr>
          <p:nvPr>
            <p:ph type="body" sz="quarter" idx="10"/>
          </p:nvPr>
        </p:nvSpPr>
        <p:spPr>
          <a:xfrm>
            <a:off x="402771" y="1048228"/>
            <a:ext cx="7787116" cy="4032412"/>
          </a:xfrm>
        </p:spPr>
        <p:txBody>
          <a:bodyPr>
            <a:normAutofit lnSpcReduction="10000"/>
          </a:bodyPr>
          <a:lstStyle/>
          <a:p>
            <a:r>
              <a:rPr lang="pt-BR" dirty="0" smtClean="0"/>
              <a:t>Em seguida confira os parâmetros passados, conforme abaixo:</a:t>
            </a:r>
          </a:p>
          <a:p>
            <a:endParaRPr lang="pt-BR" dirty="0" smtClean="0"/>
          </a:p>
          <a:p>
            <a:pPr marL="0" indent="0">
              <a:buNone/>
            </a:pPr>
            <a:r>
              <a:rPr lang="pt-BR" b="1" dirty="0" smtClean="0"/>
              <a:t>Linha do Filtro:     </a:t>
            </a:r>
            <a:r>
              <a:rPr lang="pt-BR" dirty="0" smtClean="0"/>
              <a:t>Url:[https://jdquote2qual.tal.deere.com/services/PODataService_Version1_1Impl] </a:t>
            </a:r>
            <a:r>
              <a:rPr lang="pt-BR" dirty="0" err="1" smtClean="0"/>
              <a:t>Usuario</a:t>
            </a:r>
            <a:r>
              <a:rPr lang="pt-BR" dirty="0" smtClean="0"/>
              <a:t>:[A901855] Token:[rO0ABXQAFjIwNzc2Ojo1NjE1NDkyODUxNzE2Mzc=] BeginDate:[04/03/2019] EndDate:[06/03/2019] DealerAccNumber:[201040] </a:t>
            </a:r>
            <a:r>
              <a:rPr lang="pt-BR" dirty="0" err="1" smtClean="0"/>
              <a:t>RacfID</a:t>
            </a:r>
            <a:r>
              <a:rPr lang="pt-BR" dirty="0" smtClean="0"/>
              <a:t>:[XC16536] PoNumber:[          0] </a:t>
            </a:r>
          </a:p>
          <a:p>
            <a:pPr marL="0" indent="0">
              <a:buNone/>
            </a:pPr>
            <a:endParaRPr lang="pt-BR" dirty="0"/>
          </a:p>
          <a:p>
            <a:pPr marL="0" indent="0">
              <a:buNone/>
            </a:pPr>
            <a:r>
              <a:rPr lang="pt-BR" dirty="0" smtClean="0"/>
              <a:t>Identificando campos na linha:</a:t>
            </a:r>
          </a:p>
          <a:p>
            <a:pPr marL="0" indent="0">
              <a:buNone/>
            </a:pPr>
            <a:r>
              <a:rPr lang="pt-BR" dirty="0" smtClean="0">
                <a:hlinkClick r:id="rId2"/>
              </a:rPr>
              <a:t>                                         </a:t>
            </a:r>
          </a:p>
          <a:p>
            <a:pPr marL="1714500" lvl="4" indent="0">
              <a:buNone/>
            </a:pPr>
            <a:r>
              <a:rPr lang="pt-BR" b="1" dirty="0" smtClean="0"/>
              <a:t>Url:[</a:t>
            </a:r>
            <a:r>
              <a:rPr lang="pt-BR" u="sng" dirty="0" smtClean="0">
                <a:hlinkClick r:id="rId3"/>
              </a:rPr>
              <a:t>https</a:t>
            </a:r>
            <a:r>
              <a:rPr lang="pt-BR" u="sng" dirty="0">
                <a:hlinkClick r:id="rId3"/>
              </a:rPr>
              <a:t>://jdquote2qual.tal.deere.com/services/PODataService_Version1_1Impl</a:t>
            </a:r>
            <a:r>
              <a:rPr lang="pt-BR" dirty="0"/>
              <a:t>]</a:t>
            </a:r>
          </a:p>
          <a:p>
            <a:pPr marL="1714500" lvl="4" indent="0">
              <a:buNone/>
            </a:pPr>
            <a:r>
              <a:rPr lang="pt-BR" b="1" dirty="0" err="1" smtClean="0"/>
              <a:t>Usuario</a:t>
            </a:r>
            <a:r>
              <a:rPr lang="pt-BR" b="1" dirty="0"/>
              <a:t>:</a:t>
            </a:r>
            <a:r>
              <a:rPr lang="pt-BR" dirty="0"/>
              <a:t>[A901855] </a:t>
            </a:r>
            <a:endParaRPr lang="pt-BR" dirty="0" smtClean="0"/>
          </a:p>
          <a:p>
            <a:pPr marL="1714500" lvl="4" indent="0">
              <a:buNone/>
            </a:pPr>
            <a:r>
              <a:rPr lang="pt-BR" b="1" dirty="0" smtClean="0"/>
              <a:t>Token</a:t>
            </a:r>
            <a:r>
              <a:rPr lang="pt-BR" b="1" dirty="0"/>
              <a:t>:</a:t>
            </a:r>
            <a:r>
              <a:rPr lang="pt-BR" dirty="0"/>
              <a:t>[rO0ABXQAFjIwNzc2Ojo1NjE1NDkyODUxNzE2Mzc=] </a:t>
            </a:r>
            <a:endParaRPr lang="pt-BR" dirty="0" smtClean="0"/>
          </a:p>
          <a:p>
            <a:pPr marL="1714500" lvl="4" indent="0">
              <a:buNone/>
            </a:pPr>
            <a:r>
              <a:rPr lang="pt-BR" b="1" dirty="0" smtClean="0"/>
              <a:t>BeginDate</a:t>
            </a:r>
            <a:r>
              <a:rPr lang="pt-BR" b="1" dirty="0"/>
              <a:t>:</a:t>
            </a:r>
            <a:r>
              <a:rPr lang="pt-BR" dirty="0"/>
              <a:t>[04/03/2019</a:t>
            </a:r>
            <a:r>
              <a:rPr lang="pt-BR" dirty="0" smtClean="0"/>
              <a:t>]</a:t>
            </a:r>
          </a:p>
          <a:p>
            <a:pPr marL="1714500" lvl="4" indent="0">
              <a:buNone/>
            </a:pPr>
            <a:r>
              <a:rPr lang="pt-BR" b="1" dirty="0" smtClean="0"/>
              <a:t>EndDate</a:t>
            </a:r>
            <a:r>
              <a:rPr lang="pt-BR" b="1" dirty="0"/>
              <a:t>:</a:t>
            </a:r>
            <a:r>
              <a:rPr lang="pt-BR" dirty="0"/>
              <a:t>[06/03/2019] </a:t>
            </a:r>
            <a:endParaRPr lang="pt-BR" dirty="0" smtClean="0"/>
          </a:p>
          <a:p>
            <a:pPr marL="1714500" lvl="4" indent="0">
              <a:buNone/>
            </a:pPr>
            <a:r>
              <a:rPr lang="pt-BR" b="1" dirty="0" smtClean="0"/>
              <a:t>DealerAccNumber</a:t>
            </a:r>
            <a:r>
              <a:rPr lang="pt-BR" b="1" dirty="0"/>
              <a:t>:</a:t>
            </a:r>
            <a:r>
              <a:rPr lang="pt-BR" dirty="0"/>
              <a:t>[201040</a:t>
            </a:r>
            <a:r>
              <a:rPr lang="pt-BR" dirty="0" smtClean="0"/>
              <a:t>]</a:t>
            </a:r>
          </a:p>
          <a:p>
            <a:pPr marL="1714500" lvl="4" indent="0">
              <a:buNone/>
            </a:pPr>
            <a:r>
              <a:rPr lang="pt-BR" b="1" dirty="0" err="1" smtClean="0"/>
              <a:t>RacfID</a:t>
            </a:r>
            <a:r>
              <a:rPr lang="pt-BR" b="1" dirty="0"/>
              <a:t>:</a:t>
            </a:r>
            <a:r>
              <a:rPr lang="pt-BR" dirty="0"/>
              <a:t>[XC16536] </a:t>
            </a:r>
            <a:endParaRPr lang="pt-BR" dirty="0" smtClean="0"/>
          </a:p>
          <a:p>
            <a:pPr marL="1714500" lvl="4" indent="0">
              <a:buNone/>
            </a:pPr>
            <a:r>
              <a:rPr lang="pt-BR" b="1" dirty="0" smtClean="0"/>
              <a:t>PoNumber</a:t>
            </a:r>
            <a:r>
              <a:rPr lang="pt-BR" b="1" dirty="0"/>
              <a:t>:</a:t>
            </a:r>
            <a:r>
              <a:rPr lang="pt-BR" dirty="0"/>
              <a:t>[          0</a:t>
            </a:r>
            <a:r>
              <a:rPr lang="pt-BR" dirty="0" smtClean="0"/>
              <a:t>]</a:t>
            </a:r>
          </a:p>
          <a:p>
            <a:pPr marL="1714500" lvl="4" indent="0">
              <a:buNone/>
            </a:pPr>
            <a:endParaRPr lang="pt-BR" dirty="0"/>
          </a:p>
          <a:p>
            <a:endParaRPr lang="pt-BR" dirty="0"/>
          </a:p>
        </p:txBody>
      </p:sp>
      <p:sp>
        <p:nvSpPr>
          <p:cNvPr id="5" name="Espaço Reservado para Texto 4"/>
          <p:cNvSpPr>
            <a:spLocks noGrp="1"/>
          </p:cNvSpPr>
          <p:nvPr>
            <p:ph type="body" sz="quarter" idx="11"/>
          </p:nvPr>
        </p:nvSpPr>
        <p:spPr>
          <a:xfrm>
            <a:off x="276731" y="652482"/>
            <a:ext cx="8215312" cy="281914"/>
          </a:xfrm>
        </p:spPr>
        <p:txBody>
          <a:bodyPr/>
          <a:lstStyle/>
          <a:p>
            <a:endParaRPr lang="pt-BR" dirty="0" smtClean="0"/>
          </a:p>
          <a:p>
            <a:r>
              <a:rPr lang="pt-BR" b="1" dirty="0" smtClean="0"/>
              <a:t>JDQU0001</a:t>
            </a:r>
            <a:r>
              <a:rPr lang="pt-BR" dirty="0" smtClean="0"/>
              <a:t> – </a:t>
            </a:r>
            <a:r>
              <a:rPr lang="pt-BR" b="1" dirty="0" smtClean="0"/>
              <a:t>Monitor de integração JDQuote2</a:t>
            </a:r>
          </a:p>
          <a:p>
            <a:endParaRPr lang="pt-BR" dirty="0"/>
          </a:p>
        </p:txBody>
      </p:sp>
    </p:spTree>
    <p:extLst>
      <p:ext uri="{BB962C8B-B14F-4D97-AF65-F5344CB8AC3E}">
        <p14:creationId xmlns:p14="http://schemas.microsoft.com/office/powerpoint/2010/main" val="213632665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437" y="139656"/>
            <a:ext cx="8215606" cy="398994"/>
          </a:xfrm>
        </p:spPr>
        <p:txBody>
          <a:bodyPr/>
          <a:lstStyle/>
          <a:p>
            <a:r>
              <a:rPr lang="pt-BR" b="1" dirty="0"/>
              <a:t>Monitor de integração JDQuote2</a:t>
            </a:r>
            <a:br>
              <a:rPr lang="pt-BR" b="1"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82</a:t>
            </a:fld>
            <a:endParaRPr lang="pt-BR" dirty="0"/>
          </a:p>
        </p:txBody>
      </p:sp>
      <p:sp>
        <p:nvSpPr>
          <p:cNvPr id="4" name="Espaço Reservado para Texto 3"/>
          <p:cNvSpPr>
            <a:spLocks noGrp="1"/>
          </p:cNvSpPr>
          <p:nvPr>
            <p:ph type="body" sz="quarter" idx="10"/>
          </p:nvPr>
        </p:nvSpPr>
        <p:spPr>
          <a:xfrm>
            <a:off x="1217134" y="3339314"/>
            <a:ext cx="7791063" cy="1631636"/>
          </a:xfrm>
        </p:spPr>
        <p:txBody>
          <a:bodyPr>
            <a:normAutofit fontScale="25000" lnSpcReduction="20000"/>
          </a:bodyPr>
          <a:lstStyle/>
          <a:p>
            <a:pPr marL="0" indent="0">
              <a:buNone/>
            </a:pPr>
            <a:r>
              <a:rPr lang="pt-BR" sz="5200" b="1" dirty="0" smtClean="0"/>
              <a:t>No caso de Pedidos</a:t>
            </a:r>
            <a:r>
              <a:rPr lang="pt-BR" sz="5200" dirty="0" smtClean="0"/>
              <a:t>, o status de erro ocorre quando:</a:t>
            </a:r>
          </a:p>
          <a:p>
            <a:r>
              <a:rPr lang="pt-BR" sz="4800" dirty="0" smtClean="0"/>
              <a:t>Falha da comunicação com o portal por conta dos parâmetros configurados ou indisponibilidade do serviço como informações do pedido do portal que foram alteradas.</a:t>
            </a:r>
          </a:p>
          <a:p>
            <a:r>
              <a:rPr lang="pt-BR" sz="4800" dirty="0" smtClean="0"/>
              <a:t>Já existe um pedido de venda gerado no </a:t>
            </a:r>
            <a:r>
              <a:rPr lang="pt-BR" sz="4800" dirty="0" err="1" smtClean="0"/>
              <a:t>LinxMaq</a:t>
            </a:r>
            <a:r>
              <a:rPr lang="pt-BR" sz="4800" dirty="0" smtClean="0"/>
              <a:t> e foram alteradas informações cruciais que necessitam do cancelamento do pedido gerado no </a:t>
            </a:r>
            <a:r>
              <a:rPr lang="pt-BR" sz="4800" dirty="0" err="1" smtClean="0"/>
              <a:t>LinxMaq</a:t>
            </a:r>
            <a:r>
              <a:rPr lang="pt-BR" sz="4800" dirty="0" smtClean="0"/>
              <a:t> para que possam ser atualizadas e um novo pedido gerado.</a:t>
            </a:r>
          </a:p>
          <a:p>
            <a:r>
              <a:rPr lang="pt-BR" sz="4800" dirty="0" smtClean="0"/>
              <a:t>Veículo usado sem chassi informado.</a:t>
            </a:r>
            <a:endParaRPr lang="pt-BR" dirty="0"/>
          </a:p>
        </p:txBody>
      </p:sp>
      <p:sp>
        <p:nvSpPr>
          <p:cNvPr id="5" name="Espaço Reservado para Texto 4"/>
          <p:cNvSpPr>
            <a:spLocks noGrp="1"/>
          </p:cNvSpPr>
          <p:nvPr>
            <p:ph type="body" sz="quarter" idx="11"/>
          </p:nvPr>
        </p:nvSpPr>
        <p:spPr>
          <a:xfrm>
            <a:off x="276731" y="669141"/>
            <a:ext cx="8215312" cy="281914"/>
          </a:xfrm>
        </p:spPr>
        <p:txBody>
          <a:bodyPr/>
          <a:lstStyle/>
          <a:p>
            <a:endParaRPr lang="pt-BR" dirty="0" smtClean="0"/>
          </a:p>
          <a:p>
            <a:r>
              <a:rPr lang="pt-BR" b="1" dirty="0" smtClean="0"/>
              <a:t>JDQU0001</a:t>
            </a:r>
            <a:r>
              <a:rPr lang="pt-BR" dirty="0" smtClean="0"/>
              <a:t> – </a:t>
            </a:r>
            <a:r>
              <a:rPr lang="pt-BR" b="1" dirty="0" smtClean="0"/>
              <a:t>Monitor de integração JDQuote2</a:t>
            </a:r>
          </a:p>
          <a:p>
            <a:endParaRPr lang="pt-BR"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7134" y="1406317"/>
            <a:ext cx="5617656" cy="1922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ço Reservado para Texto 3"/>
          <p:cNvSpPr txBox="1">
            <a:spLocks/>
          </p:cNvSpPr>
          <p:nvPr/>
        </p:nvSpPr>
        <p:spPr>
          <a:xfrm>
            <a:off x="276437" y="1061316"/>
            <a:ext cx="8780665" cy="334745"/>
          </a:xfrm>
          <a:prstGeom prst="rect">
            <a:avLst/>
          </a:prstGeom>
        </p:spPr>
        <p:txBody>
          <a:bodyPr vert="horz" lIns="91413" tIns="45708" rIns="91413" bIns="45708" rtlCol="0">
            <a:normAutofit lnSpcReduction="10000"/>
          </a:bodyPr>
          <a:lstStyle>
            <a:lvl1pPr marL="342900" indent="-342900" algn="l" defTabSz="457200" rtl="0" eaLnBrk="1" latinLnBrk="0" hangingPunct="1">
              <a:lnSpc>
                <a:spcPct val="130000"/>
              </a:lnSpc>
              <a:spcBef>
                <a:spcPct val="20000"/>
              </a:spcBef>
              <a:buFont typeface="Arial"/>
              <a:buChar char="•"/>
              <a:defRPr sz="1300" b="0" i="0" kern="1200">
                <a:solidFill>
                  <a:schemeClr val="tx1"/>
                </a:solidFill>
                <a:latin typeface="Neo Sans Pro"/>
                <a:ea typeface="+mn-ea"/>
                <a:cs typeface="Neo Sans Pro"/>
              </a:defRPr>
            </a:lvl1pPr>
            <a:lvl2pPr marL="742950" indent="-28575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2pPr>
            <a:lvl3pPr marL="1143000" indent="-228600" algn="l" defTabSz="457200" rtl="0" eaLnBrk="1" latinLnBrk="0" hangingPunct="1">
              <a:lnSpc>
                <a:spcPct val="130000"/>
              </a:lnSpc>
              <a:spcBef>
                <a:spcPct val="20000"/>
              </a:spcBef>
              <a:buFont typeface="Arial"/>
              <a:buChar char="•"/>
              <a:defRPr sz="1100" kern="1200">
                <a:solidFill>
                  <a:schemeClr val="tx1"/>
                </a:solidFill>
                <a:latin typeface="Neo Sans Pro"/>
                <a:ea typeface="+mn-ea"/>
                <a:cs typeface="Neo Sans Pro"/>
              </a:defRPr>
            </a:lvl3pPr>
            <a:lvl4pPr marL="16002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4pPr>
            <a:lvl5pPr marL="2057400" indent="-228600" algn="l" defTabSz="457200" rtl="0" eaLnBrk="1" latinLnBrk="0" hangingPunct="1">
              <a:lnSpc>
                <a:spcPct val="130000"/>
              </a:lnSpc>
              <a:spcBef>
                <a:spcPct val="20000"/>
              </a:spcBef>
              <a:buFont typeface="Arial"/>
              <a:buChar char="»"/>
              <a:defRPr sz="1050" kern="1200">
                <a:solidFill>
                  <a:schemeClr val="tx1"/>
                </a:solidFill>
                <a:latin typeface="Neo Sans Pro"/>
                <a:ea typeface="+mn-ea"/>
                <a:cs typeface="Neo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pt-BR" altLang="pt-BR" dirty="0">
                <a:solidFill>
                  <a:srgbClr val="000000"/>
                </a:solidFill>
                <a:latin typeface="Neo Sans Pro" panose="020B0504030504040204" pitchFamily="34" charset="0"/>
                <a:ea typeface="Times New Roman" panose="02020603050405020304" pitchFamily="18" charset="0"/>
                <a:cs typeface="Arial" panose="020B0604020202020204" pitchFamily="34" charset="0"/>
              </a:rPr>
              <a:t>Ao selecionar uma linha da lista serão exibidos os detalhes das comunicação que acusaram </a:t>
            </a:r>
            <a:r>
              <a:rPr lang="pt-BR" altLang="pt-BR" dirty="0" smtClean="0">
                <a:solidFill>
                  <a:srgbClr val="000000"/>
                </a:solidFill>
                <a:latin typeface="Neo Sans Pro" panose="020B0504030504040204" pitchFamily="34" charset="0"/>
                <a:ea typeface="Times New Roman" panose="02020603050405020304" pitchFamily="18" charset="0"/>
                <a:cs typeface="Arial" panose="020B0604020202020204" pitchFamily="34" charset="0"/>
              </a:rPr>
              <a:t>erro:</a:t>
            </a:r>
            <a:endParaRPr lang="pt-BR" altLang="pt-BR" dirty="0">
              <a:solidFill>
                <a:srgbClr val="000000"/>
              </a:solidFill>
              <a:latin typeface="Neo Sans Pro" panose="020B050403050404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484749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OBRIGADO</a:t>
            </a:r>
            <a:endParaRPr lang="en-US" dirty="0"/>
          </a:p>
        </p:txBody>
      </p:sp>
      <p:sp>
        <p:nvSpPr>
          <p:cNvPr id="3" name="Content Placeholder 2"/>
          <p:cNvSpPr>
            <a:spLocks noGrp="1"/>
          </p:cNvSpPr>
          <p:nvPr>
            <p:ph idx="1"/>
          </p:nvPr>
        </p:nvSpPr>
        <p:spPr/>
        <p:txBody>
          <a:bodyPr>
            <a:normAutofit lnSpcReduction="10000"/>
          </a:bodyPr>
          <a:lstStyle/>
          <a:p>
            <a:r>
              <a:rPr lang="en-US" dirty="0"/>
              <a:t>Informações de contato</a:t>
            </a:r>
          </a:p>
          <a:p>
            <a:r>
              <a:rPr lang="en-US" dirty="0"/>
              <a:t>0800 701 5607</a:t>
            </a:r>
          </a:p>
          <a:p>
            <a:r>
              <a:rPr lang="en-US" dirty="0" smtClean="0"/>
              <a:t>www.linx.com.br</a:t>
            </a:r>
            <a:endParaRPr lang="en-US" dirty="0"/>
          </a:p>
        </p:txBody>
      </p:sp>
    </p:spTree>
    <p:extLst>
      <p:ext uri="{BB962C8B-B14F-4D97-AF65-F5344CB8AC3E}">
        <p14:creationId xmlns:p14="http://schemas.microsoft.com/office/powerpoint/2010/main" val="349259652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368617"/>
            <a:ext cx="6941418" cy="398994"/>
          </a:xfrm>
        </p:spPr>
        <p:txBody>
          <a:bodyPr/>
          <a:lstStyle/>
          <a:p>
            <a:r>
              <a:rPr lang="pt-BR" dirty="0" smtClean="0"/>
              <a:t>JDQ2 - Interface</a:t>
            </a:r>
            <a:endParaRPr lang="pt-BR" dirty="0"/>
          </a:p>
        </p:txBody>
      </p:sp>
      <p:sp>
        <p:nvSpPr>
          <p:cNvPr id="3" name="Espaço Reservado para Texto 2"/>
          <p:cNvSpPr>
            <a:spLocks noGrp="1"/>
          </p:cNvSpPr>
          <p:nvPr>
            <p:ph type="body" sz="quarter" idx="10"/>
          </p:nvPr>
        </p:nvSpPr>
        <p:spPr>
          <a:xfrm>
            <a:off x="480787" y="873304"/>
            <a:ext cx="8215606" cy="3412580"/>
          </a:xfrm>
        </p:spPr>
        <p:txBody>
          <a:bodyPr/>
          <a:lstStyle/>
          <a:p>
            <a:pPr algn="just"/>
            <a:r>
              <a:rPr lang="pt-BR" sz="1400" dirty="0" smtClean="0"/>
              <a:t>O fluxo apresenta as fases do projeto JDQuote.</a:t>
            </a:r>
          </a:p>
          <a:p>
            <a:endParaRPr lang="pt-BR" dirty="0"/>
          </a:p>
          <a:p>
            <a:endParaRPr lang="pt-BR" dirty="0"/>
          </a:p>
        </p:txBody>
      </p:sp>
      <p:sp>
        <p:nvSpPr>
          <p:cNvPr id="4" name="Espaço Reservado para Número de Slide 3"/>
          <p:cNvSpPr>
            <a:spLocks noGrp="1"/>
          </p:cNvSpPr>
          <p:nvPr>
            <p:ph type="sldNum" sz="quarter" idx="4"/>
          </p:nvPr>
        </p:nvSpPr>
        <p:spPr/>
        <p:txBody>
          <a:bodyPr/>
          <a:lstStyle/>
          <a:p>
            <a:fld id="{45E1CD6A-3B87-4D97-ADBC-0D3947A19743}" type="slidenum">
              <a:rPr lang="pt-BR" smtClean="0"/>
              <a:pPr/>
              <a:t>9</a:t>
            </a:fld>
            <a:endParaRPr lang="pt-BR" dirty="0"/>
          </a:p>
        </p:txBody>
      </p:sp>
      <p:pic>
        <p:nvPicPr>
          <p:cNvPr id="5" name="Imagem 4"/>
          <p:cNvPicPr/>
          <p:nvPr/>
        </p:nvPicPr>
        <p:blipFill>
          <a:blip r:embed="rId2"/>
          <a:stretch>
            <a:fillRect/>
          </a:stretch>
        </p:blipFill>
        <p:spPr>
          <a:xfrm>
            <a:off x="1034305" y="1384647"/>
            <a:ext cx="7493246" cy="3084611"/>
          </a:xfrm>
          <a:prstGeom prst="rect">
            <a:avLst/>
          </a:prstGeom>
        </p:spPr>
      </p:pic>
    </p:spTree>
    <p:extLst>
      <p:ext uri="{BB962C8B-B14F-4D97-AF65-F5344CB8AC3E}">
        <p14:creationId xmlns:p14="http://schemas.microsoft.com/office/powerpoint/2010/main" val="39837698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inx.3.0">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F67F5E01E2130846ABE87C64C335F28D" ma:contentTypeVersion="2" ma:contentTypeDescription="Crie um novo documento." ma:contentTypeScope="" ma:versionID="5ea67a0fc944298e09e9622961728253">
  <xsd:schema xmlns:xsd="http://www.w3.org/2001/XMLSchema" xmlns:xs="http://www.w3.org/2001/XMLSchema" xmlns:p="http://schemas.microsoft.com/office/2006/metadata/properties" xmlns:ns2="744014f9-b381-4d57-9569-1658a6c28a47" targetNamespace="http://schemas.microsoft.com/office/2006/metadata/properties" ma:root="true" ma:fieldsID="350e6b5581ad910a9dfe40e36bbe9dd1" ns2:_="">
    <xsd:import namespace="744014f9-b381-4d57-9569-1658a6c28a47"/>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4014f9-b381-4d57-9569-1658a6c28a47" elementFormDefault="qualified">
    <xsd:import namespace="http://schemas.microsoft.com/office/2006/documentManagement/types"/>
    <xsd:import namespace="http://schemas.microsoft.com/office/infopath/2007/PartnerControls"/>
    <xsd:element name="SharedWithUsers" ma:index="8" nillable="true" ma:displayName="Compartilhado com"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Compartilhado Com"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CF43A5A9-7F1D-451F-9043-73E69B66B5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4014f9-b381-4d57-9569-1658a6c28a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744014f9-b381-4d57-9569-1658a6c28a47"/>
    <ds:schemaRef ds:uri="http://purl.org/dc/terms/"/>
  </ds:schemaRefs>
</ds:datastoreItem>
</file>

<file path=docProps/app.xml><?xml version="1.0" encoding="utf-8"?>
<Properties xmlns="http://schemas.openxmlformats.org/officeDocument/2006/extended-properties" xmlns:vt="http://schemas.openxmlformats.org/officeDocument/2006/docPropsVTypes">
  <Template>Linx.3.0</Template>
  <TotalTime>22957</TotalTime>
  <Words>5454</Words>
  <Application>Microsoft Office PowerPoint</Application>
  <PresentationFormat>Apresentação na tela (16:9)</PresentationFormat>
  <Paragraphs>654</Paragraphs>
  <Slides>83</Slides>
  <Notes>18</Notes>
  <HiddenSlides>0</HiddenSlides>
  <MMClips>0</MMClips>
  <ScaleCrop>false</ScaleCrop>
  <HeadingPairs>
    <vt:vector size="8" baseType="variant">
      <vt:variant>
        <vt:lpstr>Fontes usadas</vt:lpstr>
      </vt:variant>
      <vt:variant>
        <vt:i4>10</vt:i4>
      </vt:variant>
      <vt:variant>
        <vt:lpstr>Tema</vt:lpstr>
      </vt:variant>
      <vt:variant>
        <vt:i4>1</vt:i4>
      </vt:variant>
      <vt:variant>
        <vt:lpstr>Servidores OLE inseridos</vt:lpstr>
      </vt:variant>
      <vt:variant>
        <vt:i4>1</vt:i4>
      </vt:variant>
      <vt:variant>
        <vt:lpstr>Títulos de slides</vt:lpstr>
      </vt:variant>
      <vt:variant>
        <vt:i4>83</vt:i4>
      </vt:variant>
    </vt:vector>
  </HeadingPairs>
  <TitlesOfParts>
    <vt:vector size="95" baseType="lpstr">
      <vt:lpstr>Arial</vt:lpstr>
      <vt:lpstr>Calibri</vt:lpstr>
      <vt:lpstr>Dosis Bold</vt:lpstr>
      <vt:lpstr>Dosis ExtraLight</vt:lpstr>
      <vt:lpstr>Dosis Light</vt:lpstr>
      <vt:lpstr>Neo Sans Pro</vt:lpstr>
      <vt:lpstr>Neo Sans Pro Light</vt:lpstr>
      <vt:lpstr>Times New Roman</vt:lpstr>
      <vt:lpstr>Verdana</vt:lpstr>
      <vt:lpstr>Wingdings</vt:lpstr>
      <vt:lpstr>Linx.3.0</vt:lpstr>
      <vt:lpstr>Slide do think-cell</vt:lpstr>
      <vt:lpstr>JDQuote2_Interface - John Deere</vt:lpstr>
      <vt:lpstr>JDQuote2 - LinxMaq</vt:lpstr>
      <vt:lpstr>JDQuote – Conceito  JDQuote – plataforma onde os concessionários John Deere inserem e mantem cotações, pedidos de vendas, bem como funcionalidades relacionadas à compra para venda e compra de equipamentos.    </vt:lpstr>
      <vt:lpstr>JDQuote – Objetivo Interface  O Objetivo dessa interface é importar para o LinxMaq informaçoes de cotações, pedidos de venda e pedidos de compra inseridos pelo concessionário, no portal JDQ2, visando reduzir reprocessos no dealer, bem como possibilitar que tais informações, pertinentes ao departamento de vendas, sejam utilizadas para varias funcionalidades no sistema corporativo.                                          </vt:lpstr>
      <vt:lpstr>Considerações Principais JDQ2  x LinxMaq</vt:lpstr>
      <vt:lpstr>JDQ2 - Interface</vt:lpstr>
      <vt:lpstr>JDQ2 - Interface</vt:lpstr>
      <vt:lpstr>JDQ2 - Interface</vt:lpstr>
      <vt:lpstr>JDQ2 - Interface</vt:lpstr>
      <vt:lpstr>Veja na sequencia o(a)...</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Parametrizações Necessárias</vt:lpstr>
      <vt:lpstr>Configurações para automatizar o Processo</vt:lpstr>
      <vt:lpstr>Configurações para automatizar processo</vt:lpstr>
      <vt:lpstr>Configurações para automatizar processo</vt:lpstr>
      <vt:lpstr>JDQUOTE 2 Fase 1 - Importar Cotações </vt:lpstr>
      <vt:lpstr>JDQuote 2 – Importar Cotações</vt:lpstr>
      <vt:lpstr>JDQuote 2 – Importar Cotações</vt:lpstr>
      <vt:lpstr>JDQuote 2 – Importar Cotações</vt:lpstr>
      <vt:lpstr>JDQuote 2 – Importar Cotações</vt:lpstr>
      <vt:lpstr>JDQuote 2 – Importar Cotações</vt:lpstr>
      <vt:lpstr>JDQuote 2 – Importar Cotações</vt:lpstr>
      <vt:lpstr>JDQUOTE 2 Consultar Cotações </vt:lpstr>
      <vt:lpstr>JDQuote 2 – Consultar Cotações</vt:lpstr>
      <vt:lpstr>JDQuote 2 – Consultar Cotações</vt:lpstr>
      <vt:lpstr>JDQuote 2 – Consultar Cotações</vt:lpstr>
      <vt:lpstr>JDQuote 2 – Consultar Cotações</vt:lpstr>
      <vt:lpstr>JDQuote 2 – Consultar Cotações</vt:lpstr>
      <vt:lpstr>JDQUOTE 2 Importar Pedidos de Venda (PO)</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 Importar Pedidos</vt:lpstr>
      <vt:lpstr>JDQUOTE 2 Pré-Pedidos de Venda (PO)</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JDQuote 2 – Pré-Pedidos</vt:lpstr>
      <vt:lpstr>Monitorar Integrações</vt:lpstr>
      <vt:lpstr>Monitor de integração JDQuote2 </vt:lpstr>
      <vt:lpstr>Monitor de integração JDQuote2 </vt:lpstr>
      <vt:lpstr>Monitor de integração JDQuote2 </vt:lpstr>
      <vt:lpstr>Monitor de integração JDQuote2 </vt:lpstr>
      <vt:lpstr>Monitor de integração JDQuote2 </vt:lpstr>
      <vt:lpstr>OBRIGADO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Fatima de Padua Lobo</cp:lastModifiedBy>
  <cp:revision>436</cp:revision>
  <dcterms:created xsi:type="dcterms:W3CDTF">2010-04-12T23:12:02Z</dcterms:created>
  <dcterms:modified xsi:type="dcterms:W3CDTF">2019-04-29T21:21:04Z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0x010100F67F5E01E2130846ABE87C64C335F28D</vt:lpwstr>
  </property>
</Properties>
</file>