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9" r:id="rId4"/>
  </p:sldMasterIdLst>
  <p:notesMasterIdLst>
    <p:notesMasterId r:id="rId25"/>
  </p:notesMasterIdLst>
  <p:sldIdLst>
    <p:sldId id="329" r:id="rId5"/>
    <p:sldId id="342" r:id="rId6"/>
    <p:sldId id="341" r:id="rId7"/>
    <p:sldId id="352" r:id="rId8"/>
    <p:sldId id="358" r:id="rId9"/>
    <p:sldId id="357" r:id="rId10"/>
    <p:sldId id="359" r:id="rId11"/>
    <p:sldId id="360" r:id="rId12"/>
    <p:sldId id="361" r:id="rId13"/>
    <p:sldId id="362" r:id="rId14"/>
    <p:sldId id="365" r:id="rId15"/>
    <p:sldId id="363" r:id="rId16"/>
    <p:sldId id="366" r:id="rId17"/>
    <p:sldId id="367" r:id="rId18"/>
    <p:sldId id="370" r:id="rId19"/>
    <p:sldId id="364" r:id="rId20"/>
    <p:sldId id="368" r:id="rId21"/>
    <p:sldId id="349" r:id="rId22"/>
    <p:sldId id="369" r:id="rId23"/>
    <p:sldId id="345" r:id="rId2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89" autoAdjust="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438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-165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E97C5-7BD8-40CD-AFDF-582DAA69A956}" type="datetimeFigureOut">
              <a:rPr lang="pt-BR" smtClean="0"/>
              <a:t>23/05/2016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FC05C-D771-480D-834C-D11C5D69AD0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2178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0"/>
            <a:ext cx="4495800" cy="1838486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3106455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 -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2335121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no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-4739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7" name="Straight Connector 5"/>
          <p:cNvCxnSpPr/>
          <p:nvPr/>
        </p:nvCxnSpPr>
        <p:spPr>
          <a:xfrm>
            <a:off x="-596030" y="-172251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882"/>
          <a:stretch/>
        </p:blipFill>
        <p:spPr>
          <a:xfrm>
            <a:off x="433570" y="4696779"/>
            <a:ext cx="544545" cy="331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884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com Canto Aparado do Mesmo Lado 6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9" y="2524324"/>
            <a:ext cx="7220098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36864"/>
            <a:ext cx="7220035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B900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66" y="706807"/>
            <a:ext cx="2206239" cy="156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4619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Straight Connector 5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48213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/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bg1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22307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12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89887" y="480354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86" y="1448962"/>
            <a:ext cx="1657561" cy="14540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127176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12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89887" y="482279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990810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9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441E2-212D-4D20-8DAE-02BC14642C6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tângulo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97921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1624"/>
            <a:ext cx="725059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4164"/>
            <a:ext cx="7251011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2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1521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inx_abre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cxnSp>
        <p:nvCxnSpPr>
          <p:cNvPr id="5" name="Straight Connector 4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rgbClr val="FFB900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8905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com Canto Aparado do Mesmo Lado 2"/>
          <p:cNvSpPr/>
          <p:nvPr/>
        </p:nvSpPr>
        <p:spPr>
          <a:xfrm>
            <a:off x="-4739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6084"/>
            <a:ext cx="7226493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8624"/>
            <a:ext cx="7226914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916" y="800205"/>
            <a:ext cx="2170010" cy="1535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05873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com Canto Aparado do Mesmo Lado 5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5" name="Straight Connector 4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rgbClr val="FFB900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6607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3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8752252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B -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7038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3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12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bg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6412553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10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89887" y="4861291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</p:spTree>
    <p:extLst>
      <p:ext uri="{BB962C8B-B14F-4D97-AF65-F5344CB8AC3E}">
        <p14:creationId xmlns:p14="http://schemas.microsoft.com/office/powerpoint/2010/main" val="1260940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oleObject" Target="../embeddings/oleObject2.bin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vmlDrawing" Target="../drawings/vmlDrawing1.v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7"/>
          <p:cNvPicPr>
            <a:picLocks noChangeAspect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21"/>
            </p:custDataLst>
            <p:extLst>
              <p:ext uri="{D42A27DB-BD31-4B8C-83A1-F6EECF244321}">
                <p14:modId xmlns:p14="http://schemas.microsoft.com/office/powerpoint/2010/main" val="216740901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4" name="Slide do think-cell" r:id="rId23" imgW="421" imgH="420" progId="TCLayout.ActiveDocument.1">
                  <p:embed/>
                </p:oleObj>
              </mc:Choice>
              <mc:Fallback>
                <p:oleObj name="Slide do think-cell" r:id="rId23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ângulo com Único Canto Aparado e Arredondado 10"/>
          <p:cNvSpPr/>
          <p:nvPr/>
        </p:nvSpPr>
        <p:spPr>
          <a:xfrm>
            <a:off x="0" y="-36905"/>
            <a:ext cx="9191390" cy="5251639"/>
          </a:xfrm>
          <a:prstGeom prst="snipRound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Editar </a:t>
            </a:r>
            <a:br>
              <a:rPr lang="pt-BR" dirty="0" smtClean="0"/>
            </a:br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360711" y="548680"/>
            <a:ext cx="6335681" cy="4080470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 smtClean="0"/>
              <a:t>Clique para editar o texto</a:t>
            </a:r>
          </a:p>
        </p:txBody>
      </p:sp>
      <p:cxnSp>
        <p:nvCxnSpPr>
          <p:cNvPr id="16" name="Straight Connector 5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Imagem 16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25" y="4691091"/>
            <a:ext cx="553050" cy="326645"/>
          </a:xfrm>
          <a:prstGeom prst="rect">
            <a:avLst/>
          </a:prstGeom>
        </p:spPr>
      </p:pic>
      <p:sp>
        <p:nvSpPr>
          <p:cNvPr id="18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graphicFrame>
        <p:nvGraphicFramePr>
          <p:cNvPr id="9" name="Objeto 8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7273198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5" name="Slide do think-cell" r:id="rId26" imgW="421" imgH="420" progId="TCLayout.ActiveDocument.1">
                  <p:embed/>
                </p:oleObj>
              </mc:Choice>
              <mc:Fallback>
                <p:oleObj name="Slide do think-cell" r:id="rId26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836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0" r:id="rId1"/>
    <p:sldLayoutId id="2147493494" r:id="rId2"/>
    <p:sldLayoutId id="2147493500" r:id="rId3"/>
    <p:sldLayoutId id="2147493475" r:id="rId4"/>
    <p:sldLayoutId id="2147493472" r:id="rId5"/>
    <p:sldLayoutId id="2147493476" r:id="rId6"/>
    <p:sldLayoutId id="2147493478" r:id="rId7"/>
    <p:sldLayoutId id="2147493498" r:id="rId8"/>
    <p:sldLayoutId id="2147493499" r:id="rId9"/>
    <p:sldLayoutId id="2147493481" r:id="rId10"/>
    <p:sldLayoutId id="2147493480" r:id="rId11"/>
    <p:sldLayoutId id="2147493483" r:id="rId12"/>
    <p:sldLayoutId id="2147493484" r:id="rId13"/>
    <p:sldLayoutId id="2147493485" r:id="rId14"/>
    <p:sldLayoutId id="2147493489" r:id="rId15"/>
    <p:sldLayoutId id="2147493488" r:id="rId16"/>
    <p:sldLayoutId id="2147493467" r:id="rId17"/>
    <p:sldLayoutId id="2147493468" r:id="rId1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Cadastro de ECF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3389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Configurar ECF </a:t>
            </a:r>
            <a:r>
              <a:rPr lang="pt-BR" dirty="0" smtClean="0"/>
              <a:t>– Parte 2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10</a:t>
            </a:fld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02113"/>
            <a:ext cx="4019550" cy="2619375"/>
          </a:xfrm>
          <a:prstGeom prst="rect">
            <a:avLst/>
          </a:prstGeom>
        </p:spPr>
      </p:pic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0786" y="729466"/>
            <a:ext cx="8215607" cy="3556418"/>
          </a:xfrm>
        </p:spPr>
        <p:txBody>
          <a:bodyPr/>
          <a:lstStyle/>
          <a:p>
            <a:r>
              <a:rPr lang="pt-BR" dirty="0" smtClean="0"/>
              <a:t>No cadastro da </a:t>
            </a:r>
            <a:r>
              <a:rPr lang="pt-BR" dirty="0" err="1" smtClean="0"/>
              <a:t>Ecf</a:t>
            </a:r>
            <a:r>
              <a:rPr lang="pt-BR" dirty="0" smtClean="0"/>
              <a:t>, somente irá aparecer os campos” Vale, antecipação, sinal e Credito, se os parâmetros indicados na página 6 deste treinamento estiverem marcados.</a:t>
            </a:r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9550" y="2211863"/>
            <a:ext cx="2870449" cy="2610929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>
          <a:xfrm>
            <a:off x="164386" y="1387547"/>
            <a:ext cx="87433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 smtClean="0"/>
              <a:t>Os planos de pagamento devem ser preenchidos exatamente igual, ao que estiver na LX. Se não existe na LX, configure no ERP como “N”, e oriente o responsável pela ECF a solicitar o cadastro por intervenção técnica do Fabricante. Alguns fabricantes fornecem um software para o usuário fazer. Nestes casos oriente o cliente a entrar em contato com o suporte do Fabricante. É necessário um cadastro de plano de pagamento para cartão de debito e outro para Credito não podem utilizar o mesmo cadastro</a:t>
            </a:r>
            <a:endParaRPr lang="pt-BR" sz="1100" dirty="0"/>
          </a:p>
        </p:txBody>
      </p:sp>
      <p:sp>
        <p:nvSpPr>
          <p:cNvPr id="9" name="CaixaDeTexto 8"/>
          <p:cNvSpPr txBox="1"/>
          <p:nvPr/>
        </p:nvSpPr>
        <p:spPr>
          <a:xfrm>
            <a:off x="6949229" y="2268247"/>
            <a:ext cx="18082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 smtClean="0"/>
              <a:t>O Cadastro no ERP poderá ser feito com a descrição ou a numeração do cadastro do meio do pagamento, varia de acordo com o fabricante.</a:t>
            </a:r>
            <a:br>
              <a:rPr lang="pt-BR" sz="1000" dirty="0" smtClean="0"/>
            </a:br>
            <a:r>
              <a:rPr lang="pt-BR" sz="1000" dirty="0" smtClean="0"/>
              <a:t>Enquanto Bematech, </a:t>
            </a:r>
            <a:r>
              <a:rPr lang="pt-BR" sz="1000" dirty="0" err="1" smtClean="0"/>
              <a:t>Daruma</a:t>
            </a:r>
            <a:r>
              <a:rPr lang="pt-BR" sz="1000" dirty="0"/>
              <a:t> </a:t>
            </a:r>
            <a:r>
              <a:rPr lang="pt-BR" sz="1000" dirty="0" smtClean="0"/>
              <a:t>e </a:t>
            </a:r>
            <a:r>
              <a:rPr lang="pt-BR" sz="1000" dirty="0" err="1" smtClean="0"/>
              <a:t>Sweda</a:t>
            </a:r>
            <a:r>
              <a:rPr lang="pt-BR" sz="1000" dirty="0" smtClean="0"/>
              <a:t>, seria cadastrado “Dinheiro”. Elgin, Epson e Urano seria a numeração indicada EX 01.</a:t>
            </a:r>
          </a:p>
          <a:p>
            <a:r>
              <a:rPr lang="pt-BR" sz="1000" dirty="0" smtClean="0"/>
              <a:t>Lembrando que não existe um padrão de escrita ou numeração, deve ser analisado cada cadastro com LX. Na marca Elgin é comum dinheiro </a:t>
            </a:r>
            <a:r>
              <a:rPr lang="pt-BR" sz="1000" dirty="0" err="1" smtClean="0"/>
              <a:t>inciar</a:t>
            </a:r>
            <a:r>
              <a:rPr lang="pt-BR" sz="1000" dirty="0" smtClean="0"/>
              <a:t> com -2- Vide mais informações de layout na página: 11</a:t>
            </a:r>
            <a:endParaRPr lang="pt-BR" sz="1000" dirty="0"/>
          </a:p>
        </p:txBody>
      </p:sp>
    </p:spTree>
    <p:extLst>
      <p:ext uri="{BB962C8B-B14F-4D97-AF65-F5344CB8AC3E}">
        <p14:creationId xmlns:p14="http://schemas.microsoft.com/office/powerpoint/2010/main" val="42097980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Layout Planos de pagamento X Fabricante</a:t>
            </a:r>
            <a:br>
              <a:rPr lang="pt-BR" dirty="0" smtClean="0"/>
            </a:b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11</a:t>
            </a:fld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911" y="1108243"/>
            <a:ext cx="2136602" cy="1584646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661" y="2985964"/>
            <a:ext cx="1771215" cy="1551398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>
          <a:xfrm>
            <a:off x="747924" y="2616632"/>
            <a:ext cx="1520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 smtClean="0"/>
              <a:t>Daruma</a:t>
            </a:r>
            <a:endParaRPr lang="pt-BR" dirty="0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4526" y="1160822"/>
            <a:ext cx="2194592" cy="1640476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61507" y="3026413"/>
            <a:ext cx="2040630" cy="1510949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87131" y="1240843"/>
            <a:ext cx="2296435" cy="1702332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87131" y="3026413"/>
            <a:ext cx="2030798" cy="1514830"/>
          </a:xfrm>
          <a:prstGeom prst="rect">
            <a:avLst/>
          </a:prstGeom>
        </p:spPr>
      </p:pic>
      <p:sp>
        <p:nvSpPr>
          <p:cNvPr id="13" name="CaixaDeTexto 12"/>
          <p:cNvSpPr txBox="1"/>
          <p:nvPr/>
        </p:nvSpPr>
        <p:spPr>
          <a:xfrm>
            <a:off x="480786" y="791110"/>
            <a:ext cx="75125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 smtClean="0"/>
              <a:t>Lembrando que o descrito abaixo é apenas exemplo de layout, a descrição ou Numeração deve ser observada na LX</a:t>
            </a:r>
            <a:endParaRPr lang="pt-BR" sz="1000" dirty="0"/>
          </a:p>
        </p:txBody>
      </p:sp>
    </p:spTree>
    <p:extLst>
      <p:ext uri="{BB962C8B-B14F-4D97-AF65-F5344CB8AC3E}">
        <p14:creationId xmlns:p14="http://schemas.microsoft.com/office/powerpoint/2010/main" val="8510667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Configurar ECF – Parte </a:t>
            </a:r>
            <a:r>
              <a:rPr lang="pt-BR" dirty="0" smtClean="0"/>
              <a:t>3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12</a:t>
            </a:fld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951" y="2221243"/>
            <a:ext cx="3339101" cy="2407701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7052" y="2221243"/>
            <a:ext cx="3175783" cy="2502132"/>
          </a:xfrm>
          <a:prstGeom prst="rect">
            <a:avLst/>
          </a:prstGeom>
        </p:spPr>
      </p:pic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195209" y="853568"/>
            <a:ext cx="7902925" cy="2735351"/>
          </a:xfrm>
        </p:spPr>
        <p:txBody>
          <a:bodyPr>
            <a:normAutofit/>
          </a:bodyPr>
          <a:lstStyle/>
          <a:p>
            <a:r>
              <a:rPr lang="pt-BR" sz="1000" dirty="0" smtClean="0"/>
              <a:t>Note que há uma separação de cores, para alíquotas de ICMS está em tom de cinza, e para alíquota de ISS está em tom rosado. As alíquotas devem ser cadastradas exatamente na mesma ordem que estão na LX, e somente estes totalizadores existentes. Cadastrar uma ordem diferente,  gera lançamentos em ordens diferentes, trazendo problemas fiscais ao cliente. Cadastrar alíquotas não existentes causa erro ao vender o item na ECF</a:t>
            </a:r>
          </a:p>
          <a:p>
            <a:r>
              <a:rPr lang="pt-BR" sz="1000" dirty="0" smtClean="0"/>
              <a:t>Cada Marca possui um layout específico para cadastro. Se na Leitura X não existir determinada alíquota é necessário o cadastro pelo suporte do fabricante ou intervenção técnica, também do fabricante. (vide na página: 13 e 14 o layout para cada marca</a:t>
            </a:r>
            <a:endParaRPr lang="pt-BR" sz="1000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smtClean="0"/>
              <a:t>Configuração de Alíquotas e Índices.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696463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Layout </a:t>
            </a:r>
            <a:r>
              <a:rPr lang="pt-BR" dirty="0" smtClean="0"/>
              <a:t>Alíquotas X Fabricante – Bematech/</a:t>
            </a:r>
            <a:r>
              <a:rPr lang="pt-BR" dirty="0" err="1" smtClean="0"/>
              <a:t>Daruma</a:t>
            </a:r>
            <a:r>
              <a:rPr lang="pt-BR" dirty="0"/>
              <a:t/>
            </a:r>
            <a:br>
              <a:rPr lang="pt-BR" dirty="0"/>
            </a:b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13</a:t>
            </a:fld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111" y="1418313"/>
            <a:ext cx="3680246" cy="2845232"/>
          </a:xfrm>
          <a:prstGeom prst="rect">
            <a:avLst/>
          </a:prstGeom>
        </p:spPr>
      </p:pic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193111" y="1127732"/>
            <a:ext cx="8503282" cy="3158151"/>
          </a:xfrm>
        </p:spPr>
        <p:txBody>
          <a:bodyPr/>
          <a:lstStyle/>
          <a:p>
            <a:pPr marL="0" indent="0">
              <a:buNone/>
            </a:pPr>
            <a:r>
              <a:rPr lang="pt-BR" dirty="0" smtClean="0"/>
              <a:t>Bematech/ </a:t>
            </a:r>
            <a:r>
              <a:rPr lang="pt-BR" dirty="0" err="1" smtClean="0"/>
              <a:t>Daruma</a:t>
            </a:r>
            <a:r>
              <a:rPr lang="pt-BR" dirty="0" smtClean="0"/>
              <a:t> 32.dll</a:t>
            </a:r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4751" y="1561672"/>
            <a:ext cx="3745135" cy="2812581"/>
          </a:xfrm>
          <a:prstGeom prst="rect">
            <a:avLst/>
          </a:prstGeom>
        </p:spPr>
      </p:pic>
      <p:sp>
        <p:nvSpPr>
          <p:cNvPr id="9" name="CaixaDeTexto 8"/>
          <p:cNvSpPr txBox="1"/>
          <p:nvPr/>
        </p:nvSpPr>
        <p:spPr>
          <a:xfrm>
            <a:off x="4633645" y="1212351"/>
            <a:ext cx="3123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 smtClean="0"/>
              <a:t>Daruma</a:t>
            </a:r>
            <a:r>
              <a:rPr lang="pt-BR" dirty="0" smtClean="0"/>
              <a:t> </a:t>
            </a:r>
            <a:r>
              <a:rPr lang="pt-BR" dirty="0" err="1" smtClean="0"/>
              <a:t>FrameWork</a:t>
            </a:r>
            <a:endParaRPr lang="pt-BR" dirty="0"/>
          </a:p>
        </p:txBody>
      </p:sp>
      <p:sp>
        <p:nvSpPr>
          <p:cNvPr id="5" name="Retângulo 4"/>
          <p:cNvSpPr/>
          <p:nvPr/>
        </p:nvSpPr>
        <p:spPr>
          <a:xfrm>
            <a:off x="267128" y="4312038"/>
            <a:ext cx="85480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000" dirty="0"/>
              <a:t>Se o portal trabalha com serviços, os índices de alíquotas de serviços seguem o mesmo layout conforme cada modelo, e o mesmo deve ser observado na LX como está </a:t>
            </a:r>
            <a:r>
              <a:rPr lang="pt-BR" sz="1000" dirty="0" smtClean="0"/>
              <a:t>escrito (bematech e </a:t>
            </a:r>
            <a:r>
              <a:rPr lang="pt-BR" sz="1000" dirty="0" err="1" smtClean="0"/>
              <a:t>daruma</a:t>
            </a:r>
            <a:r>
              <a:rPr lang="pt-BR" sz="1000" dirty="0" smtClean="0"/>
              <a:t> geralmente são IS NS e FS)</a:t>
            </a:r>
            <a:endParaRPr lang="pt-BR" sz="1000" dirty="0"/>
          </a:p>
        </p:txBody>
      </p:sp>
    </p:spTree>
    <p:extLst>
      <p:ext uri="{BB962C8B-B14F-4D97-AF65-F5344CB8AC3E}">
        <p14:creationId xmlns:p14="http://schemas.microsoft.com/office/powerpoint/2010/main" val="8494684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Layout Alíquotas X </a:t>
            </a:r>
            <a:r>
              <a:rPr lang="pt-BR" dirty="0" smtClean="0"/>
              <a:t>Fabricante – Elgin/Epson/Urano</a:t>
            </a:r>
            <a:r>
              <a:rPr lang="pt-BR" dirty="0"/>
              <a:t/>
            </a:r>
            <a:br>
              <a:rPr lang="pt-BR" dirty="0"/>
            </a:b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14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b="1" dirty="0" smtClean="0"/>
              <a:t>Elgin/Urano</a:t>
            </a:r>
            <a:endParaRPr lang="pt-BR" b="1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123" y="1664413"/>
            <a:ext cx="3209635" cy="2447589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8141" y="1664413"/>
            <a:ext cx="3227477" cy="2509528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>
          <a:xfrm>
            <a:off x="4478141" y="1175445"/>
            <a:ext cx="1787703" cy="372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Epson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1035375" y="4173941"/>
            <a:ext cx="74077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 smtClean="0"/>
              <a:t>Se o portal trabalha com serviços, os índices de alíquotas de serviços seguem o mesmo layout conforme cada modelo, e o mesmo deve ser observado na LX como está escrito</a:t>
            </a:r>
            <a:endParaRPr lang="pt-BR" sz="1000" dirty="0"/>
          </a:p>
        </p:txBody>
      </p:sp>
    </p:spTree>
    <p:extLst>
      <p:ext uri="{BB962C8B-B14F-4D97-AF65-F5344CB8AC3E}">
        <p14:creationId xmlns:p14="http://schemas.microsoft.com/office/powerpoint/2010/main" val="33223727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Layout Alíquotas X Fabricante – </a:t>
            </a:r>
            <a:r>
              <a:rPr lang="pt-BR" dirty="0" err="1" smtClean="0"/>
              <a:t>Sweda</a:t>
            </a:r>
            <a:r>
              <a:rPr lang="pt-BR" dirty="0"/>
              <a:t/>
            </a:r>
            <a:br>
              <a:rPr lang="pt-BR" dirty="0"/>
            </a:b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15</a:t>
            </a:fld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0341" y="606339"/>
            <a:ext cx="4552950" cy="3524250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1035375" y="4173941"/>
            <a:ext cx="74077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 smtClean="0"/>
              <a:t>Se o portal trabalha com serviços, os índices de alíquotas de serviços seguem o mesmo layout conforme cada modelo, e o mesmo deve ser observado na LX como está escrito</a:t>
            </a:r>
            <a:endParaRPr lang="pt-BR" sz="1000" dirty="0"/>
          </a:p>
        </p:txBody>
      </p:sp>
    </p:spTree>
    <p:extLst>
      <p:ext uri="{BB962C8B-B14F-4D97-AF65-F5344CB8AC3E}">
        <p14:creationId xmlns:p14="http://schemas.microsoft.com/office/powerpoint/2010/main" val="4231056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Configurar ECF – Parte 3</a:t>
            </a: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16</a:t>
            </a:fld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677" y="2706807"/>
            <a:ext cx="3429000" cy="1676400"/>
          </a:xfrm>
          <a:prstGeom prst="rect">
            <a:avLst/>
          </a:prstGeom>
        </p:spPr>
      </p:pic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pt-BR" sz="1200" dirty="0" smtClean="0"/>
              <a:t>Indiferente da Marca ou modelo, os totalizadores não fiscais, sempre serão cadastrados pelo valor numérico informado na LX.</a:t>
            </a:r>
          </a:p>
          <a:p>
            <a:r>
              <a:rPr lang="pt-BR" sz="1200" dirty="0" smtClean="0"/>
              <a:t>O campo relatório Gerencial, apesar de estar dentro de totalizadores não fiscais é o único que deve ser observado dentro de “relatório Gerencial” da LX, todos os demais devem ser observado no campo “Totalizadores não fiscais”.</a:t>
            </a:r>
          </a:p>
          <a:p>
            <a:r>
              <a:rPr lang="pt-BR" sz="1200" dirty="0" smtClean="0"/>
              <a:t>Para incluir novos totalizadores na Leitura X é necessário intervenção técnica.</a:t>
            </a:r>
            <a:endParaRPr lang="pt-BR" sz="1200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smtClean="0"/>
              <a:t>Cadastro de Totalizadores Não fiscais e relatório Gerencial.</a:t>
            </a:r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3626" y="2706807"/>
            <a:ext cx="3049785" cy="204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3489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Conclusão de Cadastro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17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0787" y="675669"/>
            <a:ext cx="8215606" cy="3158151"/>
          </a:xfrm>
        </p:spPr>
        <p:txBody>
          <a:bodyPr>
            <a:normAutofit lnSpcReduction="10000"/>
          </a:bodyPr>
          <a:lstStyle/>
          <a:p>
            <a:r>
              <a:rPr lang="pt-BR" dirty="0" smtClean="0"/>
              <a:t>Após realizado todas as configurações no ERP, revise algumas configurações no ambiente em que está instalado a impressora:</a:t>
            </a:r>
          </a:p>
          <a:p>
            <a:pPr marL="0" indent="0">
              <a:buNone/>
            </a:pPr>
            <a:r>
              <a:rPr lang="pt-BR" dirty="0" smtClean="0"/>
              <a:t>Configurações básicas de IE</a:t>
            </a:r>
          </a:p>
          <a:p>
            <a:pPr marL="0" indent="0">
              <a:buNone/>
            </a:pPr>
            <a:r>
              <a:rPr lang="pt-BR" dirty="0" err="1" smtClean="0"/>
              <a:t>Fireway</a:t>
            </a:r>
            <a:r>
              <a:rPr lang="pt-BR" dirty="0" smtClean="0"/>
              <a:t> desabilitado</a:t>
            </a:r>
          </a:p>
          <a:p>
            <a:pPr marL="0" indent="0">
              <a:buNone/>
            </a:pPr>
            <a:r>
              <a:rPr lang="pt-BR" dirty="0" smtClean="0"/>
              <a:t>Estar </a:t>
            </a:r>
            <a:r>
              <a:rPr lang="pt-BR" dirty="0" err="1" smtClean="0"/>
              <a:t>logado</a:t>
            </a:r>
            <a:r>
              <a:rPr lang="pt-BR" dirty="0" smtClean="0"/>
              <a:t> com usuário </a:t>
            </a:r>
            <a:r>
              <a:rPr lang="pt-BR" dirty="0" err="1" smtClean="0"/>
              <a:t>adm</a:t>
            </a:r>
            <a:r>
              <a:rPr lang="pt-BR" dirty="0" smtClean="0"/>
              <a:t> do Windows</a:t>
            </a:r>
          </a:p>
          <a:p>
            <a:pPr marL="0" indent="0">
              <a:buNone/>
            </a:pPr>
            <a:r>
              <a:rPr lang="pt-BR" dirty="0" err="1" smtClean="0"/>
              <a:t>Logar</a:t>
            </a:r>
            <a:r>
              <a:rPr lang="pt-BR" dirty="0" smtClean="0"/>
              <a:t> no POS –Emitir uma LX antes de fazer uma venda.</a:t>
            </a:r>
          </a:p>
          <a:p>
            <a:pPr marL="0" indent="0">
              <a:buNone/>
            </a:pPr>
            <a:r>
              <a:rPr lang="pt-BR" dirty="0" err="1" smtClean="0"/>
              <a:t>È</a:t>
            </a:r>
            <a:r>
              <a:rPr lang="pt-BR" dirty="0" smtClean="0"/>
              <a:t> recomendado realizar </a:t>
            </a:r>
            <a:r>
              <a:rPr lang="pt-BR" dirty="0"/>
              <a:t>os curso “Linx Microvix - </a:t>
            </a:r>
            <a:r>
              <a:rPr lang="pt-BR" dirty="0" smtClean="0"/>
              <a:t>Configurações </a:t>
            </a:r>
            <a:r>
              <a:rPr lang="pt-BR" dirty="0"/>
              <a:t>básicas de Internet Explorer – EAD” e “Linx Microvix - Ambiente </a:t>
            </a:r>
            <a:r>
              <a:rPr lang="pt-BR" dirty="0" smtClean="0"/>
              <a:t>– EAD” disponíveis no portal educar</a:t>
            </a:r>
          </a:p>
          <a:p>
            <a:endParaRPr lang="pt-BR" dirty="0"/>
          </a:p>
          <a:p>
            <a:r>
              <a:rPr lang="pt-BR" dirty="0" smtClean="0"/>
              <a:t>Se ao </a:t>
            </a:r>
            <a:r>
              <a:rPr lang="pt-BR" dirty="0" err="1" smtClean="0"/>
              <a:t>logar</a:t>
            </a:r>
            <a:r>
              <a:rPr lang="pt-BR" dirty="0" smtClean="0"/>
              <a:t> no POS acusar qualquer erro relacionado a falha de comunicação, não prossiga com os testes.</a:t>
            </a:r>
          </a:p>
          <a:p>
            <a:r>
              <a:rPr lang="pt-BR" dirty="0" smtClean="0"/>
              <a:t>Vide os cursos disponíveis no portal educar:</a:t>
            </a:r>
          </a:p>
          <a:p>
            <a:endParaRPr lang="pt-BR" dirty="0" smtClean="0"/>
          </a:p>
          <a:p>
            <a:endParaRPr lang="pt-BR" dirty="0"/>
          </a:p>
        </p:txBody>
      </p:sp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7070147"/>
              </p:ext>
            </p:extLst>
          </p:nvPr>
        </p:nvGraphicFramePr>
        <p:xfrm>
          <a:off x="2137025" y="3756806"/>
          <a:ext cx="5537200" cy="571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372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Linx Microvix - Soluções de erros para impressora Bematech  - EAD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Linx Microvix - Soluções de erros para impressora Daruma no Linx Microvix - EAD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 dirty="0">
                          <a:effectLst/>
                        </a:rPr>
                        <a:t>Linx Microvix - Soluções de erros para impressora Elgin  - EAD</a:t>
                      </a: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36187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Erros comuns por falha de configuração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18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378046" y="678094"/>
            <a:ext cx="8215606" cy="36077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1000" dirty="0"/>
              <a:t>Ao lançar um item no POS acusa a seguinte </a:t>
            </a:r>
            <a:r>
              <a:rPr lang="pt-BR" sz="1000" dirty="0" err="1" smtClean="0"/>
              <a:t>msg</a:t>
            </a:r>
            <a:r>
              <a:rPr lang="pt-BR" sz="1000" dirty="0" smtClean="0"/>
              <a:t>: Não </a:t>
            </a:r>
            <a:r>
              <a:rPr lang="pt-BR" sz="1000" dirty="0"/>
              <a:t>foi possível executar a venda do item na ECF: (conforme Slide 12</a:t>
            </a:r>
            <a:r>
              <a:rPr lang="pt-BR" sz="1000" dirty="0" smtClean="0"/>
              <a:t>)</a:t>
            </a:r>
          </a:p>
          <a:p>
            <a:pPr marL="0" indent="0">
              <a:buNone/>
            </a:pPr>
            <a:r>
              <a:rPr lang="pt-BR" sz="1000" dirty="0" smtClean="0"/>
              <a:t>Causa: Alíquota cadastrada errada no cadastro do ERP ou a alíquota informada não existe na LX</a:t>
            </a:r>
          </a:p>
          <a:p>
            <a:pPr marL="0" indent="0">
              <a:buNone/>
            </a:pPr>
            <a:r>
              <a:rPr lang="pt-BR" sz="1000" dirty="0" smtClean="0"/>
              <a:t>Solução: Corrigir o cadastro do ERP ou solicitar a inclusão da alíquota ao fabricante.</a:t>
            </a:r>
          </a:p>
          <a:p>
            <a:pPr marL="0" indent="0">
              <a:buNone/>
            </a:pPr>
            <a:endParaRPr lang="pt-BR" sz="1000" dirty="0"/>
          </a:p>
          <a:p>
            <a:pPr marL="0" indent="0">
              <a:buNone/>
            </a:pPr>
            <a:endParaRPr lang="pt-BR" sz="1000" dirty="0" smtClean="0"/>
          </a:p>
          <a:p>
            <a:pPr marL="0" indent="0">
              <a:buNone/>
            </a:pPr>
            <a:endParaRPr lang="pt-BR" sz="1000" dirty="0"/>
          </a:p>
          <a:p>
            <a:pPr marL="0" indent="0">
              <a:buNone/>
            </a:pPr>
            <a:endParaRPr lang="pt-BR" sz="1000" dirty="0" smtClean="0"/>
          </a:p>
          <a:p>
            <a:pPr marL="0" indent="0">
              <a:buNone/>
            </a:pPr>
            <a:endParaRPr lang="pt-BR" sz="1000" dirty="0" smtClean="0"/>
          </a:p>
          <a:p>
            <a:pPr marL="0" indent="0">
              <a:buNone/>
            </a:pPr>
            <a:r>
              <a:rPr lang="pt-BR" sz="1000" dirty="0"/>
              <a:t>Ao lançar um item na ECF acusa a seguinte </a:t>
            </a:r>
            <a:r>
              <a:rPr lang="pt-BR" sz="1000" dirty="0" err="1"/>
              <a:t>msg</a:t>
            </a:r>
            <a:r>
              <a:rPr lang="pt-BR" sz="1000" dirty="0"/>
              <a:t>:</a:t>
            </a:r>
          </a:p>
          <a:p>
            <a:pPr marL="0" indent="0">
              <a:buNone/>
            </a:pPr>
            <a:r>
              <a:rPr lang="pt-BR" sz="1000" dirty="0"/>
              <a:t>A </a:t>
            </a:r>
            <a:r>
              <a:rPr lang="pt-BR" sz="1000" dirty="0" smtClean="0"/>
              <a:t>alíquota </a:t>
            </a:r>
            <a:r>
              <a:rPr lang="pt-BR" sz="1000" dirty="0"/>
              <a:t>cadastrada 0,XXXX do produto </a:t>
            </a:r>
            <a:r>
              <a:rPr lang="pt-BR" sz="1000" dirty="0" err="1" smtClean="0"/>
              <a:t>cod</a:t>
            </a:r>
            <a:r>
              <a:rPr lang="pt-BR" sz="1000" dirty="0" smtClean="0"/>
              <a:t> XXXX, </a:t>
            </a:r>
            <a:r>
              <a:rPr lang="pt-BR" sz="1000" dirty="0"/>
              <a:t>não está cadastrada na impressora fiscal. Por favor, verifique as configurações do sistema.</a:t>
            </a:r>
          </a:p>
          <a:p>
            <a:pPr marL="0" indent="0">
              <a:buNone/>
            </a:pPr>
            <a:r>
              <a:rPr lang="pt-BR" sz="1000" dirty="0" smtClean="0"/>
              <a:t>Causa: A Alíquota de ICMS foi cadastrado no campo “rosado” do ISS</a:t>
            </a:r>
          </a:p>
          <a:p>
            <a:pPr marL="0" indent="0">
              <a:buNone/>
            </a:pPr>
            <a:r>
              <a:rPr lang="pt-BR" sz="1000" dirty="0" smtClean="0"/>
              <a:t>Solução: corrija o cadastro da alíquota de ICMS para o campo cinza no cadastro da ECF (conforme Slide 12)</a:t>
            </a:r>
          </a:p>
          <a:p>
            <a:pPr marL="0" indent="0">
              <a:buNone/>
            </a:pPr>
            <a:endParaRPr lang="pt-BR" sz="1000" dirty="0" smtClean="0"/>
          </a:p>
          <a:p>
            <a:pPr marL="0" indent="0">
              <a:buNone/>
            </a:pPr>
            <a:endParaRPr lang="pt-BR" sz="1000" dirty="0"/>
          </a:p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521" y="1448228"/>
            <a:ext cx="2968612" cy="938228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786" y="3492924"/>
            <a:ext cx="3863343" cy="954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1644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Erros comuns por falha de configuração</a:t>
            </a: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19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0787" y="708918"/>
            <a:ext cx="8215606" cy="3576966"/>
          </a:xfrm>
        </p:spPr>
        <p:txBody>
          <a:bodyPr/>
          <a:lstStyle/>
          <a:p>
            <a:pPr marL="0" indent="0">
              <a:buNone/>
            </a:pPr>
            <a:r>
              <a:rPr lang="pt-BR" sz="1000" dirty="0"/>
              <a:t>Ao finalizar uma venda, informa: Não é possível realizar ou finalizar a venda na </a:t>
            </a:r>
            <a:r>
              <a:rPr lang="pt-BR" sz="1000" dirty="0" smtClean="0"/>
              <a:t>ECF a impressora não responde:</a:t>
            </a:r>
            <a:endParaRPr lang="pt-BR" sz="1000" dirty="0"/>
          </a:p>
          <a:p>
            <a:pPr marL="0" indent="0">
              <a:buNone/>
            </a:pPr>
            <a:r>
              <a:rPr lang="pt-BR" sz="1000" dirty="0"/>
              <a:t>Causa: O plano de pagamento informado não existe no cadastro do ERP ou na LX</a:t>
            </a:r>
          </a:p>
          <a:p>
            <a:pPr marL="0" indent="0">
              <a:buNone/>
            </a:pPr>
            <a:r>
              <a:rPr lang="pt-BR" sz="1000" dirty="0"/>
              <a:t>Solução:  Cadastrar o plano de pagamento no ERP ou incluir na LX (conforme slide 10)</a:t>
            </a:r>
          </a:p>
          <a:p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0638" y="1457487"/>
            <a:ext cx="4884132" cy="339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141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Objetivo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2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O Objetivo deste treinamento é orientar as configurações necessárias bem como equipamentos homologados para implantação de POS com ECF (POS PAF)</a:t>
            </a:r>
          </a:p>
          <a:p>
            <a:endParaRPr lang="pt-BR" dirty="0"/>
          </a:p>
          <a:p>
            <a:r>
              <a:rPr lang="pt-BR" dirty="0" smtClean="0"/>
              <a:t>OBS: Todos os parâmetros indicados neste treinamento localizado em “Acesso Restrito” São de acesso exclusivo de consultores de implantação, e suporte Linx Microvix. Se necessário habilitar qualquer um deles é necessário acionar um destes profissionais.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060182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Gislaini Bosse</a:t>
            </a:r>
            <a:br>
              <a:rPr lang="pt-BR" dirty="0" smtClean="0"/>
            </a:br>
            <a:r>
              <a:rPr lang="pt-BR" sz="1100" dirty="0" smtClean="0"/>
              <a:t>Gislaini.bose@linx.com.br</a:t>
            </a:r>
            <a:endParaRPr lang="pt-BR" sz="1100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Obrigada.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72469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Equipamentos Homologados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3</a:t>
            </a:fld>
            <a:endParaRPr lang="pt-BR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5119595"/>
              </p:ext>
            </p:extLst>
          </p:nvPr>
        </p:nvGraphicFramePr>
        <p:xfrm>
          <a:off x="1225984" y="740634"/>
          <a:ext cx="2234992" cy="40458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24575"/>
                <a:gridCol w="291595"/>
                <a:gridCol w="218822"/>
              </a:tblGrid>
              <a:tr h="4254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b="1" dirty="0">
                          <a:effectLst/>
                        </a:rPr>
                        <a:t>Bematech </a:t>
                      </a:r>
                      <a:endParaRPr lang="pt-BR" sz="12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MP-20 FI II</a:t>
                      </a:r>
                      <a:endParaRPr lang="pt-BR" sz="12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01" marR="68501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20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01" marR="68501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64407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MP-25 FI </a:t>
                      </a:r>
                      <a:endParaRPr lang="pt-BR" sz="120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01" marR="68501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64407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MP-40 FI II </a:t>
                      </a:r>
                      <a:endParaRPr lang="pt-BR" sz="120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01" marR="68501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64407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MP-50 FI </a:t>
                      </a:r>
                      <a:endParaRPr lang="pt-BR" sz="120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01" marR="68501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64407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MP-2000 TH FI </a:t>
                      </a:r>
                      <a:endParaRPr lang="pt-BR" sz="120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01" marR="68501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64407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MP-2100 TH FI </a:t>
                      </a:r>
                      <a:endParaRPr lang="pt-BR" sz="120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01" marR="68501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64407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MP-3000 TH FI </a:t>
                      </a:r>
                      <a:endParaRPr lang="pt-BR" sz="120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01" marR="68501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64407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MP-4000 TH FI </a:t>
                      </a:r>
                      <a:endParaRPr lang="pt-BR" sz="120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01" marR="68501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64407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MP-4200 TH FI </a:t>
                      </a:r>
                      <a:endParaRPr lang="pt-BR" sz="120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01" marR="68501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64407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MP-4200 TH FI II* </a:t>
                      </a:r>
                      <a:endParaRPr lang="pt-BR" sz="120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01" marR="68501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523135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 err="1">
                          <a:effectLst/>
                        </a:rPr>
                        <a:t>Daruma</a:t>
                      </a:r>
                      <a:endParaRPr lang="pt-BR" sz="12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FS-345 </a:t>
                      </a:r>
                      <a:endParaRPr lang="pt-BR" sz="12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01" marR="68501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164407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FS-600 </a:t>
                      </a:r>
                      <a:endParaRPr lang="pt-BR" sz="120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01" marR="68501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164407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FS-600USB </a:t>
                      </a:r>
                      <a:endParaRPr lang="pt-BR" sz="120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01" marR="68501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164407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FS-700H </a:t>
                      </a:r>
                      <a:endParaRPr lang="pt-BR" sz="120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01" marR="68501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164407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FS-700L </a:t>
                      </a:r>
                      <a:endParaRPr lang="pt-BR" sz="120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01" marR="68501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164407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FS-700M </a:t>
                      </a:r>
                      <a:endParaRPr lang="pt-BR" sz="120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01" marR="68501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164407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MACH 1 </a:t>
                      </a:r>
                      <a:endParaRPr lang="pt-BR" sz="120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01" marR="68501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164407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MACH 2 </a:t>
                      </a:r>
                      <a:endParaRPr lang="pt-BR" sz="120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01" marR="68501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 </a:t>
                      </a:r>
                      <a:endParaRPr lang="pt-BR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164407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MACH 3 </a:t>
                      </a:r>
                      <a:endParaRPr lang="pt-BR" sz="120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01" marR="68501" marT="0" marB="0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 </a:t>
                      </a:r>
                      <a:endParaRPr lang="pt-BR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6934076"/>
              </p:ext>
            </p:extLst>
          </p:nvPr>
        </p:nvGraphicFramePr>
        <p:xfrm>
          <a:off x="3460976" y="740634"/>
          <a:ext cx="2894330" cy="12557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94330"/>
              </a:tblGrid>
              <a:tr h="26671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b="1" dirty="0">
                          <a:effectLst/>
                        </a:rPr>
                        <a:t> </a:t>
                      </a:r>
                      <a:r>
                        <a:rPr lang="pt-BR" sz="1100" b="1" dirty="0" smtClean="0">
                          <a:effectLst/>
                        </a:rPr>
                        <a:t>ELGIN</a:t>
                      </a:r>
                      <a:endParaRPr lang="pt-BR" sz="12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ELGIN 200 </a:t>
                      </a:r>
                      <a:endParaRPr lang="pt-BR" sz="12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</a:tr>
              <a:tr h="742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ELGIN 300 </a:t>
                      </a:r>
                      <a:endParaRPr lang="pt-BR" sz="12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</a:tr>
              <a:tr h="742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ELGIN FIT </a:t>
                      </a:r>
                      <a:endParaRPr lang="pt-BR" sz="120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</a:tr>
              <a:tr h="742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IF 6000TH </a:t>
                      </a:r>
                      <a:endParaRPr lang="pt-BR" sz="120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</a:tr>
              <a:tr h="742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K </a:t>
                      </a:r>
                      <a:endParaRPr lang="pt-BR" sz="120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</a:tr>
              <a:tr h="742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X5 </a:t>
                      </a:r>
                      <a:endParaRPr lang="pt-BR" sz="12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7601973"/>
              </p:ext>
            </p:extLst>
          </p:nvPr>
        </p:nvGraphicFramePr>
        <p:xfrm>
          <a:off x="3460976" y="1938888"/>
          <a:ext cx="2774950" cy="73387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74950"/>
              </a:tblGrid>
              <a:tr h="831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</a:rPr>
                        <a:t>EPSON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TM-H6000 FBII </a:t>
                      </a:r>
                      <a:endParaRPr lang="pt-BR" sz="12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</a:tr>
              <a:tr h="831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TM-T81 FBII </a:t>
                      </a:r>
                      <a:endParaRPr lang="pt-BR" sz="12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</a:tr>
              <a:tr h="831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TM-T88 FBII </a:t>
                      </a:r>
                      <a:endParaRPr lang="pt-BR" sz="12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2286363"/>
              </p:ext>
            </p:extLst>
          </p:nvPr>
        </p:nvGraphicFramePr>
        <p:xfrm>
          <a:off x="3460976" y="2650064"/>
          <a:ext cx="1845310" cy="91325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45310"/>
              </a:tblGrid>
              <a:tr h="717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200" b="1" dirty="0">
                          <a:effectLst/>
                        </a:rPr>
                        <a:t>SWEDA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IF T120 </a:t>
                      </a:r>
                      <a:endParaRPr lang="pt-BR" sz="12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</a:tr>
              <a:tr h="717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IF T200 </a:t>
                      </a:r>
                      <a:endParaRPr lang="pt-BR" sz="120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</a:tr>
              <a:tr h="717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>
                          <a:effectLst/>
                        </a:rPr>
                        <a:t>IFST2000 </a:t>
                      </a:r>
                      <a:endParaRPr lang="pt-BR" sz="120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</a:tr>
              <a:tr h="717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100" dirty="0">
                          <a:effectLst/>
                        </a:rPr>
                        <a:t>IF ST2500 </a:t>
                      </a:r>
                      <a:endParaRPr lang="pt-BR" sz="1200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4605814" y="3641837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10" name="CaixaDeTexto 9"/>
          <p:cNvSpPr txBox="1"/>
          <p:nvPr/>
        </p:nvSpPr>
        <p:spPr>
          <a:xfrm>
            <a:off x="3593805" y="3641837"/>
            <a:ext cx="479528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Caso o ECF seja um modelo não listado, pode até funcionar, no entanto não está homologado para uso, e registrado como equipamento reconhecido pelo Microvix junto a fiscalização, e não será dado nenhum suporte em casos de falha de comunicação</a:t>
            </a:r>
          </a:p>
          <a:p>
            <a:r>
              <a:rPr lang="pt-BR" sz="1400" dirty="0" smtClean="0"/>
              <a:t>** o modelo MP – 4200 TH FI II é homologada somente para os estados do RS e SC</a:t>
            </a: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702939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Lacração da ECF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4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20000"/>
          </a:bodyPr>
          <a:lstStyle/>
          <a:p>
            <a:r>
              <a:rPr lang="pt-BR" dirty="0" smtClean="0"/>
              <a:t>Antes de dar inicio a implantação é necessário solicitar a lacração da ECF.</a:t>
            </a:r>
          </a:p>
          <a:p>
            <a:endParaRPr lang="pt-BR" dirty="0"/>
          </a:p>
          <a:p>
            <a:pPr marL="0" indent="0">
              <a:buNone/>
            </a:pPr>
            <a:r>
              <a:rPr lang="pt-BR" b="1" dirty="0" smtClean="0"/>
              <a:t>O que é a lacração?</a:t>
            </a:r>
          </a:p>
          <a:p>
            <a:pPr marL="0" indent="0">
              <a:buNone/>
            </a:pPr>
            <a:r>
              <a:rPr lang="pt-BR" dirty="0" smtClean="0"/>
              <a:t>É comunicar a fiscalização, a troca de sistema, e a devida manutenção no cadastro da ECF, para que o novo sistema passa a constar como </a:t>
            </a:r>
            <a:r>
              <a:rPr lang="pt-BR" dirty="0" err="1"/>
              <a:t>SoftwareHouse</a:t>
            </a:r>
            <a:r>
              <a:rPr lang="pt-BR" dirty="0"/>
              <a:t> </a:t>
            </a:r>
            <a:r>
              <a:rPr lang="pt-BR" dirty="0" smtClean="0"/>
              <a:t>responsável pela emissão dos documentos fiscais.</a:t>
            </a:r>
          </a:p>
          <a:p>
            <a:endParaRPr lang="pt-BR" dirty="0"/>
          </a:p>
          <a:p>
            <a:pPr marL="0" indent="0">
              <a:buNone/>
            </a:pPr>
            <a:r>
              <a:rPr lang="pt-BR" b="1" dirty="0" smtClean="0"/>
              <a:t>Como solicitar?</a:t>
            </a:r>
          </a:p>
          <a:p>
            <a:pPr marL="0" indent="0">
              <a:buNone/>
            </a:pPr>
            <a:r>
              <a:rPr lang="pt-BR" dirty="0" smtClean="0"/>
              <a:t>Enviar um e-mail para: </a:t>
            </a:r>
            <a:r>
              <a:rPr lang="pt-BR" dirty="0"/>
              <a:t>declaracao.conjunta@linx.com.br </a:t>
            </a:r>
            <a:r>
              <a:rPr lang="pt-BR" dirty="0" smtClean="0"/>
              <a:t>solicitando a documentação necessária.</a:t>
            </a:r>
          </a:p>
          <a:p>
            <a:pPr marL="0" indent="0">
              <a:buNone/>
            </a:pPr>
            <a:r>
              <a:rPr lang="pt-BR" dirty="0" smtClean="0"/>
              <a:t>Solicitar com antecedência, pois envolve registro de documentação. Prazos e orientações de como seguir solicite via e-mail informando o CNPJ + estado do cliente (muda a documentação de acordo com o estado)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b="1" dirty="0" smtClean="0"/>
              <a:t>Pode implantar sem a lacração?</a:t>
            </a:r>
          </a:p>
          <a:p>
            <a:pPr marL="0" indent="0">
              <a:buNone/>
            </a:pPr>
            <a:r>
              <a:rPr lang="pt-BR" dirty="0" smtClean="0"/>
              <a:t>Tecnicamente não haverá impedimentos se funcionar no aplicativo do fabricante irá funcionar no Microvix. No entanto é errado estar utilizando um sistema diferente do cadastrado na ECF. O cliente poderá ter problemas fiscais diante uma fiscalização.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73112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Aplicativo do Fabricante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5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318499" y="770562"/>
            <a:ext cx="8377894" cy="3515321"/>
          </a:xfrm>
        </p:spPr>
        <p:txBody>
          <a:bodyPr>
            <a:normAutofit fontScale="85000" lnSpcReduction="20000"/>
          </a:bodyPr>
          <a:lstStyle/>
          <a:p>
            <a:r>
              <a:rPr lang="pt-BR" dirty="0" smtClean="0"/>
              <a:t>Antes de iniciar qualquer configuração ou teste no ERP é necessário testar a impressora no aplicativo do fabricante</a:t>
            </a:r>
          </a:p>
          <a:p>
            <a:endParaRPr lang="pt-BR" dirty="0"/>
          </a:p>
          <a:p>
            <a:pPr marL="0" indent="0" algn="ctr">
              <a:buNone/>
            </a:pPr>
            <a:r>
              <a:rPr lang="pt-BR" dirty="0"/>
              <a:t>http://www.microvixerp.com.br/download/impressoras/</a:t>
            </a:r>
          </a:p>
          <a:p>
            <a:endParaRPr lang="pt-BR" dirty="0"/>
          </a:p>
          <a:p>
            <a:r>
              <a:rPr lang="pt-BR" b="1" dirty="0" err="1" smtClean="0"/>
              <a:t>Bematec</a:t>
            </a:r>
            <a:r>
              <a:rPr lang="pt-BR" b="1" dirty="0" smtClean="0"/>
              <a:t>: </a:t>
            </a:r>
            <a:r>
              <a:rPr lang="pt-BR" dirty="0" smtClean="0"/>
              <a:t>Exemplo </a:t>
            </a:r>
            <a:r>
              <a:rPr lang="pt-BR" dirty="0"/>
              <a:t>Delphi ou </a:t>
            </a:r>
            <a:r>
              <a:rPr lang="pt-BR" dirty="0" err="1"/>
              <a:t>Bematools</a:t>
            </a:r>
            <a:r>
              <a:rPr lang="pt-BR" dirty="0" smtClean="0"/>
              <a:t>. </a:t>
            </a:r>
          </a:p>
          <a:p>
            <a:r>
              <a:rPr lang="pt-BR" b="1" dirty="0" err="1" smtClean="0"/>
              <a:t>Daruma</a:t>
            </a:r>
            <a:r>
              <a:rPr lang="pt-BR" b="1" dirty="0"/>
              <a:t>: </a:t>
            </a:r>
            <a:r>
              <a:rPr lang="pt-BR" dirty="0" err="1"/>
              <a:t>Darumaframework</a:t>
            </a:r>
            <a:r>
              <a:rPr lang="pt-BR" dirty="0"/>
              <a:t> ou </a:t>
            </a:r>
            <a:r>
              <a:rPr lang="pt-BR" dirty="0" err="1"/>
              <a:t>daruma</a:t>
            </a:r>
            <a:r>
              <a:rPr lang="pt-BR" dirty="0"/>
              <a:t> </a:t>
            </a:r>
            <a:r>
              <a:rPr lang="pt-BR" dirty="0" smtClean="0"/>
              <a:t>Tools</a:t>
            </a:r>
            <a:endParaRPr lang="pt-BR" dirty="0"/>
          </a:p>
          <a:p>
            <a:r>
              <a:rPr lang="pt-BR" b="1" dirty="0"/>
              <a:t>Elgin: </a:t>
            </a:r>
            <a:r>
              <a:rPr lang="pt-BR" dirty="0" err="1" smtClean="0"/>
              <a:t>Demofit</a:t>
            </a:r>
            <a:endParaRPr lang="pt-BR" dirty="0"/>
          </a:p>
          <a:p>
            <a:r>
              <a:rPr lang="pt-BR" b="1" dirty="0"/>
              <a:t>Epson: </a:t>
            </a:r>
            <a:r>
              <a:rPr lang="pt-BR" dirty="0" smtClean="0"/>
              <a:t>FPTerminal_SHouse_v1.0.zip</a:t>
            </a:r>
            <a:endParaRPr lang="pt-BR" dirty="0"/>
          </a:p>
          <a:p>
            <a:r>
              <a:rPr lang="pt-BR" b="1" dirty="0" err="1" smtClean="0"/>
              <a:t>Sweda</a:t>
            </a:r>
            <a:r>
              <a:rPr lang="pt-BR" b="1" dirty="0"/>
              <a:t>: </a:t>
            </a:r>
            <a:r>
              <a:rPr lang="pt-BR" dirty="0"/>
              <a:t>Instalar_Lacrador02.05.00.exe  </a:t>
            </a:r>
            <a:r>
              <a:rPr lang="pt-BR" dirty="0" err="1"/>
              <a:t>eeeeee</a:t>
            </a:r>
            <a:r>
              <a:rPr lang="pt-BR" dirty="0"/>
              <a:t>  Instalar_SWMFD106_12680.exe </a:t>
            </a:r>
          </a:p>
          <a:p>
            <a:r>
              <a:rPr lang="pt-BR" b="1" dirty="0"/>
              <a:t>Urano</a:t>
            </a:r>
            <a:r>
              <a:rPr lang="pt-BR" dirty="0"/>
              <a:t>: demo </a:t>
            </a:r>
            <a:r>
              <a:rPr lang="pt-BR" dirty="0" err="1"/>
              <a:t>loger</a:t>
            </a:r>
            <a:r>
              <a:rPr lang="pt-BR" dirty="0"/>
              <a:t> 1.6 (não tem no link download tem que procurar. ECF antiga, foi </a:t>
            </a:r>
            <a:r>
              <a:rPr lang="pt-BR" dirty="0" smtClean="0"/>
              <a:t>descontinuada – sem suporte).</a:t>
            </a:r>
          </a:p>
          <a:p>
            <a:endParaRPr lang="pt-BR" dirty="0"/>
          </a:p>
          <a:p>
            <a:pPr marL="0" indent="0">
              <a:buNone/>
            </a:pPr>
            <a:r>
              <a:rPr lang="pt-BR" dirty="0" smtClean="0"/>
              <a:t>Emita uma Leitura X. Caso apresente alguma falha entre em contato com o suporte do fabricante.</a:t>
            </a:r>
          </a:p>
          <a:p>
            <a:pPr marL="0" indent="0">
              <a:buNone/>
            </a:pPr>
            <a:r>
              <a:rPr lang="pt-BR" dirty="0" smtClean="0"/>
              <a:t>Com a leitura X em mãos prossiga com as demais configurações detalhadas a seguir.</a:t>
            </a:r>
          </a:p>
          <a:p>
            <a:pPr marL="0" indent="0">
              <a:buNone/>
            </a:pPr>
            <a:r>
              <a:rPr lang="pt-BR" dirty="0" smtClean="0">
                <a:solidFill>
                  <a:srgbClr val="FF0000"/>
                </a:solidFill>
              </a:rPr>
              <a:t>Lembrando que o equipamento ECF não pode estar conectado com nenhum tipo de adaptador – Pode até funcionar, mas não garantimos a integridade da comunicação e não damos suporte.</a:t>
            </a:r>
            <a:endParaRPr lang="pt-B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442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Parâmetros Restritos&gt;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6</a:t>
            </a:fld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Empresa&gt; Parâmetros Globais&gt; Acesso Restrito&gt; Faturamento&gt; </a:t>
            </a:r>
            <a:r>
              <a:rPr lang="pt-BR" dirty="0"/>
              <a:t>Homologação Tributária/Fiscal efetuada</a:t>
            </a:r>
            <a:r>
              <a:rPr lang="pt-BR" dirty="0" smtClean="0"/>
              <a:t>:</a:t>
            </a:r>
          </a:p>
          <a:p>
            <a:endParaRPr lang="pt-BR" dirty="0" smtClean="0"/>
          </a:p>
          <a:p>
            <a:r>
              <a:rPr lang="pt-BR" dirty="0"/>
              <a:t>Empresa&gt; Parâmetros Globais&gt; Acesso Restrito&gt; Faturamento</a:t>
            </a:r>
            <a:r>
              <a:rPr lang="pt-BR" dirty="0" smtClean="0"/>
              <a:t>&gt; Usa Forma de Pagamento para vale</a:t>
            </a:r>
          </a:p>
          <a:p>
            <a:endParaRPr lang="pt-BR" dirty="0"/>
          </a:p>
          <a:p>
            <a:r>
              <a:rPr lang="pt-BR" dirty="0"/>
              <a:t>Empresa&gt; Parâmetros Globais&gt; Acesso Restrito&gt; Faturamento&gt; </a:t>
            </a:r>
            <a:r>
              <a:rPr lang="pt-BR" dirty="0" smtClean="0"/>
              <a:t>Venda com Sinal</a:t>
            </a:r>
            <a:endParaRPr lang="pt-BR" dirty="0"/>
          </a:p>
          <a:p>
            <a:endParaRPr lang="pt-BR" dirty="0" smtClean="0"/>
          </a:p>
          <a:p>
            <a:r>
              <a:rPr lang="pt-BR" dirty="0"/>
              <a:t>Empresa&gt; Parâmetros Globais&gt; Acesso Restrito&gt; </a:t>
            </a:r>
            <a:r>
              <a:rPr lang="pt-BR" dirty="0" smtClean="0"/>
              <a:t>POS&gt; Utiliza antecipação Financeira</a:t>
            </a:r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237" y="1486114"/>
            <a:ext cx="2543175" cy="266700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3393131" y="1503024"/>
            <a:ext cx="525455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 smtClean="0"/>
              <a:t>Com este parâmetro desabilitado não é possível realizar nenhum lançamento na ECF.</a:t>
            </a:r>
            <a:endParaRPr lang="pt-BR" sz="1050" dirty="0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237" y="2088959"/>
            <a:ext cx="2305050" cy="228600"/>
          </a:xfrm>
          <a:prstGeom prst="rect">
            <a:avLst/>
          </a:prstGeom>
        </p:spPr>
      </p:pic>
      <p:sp>
        <p:nvSpPr>
          <p:cNvPr id="10" name="CaixaDeTexto 9"/>
          <p:cNvSpPr txBox="1"/>
          <p:nvPr/>
        </p:nvSpPr>
        <p:spPr>
          <a:xfrm>
            <a:off x="3062287" y="2088959"/>
            <a:ext cx="558539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 smtClean="0"/>
              <a:t>Se habilitado este parâmetro, dentro do cadastro da ECF abre o plano de pagamento Vale.</a:t>
            </a:r>
            <a:endParaRPr lang="pt-BR" sz="1050" dirty="0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237" y="2706807"/>
            <a:ext cx="1333500" cy="257175"/>
          </a:xfrm>
          <a:prstGeom prst="rect">
            <a:avLst/>
          </a:prstGeom>
        </p:spPr>
      </p:pic>
      <p:sp>
        <p:nvSpPr>
          <p:cNvPr id="12" name="CaixaDeTexto 11"/>
          <p:cNvSpPr txBox="1"/>
          <p:nvPr/>
        </p:nvSpPr>
        <p:spPr>
          <a:xfrm>
            <a:off x="2238643" y="2714041"/>
            <a:ext cx="558539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 smtClean="0"/>
              <a:t>Se habilitado este parâmetro, dentro do cadastro da ECF abre o plano de pagamento Sinal e Credito</a:t>
            </a:r>
            <a:endParaRPr lang="pt-BR" sz="1050" dirty="0"/>
          </a:p>
        </p:txBody>
      </p:sp>
      <p:pic>
        <p:nvPicPr>
          <p:cNvPr id="13" name="Imagem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5812" y="3212826"/>
            <a:ext cx="2276475" cy="295275"/>
          </a:xfrm>
          <a:prstGeom prst="rect">
            <a:avLst/>
          </a:prstGeom>
        </p:spPr>
      </p:pic>
      <p:sp>
        <p:nvSpPr>
          <p:cNvPr id="14" name="CaixaDeTexto 13"/>
          <p:cNvSpPr txBox="1"/>
          <p:nvPr/>
        </p:nvSpPr>
        <p:spPr>
          <a:xfrm>
            <a:off x="3028629" y="3238142"/>
            <a:ext cx="558539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dirty="0" smtClean="0"/>
              <a:t>Se habilitado este parâmetro, dentro do cadastro da ECF abre o plano de pagamento Antecipação</a:t>
            </a:r>
            <a:endParaRPr lang="pt-BR" sz="1050" dirty="0"/>
          </a:p>
        </p:txBody>
      </p:sp>
    </p:spTree>
    <p:extLst>
      <p:ext uri="{BB962C8B-B14F-4D97-AF65-F5344CB8AC3E}">
        <p14:creationId xmlns:p14="http://schemas.microsoft.com/office/powerpoint/2010/main" val="2996079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Cadastro da ECF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7</a:t>
            </a:fld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222" y="2866969"/>
            <a:ext cx="4707663" cy="1807181"/>
          </a:xfrm>
          <a:prstGeom prst="rect">
            <a:avLst/>
          </a:prstGeom>
        </p:spPr>
      </p:pic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347223" y="1162633"/>
            <a:ext cx="8349170" cy="3158151"/>
          </a:xfrm>
        </p:spPr>
        <p:txBody>
          <a:bodyPr>
            <a:normAutofit/>
          </a:bodyPr>
          <a:lstStyle/>
          <a:p>
            <a:r>
              <a:rPr lang="pt-BR" sz="1100" dirty="0" smtClean="0"/>
              <a:t>Descrição: Informe um nome gerencial</a:t>
            </a:r>
          </a:p>
          <a:p>
            <a:r>
              <a:rPr lang="pt-BR" sz="1100" dirty="0" smtClean="0"/>
              <a:t>Numero/Serie/Modelo = Verificar no rodapé da Leitura X de cada ECF</a:t>
            </a:r>
          </a:p>
          <a:p>
            <a:r>
              <a:rPr lang="pt-BR" sz="1100" dirty="0" smtClean="0"/>
              <a:t>N° PDV para TEF: Composto por 8 dígitos sendo </a:t>
            </a:r>
            <a:r>
              <a:rPr lang="pt-BR" sz="1100" dirty="0" smtClean="0">
                <a:solidFill>
                  <a:srgbClr val="FF0000"/>
                </a:solidFill>
              </a:rPr>
              <a:t>Portal</a:t>
            </a:r>
            <a:r>
              <a:rPr lang="pt-BR" sz="1100" dirty="0" smtClean="0"/>
              <a:t> + </a:t>
            </a:r>
            <a:r>
              <a:rPr lang="pt-BR" sz="1100" dirty="0" smtClean="0">
                <a:solidFill>
                  <a:schemeClr val="tx2"/>
                </a:solidFill>
              </a:rPr>
              <a:t>empresa</a:t>
            </a:r>
            <a:r>
              <a:rPr lang="pt-BR" sz="1100" dirty="0" smtClean="0"/>
              <a:t> + </a:t>
            </a:r>
            <a:r>
              <a:rPr lang="pt-BR" sz="1100" dirty="0" smtClean="0">
                <a:solidFill>
                  <a:schemeClr val="bg2"/>
                </a:solidFill>
              </a:rPr>
              <a:t>PDV</a:t>
            </a:r>
            <a:r>
              <a:rPr lang="pt-BR" sz="1100" dirty="0" smtClean="0"/>
              <a:t>. Portais com menos de 4 </a:t>
            </a:r>
            <a:r>
              <a:rPr lang="pt-BR" sz="1100" dirty="0" err="1" smtClean="0"/>
              <a:t>digítos</a:t>
            </a:r>
            <a:r>
              <a:rPr lang="pt-BR" sz="1100" dirty="0" smtClean="0"/>
              <a:t> incluir um S na frente EX1: </a:t>
            </a:r>
            <a:r>
              <a:rPr lang="pt-BR" sz="1100" dirty="0" smtClean="0">
                <a:solidFill>
                  <a:srgbClr val="FF0000"/>
                </a:solidFill>
              </a:rPr>
              <a:t>S837</a:t>
            </a:r>
            <a:r>
              <a:rPr lang="pt-BR" sz="1100" dirty="0" smtClean="0">
                <a:solidFill>
                  <a:schemeClr val="tx2"/>
                </a:solidFill>
              </a:rPr>
              <a:t>01</a:t>
            </a:r>
            <a:r>
              <a:rPr lang="pt-BR" sz="1100" dirty="0" smtClean="0">
                <a:solidFill>
                  <a:schemeClr val="bg2"/>
                </a:solidFill>
              </a:rPr>
              <a:t>01</a:t>
            </a:r>
            <a:r>
              <a:rPr lang="pt-BR" sz="1100" dirty="0" smtClean="0"/>
              <a:t> EX2: </a:t>
            </a:r>
            <a:r>
              <a:rPr lang="pt-BR" sz="1100" dirty="0" smtClean="0">
                <a:solidFill>
                  <a:srgbClr val="FF0000"/>
                </a:solidFill>
              </a:rPr>
              <a:t>1035</a:t>
            </a:r>
            <a:r>
              <a:rPr lang="pt-BR" sz="1100" dirty="0" smtClean="0">
                <a:solidFill>
                  <a:schemeClr val="tx2"/>
                </a:solidFill>
              </a:rPr>
              <a:t>01</a:t>
            </a:r>
            <a:r>
              <a:rPr lang="pt-BR" sz="1100" dirty="0" smtClean="0">
                <a:solidFill>
                  <a:schemeClr val="bg2"/>
                </a:solidFill>
              </a:rPr>
              <a:t>01</a:t>
            </a:r>
          </a:p>
          <a:p>
            <a:r>
              <a:rPr lang="pt-BR" sz="1100" dirty="0" smtClean="0"/>
              <a:t>Ativo: Marcar</a:t>
            </a:r>
          </a:p>
          <a:p>
            <a:r>
              <a:rPr lang="pt-BR" sz="1100" dirty="0" smtClean="0"/>
              <a:t>Servidor TEF: Informar de acordo com o contratado</a:t>
            </a:r>
          </a:p>
          <a:p>
            <a:endParaRPr lang="pt-BR" sz="1100" dirty="0"/>
          </a:p>
          <a:p>
            <a:endParaRPr lang="pt-BR" sz="1100" dirty="0" smtClean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/>
              <a:t>Empresa&gt; Parâmetros Globais&gt; Acesso Restrito</a:t>
            </a:r>
            <a:r>
              <a:rPr lang="pt-BR" dirty="0" smtClean="0"/>
              <a:t>&gt; Emissor de Cupom Fiscal</a:t>
            </a:r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4978" y="3089867"/>
            <a:ext cx="4712167" cy="1830563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>
          <a:xfrm>
            <a:off x="4744442" y="2741708"/>
            <a:ext cx="3698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Rodapé da Leitura X - Legendas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259258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Configurar ECF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8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347223" y="1162633"/>
            <a:ext cx="8349170" cy="3158151"/>
          </a:xfrm>
        </p:spPr>
        <p:txBody>
          <a:bodyPr>
            <a:normAutofit/>
          </a:bodyPr>
          <a:lstStyle/>
          <a:p>
            <a:r>
              <a:rPr lang="pt-BR" sz="1100" dirty="0" smtClean="0"/>
              <a:t>Após cadastrar a ECF é necessário configurar. Na mesma tela do cadastro é exibido uma listagem com todas as </a:t>
            </a:r>
            <a:r>
              <a:rPr lang="pt-BR" sz="1100" dirty="0" err="1" smtClean="0"/>
              <a:t>Ecfs</a:t>
            </a:r>
            <a:r>
              <a:rPr lang="pt-BR" sz="1100" dirty="0" smtClean="0"/>
              <a:t> cadastradas, ao lado de cada uma, encontramos 3 opções: 		     (alterar, </a:t>
            </a:r>
            <a:r>
              <a:rPr lang="pt-BR" sz="1100" dirty="0" err="1" smtClean="0"/>
              <a:t>exluir</a:t>
            </a:r>
            <a:r>
              <a:rPr lang="pt-BR" sz="1100" dirty="0" smtClean="0"/>
              <a:t> – Caso ainda não tenha sido utilizada e configurar)</a:t>
            </a:r>
          </a:p>
          <a:p>
            <a:r>
              <a:rPr lang="pt-BR" sz="1100" dirty="0" smtClean="0"/>
              <a:t>Clique no ícone “configurar” para dar continuidade nas demais configurações conforme a seguir.</a:t>
            </a:r>
            <a:endParaRPr lang="pt-BR" sz="1100" dirty="0"/>
          </a:p>
          <a:p>
            <a:endParaRPr lang="pt-BR" sz="1100" dirty="0" smtClean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/>
              <a:t>Empresa&gt; Parâmetros Globais&gt; Acesso Restrito</a:t>
            </a:r>
            <a:r>
              <a:rPr lang="pt-BR" dirty="0" smtClean="0"/>
              <a:t>&gt; Emissor de Cupom Fiscal&gt;Cadastrar&gt; configurar</a:t>
            </a:r>
            <a:endParaRPr lang="pt-BR" dirty="0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6885" y="1453214"/>
            <a:ext cx="800100" cy="238125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059" y="2576048"/>
            <a:ext cx="8433059" cy="1660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3387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Configurar ECF –Parte 1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9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226300" y="2504006"/>
            <a:ext cx="8177962" cy="397909"/>
          </a:xfrm>
        </p:spPr>
        <p:txBody>
          <a:bodyPr/>
          <a:lstStyle/>
          <a:p>
            <a:r>
              <a:rPr lang="pt-BR" dirty="0" smtClean="0"/>
              <a:t>Ao clicar em “dados para geração da nota fiscal Paulista (somente para o estado de SP)</a:t>
            </a:r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299" y="1303856"/>
            <a:ext cx="5362575" cy="1200150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768" y="2901915"/>
            <a:ext cx="4562261" cy="1652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81461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inx.3.0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67F5E01E2130846ABE87C64C335F28D" ma:contentTypeVersion="2" ma:contentTypeDescription="Crie um novo documento." ma:contentTypeScope="" ma:versionID="c5a949784204f9b8260390ca1a98aab6">
  <xsd:schema xmlns:xsd="http://www.w3.org/2001/XMLSchema" xmlns:xs="http://www.w3.org/2001/XMLSchema" xmlns:p="http://schemas.microsoft.com/office/2006/metadata/properties" xmlns:ns2="744014f9-b381-4d57-9569-1658a6c28a47" targetNamespace="http://schemas.microsoft.com/office/2006/metadata/properties" ma:root="true" ma:fieldsID="dff8da07566063025fd439ccde91fcd2" ns2:_="">
    <xsd:import namespace="744014f9-b381-4d57-9569-1658a6c28a4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4014f9-b381-4d57-9569-1658a6c28a4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purl.org/dc/terms/"/>
    <ds:schemaRef ds:uri="744014f9-b381-4d57-9569-1658a6c28a47"/>
    <ds:schemaRef ds:uri="http://purl.org/dc/dcmitype/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FD5BBFC8-5BE6-432E-A3DA-D1D0E268E7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4014f9-b381-4d57-9569-1658a6c28a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Linx.3.0</Template>
  <TotalTime>2692</TotalTime>
  <Words>1673</Words>
  <Application>Microsoft Office PowerPoint</Application>
  <PresentationFormat>Apresentação na tela (16:9)</PresentationFormat>
  <Paragraphs>192</Paragraphs>
  <Slides>20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20</vt:i4>
      </vt:variant>
    </vt:vector>
  </HeadingPairs>
  <TitlesOfParts>
    <vt:vector size="29" baseType="lpstr">
      <vt:lpstr>Arial</vt:lpstr>
      <vt:lpstr>Calibri</vt:lpstr>
      <vt:lpstr>Dosis Bold</vt:lpstr>
      <vt:lpstr>Dosis ExtraLight</vt:lpstr>
      <vt:lpstr>Neo Sans Pro</vt:lpstr>
      <vt:lpstr>Times New Roman</vt:lpstr>
      <vt:lpstr>Verdana</vt:lpstr>
      <vt:lpstr>Linx.3.0</vt:lpstr>
      <vt:lpstr>Slide do think-cell</vt:lpstr>
      <vt:lpstr>Cadastro de ECF</vt:lpstr>
      <vt:lpstr>Objetivo</vt:lpstr>
      <vt:lpstr>Equipamentos Homologados</vt:lpstr>
      <vt:lpstr>Lacração da ECF</vt:lpstr>
      <vt:lpstr>Aplicativo do Fabricante</vt:lpstr>
      <vt:lpstr>Parâmetros Restritos&gt;</vt:lpstr>
      <vt:lpstr>Cadastro da ECF</vt:lpstr>
      <vt:lpstr>Configurar ECF</vt:lpstr>
      <vt:lpstr>Configurar ECF –Parte 1</vt:lpstr>
      <vt:lpstr>Configurar ECF – Parte 2</vt:lpstr>
      <vt:lpstr>Layout Planos de pagamento X Fabricante </vt:lpstr>
      <vt:lpstr>Configurar ECF – Parte 3</vt:lpstr>
      <vt:lpstr>Layout Alíquotas X Fabricante – Bematech/Daruma </vt:lpstr>
      <vt:lpstr>Layout Alíquotas X Fabricante – Elgin/Epson/Urano </vt:lpstr>
      <vt:lpstr>Layout Alíquotas X Fabricante – Sweda </vt:lpstr>
      <vt:lpstr>Configurar ECF – Parte 3</vt:lpstr>
      <vt:lpstr>Conclusão de Cadastro</vt:lpstr>
      <vt:lpstr>Erros comuns por falha de configuração</vt:lpstr>
      <vt:lpstr>Erros comuns por falha de configuração</vt:lpstr>
      <vt:lpstr>Gislaini Bosse Gislaini.bose@linx.com.br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Gislaini Grasielli Cordeiro Bosse</cp:lastModifiedBy>
  <cp:revision>163</cp:revision>
  <dcterms:created xsi:type="dcterms:W3CDTF">2010-04-12T23:12:02Z</dcterms:created>
  <dcterms:modified xsi:type="dcterms:W3CDTF">2016-05-23T13:57:11Z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0x010100F67F5E01E2130846ABE87C64C335F28D</vt:lpwstr>
  </property>
</Properties>
</file>