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1" r:id="rId2"/>
    <p:sldId id="262" r:id="rId3"/>
    <p:sldId id="264" r:id="rId4"/>
    <p:sldId id="266" r:id="rId5"/>
    <p:sldId id="371" r:id="rId6"/>
    <p:sldId id="271" r:id="rId7"/>
    <p:sldId id="372" r:id="rId8"/>
    <p:sldId id="270" r:id="rId9"/>
    <p:sldId id="358" r:id="rId10"/>
    <p:sldId id="307" r:id="rId11"/>
    <p:sldId id="268" r:id="rId12"/>
    <p:sldId id="373" r:id="rId13"/>
    <p:sldId id="374" r:id="rId14"/>
    <p:sldId id="375" r:id="rId15"/>
    <p:sldId id="318" r:id="rId16"/>
    <p:sldId id="376" r:id="rId17"/>
    <p:sldId id="377" r:id="rId18"/>
    <p:sldId id="263" r:id="rId19"/>
    <p:sldId id="355" r:id="rId20"/>
    <p:sldId id="359" r:id="rId21"/>
    <p:sldId id="360" r:id="rId22"/>
    <p:sldId id="362" r:id="rId23"/>
    <p:sldId id="363" r:id="rId24"/>
    <p:sldId id="364" r:id="rId25"/>
    <p:sldId id="365" r:id="rId26"/>
    <p:sldId id="366" r:id="rId27"/>
    <p:sldId id="378" r:id="rId28"/>
    <p:sldId id="367" r:id="rId29"/>
    <p:sldId id="368" r:id="rId30"/>
    <p:sldId id="369" r:id="rId31"/>
    <p:sldId id="370" r:id="rId32"/>
    <p:sldId id="323" r:id="rId33"/>
    <p:sldId id="286" r:id="rId3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434" autoAdjust="0"/>
  </p:normalViewPr>
  <p:slideViewPr>
    <p:cSldViewPr snapToGrid="0" snapToObjects="1">
      <p:cViewPr varScale="1">
        <p:scale>
          <a:sx n="98" d="100"/>
          <a:sy n="98" d="100"/>
        </p:scale>
        <p:origin x="57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5"/>
          <p:cNvSpPr/>
          <p:nvPr/>
        </p:nvSpPr>
        <p:spPr>
          <a:xfrm>
            <a:off x="2214880" y="0"/>
            <a:ext cx="6929120" cy="5143500"/>
          </a:xfrm>
          <a:custGeom>
            <a:avLst/>
            <a:gdLst>
              <a:gd name="connsiteX0" fmla="*/ 0 w 6929120"/>
              <a:gd name="connsiteY0" fmla="*/ 0 h 5143500"/>
              <a:gd name="connsiteX1" fmla="*/ 6929120 w 6929120"/>
              <a:gd name="connsiteY1" fmla="*/ 0 h 5143500"/>
              <a:gd name="connsiteX2" fmla="*/ 6929120 w 6929120"/>
              <a:gd name="connsiteY2" fmla="*/ 5143500 h 5143500"/>
              <a:gd name="connsiteX3" fmla="*/ 0 w 6929120"/>
              <a:gd name="connsiteY3" fmla="*/ 5143500 h 5143500"/>
              <a:gd name="connsiteX4" fmla="*/ 0 w 6929120"/>
              <a:gd name="connsiteY4" fmla="*/ 0 h 5143500"/>
              <a:gd name="connsiteX0" fmla="*/ 0 w 6929120"/>
              <a:gd name="connsiteY0" fmla="*/ 0 h 5143500"/>
              <a:gd name="connsiteX1" fmla="*/ 4470400 w 6929120"/>
              <a:gd name="connsiteY1" fmla="*/ 0 h 5143500"/>
              <a:gd name="connsiteX2" fmla="*/ 6929120 w 6929120"/>
              <a:gd name="connsiteY2" fmla="*/ 0 h 5143500"/>
              <a:gd name="connsiteX3" fmla="*/ 6929120 w 6929120"/>
              <a:gd name="connsiteY3" fmla="*/ 5143500 h 5143500"/>
              <a:gd name="connsiteX4" fmla="*/ 0 w 6929120"/>
              <a:gd name="connsiteY4" fmla="*/ 5143500 h 5143500"/>
              <a:gd name="connsiteX5" fmla="*/ 0 w 6929120"/>
              <a:gd name="connsiteY5" fmla="*/ 0 h 5143500"/>
              <a:gd name="connsiteX0" fmla="*/ 0 w 6929120"/>
              <a:gd name="connsiteY0" fmla="*/ 5143500 h 5143500"/>
              <a:gd name="connsiteX1" fmla="*/ 4470400 w 6929120"/>
              <a:gd name="connsiteY1" fmla="*/ 0 h 5143500"/>
              <a:gd name="connsiteX2" fmla="*/ 6929120 w 6929120"/>
              <a:gd name="connsiteY2" fmla="*/ 0 h 5143500"/>
              <a:gd name="connsiteX3" fmla="*/ 6929120 w 6929120"/>
              <a:gd name="connsiteY3" fmla="*/ 5143500 h 5143500"/>
              <a:gd name="connsiteX4" fmla="*/ 0 w 6929120"/>
              <a:gd name="connsiteY4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9120" h="5143500">
                <a:moveTo>
                  <a:pt x="0" y="5143500"/>
                </a:moveTo>
                <a:lnTo>
                  <a:pt x="4470400" y="0"/>
                </a:lnTo>
                <a:lnTo>
                  <a:pt x="6929120" y="0"/>
                </a:lnTo>
                <a:lnTo>
                  <a:pt x="6929120" y="5143500"/>
                </a:lnTo>
                <a:lnTo>
                  <a:pt x="0" y="5143500"/>
                </a:lnTo>
                <a:close/>
              </a:path>
            </a:pathLst>
          </a:custGeom>
          <a:gradFill>
            <a:gsLst>
              <a:gs pos="41000">
                <a:schemeClr val="bg1">
                  <a:lumMod val="65000"/>
                </a:schemeClr>
              </a:gs>
              <a:gs pos="47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160000" scaled="0"/>
          </a:gra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ight Triangle 3"/>
          <p:cNvSpPr/>
          <p:nvPr/>
        </p:nvSpPr>
        <p:spPr>
          <a:xfrm>
            <a:off x="64372" y="0"/>
            <a:ext cx="6786718" cy="5143500"/>
          </a:xfrm>
          <a:custGeom>
            <a:avLst/>
            <a:gdLst>
              <a:gd name="connsiteX0" fmla="*/ 0 w 5976213"/>
              <a:gd name="connsiteY0" fmla="*/ 5143500 h 5143500"/>
              <a:gd name="connsiteX1" fmla="*/ 0 w 5976213"/>
              <a:gd name="connsiteY1" fmla="*/ 0 h 5143500"/>
              <a:gd name="connsiteX2" fmla="*/ 5976213 w 5976213"/>
              <a:gd name="connsiteY2" fmla="*/ 5143500 h 5143500"/>
              <a:gd name="connsiteX3" fmla="*/ 0 w 597621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0 w 678354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195545 w 6783543"/>
              <a:gd name="connsiteY3" fmla="*/ 3474939 h 5143500"/>
              <a:gd name="connsiteX4" fmla="*/ 0 w 6783543"/>
              <a:gd name="connsiteY4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658283 w 6783543"/>
              <a:gd name="connsiteY3" fmla="*/ 5089358 h 5143500"/>
              <a:gd name="connsiteX4" fmla="*/ 0 w 6783543"/>
              <a:gd name="connsiteY4" fmla="*/ 5143500 h 5143500"/>
              <a:gd name="connsiteX0" fmla="*/ 0 w 6783543"/>
              <a:gd name="connsiteY0" fmla="*/ 5143500 h 5201118"/>
              <a:gd name="connsiteX1" fmla="*/ 0 w 6783543"/>
              <a:gd name="connsiteY1" fmla="*/ 0 h 5201118"/>
              <a:gd name="connsiteX2" fmla="*/ 6783543 w 6783543"/>
              <a:gd name="connsiteY2" fmla="*/ 14766 h 5201118"/>
              <a:gd name="connsiteX3" fmla="*/ 2637963 w 6783543"/>
              <a:gd name="connsiteY3" fmla="*/ 5201118 h 5201118"/>
              <a:gd name="connsiteX4" fmla="*/ 0 w 6783543"/>
              <a:gd name="connsiteY4" fmla="*/ 5143500 h 5201118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147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20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86718"/>
              <a:gd name="connsiteY0" fmla="*/ 5211919 h 5211919"/>
              <a:gd name="connsiteX1" fmla="*/ 0 w 6786718"/>
              <a:gd name="connsiteY1" fmla="*/ 7459 h 5211919"/>
              <a:gd name="connsiteX2" fmla="*/ 6786718 w 6786718"/>
              <a:gd name="connsiteY2" fmla="*/ 0 h 5211919"/>
              <a:gd name="connsiteX3" fmla="*/ 2637963 w 6786718"/>
              <a:gd name="connsiteY3" fmla="*/ 5208577 h 5211919"/>
              <a:gd name="connsiteX4" fmla="*/ 0 w 6786718"/>
              <a:gd name="connsiteY4" fmla="*/ 5211919 h 5211919"/>
              <a:gd name="connsiteX0" fmla="*/ 0 w 6786718"/>
              <a:gd name="connsiteY0" fmla="*/ 5204460 h 5204460"/>
              <a:gd name="connsiteX1" fmla="*/ 0 w 6786718"/>
              <a:gd name="connsiteY1" fmla="*/ 0 h 5204460"/>
              <a:gd name="connsiteX2" fmla="*/ 6786718 w 6786718"/>
              <a:gd name="connsiteY2" fmla="*/ 2066 h 5204460"/>
              <a:gd name="connsiteX3" fmla="*/ 2637963 w 6786718"/>
              <a:gd name="connsiteY3" fmla="*/ 5201118 h 5204460"/>
              <a:gd name="connsiteX4" fmla="*/ 0 w 6786718"/>
              <a:gd name="connsiteY4" fmla="*/ 5204460 h 5204460"/>
              <a:gd name="connsiteX0" fmla="*/ 0 w 6786718"/>
              <a:gd name="connsiteY0" fmla="*/ 5211919 h 5211919"/>
              <a:gd name="connsiteX1" fmla="*/ 0 w 6786718"/>
              <a:gd name="connsiteY1" fmla="*/ 7459 h 5211919"/>
              <a:gd name="connsiteX2" fmla="*/ 6786718 w 6786718"/>
              <a:gd name="connsiteY2" fmla="*/ 0 h 5211919"/>
              <a:gd name="connsiteX3" fmla="*/ 2637963 w 6786718"/>
              <a:gd name="connsiteY3" fmla="*/ 5208577 h 5211919"/>
              <a:gd name="connsiteX4" fmla="*/ 0 w 6786718"/>
              <a:gd name="connsiteY4" fmla="*/ 5211919 h 5211919"/>
              <a:gd name="connsiteX0" fmla="*/ 0 w 6786718"/>
              <a:gd name="connsiteY0" fmla="*/ 5204460 h 5204460"/>
              <a:gd name="connsiteX1" fmla="*/ 0 w 6786718"/>
              <a:gd name="connsiteY1" fmla="*/ 0 h 5204460"/>
              <a:gd name="connsiteX2" fmla="*/ 6786718 w 6786718"/>
              <a:gd name="connsiteY2" fmla="*/ 2066 h 5204460"/>
              <a:gd name="connsiteX3" fmla="*/ 2637963 w 6786718"/>
              <a:gd name="connsiteY3" fmla="*/ 5201118 h 5204460"/>
              <a:gd name="connsiteX4" fmla="*/ 0 w 6786718"/>
              <a:gd name="connsiteY4" fmla="*/ 5204460 h 520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86718" h="5204460">
                <a:moveTo>
                  <a:pt x="0" y="5204460"/>
                </a:moveTo>
                <a:lnTo>
                  <a:pt x="0" y="0"/>
                </a:lnTo>
                <a:lnTo>
                  <a:pt x="6786718" y="2066"/>
                </a:lnTo>
                <a:lnTo>
                  <a:pt x="2637963" y="5201118"/>
                </a:lnTo>
                <a:lnTo>
                  <a:pt x="0" y="5204460"/>
                </a:lnTo>
                <a:close/>
              </a:path>
            </a:pathLst>
          </a:custGeom>
          <a:solidFill>
            <a:srgbClr val="703FB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dirty="0"/>
          </a:p>
        </p:txBody>
      </p:sp>
      <p:sp>
        <p:nvSpPr>
          <p:cNvPr id="10" name="Right Triangle 3"/>
          <p:cNvSpPr/>
          <p:nvPr/>
        </p:nvSpPr>
        <p:spPr>
          <a:xfrm>
            <a:off x="5" y="28"/>
            <a:ext cx="6802593" cy="5184000"/>
          </a:xfrm>
          <a:custGeom>
            <a:avLst/>
            <a:gdLst>
              <a:gd name="connsiteX0" fmla="*/ 0 w 5976213"/>
              <a:gd name="connsiteY0" fmla="*/ 5143500 h 5143500"/>
              <a:gd name="connsiteX1" fmla="*/ 0 w 5976213"/>
              <a:gd name="connsiteY1" fmla="*/ 0 h 5143500"/>
              <a:gd name="connsiteX2" fmla="*/ 5976213 w 5976213"/>
              <a:gd name="connsiteY2" fmla="*/ 5143500 h 5143500"/>
              <a:gd name="connsiteX3" fmla="*/ 0 w 597621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0 w 678354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195545 w 6783543"/>
              <a:gd name="connsiteY3" fmla="*/ 3474939 h 5143500"/>
              <a:gd name="connsiteX4" fmla="*/ 0 w 6783543"/>
              <a:gd name="connsiteY4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658283 w 6783543"/>
              <a:gd name="connsiteY3" fmla="*/ 5089358 h 5143500"/>
              <a:gd name="connsiteX4" fmla="*/ 0 w 6783543"/>
              <a:gd name="connsiteY4" fmla="*/ 5143500 h 5143500"/>
              <a:gd name="connsiteX0" fmla="*/ 0 w 6783543"/>
              <a:gd name="connsiteY0" fmla="*/ 5143500 h 5201118"/>
              <a:gd name="connsiteX1" fmla="*/ 0 w 6783543"/>
              <a:gd name="connsiteY1" fmla="*/ 0 h 5201118"/>
              <a:gd name="connsiteX2" fmla="*/ 6783543 w 6783543"/>
              <a:gd name="connsiteY2" fmla="*/ 14766 h 5201118"/>
              <a:gd name="connsiteX3" fmla="*/ 2637963 w 6783543"/>
              <a:gd name="connsiteY3" fmla="*/ 5201118 h 5201118"/>
              <a:gd name="connsiteX4" fmla="*/ 0 w 6783543"/>
              <a:gd name="connsiteY4" fmla="*/ 5143500 h 5201118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147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93068"/>
              <a:gd name="connsiteY0" fmla="*/ 5204460 h 5204460"/>
              <a:gd name="connsiteX1" fmla="*/ 0 w 6793068"/>
              <a:gd name="connsiteY1" fmla="*/ 0 h 5204460"/>
              <a:gd name="connsiteX2" fmla="*/ 6793068 w 6793068"/>
              <a:gd name="connsiteY2" fmla="*/ 5128 h 5204460"/>
              <a:gd name="connsiteX3" fmla="*/ 2637963 w 6793068"/>
              <a:gd name="connsiteY3" fmla="*/ 5201118 h 5204460"/>
              <a:gd name="connsiteX4" fmla="*/ 0 w 6793068"/>
              <a:gd name="connsiteY4" fmla="*/ 5204460 h 5204460"/>
              <a:gd name="connsiteX0" fmla="*/ 0 w 6802593"/>
              <a:gd name="connsiteY0" fmla="*/ 5204460 h 5204460"/>
              <a:gd name="connsiteX1" fmla="*/ 0 w 6802593"/>
              <a:gd name="connsiteY1" fmla="*/ 0 h 5204460"/>
              <a:gd name="connsiteX2" fmla="*/ 6802593 w 6802593"/>
              <a:gd name="connsiteY2" fmla="*/ 5128 h 5204460"/>
              <a:gd name="connsiteX3" fmla="*/ 2637963 w 6802593"/>
              <a:gd name="connsiteY3" fmla="*/ 5201118 h 5204460"/>
              <a:gd name="connsiteX4" fmla="*/ 0 w 6802593"/>
              <a:gd name="connsiteY4" fmla="*/ 5204460 h 5204460"/>
              <a:gd name="connsiteX0" fmla="*/ 0 w 6802593"/>
              <a:gd name="connsiteY0" fmla="*/ 5204460 h 5204460"/>
              <a:gd name="connsiteX1" fmla="*/ 0 w 6802593"/>
              <a:gd name="connsiteY1" fmla="*/ 0 h 5204460"/>
              <a:gd name="connsiteX2" fmla="*/ 6802593 w 6802593"/>
              <a:gd name="connsiteY2" fmla="*/ 1915 h 5204460"/>
              <a:gd name="connsiteX3" fmla="*/ 2637963 w 6802593"/>
              <a:gd name="connsiteY3" fmla="*/ 5201118 h 5204460"/>
              <a:gd name="connsiteX4" fmla="*/ 0 w 6802593"/>
              <a:gd name="connsiteY4" fmla="*/ 5204460 h 520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2593" h="5204460">
                <a:moveTo>
                  <a:pt x="0" y="5204460"/>
                </a:moveTo>
                <a:lnTo>
                  <a:pt x="0" y="0"/>
                </a:lnTo>
                <a:lnTo>
                  <a:pt x="6802593" y="1915"/>
                </a:lnTo>
                <a:lnTo>
                  <a:pt x="2637963" y="5201118"/>
                </a:lnTo>
                <a:lnTo>
                  <a:pt x="0" y="5204460"/>
                </a:lnTo>
                <a:close/>
              </a:path>
            </a:pathLst>
          </a:custGeom>
          <a:gradFill flip="none" rotWithShape="1">
            <a:gsLst>
              <a:gs pos="0">
                <a:srgbClr val="2A004B"/>
              </a:gs>
              <a:gs pos="99000">
                <a:srgbClr val="703FB5"/>
              </a:gs>
              <a:gs pos="100000">
                <a:srgbClr val="49197D"/>
              </a:gs>
              <a:gs pos="56000">
                <a:srgbClr val="49197D"/>
              </a:gs>
            </a:gsLst>
            <a:lin ang="234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384" y="1313950"/>
            <a:ext cx="2754836" cy="1894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521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351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88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92" y="548682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5" y="548683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92" y="2064554"/>
            <a:ext cx="1657561" cy="61667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4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5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53EC16B-94F5-984E-9137-688007760A60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845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Mo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5165574" cy="5184000"/>
          </a:xfrm>
          <a:prstGeom prst="rect">
            <a:avLst/>
          </a:prstGeom>
        </p:spPr>
      </p:pic>
      <p:pic>
        <p:nvPicPr>
          <p:cNvPr id="2" name="Picture 1" descr="vestuario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21" y="0"/>
            <a:ext cx="8471767" cy="5184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3475459" y="1971378"/>
            <a:ext cx="546163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="1" baseline="0">
                <a:solidFill>
                  <a:schemeClr val="tx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Moda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475459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23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05791" y="0"/>
            <a:ext cx="8238215" cy="5143500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5165574" cy="5184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3475459" y="1971378"/>
            <a:ext cx="546163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475459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90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822544" cy="3679821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2" y="-156"/>
            <a:ext cx="9154005" cy="5149750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accent4">
                  <a:tint val="100000"/>
                  <a:shade val="100000"/>
                  <a:satMod val="130000"/>
                </a:schemeClr>
              </a:gs>
              <a:gs pos="78000">
                <a:srgbClr val="FFD435"/>
              </a:gs>
              <a:gs pos="81000">
                <a:schemeClr val="tx2"/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2485432" y="1971378"/>
            <a:ext cx="546163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485432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21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822544" cy="3679821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2" y="-156"/>
            <a:ext cx="9154005" cy="5149750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bg1">
                  <a:lumMod val="75000"/>
                </a:schemeClr>
              </a:gs>
              <a:gs pos="78000">
                <a:schemeClr val="bg1">
                  <a:lumMod val="85000"/>
                </a:schemeClr>
              </a:gs>
              <a:gs pos="81000">
                <a:schemeClr val="bg1">
                  <a:lumMod val="65000"/>
                </a:schemeClr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2485432" y="1971378"/>
            <a:ext cx="546163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485432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764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822544" cy="3679821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2" y="-156"/>
            <a:ext cx="9154005" cy="5149750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78000">
                <a:schemeClr val="bg1"/>
              </a:gs>
              <a:gs pos="81000">
                <a:schemeClr val="bg1">
                  <a:lumMod val="75000"/>
                </a:schemeClr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2485432" y="1971378"/>
            <a:ext cx="546163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485432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026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2720" y="16256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8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rgbClr val="49197D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4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92" y="548682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rgbClr val="49197D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529902" y="4861293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5" y="548683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</p:txBody>
      </p:sp>
      <p:sp>
        <p:nvSpPr>
          <p:cNvPr id="6" name="Espaço Reservado para Número de Slide 5"/>
          <p:cNvSpPr txBox="1">
            <a:spLocks/>
          </p:cNvSpPr>
          <p:nvPr/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defPPr>
              <a:defRPr lang="en-US"/>
            </a:defPPr>
            <a:lvl1pPr marL="0" algn="r" defTabSz="457200" rtl="0" eaLnBrk="1" latinLnBrk="0" hangingPunct="1">
              <a:defRPr lang="pt-BR" sz="1200" kern="1200" smtClean="0">
                <a:solidFill>
                  <a:srgbClr val="FAB900"/>
                </a:solidFill>
                <a:latin typeface="Verdana"/>
                <a:ea typeface="+mn-ea"/>
                <a:cs typeface="Verdan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5E1CD6A-3B87-4D97-ADBC-0D3947A1974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2.bin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bg-slide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2"/>
            <a:ext cx="1262611" cy="12108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353" y="4576810"/>
            <a:ext cx="1327231" cy="576535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8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91" y="1591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4" name="Slide do think-cell" r:id="rId21" imgW="421" imgH="420" progId="TCLayout.ActiveDocument.1">
                  <p:embed/>
                </p:oleObj>
              </mc:Choice>
              <mc:Fallback>
                <p:oleObj name="Slide do think-cell" r:id="rId21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591" y="1591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738412" y="188896"/>
            <a:ext cx="7957980" cy="598629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38413" y="1063154"/>
            <a:ext cx="7957980" cy="351365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  <p:graphicFrame>
        <p:nvGraphicFramePr>
          <p:cNvPr id="9" name="Objeto 8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91" y="1591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5" name="Slide do think-cell" r:id="rId23" imgW="421" imgH="420" progId="TCLayout.ActiveDocument.1">
                  <p:embed/>
                </p:oleObj>
              </mc:Choice>
              <mc:Fallback>
                <p:oleObj name="Slide do think-cell" r:id="rId23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591" y="1591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 baseline="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4758" y="2150730"/>
            <a:ext cx="6553812" cy="1657039"/>
          </a:xfrm>
        </p:spPr>
        <p:txBody>
          <a:bodyPr/>
          <a:lstStyle/>
          <a:p>
            <a:r>
              <a:rPr lang="pt-BR" dirty="0"/>
              <a:t>Emissão de Nota </a:t>
            </a:r>
            <a:r>
              <a:rPr lang="pt-BR" dirty="0" smtClean="0"/>
              <a:t>Fiscal – Nota Substitutiva de Cupom Fiscal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475459" y="3707655"/>
            <a:ext cx="5461630" cy="647700"/>
          </a:xfrm>
        </p:spPr>
        <p:txBody>
          <a:bodyPr/>
          <a:lstStyle/>
          <a:p>
            <a:r>
              <a:rPr lang="pt-BR" dirty="0" smtClean="0"/>
              <a:t>Configurações e Usabilidade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6190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3144" y="1950258"/>
            <a:ext cx="6592723" cy="1296144"/>
          </a:xfrm>
        </p:spPr>
        <p:txBody>
          <a:bodyPr/>
          <a:lstStyle/>
          <a:p>
            <a:r>
              <a:rPr lang="pt-BR" sz="4000" dirty="0" smtClean="0"/>
              <a:t>Emissão de Nota Fiscal Substitutiva - POS</a:t>
            </a:r>
            <a:endParaRPr lang="pt-BR" sz="40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185578" y="3807769"/>
            <a:ext cx="3129622" cy="647700"/>
          </a:xfrm>
        </p:spPr>
        <p:txBody>
          <a:bodyPr/>
          <a:lstStyle/>
          <a:p>
            <a:r>
              <a:rPr lang="pt-BR" dirty="0" smtClean="0"/>
              <a:t>Configurações e Usabilidade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7239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923910" cy="398994"/>
          </a:xfrm>
        </p:spPr>
        <p:txBody>
          <a:bodyPr/>
          <a:lstStyle/>
          <a:p>
            <a:r>
              <a:rPr lang="pt-BR" dirty="0" smtClean="0"/>
              <a:t>Nota </a:t>
            </a:r>
            <a:r>
              <a:rPr lang="pt-BR" dirty="0"/>
              <a:t>Fiscal </a:t>
            </a:r>
            <a:r>
              <a:rPr lang="pt-BR" dirty="0" smtClean="0"/>
              <a:t>Substitutiva de Cupom - POS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17570"/>
            <a:ext cx="8215606" cy="670244"/>
          </a:xfrm>
        </p:spPr>
        <p:txBody>
          <a:bodyPr/>
          <a:lstStyle/>
          <a:p>
            <a:r>
              <a:rPr lang="pt-BR" dirty="0" smtClean="0"/>
              <a:t>POS&gt;Gerencial&gt; Substituição de Cupom Fiscal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101" y="2003677"/>
            <a:ext cx="3588116" cy="726707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101" y="2854478"/>
            <a:ext cx="2314575" cy="4572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25" name="Retângulo 24"/>
          <p:cNvSpPr/>
          <p:nvPr/>
        </p:nvSpPr>
        <p:spPr>
          <a:xfrm>
            <a:off x="2801182" y="2132422"/>
            <a:ext cx="1119247" cy="3504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0" name="Conector reto 9"/>
          <p:cNvCxnSpPr>
            <a:stCxn id="3" idx="2"/>
          </p:cNvCxnSpPr>
          <p:nvPr/>
        </p:nvCxnSpPr>
        <p:spPr>
          <a:xfrm>
            <a:off x="4588591" y="1587814"/>
            <a:ext cx="0" cy="35556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CaixaDeTexto 30"/>
          <p:cNvSpPr txBox="1"/>
          <p:nvPr/>
        </p:nvSpPr>
        <p:spPr>
          <a:xfrm>
            <a:off x="429627" y="3738452"/>
            <a:ext cx="3795065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Clique na aba </a:t>
            </a:r>
            <a:r>
              <a:rPr lang="pt-BR" dirty="0" smtClean="0">
                <a:solidFill>
                  <a:srgbClr val="FF0000"/>
                </a:solidFill>
              </a:rPr>
              <a:t>“Gerencial” </a:t>
            </a:r>
            <a:r>
              <a:rPr lang="pt-BR" dirty="0" smtClean="0"/>
              <a:t>, depois na opção </a:t>
            </a:r>
            <a:r>
              <a:rPr lang="pt-BR" dirty="0" smtClean="0">
                <a:solidFill>
                  <a:srgbClr val="FF0000"/>
                </a:solidFill>
              </a:rPr>
              <a:t>“Substituição de Cupom Fiscal”</a:t>
            </a:r>
            <a:r>
              <a:rPr lang="pt-BR" dirty="0" smtClean="0"/>
              <a:t>.</a:t>
            </a:r>
            <a:endParaRPr lang="pt-BR" dirty="0" smtClean="0">
              <a:solidFill>
                <a:srgbClr val="FF0000"/>
              </a:solidFill>
            </a:endParaRP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7043" y="1901709"/>
            <a:ext cx="3390900" cy="1657350"/>
          </a:xfrm>
          <a:prstGeom prst="rect">
            <a:avLst/>
          </a:prstGeom>
        </p:spPr>
      </p:pic>
      <p:sp>
        <p:nvSpPr>
          <p:cNvPr id="42" name="CaixaDeTexto 41"/>
          <p:cNvSpPr txBox="1"/>
          <p:nvPr/>
        </p:nvSpPr>
        <p:spPr>
          <a:xfrm>
            <a:off x="5055966" y="3698971"/>
            <a:ext cx="3795065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insira as informações referente ao documento CF e clique em </a:t>
            </a:r>
            <a:r>
              <a:rPr lang="pt-BR" dirty="0" smtClean="0">
                <a:solidFill>
                  <a:srgbClr val="FF0000"/>
                </a:solidFill>
              </a:rPr>
              <a:t>“Prosseguir”</a:t>
            </a:r>
            <a:r>
              <a:rPr lang="pt-BR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5" name="CaixaDeTexto 44"/>
          <p:cNvSpPr txBox="1"/>
          <p:nvPr/>
        </p:nvSpPr>
        <p:spPr>
          <a:xfrm>
            <a:off x="7402615" y="2222282"/>
            <a:ext cx="1634380" cy="261610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100" dirty="0" smtClean="0">
                <a:solidFill>
                  <a:schemeClr val="bg1"/>
                </a:solidFill>
              </a:rPr>
              <a:t>Número do cupom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7402614" y="2482904"/>
            <a:ext cx="1634381" cy="261610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100" dirty="0" smtClean="0">
                <a:solidFill>
                  <a:schemeClr val="bg1"/>
                </a:solidFill>
              </a:rPr>
              <a:t>Série de emissão</a:t>
            </a:r>
          </a:p>
        </p:txBody>
      </p:sp>
      <p:sp>
        <p:nvSpPr>
          <p:cNvPr id="48" name="CaixaDeTexto 47"/>
          <p:cNvSpPr txBox="1"/>
          <p:nvPr/>
        </p:nvSpPr>
        <p:spPr>
          <a:xfrm>
            <a:off x="7402613" y="2741229"/>
            <a:ext cx="1634382" cy="261610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100" dirty="0" smtClean="0">
                <a:solidFill>
                  <a:schemeClr val="bg1"/>
                </a:solidFill>
              </a:rPr>
              <a:t>Número do caixa</a:t>
            </a:r>
          </a:p>
        </p:txBody>
      </p:sp>
      <p:sp>
        <p:nvSpPr>
          <p:cNvPr id="49" name="CaixaDeTexto 48"/>
          <p:cNvSpPr txBox="1"/>
          <p:nvPr/>
        </p:nvSpPr>
        <p:spPr>
          <a:xfrm>
            <a:off x="7402612" y="2991185"/>
            <a:ext cx="1634383" cy="261610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100" dirty="0" smtClean="0">
                <a:solidFill>
                  <a:schemeClr val="bg1"/>
                </a:solidFill>
              </a:rPr>
              <a:t>Numero de intervenções</a:t>
            </a:r>
          </a:p>
        </p:txBody>
      </p:sp>
    </p:spTree>
    <p:extLst>
      <p:ext uri="{BB962C8B-B14F-4D97-AF65-F5344CB8AC3E}">
        <p14:creationId xmlns:p14="http://schemas.microsoft.com/office/powerpoint/2010/main" val="276772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36" y="1386365"/>
            <a:ext cx="4303628" cy="2106207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923910" cy="398994"/>
          </a:xfrm>
        </p:spPr>
        <p:txBody>
          <a:bodyPr/>
          <a:lstStyle/>
          <a:p>
            <a:r>
              <a:rPr lang="pt-BR" dirty="0" smtClean="0"/>
              <a:t>Nota </a:t>
            </a:r>
            <a:r>
              <a:rPr lang="pt-BR" dirty="0"/>
              <a:t>Fiscal </a:t>
            </a:r>
            <a:r>
              <a:rPr lang="pt-BR" dirty="0" smtClean="0"/>
              <a:t>Substitutiva de Cupom - POS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917570"/>
            <a:ext cx="4008043" cy="372950"/>
          </a:xfrm>
        </p:spPr>
        <p:txBody>
          <a:bodyPr/>
          <a:lstStyle/>
          <a:p>
            <a:r>
              <a:rPr lang="pt-BR" dirty="0" smtClean="0"/>
              <a:t>POS&gt;Gerencial&gt; Substituição de Cupom Fiscal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cxnSp>
        <p:nvCxnSpPr>
          <p:cNvPr id="10" name="Conector reto 9"/>
          <p:cNvCxnSpPr/>
          <p:nvPr/>
        </p:nvCxnSpPr>
        <p:spPr>
          <a:xfrm>
            <a:off x="4560434" y="1463219"/>
            <a:ext cx="0" cy="35556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CaixaDeTexto 30"/>
          <p:cNvSpPr txBox="1"/>
          <p:nvPr/>
        </p:nvSpPr>
        <p:spPr>
          <a:xfrm>
            <a:off x="4909232" y="3573231"/>
            <a:ext cx="3795065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Após selecionar o cliente, selecione a série definida para a emissão de Nf-e. </a:t>
            </a:r>
            <a:endParaRPr lang="pt-BR" dirty="0" smtClean="0">
              <a:solidFill>
                <a:srgbClr val="FF0000"/>
              </a:solidFill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208590" y="3588479"/>
            <a:ext cx="4003047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A NF substitutiva não poderá ser emitida para o cliente </a:t>
            </a:r>
            <a:r>
              <a:rPr lang="pt-BR" dirty="0" smtClean="0">
                <a:solidFill>
                  <a:srgbClr val="FF0000"/>
                </a:solidFill>
              </a:rPr>
              <a:t>1-CONSUMIDOR FINAL</a:t>
            </a:r>
            <a:r>
              <a:rPr lang="pt-BR" dirty="0" smtClean="0"/>
              <a:t>, somente para clientes com cadastros válidos.</a:t>
            </a:r>
            <a:endParaRPr lang="pt-BR" dirty="0" smtClean="0">
              <a:solidFill>
                <a:schemeClr val="bg1"/>
              </a:solidFill>
            </a:endParaRP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4989" y="1386365"/>
            <a:ext cx="4280019" cy="2066498"/>
          </a:xfrm>
          <a:prstGeom prst="rect">
            <a:avLst/>
          </a:prstGeom>
        </p:spPr>
      </p:pic>
      <p:sp>
        <p:nvSpPr>
          <p:cNvPr id="25" name="Retângulo 24"/>
          <p:cNvSpPr/>
          <p:nvPr/>
        </p:nvSpPr>
        <p:spPr>
          <a:xfrm>
            <a:off x="4813279" y="2848707"/>
            <a:ext cx="2081719" cy="1886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Retângulo 23"/>
          <p:cNvSpPr/>
          <p:nvPr/>
        </p:nvSpPr>
        <p:spPr>
          <a:xfrm>
            <a:off x="8228" y="2306246"/>
            <a:ext cx="2764155" cy="2715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Retângulo 25"/>
          <p:cNvSpPr/>
          <p:nvPr/>
        </p:nvSpPr>
        <p:spPr>
          <a:xfrm>
            <a:off x="4826554" y="2306246"/>
            <a:ext cx="3649422" cy="2715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Seta para a esquerda 4"/>
          <p:cNvSpPr/>
          <p:nvPr/>
        </p:nvSpPr>
        <p:spPr>
          <a:xfrm>
            <a:off x="6968005" y="2749563"/>
            <a:ext cx="1374274" cy="392900"/>
          </a:xfrm>
          <a:prstGeom prst="lef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Espaço Reservado para Texto 2"/>
          <p:cNvSpPr txBox="1">
            <a:spLocks/>
          </p:cNvSpPr>
          <p:nvPr/>
        </p:nvSpPr>
        <p:spPr>
          <a:xfrm>
            <a:off x="6965526" y="2778994"/>
            <a:ext cx="1474034" cy="372950"/>
          </a:xfrm>
          <a:prstGeom prst="rect">
            <a:avLst/>
          </a:prstGeom>
        </p:spPr>
        <p:txBody>
          <a:bodyPr vert="horz" lIns="91413" tIns="45708" rIns="91413" bIns="45708" rtlCol="0">
            <a:no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100" dirty="0" smtClean="0">
                <a:solidFill>
                  <a:schemeClr val="bg1"/>
                </a:solidFill>
              </a:rPr>
              <a:t>Série Nf-e</a:t>
            </a:r>
            <a:endParaRPr lang="pt-BR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62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759" y="1290520"/>
            <a:ext cx="5120752" cy="279392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923910" cy="398994"/>
          </a:xfrm>
        </p:spPr>
        <p:txBody>
          <a:bodyPr/>
          <a:lstStyle/>
          <a:p>
            <a:r>
              <a:rPr lang="pt-BR" dirty="0" smtClean="0"/>
              <a:t>Nota </a:t>
            </a:r>
            <a:r>
              <a:rPr lang="pt-BR" dirty="0"/>
              <a:t>Fiscal </a:t>
            </a:r>
            <a:r>
              <a:rPr lang="pt-BR" dirty="0" smtClean="0"/>
              <a:t>Substitutiva de Cupom - POS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917570"/>
            <a:ext cx="4008043" cy="372950"/>
          </a:xfrm>
        </p:spPr>
        <p:txBody>
          <a:bodyPr/>
          <a:lstStyle/>
          <a:p>
            <a:r>
              <a:rPr lang="pt-BR" dirty="0" smtClean="0"/>
              <a:t>POS&gt;Gerencial&gt; Substituição de Cupom Fiscal</a:t>
            </a:r>
            <a:endParaRPr lang="pt-BR" dirty="0"/>
          </a:p>
        </p:txBody>
      </p:sp>
      <p:sp>
        <p:nvSpPr>
          <p:cNvPr id="42" name="CaixaDeTexto 41"/>
          <p:cNvSpPr txBox="1"/>
          <p:nvPr/>
        </p:nvSpPr>
        <p:spPr>
          <a:xfrm>
            <a:off x="6021421" y="1290520"/>
            <a:ext cx="3015575" cy="17543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Selecione a transportadora que deve estar cadastrada no CRM, Preencha o campo Observações , se houver necessidade e</a:t>
            </a:r>
            <a:r>
              <a:rPr lang="pt-BR" dirty="0" smtClean="0">
                <a:solidFill>
                  <a:schemeClr val="bg1"/>
                </a:solidFill>
              </a:rPr>
              <a:t> clique em </a:t>
            </a:r>
            <a:r>
              <a:rPr lang="pt-BR" dirty="0" smtClean="0">
                <a:solidFill>
                  <a:srgbClr val="FF0000"/>
                </a:solidFill>
              </a:rPr>
              <a:t>“Confirmar”</a:t>
            </a:r>
            <a:r>
              <a:rPr lang="pt-BR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523759" y="1578118"/>
            <a:ext cx="2603347" cy="2466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/>
          <p:cNvSpPr/>
          <p:nvPr/>
        </p:nvSpPr>
        <p:spPr>
          <a:xfrm>
            <a:off x="1469069" y="2611932"/>
            <a:ext cx="4136530" cy="7461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/>
          <p:cNvSpPr/>
          <p:nvPr/>
        </p:nvSpPr>
        <p:spPr>
          <a:xfrm>
            <a:off x="523759" y="2539498"/>
            <a:ext cx="768151" cy="26916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1507981" y="3670298"/>
            <a:ext cx="768151" cy="17524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20" name="Conector reto 19"/>
          <p:cNvCxnSpPr/>
          <p:nvPr/>
        </p:nvCxnSpPr>
        <p:spPr>
          <a:xfrm>
            <a:off x="0" y="3915090"/>
            <a:ext cx="9144000" cy="127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543" y="4372042"/>
            <a:ext cx="2428875" cy="40957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22" name="Espaço Reservado para Texto 2"/>
          <p:cNvSpPr txBox="1">
            <a:spLocks/>
          </p:cNvSpPr>
          <p:nvPr/>
        </p:nvSpPr>
        <p:spPr>
          <a:xfrm>
            <a:off x="3349554" y="4083050"/>
            <a:ext cx="4675858" cy="68465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13" tIns="45708" rIns="91413" bIns="45708" rtlCol="0">
            <a:no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1400" dirty="0" smtClean="0">
                <a:solidFill>
                  <a:schemeClr val="bg1"/>
                </a:solidFill>
              </a:rPr>
              <a:t>Após concluída a nota será enviada para o módulo Nf-e automaticamente, até que seja autorizada e impressa.</a:t>
            </a:r>
            <a:endParaRPr lang="pt-B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05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51277" y="2105901"/>
            <a:ext cx="6592723" cy="1296144"/>
          </a:xfrm>
        </p:spPr>
        <p:txBody>
          <a:bodyPr/>
          <a:lstStyle/>
          <a:p>
            <a:r>
              <a:rPr lang="pt-BR" sz="4000" dirty="0" smtClean="0"/>
              <a:t>Emissão de Nota Fiscal Substitutiva - ERP</a:t>
            </a:r>
            <a:endParaRPr lang="pt-BR" sz="40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185578" y="3807769"/>
            <a:ext cx="3129622" cy="647700"/>
          </a:xfrm>
        </p:spPr>
        <p:txBody>
          <a:bodyPr/>
          <a:lstStyle/>
          <a:p>
            <a:r>
              <a:rPr lang="pt-BR" dirty="0" smtClean="0"/>
              <a:t>Configurações e Usabilidade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6353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923910" cy="398994"/>
          </a:xfrm>
        </p:spPr>
        <p:txBody>
          <a:bodyPr/>
          <a:lstStyle/>
          <a:p>
            <a:r>
              <a:rPr lang="pt-BR" dirty="0" smtClean="0"/>
              <a:t>Nota </a:t>
            </a:r>
            <a:r>
              <a:rPr lang="pt-BR" dirty="0"/>
              <a:t>Fiscal </a:t>
            </a:r>
            <a:r>
              <a:rPr lang="pt-BR" dirty="0" smtClean="0"/>
              <a:t>Substitutiva de Cupom - ERP</a:t>
            </a:r>
            <a:endParaRPr lang="pt-BR" dirty="0"/>
          </a:p>
        </p:txBody>
      </p:sp>
      <p:sp>
        <p:nvSpPr>
          <p:cNvPr id="18" name="Espaço Reservado para Texto 7"/>
          <p:cNvSpPr>
            <a:spLocks noGrp="1"/>
          </p:cNvSpPr>
          <p:nvPr>
            <p:ph type="body" sz="quarter" idx="10"/>
          </p:nvPr>
        </p:nvSpPr>
        <p:spPr>
          <a:xfrm>
            <a:off x="334939" y="1020629"/>
            <a:ext cx="8614507" cy="430653"/>
          </a:xfrm>
        </p:spPr>
        <p:txBody>
          <a:bodyPr>
            <a:normAutofit/>
          </a:bodyPr>
          <a:lstStyle/>
          <a:p>
            <a:r>
              <a:rPr lang="pt-BR" dirty="0" smtClean="0"/>
              <a:t>Faturamento&gt; Emissão de Nota Fiscal&gt; Nota Substitutiva de Cupom Fiscal  SAT ou </a:t>
            </a:r>
            <a:r>
              <a:rPr lang="pt-BR" dirty="0" err="1" smtClean="0"/>
              <a:t>NFc</a:t>
            </a:r>
            <a:r>
              <a:rPr lang="pt-BR" dirty="0" smtClean="0"/>
              <a:t>-e.</a:t>
            </a:r>
            <a:endParaRPr lang="pt-BR" dirty="0"/>
          </a:p>
          <a:p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065" y="1704300"/>
            <a:ext cx="6286500" cy="154305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2790" y="3247350"/>
            <a:ext cx="866775" cy="276225"/>
          </a:xfrm>
          <a:prstGeom prst="rect">
            <a:avLst/>
          </a:prstGeom>
        </p:spPr>
      </p:pic>
      <p:sp>
        <p:nvSpPr>
          <p:cNvPr id="23" name="CaixaDeTexto 22"/>
          <p:cNvSpPr txBox="1"/>
          <p:nvPr/>
        </p:nvSpPr>
        <p:spPr>
          <a:xfrm>
            <a:off x="1127134" y="3928459"/>
            <a:ext cx="7277564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insira as informações referente ao documento CF e clique em </a:t>
            </a:r>
            <a:r>
              <a:rPr lang="pt-BR" dirty="0" smtClean="0">
                <a:solidFill>
                  <a:srgbClr val="FF0000"/>
                </a:solidFill>
              </a:rPr>
              <a:t>“Prosseguir”</a:t>
            </a:r>
            <a:r>
              <a:rPr lang="pt-BR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4" name="CaixaDeTexto 23"/>
          <p:cNvSpPr txBox="1"/>
          <p:nvPr/>
        </p:nvSpPr>
        <p:spPr>
          <a:xfrm>
            <a:off x="6985678" y="1996927"/>
            <a:ext cx="1634380" cy="261610"/>
          </a:xfrm>
          <a:prstGeom prst="rect">
            <a:avLst/>
          </a:prstGeom>
          <a:ln w="6350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1100" dirty="0" smtClean="0">
                <a:solidFill>
                  <a:schemeClr val="bg1"/>
                </a:solidFill>
              </a:rPr>
              <a:t>Número do cupom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6985677" y="2286733"/>
            <a:ext cx="1634381" cy="261610"/>
          </a:xfrm>
          <a:prstGeom prst="rect">
            <a:avLst/>
          </a:prstGeom>
          <a:ln w="6350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1100" dirty="0" smtClean="0">
                <a:solidFill>
                  <a:schemeClr val="bg1"/>
                </a:solidFill>
              </a:rPr>
              <a:t>Série de emissão</a:t>
            </a:r>
          </a:p>
        </p:txBody>
      </p:sp>
      <p:sp>
        <p:nvSpPr>
          <p:cNvPr id="26" name="CaixaDeTexto 25"/>
          <p:cNvSpPr txBox="1"/>
          <p:nvPr/>
        </p:nvSpPr>
        <p:spPr>
          <a:xfrm>
            <a:off x="6985676" y="2574242"/>
            <a:ext cx="1634382" cy="261610"/>
          </a:xfrm>
          <a:prstGeom prst="rect">
            <a:avLst/>
          </a:prstGeom>
          <a:ln w="6350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1100" dirty="0" smtClean="0">
                <a:solidFill>
                  <a:schemeClr val="bg1"/>
                </a:solidFill>
              </a:rPr>
              <a:t>Número do caixa</a:t>
            </a:r>
          </a:p>
        </p:txBody>
      </p:sp>
      <p:sp>
        <p:nvSpPr>
          <p:cNvPr id="27" name="CaixaDeTexto 26"/>
          <p:cNvSpPr txBox="1"/>
          <p:nvPr/>
        </p:nvSpPr>
        <p:spPr>
          <a:xfrm>
            <a:off x="6985675" y="2872838"/>
            <a:ext cx="1634383" cy="261610"/>
          </a:xfrm>
          <a:prstGeom prst="rect">
            <a:avLst/>
          </a:prstGeom>
          <a:ln w="6350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1100" dirty="0" smtClean="0">
                <a:solidFill>
                  <a:schemeClr val="bg1"/>
                </a:solidFill>
              </a:rPr>
              <a:t>Numero de intervenções</a:t>
            </a:r>
          </a:p>
        </p:txBody>
      </p:sp>
      <p:cxnSp>
        <p:nvCxnSpPr>
          <p:cNvPr id="13" name="Conector de seta reta 12"/>
          <p:cNvCxnSpPr/>
          <p:nvPr/>
        </p:nvCxnSpPr>
        <p:spPr>
          <a:xfrm>
            <a:off x="6489565" y="2130358"/>
            <a:ext cx="41707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ector de seta reta 29"/>
          <p:cNvCxnSpPr/>
          <p:nvPr/>
        </p:nvCxnSpPr>
        <p:spPr>
          <a:xfrm>
            <a:off x="6486317" y="2418950"/>
            <a:ext cx="41707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ector de seta reta 30"/>
          <p:cNvCxnSpPr/>
          <p:nvPr/>
        </p:nvCxnSpPr>
        <p:spPr>
          <a:xfrm>
            <a:off x="6483069" y="2707542"/>
            <a:ext cx="41707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/>
          <p:cNvCxnSpPr/>
          <p:nvPr/>
        </p:nvCxnSpPr>
        <p:spPr>
          <a:xfrm>
            <a:off x="6479821" y="2996134"/>
            <a:ext cx="41707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381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36" y="1386365"/>
            <a:ext cx="4303628" cy="2106207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923910" cy="398994"/>
          </a:xfrm>
        </p:spPr>
        <p:txBody>
          <a:bodyPr/>
          <a:lstStyle/>
          <a:p>
            <a:r>
              <a:rPr lang="pt-BR" dirty="0"/>
              <a:t>Nota Fiscal Substitutiva de Cupom - ERP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917570"/>
            <a:ext cx="4008043" cy="372950"/>
          </a:xfrm>
        </p:spPr>
        <p:txBody>
          <a:bodyPr/>
          <a:lstStyle/>
          <a:p>
            <a:r>
              <a:rPr lang="pt-BR" dirty="0" smtClean="0"/>
              <a:t>POS&gt;Gerencial&gt; Substituição de Cupom Fiscal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cxnSp>
        <p:nvCxnSpPr>
          <p:cNvPr id="10" name="Conector reto 9"/>
          <p:cNvCxnSpPr/>
          <p:nvPr/>
        </p:nvCxnSpPr>
        <p:spPr>
          <a:xfrm>
            <a:off x="4560434" y="1463219"/>
            <a:ext cx="0" cy="35556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CaixaDeTexto 30"/>
          <p:cNvSpPr txBox="1"/>
          <p:nvPr/>
        </p:nvSpPr>
        <p:spPr>
          <a:xfrm>
            <a:off x="4909232" y="3573231"/>
            <a:ext cx="3795065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Após selecionar o cliente, selecione a série definida para a emissão de Nf-e. </a:t>
            </a:r>
            <a:endParaRPr lang="pt-BR" dirty="0" smtClean="0">
              <a:solidFill>
                <a:srgbClr val="FF0000"/>
              </a:solidFill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362833" y="3588479"/>
            <a:ext cx="4003047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A NF substitutiva não poderá ser emitida para o cliente </a:t>
            </a:r>
            <a:r>
              <a:rPr lang="pt-BR" dirty="0" smtClean="0">
                <a:solidFill>
                  <a:srgbClr val="FF0000"/>
                </a:solidFill>
              </a:rPr>
              <a:t>1-CONSUMIDOR FINAL</a:t>
            </a:r>
            <a:r>
              <a:rPr lang="pt-BR" dirty="0" smtClean="0"/>
              <a:t>, somente para clientes com cadastros válidos.</a:t>
            </a:r>
            <a:endParaRPr lang="pt-BR" dirty="0" smtClean="0">
              <a:solidFill>
                <a:schemeClr val="bg1"/>
              </a:solidFill>
            </a:endParaRP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4989" y="1386365"/>
            <a:ext cx="4280019" cy="2066498"/>
          </a:xfrm>
          <a:prstGeom prst="rect">
            <a:avLst/>
          </a:prstGeom>
        </p:spPr>
      </p:pic>
      <p:sp>
        <p:nvSpPr>
          <p:cNvPr id="25" name="Retângulo 24"/>
          <p:cNvSpPr/>
          <p:nvPr/>
        </p:nvSpPr>
        <p:spPr>
          <a:xfrm>
            <a:off x="4813279" y="2848707"/>
            <a:ext cx="2081719" cy="1886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Retângulo 23"/>
          <p:cNvSpPr/>
          <p:nvPr/>
        </p:nvSpPr>
        <p:spPr>
          <a:xfrm>
            <a:off x="8228" y="2306246"/>
            <a:ext cx="2764155" cy="2715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Retângulo 25"/>
          <p:cNvSpPr/>
          <p:nvPr/>
        </p:nvSpPr>
        <p:spPr>
          <a:xfrm>
            <a:off x="4826554" y="2306246"/>
            <a:ext cx="3649422" cy="2715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Seta para a esquerda 4"/>
          <p:cNvSpPr/>
          <p:nvPr/>
        </p:nvSpPr>
        <p:spPr>
          <a:xfrm>
            <a:off x="6968005" y="2749563"/>
            <a:ext cx="1374274" cy="392900"/>
          </a:xfrm>
          <a:prstGeom prst="lef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Espaço Reservado para Texto 2"/>
          <p:cNvSpPr txBox="1">
            <a:spLocks/>
          </p:cNvSpPr>
          <p:nvPr/>
        </p:nvSpPr>
        <p:spPr>
          <a:xfrm>
            <a:off x="6965526" y="2778994"/>
            <a:ext cx="1474034" cy="372950"/>
          </a:xfrm>
          <a:prstGeom prst="rect">
            <a:avLst/>
          </a:prstGeom>
        </p:spPr>
        <p:txBody>
          <a:bodyPr vert="horz" lIns="91413" tIns="45708" rIns="91413" bIns="45708" rtlCol="0">
            <a:no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100" dirty="0" smtClean="0">
                <a:solidFill>
                  <a:schemeClr val="bg1"/>
                </a:solidFill>
              </a:rPr>
              <a:t>Série Nf-e</a:t>
            </a:r>
            <a:endParaRPr lang="pt-BR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85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759" y="1290520"/>
            <a:ext cx="5120752" cy="279392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923910" cy="398994"/>
          </a:xfrm>
        </p:spPr>
        <p:txBody>
          <a:bodyPr/>
          <a:lstStyle/>
          <a:p>
            <a:r>
              <a:rPr lang="pt-BR" dirty="0"/>
              <a:t>Nota Fiscal Substitutiva de Cupom - ERP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917570"/>
            <a:ext cx="4008043" cy="372950"/>
          </a:xfrm>
        </p:spPr>
        <p:txBody>
          <a:bodyPr/>
          <a:lstStyle/>
          <a:p>
            <a:r>
              <a:rPr lang="pt-BR" dirty="0" smtClean="0"/>
              <a:t>POS&gt;Gerencial&gt; Substituição de Cupom Fiscal</a:t>
            </a:r>
            <a:endParaRPr lang="pt-BR" dirty="0"/>
          </a:p>
        </p:txBody>
      </p:sp>
      <p:sp>
        <p:nvSpPr>
          <p:cNvPr id="42" name="CaixaDeTexto 41"/>
          <p:cNvSpPr txBox="1"/>
          <p:nvPr/>
        </p:nvSpPr>
        <p:spPr>
          <a:xfrm>
            <a:off x="6366200" y="1290520"/>
            <a:ext cx="2777800" cy="17543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Selecione a transportadora que deve estar cadastrada no CRM, Preencha o campo Observações , se houver necessidade e</a:t>
            </a:r>
            <a:r>
              <a:rPr lang="pt-BR" dirty="0" smtClean="0">
                <a:solidFill>
                  <a:schemeClr val="bg1"/>
                </a:solidFill>
              </a:rPr>
              <a:t> clique em </a:t>
            </a:r>
            <a:r>
              <a:rPr lang="pt-BR" dirty="0" smtClean="0">
                <a:solidFill>
                  <a:srgbClr val="FF0000"/>
                </a:solidFill>
              </a:rPr>
              <a:t>“Confirmar”</a:t>
            </a:r>
            <a:r>
              <a:rPr lang="pt-BR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523759" y="1578118"/>
            <a:ext cx="2603347" cy="2466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/>
          <p:cNvSpPr/>
          <p:nvPr/>
        </p:nvSpPr>
        <p:spPr>
          <a:xfrm>
            <a:off x="1469069" y="2611932"/>
            <a:ext cx="4136530" cy="7461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/>
          <p:cNvSpPr/>
          <p:nvPr/>
        </p:nvSpPr>
        <p:spPr>
          <a:xfrm>
            <a:off x="523759" y="2539498"/>
            <a:ext cx="768151" cy="26916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1507981" y="3670298"/>
            <a:ext cx="768151" cy="17524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20" name="Conector reto 19"/>
          <p:cNvCxnSpPr/>
          <p:nvPr/>
        </p:nvCxnSpPr>
        <p:spPr>
          <a:xfrm>
            <a:off x="0" y="3915090"/>
            <a:ext cx="9144000" cy="127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spaço Reservado para Texto 2"/>
          <p:cNvSpPr txBox="1">
            <a:spLocks/>
          </p:cNvSpPr>
          <p:nvPr/>
        </p:nvSpPr>
        <p:spPr>
          <a:xfrm>
            <a:off x="3287947" y="4113406"/>
            <a:ext cx="3628419" cy="9208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13" tIns="45708" rIns="91413" bIns="45708" rtlCol="0">
            <a:no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1400" dirty="0" smtClean="0">
                <a:solidFill>
                  <a:schemeClr val="bg1"/>
                </a:solidFill>
              </a:rPr>
              <a:t>Após concluída a nota será enviada para o módulo Nf-e automaticamente, até que seja autorizada e impressa.</a:t>
            </a:r>
            <a:endParaRPr lang="pt-BR" sz="1400" dirty="0">
              <a:solidFill>
                <a:schemeClr val="bg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206" y="4244065"/>
            <a:ext cx="2495550" cy="6858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03058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Nota Fiscal Substitutiva – Módulo Nf-e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Configurações e Usabilidade</a:t>
            </a:r>
          </a:p>
        </p:txBody>
      </p:sp>
    </p:spTree>
    <p:extLst>
      <p:ext uri="{BB962C8B-B14F-4D97-AF65-F5344CB8AC3E}">
        <p14:creationId xmlns:p14="http://schemas.microsoft.com/office/powerpoint/2010/main" val="348895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Acessando o Módulo </a:t>
            </a:r>
            <a:r>
              <a:rPr lang="pt-BR" dirty="0"/>
              <a:t>NF-e 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86880"/>
            <a:ext cx="2077586" cy="606679"/>
          </a:xfrm>
        </p:spPr>
        <p:txBody>
          <a:bodyPr>
            <a:normAutofit/>
          </a:bodyPr>
          <a:lstStyle/>
          <a:p>
            <a:r>
              <a:rPr lang="pt-BR" dirty="0" smtClean="0"/>
              <a:t>Nf-e&gt; Iniciar Nf-e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4333" y="2381993"/>
            <a:ext cx="1000125" cy="523875"/>
          </a:xfrm>
          <a:prstGeom prst="rect">
            <a:avLst/>
          </a:prstGeom>
        </p:spPr>
      </p:pic>
      <p:sp>
        <p:nvSpPr>
          <p:cNvPr id="34" name="Retângulo 33"/>
          <p:cNvSpPr/>
          <p:nvPr/>
        </p:nvSpPr>
        <p:spPr>
          <a:xfrm>
            <a:off x="4414123" y="2613628"/>
            <a:ext cx="803263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Seta para a direita 11"/>
          <p:cNvSpPr/>
          <p:nvPr/>
        </p:nvSpPr>
        <p:spPr>
          <a:xfrm>
            <a:off x="3236330" y="2547641"/>
            <a:ext cx="1050587" cy="371579"/>
          </a:xfrm>
          <a:prstGeom prst="righ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Espaço Reservado para Texto 2"/>
          <p:cNvSpPr txBox="1">
            <a:spLocks/>
          </p:cNvSpPr>
          <p:nvPr/>
        </p:nvSpPr>
        <p:spPr>
          <a:xfrm>
            <a:off x="2706141" y="1907736"/>
            <a:ext cx="1449482" cy="304058"/>
          </a:xfrm>
          <a:prstGeom prst="rect">
            <a:avLst/>
          </a:prstGeom>
        </p:spPr>
        <p:txBody>
          <a:bodyPr vert="horz" lIns="91413" tIns="45708" rIns="91413" bIns="45708" rtlCol="0">
            <a:no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100" dirty="0" smtClean="0">
                <a:solidFill>
                  <a:schemeClr val="bg1"/>
                </a:solidFill>
              </a:rPr>
              <a:t>Opção 1</a:t>
            </a:r>
            <a:endParaRPr lang="pt-BR" sz="1100" dirty="0">
              <a:solidFill>
                <a:schemeClr val="bg1"/>
              </a:solidFill>
            </a:endParaRPr>
          </a:p>
        </p:txBody>
      </p:sp>
      <p:sp>
        <p:nvSpPr>
          <p:cNvPr id="50" name="CaixaDeTexto 49"/>
          <p:cNvSpPr txBox="1"/>
          <p:nvPr/>
        </p:nvSpPr>
        <p:spPr>
          <a:xfrm>
            <a:off x="1519581" y="3620761"/>
            <a:ext cx="6350425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Após a conclusão da emissão da Nota, para acessar o módulo Nf-e podemos utilizar duas Opções: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</a:rPr>
              <a:t>Opção 1:</a:t>
            </a:r>
            <a:r>
              <a:rPr lang="pt-BR" dirty="0" smtClean="0">
                <a:solidFill>
                  <a:srgbClr val="FF0000"/>
                </a:solidFill>
              </a:rPr>
              <a:t> </a:t>
            </a:r>
            <a:r>
              <a:rPr lang="pt-B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“Nf-e&gt; Iniciar </a:t>
            </a:r>
            <a:r>
              <a:rPr lang="pt-B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Nf-e”.</a:t>
            </a:r>
            <a:endParaRPr lang="pt-BR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311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A rotina de Emissão de Nota fiscal Substitutiva de Cupom possibilita ao usuário a Criação de Notas de saída (Nf-e) Substituindo-a pelo cupom fiscal original da venda no Caixa (POS).</a:t>
            </a:r>
          </a:p>
          <a:p>
            <a:r>
              <a:rPr lang="pt-BR" dirty="0" smtClean="0"/>
              <a:t>Basicamente, esta rotina deve ser utilizada em casos específicos em que o cliente seja Pessoa Jurídica (contribuinte de ICMS ou Não), em casos que  a mercadoria exija movimentação (transporte) ou através da solicitação do cliente ( Pessoa Física ou Jurídica) .</a:t>
            </a:r>
            <a:endParaRPr lang="pt-BR" dirty="0"/>
          </a:p>
          <a:p>
            <a:r>
              <a:rPr lang="pt-BR" dirty="0" smtClean="0"/>
              <a:t>A seguir Vamos conhecer as configurações e usabilidade da rotina.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9415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Acessando o Módulo </a:t>
            </a:r>
            <a:r>
              <a:rPr lang="pt-BR" dirty="0"/>
              <a:t>NF-e 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40366"/>
            <a:ext cx="2135952" cy="590647"/>
          </a:xfrm>
        </p:spPr>
        <p:txBody>
          <a:bodyPr>
            <a:normAutofit/>
          </a:bodyPr>
          <a:lstStyle/>
          <a:p>
            <a:r>
              <a:rPr lang="pt-BR" dirty="0"/>
              <a:t>Módulo Nf-e&gt; Nf-e</a:t>
            </a:r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3740" y="1306535"/>
            <a:ext cx="6693542" cy="3135513"/>
          </a:xfrm>
          <a:prstGeom prst="rect">
            <a:avLst/>
          </a:prstGeom>
        </p:spPr>
      </p:pic>
      <p:sp>
        <p:nvSpPr>
          <p:cNvPr id="50" name="CaixaDeTexto 49"/>
          <p:cNvSpPr txBox="1"/>
          <p:nvPr/>
        </p:nvSpPr>
        <p:spPr>
          <a:xfrm>
            <a:off x="2378238" y="4244339"/>
            <a:ext cx="4745022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Acessando o módulo Nf-e, Clique na aba </a:t>
            </a:r>
            <a:r>
              <a:rPr lang="pt-BR" dirty="0" smtClean="0">
                <a:solidFill>
                  <a:srgbClr val="FF0000"/>
                </a:solidFill>
              </a:rPr>
              <a:t>“NF-e”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7088" y="1702637"/>
            <a:ext cx="885825" cy="3810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91204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Filtros de Pesquisa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940366"/>
            <a:ext cx="2174864" cy="635515"/>
          </a:xfrm>
        </p:spPr>
        <p:txBody>
          <a:bodyPr>
            <a:normAutofit/>
          </a:bodyPr>
          <a:lstStyle/>
          <a:p>
            <a:r>
              <a:rPr lang="pt-BR" dirty="0" smtClean="0"/>
              <a:t>Módulo Nf-e&gt; Nf-e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34048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316" y="1358463"/>
            <a:ext cx="4400550" cy="3105150"/>
          </a:xfrm>
          <a:prstGeom prst="rect">
            <a:avLst/>
          </a:prstGeom>
        </p:spPr>
      </p:pic>
      <p:sp>
        <p:nvSpPr>
          <p:cNvPr id="50" name="CaixaDeTexto 49"/>
          <p:cNvSpPr txBox="1"/>
          <p:nvPr/>
        </p:nvSpPr>
        <p:spPr>
          <a:xfrm>
            <a:off x="1544428" y="4660034"/>
            <a:ext cx="5822509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Após selecionar os filtros da pesquisa clique em  </a:t>
            </a:r>
            <a:r>
              <a:rPr lang="pt-BR" dirty="0" smtClean="0">
                <a:solidFill>
                  <a:srgbClr val="FF0000"/>
                </a:solidFill>
              </a:rPr>
              <a:t>“Pesquisar”</a:t>
            </a:r>
          </a:p>
        </p:txBody>
      </p:sp>
      <p:cxnSp>
        <p:nvCxnSpPr>
          <p:cNvPr id="9" name="Conector de seta reta 8"/>
          <p:cNvCxnSpPr/>
          <p:nvPr/>
        </p:nvCxnSpPr>
        <p:spPr>
          <a:xfrm flipV="1">
            <a:off x="4173178" y="1938732"/>
            <a:ext cx="1236220" cy="23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aixaDeTexto 9"/>
          <p:cNvSpPr txBox="1"/>
          <p:nvPr/>
        </p:nvSpPr>
        <p:spPr>
          <a:xfrm>
            <a:off x="5608742" y="1787817"/>
            <a:ext cx="2484685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/>
              <a:t>Pesquisa por período</a:t>
            </a:r>
            <a:endParaRPr lang="pt-BR" sz="1200" dirty="0"/>
          </a:p>
        </p:txBody>
      </p:sp>
      <p:cxnSp>
        <p:nvCxnSpPr>
          <p:cNvPr id="13" name="Conector de seta reta 12"/>
          <p:cNvCxnSpPr/>
          <p:nvPr/>
        </p:nvCxnSpPr>
        <p:spPr>
          <a:xfrm flipV="1">
            <a:off x="4173178" y="2323184"/>
            <a:ext cx="1236220" cy="23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5608742" y="2133357"/>
            <a:ext cx="2484685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/>
              <a:t>Pesquisa por Chave de acesso.</a:t>
            </a:r>
            <a:endParaRPr lang="pt-BR" sz="1200" dirty="0"/>
          </a:p>
        </p:txBody>
      </p:sp>
      <p:cxnSp>
        <p:nvCxnSpPr>
          <p:cNvPr id="15" name="Conector de seta reta 14"/>
          <p:cNvCxnSpPr/>
          <p:nvPr/>
        </p:nvCxnSpPr>
        <p:spPr>
          <a:xfrm flipV="1">
            <a:off x="3501969" y="2639540"/>
            <a:ext cx="1907429" cy="23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/>
          <p:cNvSpPr txBox="1"/>
          <p:nvPr/>
        </p:nvSpPr>
        <p:spPr>
          <a:xfrm>
            <a:off x="5608742" y="2488625"/>
            <a:ext cx="2484685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/>
              <a:t>Pesquisa por número de nota.</a:t>
            </a:r>
            <a:endParaRPr lang="pt-BR" sz="1200" dirty="0"/>
          </a:p>
        </p:txBody>
      </p:sp>
      <p:cxnSp>
        <p:nvCxnSpPr>
          <p:cNvPr id="17" name="Conector de seta reta 16"/>
          <p:cNvCxnSpPr/>
          <p:nvPr/>
        </p:nvCxnSpPr>
        <p:spPr>
          <a:xfrm flipV="1">
            <a:off x="4173178" y="2994808"/>
            <a:ext cx="1236220" cy="23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aixaDeTexto 17"/>
          <p:cNvSpPr txBox="1"/>
          <p:nvPr/>
        </p:nvSpPr>
        <p:spPr>
          <a:xfrm>
            <a:off x="5608742" y="2843893"/>
            <a:ext cx="2484685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/>
              <a:t>Pesquisa por série</a:t>
            </a:r>
            <a:endParaRPr lang="pt-BR" sz="1200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5608741" y="3732949"/>
            <a:ext cx="2484685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/>
              <a:t>Pesquisa por status da nota</a:t>
            </a:r>
            <a:endParaRPr lang="pt-BR" sz="1200" dirty="0"/>
          </a:p>
        </p:txBody>
      </p:sp>
      <p:cxnSp>
        <p:nvCxnSpPr>
          <p:cNvPr id="21" name="Conector angulado 20"/>
          <p:cNvCxnSpPr/>
          <p:nvPr/>
        </p:nvCxnSpPr>
        <p:spPr>
          <a:xfrm>
            <a:off x="5008274" y="3563759"/>
            <a:ext cx="512915" cy="30769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ector angulado 25"/>
          <p:cNvCxnSpPr/>
          <p:nvPr/>
        </p:nvCxnSpPr>
        <p:spPr>
          <a:xfrm flipV="1">
            <a:off x="5008274" y="3868048"/>
            <a:ext cx="512915" cy="34676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Imagem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1189" y="4240677"/>
            <a:ext cx="819150" cy="295275"/>
          </a:xfrm>
          <a:prstGeom prst="rect">
            <a:avLst/>
          </a:prstGeom>
        </p:spPr>
      </p:pic>
      <p:sp>
        <p:nvSpPr>
          <p:cNvPr id="31" name="Retângulo 30"/>
          <p:cNvSpPr/>
          <p:nvPr/>
        </p:nvSpPr>
        <p:spPr>
          <a:xfrm>
            <a:off x="5529132" y="4261905"/>
            <a:ext cx="803263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049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480" y="1219965"/>
            <a:ext cx="8382000" cy="26289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Filtros de Pesquisa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940367"/>
            <a:ext cx="2019221" cy="567420"/>
          </a:xfrm>
        </p:spPr>
        <p:txBody>
          <a:bodyPr>
            <a:normAutofit/>
          </a:bodyPr>
          <a:lstStyle/>
          <a:p>
            <a:r>
              <a:rPr lang="pt-BR" dirty="0"/>
              <a:t>Módulo Nf-e&gt; Nf-e</a:t>
            </a:r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34048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sp>
        <p:nvSpPr>
          <p:cNvPr id="50" name="CaixaDeTexto 49"/>
          <p:cNvSpPr txBox="1"/>
          <p:nvPr/>
        </p:nvSpPr>
        <p:spPr>
          <a:xfrm>
            <a:off x="340480" y="3922094"/>
            <a:ext cx="8382000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</a:rPr>
              <a:t>Serão listadas as notas e seus status, conforme as opções de filtro selecionadas. Neste momento clique em </a:t>
            </a:r>
            <a:r>
              <a:rPr lang="pt-BR" dirty="0" smtClean="0">
                <a:solidFill>
                  <a:srgbClr val="FF0000"/>
                </a:solidFill>
              </a:rPr>
              <a:t>“opções”.</a:t>
            </a:r>
          </a:p>
        </p:txBody>
      </p:sp>
      <p:sp>
        <p:nvSpPr>
          <p:cNvPr id="22" name="Retângulo 21"/>
          <p:cNvSpPr/>
          <p:nvPr/>
        </p:nvSpPr>
        <p:spPr>
          <a:xfrm>
            <a:off x="8113615" y="3225740"/>
            <a:ext cx="608866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Retângulo 22"/>
          <p:cNvSpPr/>
          <p:nvPr/>
        </p:nvSpPr>
        <p:spPr>
          <a:xfrm>
            <a:off x="8113615" y="2859688"/>
            <a:ext cx="608866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934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443" y="1404587"/>
            <a:ext cx="3653658" cy="264173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Opções 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40367"/>
            <a:ext cx="1795484" cy="418096"/>
          </a:xfrm>
        </p:spPr>
        <p:txBody>
          <a:bodyPr>
            <a:normAutofit/>
          </a:bodyPr>
          <a:lstStyle/>
          <a:p>
            <a:r>
              <a:rPr lang="pt-BR" dirty="0" smtClean="0"/>
              <a:t>Nf-e&gt; Iniciar Nf-e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34048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sp>
        <p:nvSpPr>
          <p:cNvPr id="50" name="CaixaDeTexto 49"/>
          <p:cNvSpPr txBox="1"/>
          <p:nvPr/>
        </p:nvSpPr>
        <p:spPr>
          <a:xfrm>
            <a:off x="1060669" y="4254098"/>
            <a:ext cx="7149817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</a:rPr>
              <a:t>Clicando em </a:t>
            </a:r>
            <a:r>
              <a:rPr lang="pt-BR" dirty="0" smtClean="0">
                <a:solidFill>
                  <a:srgbClr val="FF0000"/>
                </a:solidFill>
              </a:rPr>
              <a:t>“opções”, </a:t>
            </a:r>
            <a:r>
              <a:rPr lang="pt-BR" dirty="0" smtClean="0">
                <a:solidFill>
                  <a:schemeClr val="bg1"/>
                </a:solidFill>
              </a:rPr>
              <a:t>serão listadas as opções possíveis para cada status.</a:t>
            </a:r>
            <a:endParaRPr lang="pt-BR" dirty="0" smtClean="0">
              <a:solidFill>
                <a:srgbClr val="FF0000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198" y="1552206"/>
            <a:ext cx="1988019" cy="231935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2" name="CaixaDeTexto 11"/>
          <p:cNvSpPr txBox="1"/>
          <p:nvPr/>
        </p:nvSpPr>
        <p:spPr>
          <a:xfrm>
            <a:off x="5329856" y="1556015"/>
            <a:ext cx="2546393" cy="203132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Neste momento as notas emitidas poderão ser autorizadas, excluídas, canceladas, impressas, enviadas por e-mail ou baixados os arquivos XML individualmente.</a:t>
            </a:r>
            <a:endParaRPr lang="pt-BR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43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700" y="1335752"/>
            <a:ext cx="3653658" cy="264173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Exclusão de Nota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40367"/>
            <a:ext cx="1795484" cy="418096"/>
          </a:xfrm>
        </p:spPr>
        <p:txBody>
          <a:bodyPr>
            <a:normAutofit/>
          </a:bodyPr>
          <a:lstStyle/>
          <a:p>
            <a:r>
              <a:rPr lang="pt-BR" dirty="0" smtClean="0"/>
              <a:t>Nf-e&gt; Iniciar Nf-e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34048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sp>
        <p:nvSpPr>
          <p:cNvPr id="50" name="CaixaDeTexto 49"/>
          <p:cNvSpPr txBox="1"/>
          <p:nvPr/>
        </p:nvSpPr>
        <p:spPr>
          <a:xfrm>
            <a:off x="4549961" y="4000790"/>
            <a:ext cx="4174772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200" dirty="0" smtClean="0">
                <a:solidFill>
                  <a:schemeClr val="bg1"/>
                </a:solidFill>
              </a:rPr>
              <a:t>A nota só poderá ser excluída enquanto estiver com o status </a:t>
            </a:r>
            <a:r>
              <a:rPr lang="pt-BR" sz="1200" dirty="0" smtClean="0">
                <a:solidFill>
                  <a:srgbClr val="FF0000"/>
                </a:solidFill>
              </a:rPr>
              <a:t>“Pendente de Geração” </a:t>
            </a:r>
            <a:r>
              <a:rPr lang="pt-BR" sz="1200" dirty="0" smtClean="0">
                <a:solidFill>
                  <a:schemeClr val="bg1"/>
                </a:solidFill>
              </a:rPr>
              <a:t>ou </a:t>
            </a:r>
            <a:r>
              <a:rPr lang="pt-BR" sz="1200" dirty="0" smtClean="0">
                <a:solidFill>
                  <a:srgbClr val="FF0000"/>
                </a:solidFill>
              </a:rPr>
              <a:t>“Pendente de Envio”</a:t>
            </a:r>
            <a:r>
              <a:rPr lang="pt-BR" sz="1200" dirty="0" smtClean="0">
                <a:solidFill>
                  <a:schemeClr val="bg1"/>
                </a:solidFill>
              </a:rPr>
              <a:t>.</a:t>
            </a:r>
            <a:endParaRPr lang="pt-BR" sz="1200" dirty="0" smtClean="0">
              <a:solidFill>
                <a:srgbClr val="FF0000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8455" y="1483371"/>
            <a:ext cx="1988019" cy="231935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2" name="CaixaDeTexto 11"/>
          <p:cNvSpPr txBox="1"/>
          <p:nvPr/>
        </p:nvSpPr>
        <p:spPr>
          <a:xfrm>
            <a:off x="182666" y="4152602"/>
            <a:ext cx="4187211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Com a Nota no status </a:t>
            </a:r>
            <a:r>
              <a:rPr lang="pt-BR" dirty="0" smtClean="0">
                <a:solidFill>
                  <a:srgbClr val="FF0000"/>
                </a:solidFill>
              </a:rPr>
              <a:t>“Pendente de Geração” </a:t>
            </a:r>
            <a:r>
              <a:rPr lang="pt-BR" dirty="0" smtClean="0"/>
              <a:t>clique em </a:t>
            </a:r>
            <a:r>
              <a:rPr lang="pt-BR" dirty="0" smtClean="0">
                <a:solidFill>
                  <a:srgbClr val="FF0000"/>
                </a:solidFill>
              </a:rPr>
              <a:t>“Opções&gt;Excluir Nf-e”</a:t>
            </a:r>
            <a:r>
              <a:rPr lang="pt-BR" dirty="0" smtClean="0">
                <a:solidFill>
                  <a:schemeClr val="bg1"/>
                </a:solidFill>
              </a:rPr>
              <a:t>.</a:t>
            </a:r>
            <a:endParaRPr lang="pt-BR" dirty="0" smtClean="0">
              <a:solidFill>
                <a:srgbClr val="FF0000"/>
              </a:solidFill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1720712" y="3126416"/>
            <a:ext cx="912336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Seta para a esquerda 3"/>
          <p:cNvSpPr/>
          <p:nvPr/>
        </p:nvSpPr>
        <p:spPr>
          <a:xfrm>
            <a:off x="2927382" y="3070280"/>
            <a:ext cx="1079663" cy="338524"/>
          </a:xfrm>
          <a:prstGeom prst="lef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2649" y="2277284"/>
            <a:ext cx="3849396" cy="1698263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5127082" y="1149415"/>
            <a:ext cx="3550238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Aguarde o retorno do Sistema informando que a nota foi excluída corretamente.</a:t>
            </a:r>
            <a:endParaRPr lang="pt-BR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6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19" y="1335752"/>
            <a:ext cx="3653658" cy="264173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Autorizando a Nota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40367"/>
            <a:ext cx="1795484" cy="418096"/>
          </a:xfrm>
        </p:spPr>
        <p:txBody>
          <a:bodyPr>
            <a:normAutofit/>
          </a:bodyPr>
          <a:lstStyle/>
          <a:p>
            <a:r>
              <a:rPr lang="pt-BR" dirty="0" smtClean="0"/>
              <a:t>Nf-e&gt; Iniciar Nf-e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3892140" y="1932867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6474" y="1483371"/>
            <a:ext cx="1988019" cy="231935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2" name="CaixaDeTexto 11"/>
          <p:cNvSpPr txBox="1"/>
          <p:nvPr/>
        </p:nvSpPr>
        <p:spPr>
          <a:xfrm>
            <a:off x="254668" y="1844397"/>
            <a:ext cx="3340079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Com a Nota no status </a:t>
            </a:r>
            <a:r>
              <a:rPr lang="pt-BR" dirty="0" smtClean="0">
                <a:solidFill>
                  <a:srgbClr val="FF0000"/>
                </a:solidFill>
              </a:rPr>
              <a:t>“Pendente de Geração” </a:t>
            </a:r>
            <a:r>
              <a:rPr lang="pt-BR" dirty="0" smtClean="0"/>
              <a:t>clique em </a:t>
            </a:r>
            <a:r>
              <a:rPr lang="pt-BR" dirty="0" smtClean="0">
                <a:solidFill>
                  <a:srgbClr val="FF0000"/>
                </a:solidFill>
              </a:rPr>
              <a:t>“Opções&gt; Gerar Arquivo da Nf-e&gt; Normal”</a:t>
            </a:r>
            <a:r>
              <a:rPr lang="pt-BR" dirty="0" smtClean="0">
                <a:solidFill>
                  <a:schemeClr val="bg1"/>
                </a:solidFill>
              </a:rPr>
              <a:t>.</a:t>
            </a:r>
            <a:endParaRPr lang="pt-BR" dirty="0" smtClean="0">
              <a:solidFill>
                <a:srgbClr val="FF0000"/>
              </a:solidFill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3768146" y="2844027"/>
            <a:ext cx="1258347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CaixaDeTexto 12"/>
          <p:cNvSpPr txBox="1"/>
          <p:nvPr/>
        </p:nvSpPr>
        <p:spPr>
          <a:xfrm>
            <a:off x="4932600" y="3856134"/>
            <a:ext cx="3097851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Aguarde o retorno do Sistema informando que a nota foi enviada a SEFAZ corretamente.</a:t>
            </a:r>
            <a:endParaRPr lang="pt-BR" dirty="0" smtClean="0">
              <a:solidFill>
                <a:srgbClr val="FF0000"/>
              </a:solidFill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4493" y="2818342"/>
            <a:ext cx="2152650" cy="82867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4" name="Seta para a esquerda 3"/>
          <p:cNvSpPr/>
          <p:nvPr/>
        </p:nvSpPr>
        <p:spPr>
          <a:xfrm>
            <a:off x="6433901" y="2829025"/>
            <a:ext cx="1079663" cy="338524"/>
          </a:xfrm>
          <a:prstGeom prst="lef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295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537" y="1433356"/>
            <a:ext cx="4838700" cy="330517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Autorizando a Nota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40367"/>
            <a:ext cx="1795484" cy="418096"/>
          </a:xfrm>
        </p:spPr>
        <p:txBody>
          <a:bodyPr>
            <a:normAutofit/>
          </a:bodyPr>
          <a:lstStyle/>
          <a:p>
            <a:r>
              <a:rPr lang="pt-BR" dirty="0" smtClean="0"/>
              <a:t>Nf-e&gt; Iniciar Nf-e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34048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6306883" y="1683741"/>
            <a:ext cx="1830032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Na Próxima tela clique em </a:t>
            </a:r>
            <a:r>
              <a:rPr lang="pt-BR" dirty="0" smtClean="0">
                <a:solidFill>
                  <a:srgbClr val="FF0000"/>
                </a:solidFill>
              </a:rPr>
              <a:t>“Enviar Nf-e Individual”</a:t>
            </a:r>
            <a:r>
              <a:rPr lang="pt-BR" dirty="0" smtClean="0">
                <a:solidFill>
                  <a:schemeClr val="bg1"/>
                </a:solidFill>
              </a:rPr>
              <a:t>.</a:t>
            </a:r>
            <a:endParaRPr lang="pt-BR" dirty="0" smtClean="0">
              <a:solidFill>
                <a:srgbClr val="FF0000"/>
              </a:solidFill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637537" y="2485240"/>
            <a:ext cx="1868175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CaixaDeTexto 12"/>
          <p:cNvSpPr txBox="1"/>
          <p:nvPr/>
        </p:nvSpPr>
        <p:spPr>
          <a:xfrm>
            <a:off x="5665765" y="3547320"/>
            <a:ext cx="3112268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Aguarde o retorno do Sistema informando que a nota foi enviada a SEFAZ corretamente.</a:t>
            </a:r>
            <a:endParaRPr lang="pt-BR" dirty="0" smtClean="0">
              <a:solidFill>
                <a:srgbClr val="FF0000"/>
              </a:solidFill>
            </a:endParaRPr>
          </a:p>
        </p:txBody>
      </p:sp>
      <p:sp>
        <p:nvSpPr>
          <p:cNvPr id="4" name="Seta para a esquerda 3"/>
          <p:cNvSpPr/>
          <p:nvPr/>
        </p:nvSpPr>
        <p:spPr>
          <a:xfrm>
            <a:off x="2635518" y="2437809"/>
            <a:ext cx="1079663" cy="338524"/>
          </a:xfrm>
          <a:prstGeom prst="lef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CaixaDeTexto 13"/>
          <p:cNvSpPr txBox="1"/>
          <p:nvPr/>
        </p:nvSpPr>
        <p:spPr>
          <a:xfrm>
            <a:off x="3993915" y="1805492"/>
            <a:ext cx="1051391" cy="43088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1100" dirty="0" smtClean="0"/>
              <a:t>Mensagem de Retorno SEFAZ</a:t>
            </a:r>
            <a:endParaRPr lang="pt-BR" sz="1100" dirty="0" smtClean="0">
              <a:solidFill>
                <a:srgbClr val="FF0000"/>
              </a:solidFill>
            </a:endParaRPr>
          </a:p>
        </p:txBody>
      </p:sp>
      <p:sp>
        <p:nvSpPr>
          <p:cNvPr id="15" name="Seta para a esquerda 14"/>
          <p:cNvSpPr/>
          <p:nvPr/>
        </p:nvSpPr>
        <p:spPr>
          <a:xfrm>
            <a:off x="3520576" y="1851674"/>
            <a:ext cx="473339" cy="338524"/>
          </a:xfrm>
          <a:prstGeom prst="leftArrow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847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88" y="1326064"/>
            <a:ext cx="4838700" cy="345757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Autorizando a Nota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40367"/>
            <a:ext cx="1795484" cy="418096"/>
          </a:xfrm>
        </p:spPr>
        <p:txBody>
          <a:bodyPr>
            <a:normAutofit/>
          </a:bodyPr>
          <a:lstStyle/>
          <a:p>
            <a:r>
              <a:rPr lang="pt-BR" dirty="0" smtClean="0"/>
              <a:t>Nf-e&gt; Iniciar Nf-e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34048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6306882" y="1683741"/>
            <a:ext cx="2052393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Na Próxima tela clique em </a:t>
            </a:r>
            <a:r>
              <a:rPr lang="pt-BR" dirty="0" smtClean="0">
                <a:solidFill>
                  <a:srgbClr val="FF0000"/>
                </a:solidFill>
              </a:rPr>
              <a:t>“Consulta Processamento”</a:t>
            </a:r>
            <a:r>
              <a:rPr lang="pt-BR" dirty="0" smtClean="0">
                <a:solidFill>
                  <a:schemeClr val="bg1"/>
                </a:solidFill>
              </a:rPr>
              <a:t>.</a:t>
            </a:r>
            <a:endParaRPr lang="pt-BR" dirty="0" smtClean="0">
              <a:solidFill>
                <a:srgbClr val="FF0000"/>
              </a:solidFill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509972" y="2700615"/>
            <a:ext cx="1868175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CaixaDeTexto 12"/>
          <p:cNvSpPr txBox="1"/>
          <p:nvPr/>
        </p:nvSpPr>
        <p:spPr>
          <a:xfrm>
            <a:off x="5715008" y="3353604"/>
            <a:ext cx="3112268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Aguarde o retorno do Sistema informando que a nota foi enviada a SEFAZ corretamente.</a:t>
            </a:r>
            <a:endParaRPr lang="pt-BR" dirty="0" smtClean="0">
              <a:solidFill>
                <a:srgbClr val="FF0000"/>
              </a:solidFill>
            </a:endParaRPr>
          </a:p>
        </p:txBody>
      </p:sp>
      <p:sp>
        <p:nvSpPr>
          <p:cNvPr id="4" name="Seta para a esquerda 3"/>
          <p:cNvSpPr/>
          <p:nvPr/>
        </p:nvSpPr>
        <p:spPr>
          <a:xfrm>
            <a:off x="2401733" y="2636223"/>
            <a:ext cx="1079663" cy="338524"/>
          </a:xfrm>
          <a:prstGeom prst="lef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CaixaDeTexto 13"/>
          <p:cNvSpPr txBox="1"/>
          <p:nvPr/>
        </p:nvSpPr>
        <p:spPr>
          <a:xfrm>
            <a:off x="3993915" y="1805492"/>
            <a:ext cx="1051391" cy="43088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100" dirty="0" smtClean="0"/>
              <a:t>Mensagem de Retorno SEFAZ</a:t>
            </a:r>
            <a:endParaRPr lang="pt-BR" sz="1100" dirty="0" smtClean="0">
              <a:solidFill>
                <a:srgbClr val="FF0000"/>
              </a:solidFill>
            </a:endParaRPr>
          </a:p>
        </p:txBody>
      </p:sp>
      <p:sp>
        <p:nvSpPr>
          <p:cNvPr id="15" name="Seta para a esquerda 14"/>
          <p:cNvSpPr/>
          <p:nvPr/>
        </p:nvSpPr>
        <p:spPr>
          <a:xfrm>
            <a:off x="3520576" y="1851674"/>
            <a:ext cx="473339" cy="338524"/>
          </a:xfrm>
          <a:prstGeom prst="leftArrow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264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88" y="1454442"/>
            <a:ext cx="4791075" cy="305752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Autorizando a Nota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40367"/>
            <a:ext cx="1795484" cy="418096"/>
          </a:xfrm>
        </p:spPr>
        <p:txBody>
          <a:bodyPr>
            <a:normAutofit/>
          </a:bodyPr>
          <a:lstStyle/>
          <a:p>
            <a:r>
              <a:rPr lang="pt-BR" dirty="0" smtClean="0"/>
              <a:t>Nf-e&gt; Iniciar Nf-e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34048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5671913" y="1683741"/>
            <a:ext cx="3195862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Nessa tela temos o retorno da SEFAZ informando se a nota Foi autorizada ou Rejeitada</a:t>
            </a:r>
            <a:endParaRPr lang="pt-BR" dirty="0" smtClean="0">
              <a:solidFill>
                <a:srgbClr val="FF0000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616182" y="1908289"/>
            <a:ext cx="1051391" cy="43088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1100" dirty="0" smtClean="0"/>
              <a:t>Mensagem de Retorno SEFAZ</a:t>
            </a:r>
            <a:endParaRPr lang="pt-BR" sz="1100" dirty="0" smtClean="0">
              <a:solidFill>
                <a:srgbClr val="FF0000"/>
              </a:solidFill>
            </a:endParaRPr>
          </a:p>
        </p:txBody>
      </p:sp>
      <p:sp>
        <p:nvSpPr>
          <p:cNvPr id="15" name="Seta para a esquerda 14"/>
          <p:cNvSpPr/>
          <p:nvPr/>
        </p:nvSpPr>
        <p:spPr>
          <a:xfrm>
            <a:off x="3142843" y="1954471"/>
            <a:ext cx="473339" cy="338524"/>
          </a:xfrm>
          <a:prstGeom prst="leftArrow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CaixaDeTexto 15"/>
          <p:cNvSpPr txBox="1"/>
          <p:nvPr/>
        </p:nvSpPr>
        <p:spPr>
          <a:xfrm>
            <a:off x="3248549" y="2879707"/>
            <a:ext cx="5619225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Nesse momento pode-se imprimir a </a:t>
            </a:r>
            <a:r>
              <a:rPr lang="pt-BR" dirty="0" err="1" smtClean="0"/>
              <a:t>Danfe</a:t>
            </a:r>
            <a:r>
              <a:rPr lang="pt-BR" dirty="0" smtClean="0"/>
              <a:t>, enviar os arquivos por e-mail ou baixar o XML da nota autorizada</a:t>
            </a:r>
            <a:endParaRPr lang="pt-BR" dirty="0" smtClean="0">
              <a:solidFill>
                <a:srgbClr val="FF0000"/>
              </a:solidFill>
            </a:endParaRPr>
          </a:p>
        </p:txBody>
      </p:sp>
      <p:cxnSp>
        <p:nvCxnSpPr>
          <p:cNvPr id="10" name="Conector angulado 9"/>
          <p:cNvCxnSpPr/>
          <p:nvPr/>
        </p:nvCxnSpPr>
        <p:spPr>
          <a:xfrm>
            <a:off x="2261312" y="2871957"/>
            <a:ext cx="931587" cy="327677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angulado 17"/>
          <p:cNvCxnSpPr/>
          <p:nvPr/>
        </p:nvCxnSpPr>
        <p:spPr>
          <a:xfrm flipV="1">
            <a:off x="2261311" y="3217918"/>
            <a:ext cx="931587" cy="339928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/>
          <p:cNvSpPr txBox="1"/>
          <p:nvPr/>
        </p:nvSpPr>
        <p:spPr>
          <a:xfrm>
            <a:off x="1308707" y="4524751"/>
            <a:ext cx="5933551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200" dirty="0" smtClean="0"/>
              <a:t>Caso a Nota seja rejeitada, deve-se ler a mensagem de retorno da SEFAZ, identificar o motivo da rejeição, corrigir e reenviar a mesma nota com o status </a:t>
            </a:r>
            <a:r>
              <a:rPr lang="pt-BR" sz="1200" dirty="0" smtClean="0">
                <a:solidFill>
                  <a:srgbClr val="FF0000"/>
                </a:solidFill>
              </a:rPr>
              <a:t>“Rejeitada” </a:t>
            </a:r>
            <a:r>
              <a:rPr lang="pt-BR" sz="1200" dirty="0" smtClean="0"/>
              <a:t>para a SEFAZ.</a:t>
            </a:r>
            <a:endParaRPr lang="pt-BR" sz="12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72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Cancelando a Nota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40367"/>
            <a:ext cx="1795484" cy="418096"/>
          </a:xfrm>
        </p:spPr>
        <p:txBody>
          <a:bodyPr>
            <a:normAutofit/>
          </a:bodyPr>
          <a:lstStyle/>
          <a:p>
            <a:r>
              <a:rPr lang="pt-BR" dirty="0" smtClean="0"/>
              <a:t>Nf-e&gt; Iniciar Nf-e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34048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1669187" y="2472902"/>
            <a:ext cx="3081562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Com a Nota Autorizada, clique em </a:t>
            </a:r>
            <a:r>
              <a:rPr lang="pt-BR" dirty="0" smtClean="0">
                <a:solidFill>
                  <a:srgbClr val="FF0000"/>
                </a:solidFill>
              </a:rPr>
              <a:t>“</a:t>
            </a:r>
            <a:r>
              <a:rPr lang="pt-BR" dirty="0" err="1" smtClean="0">
                <a:solidFill>
                  <a:srgbClr val="FF0000"/>
                </a:solidFill>
              </a:rPr>
              <a:t>Opçoes</a:t>
            </a:r>
            <a:r>
              <a:rPr lang="pt-BR" dirty="0" smtClean="0">
                <a:solidFill>
                  <a:srgbClr val="FF0000"/>
                </a:solidFill>
              </a:rPr>
              <a:t>&gt; Cancelar Nf-e&gt; Cancelar”</a:t>
            </a:r>
            <a:r>
              <a:rPr lang="pt-BR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0" name="CaixaDeTexto 19"/>
          <p:cNvSpPr txBox="1"/>
          <p:nvPr/>
        </p:nvSpPr>
        <p:spPr>
          <a:xfrm>
            <a:off x="1861289" y="4395987"/>
            <a:ext cx="5388006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200" dirty="0" smtClean="0"/>
              <a:t>O cancelamento só pode ser realizado após a nota ter sido autorizada pela SEFAZ.</a:t>
            </a:r>
          </a:p>
          <a:p>
            <a:pPr algn="just"/>
            <a:r>
              <a:rPr lang="pt-BR" sz="1200" dirty="0" smtClean="0"/>
              <a:t>Este processo só poderá ser realizado no Internet Explorer.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480" y="1349259"/>
            <a:ext cx="8429625" cy="342900"/>
          </a:xfrm>
          <a:prstGeom prst="rect">
            <a:avLst/>
          </a:prstGeom>
        </p:spPr>
      </p:pic>
      <p:sp>
        <p:nvSpPr>
          <p:cNvPr id="17" name="Retângulo 16"/>
          <p:cNvSpPr/>
          <p:nvPr/>
        </p:nvSpPr>
        <p:spPr>
          <a:xfrm>
            <a:off x="6308170" y="1402119"/>
            <a:ext cx="1868175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8443" y="1898275"/>
            <a:ext cx="1988019" cy="231935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21" name="Retângulo 20"/>
          <p:cNvSpPr/>
          <p:nvPr/>
        </p:nvSpPr>
        <p:spPr>
          <a:xfrm>
            <a:off x="5150115" y="3965860"/>
            <a:ext cx="831585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3558" y="3921941"/>
            <a:ext cx="2057400" cy="3810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22" name="Seta para a esquerda 21"/>
          <p:cNvSpPr/>
          <p:nvPr/>
        </p:nvSpPr>
        <p:spPr>
          <a:xfrm>
            <a:off x="6923112" y="3938299"/>
            <a:ext cx="1079663" cy="338524"/>
          </a:xfrm>
          <a:prstGeom prst="lef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/>
          <p:cNvSpPr/>
          <p:nvPr/>
        </p:nvSpPr>
        <p:spPr>
          <a:xfrm>
            <a:off x="8280483" y="1377513"/>
            <a:ext cx="339642" cy="269909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834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799" y="1182438"/>
            <a:ext cx="7679932" cy="30693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de Cliente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57500" y="867864"/>
            <a:ext cx="8128957" cy="629147"/>
          </a:xfrm>
        </p:spPr>
        <p:txBody>
          <a:bodyPr>
            <a:normAutofit fontScale="85000" lnSpcReduction="10000"/>
          </a:bodyPr>
          <a:lstStyle/>
          <a:p>
            <a:r>
              <a:rPr lang="pt-BR" dirty="0" smtClean="0"/>
              <a:t>Acessar: CRM&gt; Cadastro, e realizar o cadastro dos fornecedores ou clientes  no sistema. Um cadastro para cada CNPJ / CPF.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1756599" y="4350962"/>
            <a:ext cx="5753154" cy="43088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pt-BR" sz="1100" dirty="0" smtClean="0">
                <a:solidFill>
                  <a:schemeClr val="bg1"/>
                </a:solidFill>
              </a:rPr>
              <a:t>Cadastrar como TIPO: “Cliente ou Cliente/Fornecedor” ou  “Cliente”. As informações indicadas com a seta circulada em vermelho são obrigatórias  para emissão de Nf-e.</a:t>
            </a:r>
            <a:endParaRPr lang="pt-BR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39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486" y="1347184"/>
            <a:ext cx="7239000" cy="289899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Cancelando a Nota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40367"/>
            <a:ext cx="1795484" cy="418096"/>
          </a:xfrm>
        </p:spPr>
        <p:txBody>
          <a:bodyPr>
            <a:normAutofit/>
          </a:bodyPr>
          <a:lstStyle/>
          <a:p>
            <a:r>
              <a:rPr lang="pt-BR" dirty="0" smtClean="0"/>
              <a:t>Nf-e&gt; Iniciar Nf-e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34048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1082940" y="2318576"/>
            <a:ext cx="831585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/>
          <p:cNvSpPr/>
          <p:nvPr/>
        </p:nvSpPr>
        <p:spPr>
          <a:xfrm>
            <a:off x="2405223" y="2357849"/>
            <a:ext cx="1757202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/>
          <p:cNvSpPr/>
          <p:nvPr/>
        </p:nvSpPr>
        <p:spPr>
          <a:xfrm>
            <a:off x="7378901" y="3947351"/>
            <a:ext cx="736399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CaixaDeTexto 22"/>
          <p:cNvSpPr txBox="1"/>
          <p:nvPr/>
        </p:nvSpPr>
        <p:spPr>
          <a:xfrm>
            <a:off x="1685925" y="3558916"/>
            <a:ext cx="4714875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Preencha o campo Justificativa com no mínimo 15 caracteres e clique em </a:t>
            </a:r>
            <a:r>
              <a:rPr lang="pt-BR" dirty="0" smtClean="0">
                <a:solidFill>
                  <a:srgbClr val="FF0000"/>
                </a:solidFill>
              </a:rPr>
              <a:t>“Prosseguir”</a:t>
            </a:r>
            <a:r>
              <a:rPr lang="pt-BR" dirty="0" smtClean="0">
                <a:solidFill>
                  <a:schemeClr val="bg1"/>
                </a:solidFill>
              </a:rPr>
              <a:t>.</a:t>
            </a:r>
            <a:endParaRPr lang="pt-BR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91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88" y="1343401"/>
            <a:ext cx="4791075" cy="31813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</a:t>
            </a:r>
            <a:r>
              <a:rPr lang="pt-BR" dirty="0"/>
              <a:t>Cancelando a Nota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40367"/>
            <a:ext cx="1795484" cy="418096"/>
          </a:xfrm>
        </p:spPr>
        <p:txBody>
          <a:bodyPr>
            <a:normAutofit/>
          </a:bodyPr>
          <a:lstStyle/>
          <a:p>
            <a:r>
              <a:rPr lang="pt-BR" dirty="0" smtClean="0"/>
              <a:t>Nf-e&gt; Iniciar Nf-e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34048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5448220" y="1278857"/>
            <a:ext cx="3195862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Nessa tela temos o retorno da SEFAZ informando se a nota Foi Cancelada.</a:t>
            </a:r>
            <a:endParaRPr lang="pt-BR" dirty="0" smtClean="0">
              <a:solidFill>
                <a:srgbClr val="FF0000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5271863" y="2633074"/>
            <a:ext cx="1051391" cy="43088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1100" dirty="0" smtClean="0"/>
              <a:t>Mensagem de Retorno SEFAZ</a:t>
            </a:r>
            <a:endParaRPr lang="pt-BR" sz="1100" dirty="0" smtClean="0">
              <a:solidFill>
                <a:srgbClr val="FF0000"/>
              </a:solidFill>
            </a:endParaRPr>
          </a:p>
        </p:txBody>
      </p:sp>
      <p:sp>
        <p:nvSpPr>
          <p:cNvPr id="15" name="Seta para a esquerda 14"/>
          <p:cNvSpPr/>
          <p:nvPr/>
        </p:nvSpPr>
        <p:spPr>
          <a:xfrm>
            <a:off x="4798524" y="2679256"/>
            <a:ext cx="473339" cy="338524"/>
          </a:xfrm>
          <a:prstGeom prst="leftArrow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CaixaDeTexto 15"/>
          <p:cNvSpPr txBox="1"/>
          <p:nvPr/>
        </p:nvSpPr>
        <p:spPr>
          <a:xfrm>
            <a:off x="2535449" y="3642935"/>
            <a:ext cx="5619225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Nesse momento pode-se enviar os arquivos referente ao cancelamento por e-mail baixar o XML da nota Cancelada</a:t>
            </a:r>
            <a:endParaRPr lang="pt-BR" dirty="0" smtClean="0">
              <a:solidFill>
                <a:srgbClr val="FF0000"/>
              </a:solidFill>
            </a:endParaRPr>
          </a:p>
        </p:txBody>
      </p:sp>
      <p:cxnSp>
        <p:nvCxnSpPr>
          <p:cNvPr id="10" name="Conector angulado 9"/>
          <p:cNvCxnSpPr/>
          <p:nvPr/>
        </p:nvCxnSpPr>
        <p:spPr>
          <a:xfrm>
            <a:off x="1537412" y="3629665"/>
            <a:ext cx="931587" cy="327677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angulado 17"/>
          <p:cNvCxnSpPr/>
          <p:nvPr/>
        </p:nvCxnSpPr>
        <p:spPr>
          <a:xfrm flipV="1">
            <a:off x="1537411" y="3975626"/>
            <a:ext cx="931587" cy="339928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25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Demonstração </a:t>
            </a:r>
            <a:r>
              <a:rPr lang="pt-BR" smtClean="0"/>
              <a:t>Prática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Apoio a Operações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2942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Obrigado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Apoio a Operações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2717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957" y="1476457"/>
            <a:ext cx="4326115" cy="227864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099008" cy="633332"/>
          </a:xfrm>
        </p:spPr>
        <p:txBody>
          <a:bodyPr/>
          <a:lstStyle/>
          <a:p>
            <a:r>
              <a:rPr lang="pt-BR" dirty="0" smtClean="0"/>
              <a:t>Natureza de Operação – Nota Substitutiva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885226"/>
            <a:ext cx="8215606" cy="1008822"/>
          </a:xfrm>
        </p:spPr>
        <p:txBody>
          <a:bodyPr/>
          <a:lstStyle/>
          <a:p>
            <a:r>
              <a:rPr lang="pt-BR" dirty="0" smtClean="0"/>
              <a:t>Faturamento&gt; Cadastros Auxiliares&gt; Natureza de Operação: Cadastrar a natureza de operação de Nota substitutiva de cupom fiscal.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2465790" y="2603993"/>
            <a:ext cx="452063" cy="1497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650" y="3733031"/>
            <a:ext cx="3308280" cy="1185366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5593404" y="1894049"/>
            <a:ext cx="3068015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600" dirty="0" smtClean="0">
                <a:solidFill>
                  <a:schemeClr val="bg1"/>
                </a:solidFill>
              </a:rPr>
              <a:t>Todas as informações referente a Natureza de operação devem estar de acordo com Rotina em execução, tais como: tipo de preço, tipo de operação, e movimentação Físico/Financeiro</a:t>
            </a:r>
            <a:endParaRPr lang="pt-B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0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88" y="1518558"/>
            <a:ext cx="3660066" cy="347034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099008" cy="633332"/>
          </a:xfrm>
        </p:spPr>
        <p:txBody>
          <a:bodyPr/>
          <a:lstStyle/>
          <a:p>
            <a:r>
              <a:rPr lang="pt-BR" dirty="0" smtClean="0"/>
              <a:t>Natureza de Operação – Nota Substitutiva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885226"/>
            <a:ext cx="8215606" cy="1008822"/>
          </a:xfrm>
        </p:spPr>
        <p:txBody>
          <a:bodyPr/>
          <a:lstStyle/>
          <a:p>
            <a:r>
              <a:rPr lang="pt-BR" dirty="0" smtClean="0"/>
              <a:t>Faturamento&gt; Cadastros Auxiliares&gt; Natureza de Operação: Cadastrar a natureza de operação de Nota substitutiva de cupom fiscal.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480788" y="3919283"/>
            <a:ext cx="3660066" cy="2344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4140854" y="2687329"/>
            <a:ext cx="4572000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600" dirty="0" smtClean="0">
                <a:solidFill>
                  <a:schemeClr val="bg1"/>
                </a:solidFill>
              </a:rPr>
              <a:t>Para a Natureza de operação Nota Substitutiva de Cupom, o único campo marcado na linha </a:t>
            </a:r>
            <a:r>
              <a:rPr lang="pt-BR" sz="1600" dirty="0" smtClean="0">
                <a:solidFill>
                  <a:srgbClr val="FF0000"/>
                </a:solidFill>
              </a:rPr>
              <a:t>“Outros” </a:t>
            </a:r>
            <a:r>
              <a:rPr lang="pt-BR" sz="1600" dirty="0" smtClean="0">
                <a:solidFill>
                  <a:schemeClr val="bg1"/>
                </a:solidFill>
              </a:rPr>
              <a:t>é a opção </a:t>
            </a:r>
            <a:r>
              <a:rPr lang="pt-BR" sz="1600" dirty="0" smtClean="0">
                <a:solidFill>
                  <a:srgbClr val="FF0000"/>
                </a:solidFill>
              </a:rPr>
              <a:t>“Exibe Nf-e”</a:t>
            </a:r>
            <a:r>
              <a:rPr lang="pt-BR" sz="1600" dirty="0" smtClean="0">
                <a:solidFill>
                  <a:schemeClr val="bg1"/>
                </a:solidFill>
              </a:rPr>
              <a:t>.</a:t>
            </a:r>
            <a:endParaRPr lang="pt-B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69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953764" cy="398994"/>
          </a:xfrm>
        </p:spPr>
        <p:txBody>
          <a:bodyPr/>
          <a:lstStyle/>
          <a:p>
            <a:r>
              <a:rPr lang="pt-BR" dirty="0" smtClean="0"/>
              <a:t>Detalhamento de Configuração Tributária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Suprimentos&gt; Estoque&gt; Cadastros Auxiliares&gt; Configuração tributária&gt;</a:t>
            </a:r>
          </a:p>
          <a:p>
            <a:pPr marL="0" indent="0">
              <a:buNone/>
            </a:pPr>
            <a:r>
              <a:rPr lang="pt-BR" dirty="0" smtClean="0"/>
              <a:t>Para todas as configurações tributárias existentes, uma de cada vez, clique em detalhamento&gt; Selecione a natureza de operação desejada e faça o detalhamento tributário para esta ação: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1815255" y="3758305"/>
            <a:ext cx="5544767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600" dirty="0" smtClean="0">
                <a:solidFill>
                  <a:schemeClr val="bg1"/>
                </a:solidFill>
              </a:rPr>
              <a:t>Consulte seu contador para as informações de CFOP/CST.</a:t>
            </a:r>
          </a:p>
          <a:p>
            <a:pPr algn="just"/>
            <a:r>
              <a:rPr lang="pt-BR" sz="1600" dirty="0" smtClean="0">
                <a:solidFill>
                  <a:schemeClr val="bg1"/>
                </a:solidFill>
              </a:rPr>
              <a:t>Por padrão para nota substitutiva utiliza-se as CFOP’s 5929/6929.</a:t>
            </a:r>
            <a:endParaRPr lang="pt-BR" sz="1600" dirty="0">
              <a:solidFill>
                <a:schemeClr val="bg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510" y="2285697"/>
            <a:ext cx="5924258" cy="123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24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815" y="1085850"/>
            <a:ext cx="4362450" cy="4057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130217"/>
            <a:ext cx="7953764" cy="398994"/>
          </a:xfrm>
        </p:spPr>
        <p:txBody>
          <a:bodyPr/>
          <a:lstStyle/>
          <a:p>
            <a:r>
              <a:rPr lang="pt-BR" dirty="0" smtClean="0"/>
              <a:t>Detalhamento de Configuração Tributária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737780"/>
            <a:ext cx="8215606" cy="390629"/>
          </a:xfrm>
        </p:spPr>
        <p:txBody>
          <a:bodyPr>
            <a:normAutofit/>
          </a:bodyPr>
          <a:lstStyle/>
          <a:p>
            <a:r>
              <a:rPr lang="pt-BR" dirty="0" smtClean="0"/>
              <a:t>Suprimentos&gt; Estoque&gt; Cadastros Auxiliares&gt; Configuração tributária&gt;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5546799" y="1949820"/>
            <a:ext cx="2799534" cy="181588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600" dirty="0" smtClean="0">
                <a:solidFill>
                  <a:schemeClr val="bg1"/>
                </a:solidFill>
              </a:rPr>
              <a:t>Consulte seu contador para as informações de CFOP/CST.</a:t>
            </a:r>
          </a:p>
          <a:p>
            <a:pPr algn="just"/>
            <a:r>
              <a:rPr lang="pt-BR" sz="1600" dirty="0" smtClean="0">
                <a:solidFill>
                  <a:schemeClr val="bg1"/>
                </a:solidFill>
              </a:rPr>
              <a:t>Por padrão para nota substitutiva utiliza-se as CST ICMS 0.41 sem nenhum tipo de alíquota e o campo CSOSN 0.400.</a:t>
            </a:r>
            <a:endParaRPr lang="pt-B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38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25" y="2417654"/>
            <a:ext cx="6232168" cy="18129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5174" y="169120"/>
            <a:ext cx="7457150" cy="398994"/>
          </a:xfrm>
        </p:spPr>
        <p:txBody>
          <a:bodyPr/>
          <a:lstStyle/>
          <a:p>
            <a:r>
              <a:rPr lang="pt-BR" dirty="0" smtClean="0"/>
              <a:t>Acesso Restrito - Faturamento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65946" y="727044"/>
            <a:ext cx="8215606" cy="927096"/>
          </a:xfrm>
        </p:spPr>
        <p:txBody>
          <a:bodyPr/>
          <a:lstStyle/>
          <a:p>
            <a:r>
              <a:rPr lang="pt-BR" dirty="0" smtClean="0"/>
              <a:t>Empresa&gt; Parâmetros Globais&gt; Acesso Restrito&gt; Faturamento: Configurar a Natureza de operação Padrão para Nota Substitutiva.</a:t>
            </a:r>
            <a:endParaRPr lang="pt-BR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1219956" y="4288132"/>
            <a:ext cx="6580815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200" dirty="0" smtClean="0">
                <a:solidFill>
                  <a:schemeClr val="bg1"/>
                </a:solidFill>
              </a:rPr>
              <a:t>As informações de acesso restrito , geralmente são importadas do portal modelo.  Caso haja alguma particularidade referente a algum parâmetro de emissão de NF, pode-se solicitar a  esta parametrização para a equipe de suporte se necessário.  </a:t>
            </a:r>
            <a:endParaRPr lang="pt-BR" sz="1200" dirty="0">
              <a:solidFill>
                <a:schemeClr val="bg1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545" y="1584000"/>
            <a:ext cx="5123328" cy="833654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6914694" y="1904900"/>
            <a:ext cx="2121278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600" dirty="0" smtClean="0">
                <a:solidFill>
                  <a:schemeClr val="bg1"/>
                </a:solidFill>
              </a:rPr>
              <a:t>Selecione a Natureza Padrão  para a nota substitutiva de Cupom fiscal  e marque os parâmetros necessários</a:t>
            </a:r>
            <a:endParaRPr lang="pt-B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34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Permissão de Usuário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1127734"/>
            <a:ext cx="3741017" cy="399509"/>
          </a:xfrm>
        </p:spPr>
        <p:txBody>
          <a:bodyPr/>
          <a:lstStyle/>
          <a:p>
            <a:r>
              <a:rPr lang="pt-BR" dirty="0" smtClean="0"/>
              <a:t>Empresa&gt; Segurança&gt;Configurar usuários&gt;</a:t>
            </a:r>
            <a:endParaRPr lang="pt-BR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613" y="2309604"/>
            <a:ext cx="3057525" cy="1228725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3521" y="1695242"/>
            <a:ext cx="4400550" cy="2762250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2009550" y="4457492"/>
            <a:ext cx="5087566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600" dirty="0"/>
              <a:t>Habilitar permissão aos usuários para as opções de </a:t>
            </a:r>
            <a:r>
              <a:rPr lang="pt-BR" sz="1600" dirty="0" smtClean="0"/>
              <a:t>Nf-e</a:t>
            </a:r>
            <a:r>
              <a:rPr lang="pt-BR" sz="1600" dirty="0"/>
              <a:t>, </a:t>
            </a:r>
            <a:r>
              <a:rPr lang="pt-BR" sz="1600" dirty="0" smtClean="0"/>
              <a:t> e Faturamento conforme </a:t>
            </a:r>
            <a:r>
              <a:rPr lang="pt-BR" sz="1600" dirty="0"/>
              <a:t>a categoria de usabilidade.</a:t>
            </a:r>
          </a:p>
        </p:txBody>
      </p:sp>
    </p:spTree>
    <p:extLst>
      <p:ext uri="{BB962C8B-B14F-4D97-AF65-F5344CB8AC3E}">
        <p14:creationId xmlns:p14="http://schemas.microsoft.com/office/powerpoint/2010/main" val="86957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emplate PPT_Treinamentos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2293</TotalTime>
  <Words>1414</Words>
  <Application>Microsoft Office PowerPoint</Application>
  <PresentationFormat>Apresentação na tela (16:9)</PresentationFormat>
  <Paragraphs>137</Paragraphs>
  <Slides>33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33</vt:i4>
      </vt:variant>
    </vt:vector>
  </HeadingPairs>
  <TitlesOfParts>
    <vt:vector size="41" baseType="lpstr">
      <vt:lpstr>Arial</vt:lpstr>
      <vt:lpstr>Calibri</vt:lpstr>
      <vt:lpstr>Dosis Bold</vt:lpstr>
      <vt:lpstr>Dosis ExtraLight</vt:lpstr>
      <vt:lpstr>Neo Sans Pro</vt:lpstr>
      <vt:lpstr>Verdana</vt:lpstr>
      <vt:lpstr>Template PPT_Treinamentos</vt:lpstr>
      <vt:lpstr>Slide do think-cell</vt:lpstr>
      <vt:lpstr>Emissão de Nota Fiscal – Nota Substitutiva de Cupom Fiscal</vt:lpstr>
      <vt:lpstr>Introdução</vt:lpstr>
      <vt:lpstr>Cadastro de Cliente</vt:lpstr>
      <vt:lpstr>Natureza de Operação – Nota Substitutiva</vt:lpstr>
      <vt:lpstr>Natureza de Operação – Nota Substitutiva</vt:lpstr>
      <vt:lpstr>Detalhamento de Configuração Tributária</vt:lpstr>
      <vt:lpstr>Detalhamento de Configuração Tributária</vt:lpstr>
      <vt:lpstr>Acesso Restrito - Faturamento</vt:lpstr>
      <vt:lpstr>Permissão de Usuário</vt:lpstr>
      <vt:lpstr>Emissão de Nota Fiscal Substitutiva - POS</vt:lpstr>
      <vt:lpstr>Nota Fiscal Substitutiva de Cupom - POS</vt:lpstr>
      <vt:lpstr>Nota Fiscal Substitutiva de Cupom - POS</vt:lpstr>
      <vt:lpstr>Nota Fiscal Substitutiva de Cupom - POS</vt:lpstr>
      <vt:lpstr>Emissão de Nota Fiscal Substitutiva - ERP</vt:lpstr>
      <vt:lpstr>Nota Fiscal Substitutiva de Cupom - ERP</vt:lpstr>
      <vt:lpstr>Nota Fiscal Substitutiva de Cupom - ERP</vt:lpstr>
      <vt:lpstr>Nota Fiscal Substitutiva de Cupom - ERP</vt:lpstr>
      <vt:lpstr>Nota Fiscal Substitutiva – Módulo Nf-e</vt:lpstr>
      <vt:lpstr>Módulo Nf-e – Acessando o Módulo NF-e </vt:lpstr>
      <vt:lpstr>Módulo Nf-e – Acessando o Módulo NF-e </vt:lpstr>
      <vt:lpstr>Módulo Nf-e – Filtros de Pesquisa</vt:lpstr>
      <vt:lpstr>Módulo Nf-e – Filtros de Pesquisa</vt:lpstr>
      <vt:lpstr>Módulo Nf-e – Opções </vt:lpstr>
      <vt:lpstr>Módulo Nf-e – Exclusão de Nota</vt:lpstr>
      <vt:lpstr>Módulo Nf-e – Autorizando a Nota</vt:lpstr>
      <vt:lpstr>Módulo Nf-e – Autorizando a Nota</vt:lpstr>
      <vt:lpstr>Módulo Nf-e – Autorizando a Nota</vt:lpstr>
      <vt:lpstr>Módulo Nf-e – Autorizando a Nota</vt:lpstr>
      <vt:lpstr>Módulo Nf-e – Cancelando a Nota</vt:lpstr>
      <vt:lpstr>Módulo Nf-e – Cancelando a Nota</vt:lpstr>
      <vt:lpstr>Módulo Nf-e – Cancelando a Nota</vt:lpstr>
      <vt:lpstr>Demonstração Prática</vt:lpstr>
      <vt:lpstr>Obrigado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</dc:creator>
  <cp:lastModifiedBy>Jean Roberto De Azevedo Rosa</cp:lastModifiedBy>
  <cp:revision>165</cp:revision>
  <cp:lastPrinted>2016-07-04T16:49:09Z</cp:lastPrinted>
  <dcterms:created xsi:type="dcterms:W3CDTF">2016-03-21T18:29:28Z</dcterms:created>
  <dcterms:modified xsi:type="dcterms:W3CDTF">2016-09-28T19:08:33Z</dcterms:modified>
</cp:coreProperties>
</file>