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6" r:id="rId2"/>
    <p:sldId id="296" r:id="rId3"/>
    <p:sldId id="414" r:id="rId4"/>
    <p:sldId id="376" r:id="rId5"/>
    <p:sldId id="336" r:id="rId6"/>
    <p:sldId id="401" r:id="rId7"/>
    <p:sldId id="367" r:id="rId8"/>
    <p:sldId id="402" r:id="rId9"/>
    <p:sldId id="383" r:id="rId10"/>
    <p:sldId id="309" r:id="rId11"/>
    <p:sldId id="409" r:id="rId12"/>
    <p:sldId id="394" r:id="rId13"/>
    <p:sldId id="395" r:id="rId14"/>
    <p:sldId id="368" r:id="rId15"/>
    <p:sldId id="377" r:id="rId16"/>
    <p:sldId id="410" r:id="rId17"/>
    <p:sldId id="411" r:id="rId18"/>
    <p:sldId id="378" r:id="rId19"/>
    <p:sldId id="379" r:id="rId20"/>
    <p:sldId id="380" r:id="rId21"/>
    <p:sldId id="381" r:id="rId22"/>
    <p:sldId id="386" r:id="rId23"/>
    <p:sldId id="382" r:id="rId24"/>
    <p:sldId id="384" r:id="rId25"/>
    <p:sldId id="403" r:id="rId26"/>
    <p:sldId id="387" r:id="rId27"/>
    <p:sldId id="392" r:id="rId28"/>
    <p:sldId id="388" r:id="rId29"/>
    <p:sldId id="396" r:id="rId30"/>
    <p:sldId id="389" r:id="rId31"/>
    <p:sldId id="390" r:id="rId32"/>
    <p:sldId id="385" r:id="rId33"/>
    <p:sldId id="391" r:id="rId34"/>
    <p:sldId id="393" r:id="rId35"/>
    <p:sldId id="397" r:id="rId36"/>
    <p:sldId id="398" r:id="rId37"/>
    <p:sldId id="404" r:id="rId38"/>
    <p:sldId id="399" r:id="rId39"/>
    <p:sldId id="400" r:id="rId40"/>
    <p:sldId id="405" r:id="rId41"/>
    <p:sldId id="348" r:id="rId42"/>
    <p:sldId id="358" r:id="rId43"/>
    <p:sldId id="283" r:id="rId4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isão Geral" id="{58970B4B-F630-4D5B-88DE-508ACD9FB37C}">
          <p14:sldIdLst>
            <p14:sldId id="256"/>
            <p14:sldId id="296"/>
            <p14:sldId id="414"/>
            <p14:sldId id="376"/>
            <p14:sldId id="336"/>
            <p14:sldId id="401"/>
            <p14:sldId id="367"/>
            <p14:sldId id="402"/>
          </p14:sldIdLst>
        </p14:section>
        <p14:section name="Modulo 1" id="{34183B0E-60BA-45A6-A087-4BB7C4A6FE49}">
          <p14:sldIdLst>
            <p14:sldId id="383"/>
            <p14:sldId id="309"/>
            <p14:sldId id="409"/>
            <p14:sldId id="394"/>
            <p14:sldId id="395"/>
          </p14:sldIdLst>
        </p14:section>
        <p14:section name="Módulo 2" id="{EB3C67CE-7CDE-E84D-81BF-01691E37A780}">
          <p14:sldIdLst>
            <p14:sldId id="368"/>
            <p14:sldId id="377"/>
            <p14:sldId id="410"/>
            <p14:sldId id="411"/>
            <p14:sldId id="378"/>
            <p14:sldId id="379"/>
            <p14:sldId id="380"/>
            <p14:sldId id="381"/>
            <p14:sldId id="386"/>
            <p14:sldId id="382"/>
            <p14:sldId id="384"/>
            <p14:sldId id="403"/>
            <p14:sldId id="387"/>
            <p14:sldId id="392"/>
          </p14:sldIdLst>
        </p14:section>
        <p14:section name="Módulo 3" id="{5C7E02CE-6E44-40B0-8D13-1FDDCF105643}">
          <p14:sldIdLst>
            <p14:sldId id="388"/>
            <p14:sldId id="396"/>
            <p14:sldId id="389"/>
            <p14:sldId id="390"/>
            <p14:sldId id="385"/>
            <p14:sldId id="391"/>
            <p14:sldId id="393"/>
          </p14:sldIdLst>
        </p14:section>
        <p14:section name="Módulo 4" id="{F1E2DC97-A944-4AF1-B044-78338F1CE390}">
          <p14:sldIdLst>
            <p14:sldId id="397"/>
            <p14:sldId id="398"/>
            <p14:sldId id="404"/>
          </p14:sldIdLst>
        </p14:section>
        <p14:section name="Módulo 5" id="{D37A10DB-704D-4C13-AC9C-F4CE57292BF6}">
          <p14:sldIdLst>
            <p14:sldId id="399"/>
            <p14:sldId id="400"/>
            <p14:sldId id="405"/>
          </p14:sldIdLst>
        </p14:section>
        <p14:section name="Cap 4 - N1" id="{4F5F9E81-3A8C-484B-90C7-68B87B40E1B4}">
          <p14:sldIdLst>
            <p14:sldId id="348"/>
            <p14:sldId id="358"/>
          </p14:sldIdLst>
        </p14:section>
        <p14:section name="Slide Final" id="{5E23C6C0-8FB2-4F7D-BB8B-7B728BBDBF33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0037"/>
    <a:srgbClr val="BB98E6"/>
    <a:srgbClr val="5D308F"/>
    <a:srgbClr val="745E8D"/>
    <a:srgbClr val="49197D"/>
    <a:srgbClr val="FBAD17"/>
    <a:srgbClr val="E49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131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388B74-93D6-4B5E-9C36-743FFDA28D9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15B8ABE-8BCE-4A8D-A949-346DF99546E1}">
      <dgm:prSet phldrT="[Texto]" custT="1"/>
      <dgm:spPr/>
      <dgm:t>
        <a:bodyPr/>
        <a:lstStyle/>
        <a:p>
          <a:r>
            <a:rPr lang="pt-BR" sz="1500" dirty="0" smtClean="0"/>
            <a:t>Linx </a:t>
          </a:r>
          <a:r>
            <a:rPr lang="pt-BR" sz="1200" dirty="0" smtClean="0"/>
            <a:t>Microvix</a:t>
          </a:r>
          <a:endParaRPr lang="pt-BR" sz="1200" dirty="0"/>
        </a:p>
      </dgm:t>
    </dgm:pt>
    <dgm:pt modelId="{493ECBD7-C669-4CEB-96AB-47853377545B}" type="parTrans" cxnId="{0685B3B4-2D85-488B-B0E8-67CAEAADA3DF}">
      <dgm:prSet/>
      <dgm:spPr/>
      <dgm:t>
        <a:bodyPr/>
        <a:lstStyle/>
        <a:p>
          <a:endParaRPr lang="pt-BR"/>
        </a:p>
      </dgm:t>
    </dgm:pt>
    <dgm:pt modelId="{2D3B6FAD-C32F-43EC-9DF6-8565E4B7E6AA}" type="sibTrans" cxnId="{0685B3B4-2D85-488B-B0E8-67CAEAADA3DF}">
      <dgm:prSet/>
      <dgm:spPr/>
      <dgm:t>
        <a:bodyPr/>
        <a:lstStyle/>
        <a:p>
          <a:endParaRPr lang="pt-BR"/>
        </a:p>
      </dgm:t>
    </dgm:pt>
    <dgm:pt modelId="{8C698A85-07D3-4EF6-AE24-B76D1B71E9C7}">
      <dgm:prSet phldrT="[Texto]" custT="1"/>
      <dgm:spPr/>
      <dgm:t>
        <a:bodyPr/>
        <a:lstStyle/>
        <a:p>
          <a:r>
            <a:rPr lang="pt-BR" sz="1200" dirty="0" smtClean="0"/>
            <a:t>Microvix ERP</a:t>
          </a:r>
          <a:endParaRPr lang="pt-BR" sz="1200" dirty="0"/>
        </a:p>
      </dgm:t>
    </dgm:pt>
    <dgm:pt modelId="{8C055C60-A20B-4AD3-8079-6A3C757DE308}" type="parTrans" cxnId="{F18E7502-21A2-4CE3-BC40-E6435F53004F}">
      <dgm:prSet/>
      <dgm:spPr/>
      <dgm:t>
        <a:bodyPr/>
        <a:lstStyle/>
        <a:p>
          <a:endParaRPr lang="pt-BR"/>
        </a:p>
      </dgm:t>
    </dgm:pt>
    <dgm:pt modelId="{D802E2BD-A841-4B7F-B7E3-1168E637A38C}" type="sibTrans" cxnId="{F18E7502-21A2-4CE3-BC40-E6435F53004F}">
      <dgm:prSet/>
      <dgm:spPr/>
      <dgm:t>
        <a:bodyPr/>
        <a:lstStyle/>
        <a:p>
          <a:endParaRPr lang="pt-BR"/>
        </a:p>
      </dgm:t>
    </dgm:pt>
    <dgm:pt modelId="{57EC51A8-D3E1-4648-BBCD-B38BC1E6925D}">
      <dgm:prSet phldrT="[Texto]" custT="1"/>
      <dgm:spPr/>
      <dgm:t>
        <a:bodyPr/>
        <a:lstStyle/>
        <a:p>
          <a:r>
            <a:rPr lang="pt-BR" sz="1200" dirty="0" smtClean="0"/>
            <a:t>Microvix POS - PAF</a:t>
          </a:r>
          <a:endParaRPr lang="pt-BR" sz="1200" dirty="0"/>
        </a:p>
      </dgm:t>
    </dgm:pt>
    <dgm:pt modelId="{B3F14D62-EA8D-4934-A3EB-CE2A96634C8C}" type="parTrans" cxnId="{C91B96F6-BBC1-4508-8F7B-35D8A8887EEB}">
      <dgm:prSet/>
      <dgm:spPr/>
      <dgm:t>
        <a:bodyPr/>
        <a:lstStyle/>
        <a:p>
          <a:endParaRPr lang="pt-BR"/>
        </a:p>
      </dgm:t>
    </dgm:pt>
    <dgm:pt modelId="{3CB141C4-BDBB-4ED1-A02B-B812A403A736}" type="sibTrans" cxnId="{C91B96F6-BBC1-4508-8F7B-35D8A8887EEB}">
      <dgm:prSet/>
      <dgm:spPr/>
      <dgm:t>
        <a:bodyPr/>
        <a:lstStyle/>
        <a:p>
          <a:endParaRPr lang="pt-BR"/>
        </a:p>
      </dgm:t>
    </dgm:pt>
    <dgm:pt modelId="{3F2EB108-893A-4734-BE45-7427744B8A3D}">
      <dgm:prSet phldrT="[Texto]" custT="1"/>
      <dgm:spPr/>
      <dgm:t>
        <a:bodyPr/>
        <a:lstStyle/>
        <a:p>
          <a:r>
            <a:rPr lang="pt-BR" sz="1100" dirty="0" smtClean="0"/>
            <a:t>Microvix POS - NFC-e</a:t>
          </a:r>
          <a:endParaRPr lang="pt-BR" sz="1100" dirty="0"/>
        </a:p>
      </dgm:t>
    </dgm:pt>
    <dgm:pt modelId="{68901D4E-E6B9-4FDC-9865-F29B4CBE246A}" type="parTrans" cxnId="{88C1D0F7-382B-4EF2-B3AD-8DB831BA3584}">
      <dgm:prSet/>
      <dgm:spPr/>
      <dgm:t>
        <a:bodyPr/>
        <a:lstStyle/>
        <a:p>
          <a:endParaRPr lang="pt-BR"/>
        </a:p>
      </dgm:t>
    </dgm:pt>
    <dgm:pt modelId="{AE1F2930-972B-48FB-B54E-BF6162434440}" type="sibTrans" cxnId="{88C1D0F7-382B-4EF2-B3AD-8DB831BA3584}">
      <dgm:prSet/>
      <dgm:spPr/>
      <dgm:t>
        <a:bodyPr/>
        <a:lstStyle/>
        <a:p>
          <a:endParaRPr lang="pt-BR"/>
        </a:p>
      </dgm:t>
    </dgm:pt>
    <dgm:pt modelId="{8654C9F6-69E3-4562-B84F-8BC6D11FEAC6}">
      <dgm:prSet phldrT="[Texto]" custT="1"/>
      <dgm:spPr/>
      <dgm:t>
        <a:bodyPr/>
        <a:lstStyle/>
        <a:p>
          <a:r>
            <a:rPr lang="pt-BR" sz="1200" dirty="0" smtClean="0"/>
            <a:t>Microvix POS - SAT</a:t>
          </a:r>
          <a:endParaRPr lang="pt-BR" sz="1200" dirty="0"/>
        </a:p>
      </dgm:t>
    </dgm:pt>
    <dgm:pt modelId="{7B5FD08D-C013-4730-B9E0-4614B971854F}" type="parTrans" cxnId="{A4E62B19-4EA0-4183-9015-35BD30707B41}">
      <dgm:prSet/>
      <dgm:spPr/>
      <dgm:t>
        <a:bodyPr/>
        <a:lstStyle/>
        <a:p>
          <a:endParaRPr lang="pt-BR"/>
        </a:p>
      </dgm:t>
    </dgm:pt>
    <dgm:pt modelId="{3EFFF64D-210E-46D3-8814-ADB70D50E1B6}" type="sibTrans" cxnId="{A4E62B19-4EA0-4183-9015-35BD30707B41}">
      <dgm:prSet/>
      <dgm:spPr/>
      <dgm:t>
        <a:bodyPr/>
        <a:lstStyle/>
        <a:p>
          <a:endParaRPr lang="pt-BR"/>
        </a:p>
      </dgm:t>
    </dgm:pt>
    <dgm:pt modelId="{CEF58B3F-F85B-40FC-9F5E-CD8082EB46DC}" type="pres">
      <dgm:prSet presAssocID="{7F388B74-93D6-4B5E-9C36-743FFDA28D9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6EE2F4-AD7E-4E49-8506-FA10575E59FE}" type="pres">
      <dgm:prSet presAssocID="{D15B8ABE-8BCE-4A8D-A949-346DF99546E1}" presName="centerShape" presStyleLbl="node0" presStyleIdx="0" presStyleCnt="1"/>
      <dgm:spPr/>
      <dgm:t>
        <a:bodyPr/>
        <a:lstStyle/>
        <a:p>
          <a:endParaRPr lang="en-US"/>
        </a:p>
      </dgm:t>
    </dgm:pt>
    <dgm:pt modelId="{2C729D9A-8144-413D-9EB8-F2218CB3F6F3}" type="pres">
      <dgm:prSet presAssocID="{B3F14D62-EA8D-4934-A3EB-CE2A96634C8C}" presName="parTrans" presStyleLbl="sibTrans2D1" presStyleIdx="0" presStyleCnt="4"/>
      <dgm:spPr/>
      <dgm:t>
        <a:bodyPr/>
        <a:lstStyle/>
        <a:p>
          <a:endParaRPr lang="en-US"/>
        </a:p>
      </dgm:t>
    </dgm:pt>
    <dgm:pt modelId="{ADFBE46D-F68C-4F9B-B30F-6BBEBB62FC66}" type="pres">
      <dgm:prSet presAssocID="{B3F14D62-EA8D-4934-A3EB-CE2A96634C8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6FFFD29-D1C2-4EE3-AC21-FF146875F210}" type="pres">
      <dgm:prSet presAssocID="{57EC51A8-D3E1-4648-BBCD-B38BC1E692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2AC153-F263-4FCF-A70B-B4043DD1C532}" type="pres">
      <dgm:prSet presAssocID="{8C055C60-A20B-4AD3-8079-6A3C757DE308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B7DCCDF-227F-4CD2-93D6-F386110755D0}" type="pres">
      <dgm:prSet presAssocID="{8C055C60-A20B-4AD3-8079-6A3C757DE308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361A190B-5E9D-43E9-8DE4-FE973E329BAB}" type="pres">
      <dgm:prSet presAssocID="{8C698A85-07D3-4EF6-AE24-B76D1B71E9C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15F6E-2C80-48F1-8045-B143D42F99D1}" type="pres">
      <dgm:prSet presAssocID="{68901D4E-E6B9-4FDC-9865-F29B4CBE246A}" presName="parTrans" presStyleLbl="sibTrans2D1" presStyleIdx="2" presStyleCnt="4"/>
      <dgm:spPr/>
      <dgm:t>
        <a:bodyPr/>
        <a:lstStyle/>
        <a:p>
          <a:endParaRPr lang="en-US"/>
        </a:p>
      </dgm:t>
    </dgm:pt>
    <dgm:pt modelId="{356C35B6-8416-4AFE-A3EE-9F97F107353B}" type="pres">
      <dgm:prSet presAssocID="{68901D4E-E6B9-4FDC-9865-F29B4CBE246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4ED2004-E4F2-4DE2-A8C9-F67ABEE84735}" type="pres">
      <dgm:prSet presAssocID="{3F2EB108-893A-4734-BE45-7427744B8A3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8933B6-6F82-4BF2-9782-0D37E706B4DA}" type="pres">
      <dgm:prSet presAssocID="{7B5FD08D-C013-4730-B9E0-4614B971854F}" presName="parTrans" presStyleLbl="sibTrans2D1" presStyleIdx="3" presStyleCnt="4"/>
      <dgm:spPr/>
      <dgm:t>
        <a:bodyPr/>
        <a:lstStyle/>
        <a:p>
          <a:endParaRPr lang="en-US"/>
        </a:p>
      </dgm:t>
    </dgm:pt>
    <dgm:pt modelId="{32EF317C-3C7A-43FE-A86C-D36EEF45065B}" type="pres">
      <dgm:prSet presAssocID="{7B5FD08D-C013-4730-B9E0-4614B971854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931DDB7-CCEE-4383-A13D-461E213E17C5}" type="pres">
      <dgm:prSet presAssocID="{8654C9F6-69E3-4562-B84F-8BC6D11FEAC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C768B1-4FC2-4237-A79B-75928FED5C78}" type="presOf" srcId="{D15B8ABE-8BCE-4A8D-A949-346DF99546E1}" destId="{236EE2F4-AD7E-4E49-8506-FA10575E59FE}" srcOrd="0" destOrd="0" presId="urn:microsoft.com/office/officeart/2005/8/layout/radial5"/>
    <dgm:cxn modelId="{50C3A8C8-43C6-400C-B58D-A9BC7E0B6A73}" type="presOf" srcId="{3F2EB108-893A-4734-BE45-7427744B8A3D}" destId="{14ED2004-E4F2-4DE2-A8C9-F67ABEE84735}" srcOrd="0" destOrd="0" presId="urn:microsoft.com/office/officeart/2005/8/layout/radial5"/>
    <dgm:cxn modelId="{382547E7-CF63-4BB2-9280-105B808A61FE}" type="presOf" srcId="{8C055C60-A20B-4AD3-8079-6A3C757DE308}" destId="{4B7DCCDF-227F-4CD2-93D6-F386110755D0}" srcOrd="1" destOrd="0" presId="urn:microsoft.com/office/officeart/2005/8/layout/radial5"/>
    <dgm:cxn modelId="{0685B3B4-2D85-488B-B0E8-67CAEAADA3DF}" srcId="{7F388B74-93D6-4B5E-9C36-743FFDA28D94}" destId="{D15B8ABE-8BCE-4A8D-A949-346DF99546E1}" srcOrd="0" destOrd="0" parTransId="{493ECBD7-C669-4CEB-96AB-47853377545B}" sibTransId="{2D3B6FAD-C32F-43EC-9DF6-8565E4B7E6AA}"/>
    <dgm:cxn modelId="{5E6B1548-94F5-4EF6-9174-A5EEE9C7F754}" type="presOf" srcId="{7B5FD08D-C013-4730-B9E0-4614B971854F}" destId="{32EF317C-3C7A-43FE-A86C-D36EEF45065B}" srcOrd="1" destOrd="0" presId="urn:microsoft.com/office/officeart/2005/8/layout/radial5"/>
    <dgm:cxn modelId="{6BC2F8F1-BA4A-47A9-9406-03F13527EB66}" type="presOf" srcId="{B3F14D62-EA8D-4934-A3EB-CE2A96634C8C}" destId="{ADFBE46D-F68C-4F9B-B30F-6BBEBB62FC66}" srcOrd="1" destOrd="0" presId="urn:microsoft.com/office/officeart/2005/8/layout/radial5"/>
    <dgm:cxn modelId="{07E9D77C-159B-4377-8103-965D221F5909}" type="presOf" srcId="{8C698A85-07D3-4EF6-AE24-B76D1B71E9C7}" destId="{361A190B-5E9D-43E9-8DE4-FE973E329BAB}" srcOrd="0" destOrd="0" presId="urn:microsoft.com/office/officeart/2005/8/layout/radial5"/>
    <dgm:cxn modelId="{227C5EEB-5C56-46B7-B4D8-2C63FA7E05AC}" type="presOf" srcId="{7B5FD08D-C013-4730-B9E0-4614B971854F}" destId="{8F8933B6-6F82-4BF2-9782-0D37E706B4DA}" srcOrd="0" destOrd="0" presId="urn:microsoft.com/office/officeart/2005/8/layout/radial5"/>
    <dgm:cxn modelId="{043DFE5F-7F65-4010-A2F7-206820BD1A9E}" type="presOf" srcId="{68901D4E-E6B9-4FDC-9865-F29B4CBE246A}" destId="{356C35B6-8416-4AFE-A3EE-9F97F107353B}" srcOrd="1" destOrd="0" presId="urn:microsoft.com/office/officeart/2005/8/layout/radial5"/>
    <dgm:cxn modelId="{A4E62B19-4EA0-4183-9015-35BD30707B41}" srcId="{D15B8ABE-8BCE-4A8D-A949-346DF99546E1}" destId="{8654C9F6-69E3-4562-B84F-8BC6D11FEAC6}" srcOrd="3" destOrd="0" parTransId="{7B5FD08D-C013-4730-B9E0-4614B971854F}" sibTransId="{3EFFF64D-210E-46D3-8814-ADB70D50E1B6}"/>
    <dgm:cxn modelId="{D1C718DC-8A8F-49FF-AF24-43E0E729DDD0}" type="presOf" srcId="{68901D4E-E6B9-4FDC-9865-F29B4CBE246A}" destId="{17215F6E-2C80-48F1-8045-B143D42F99D1}" srcOrd="0" destOrd="0" presId="urn:microsoft.com/office/officeart/2005/8/layout/radial5"/>
    <dgm:cxn modelId="{B1020AD1-0C42-4DBD-AE0A-A96170B24777}" type="presOf" srcId="{57EC51A8-D3E1-4648-BBCD-B38BC1E6925D}" destId="{26FFFD29-D1C2-4EE3-AC21-FF146875F210}" srcOrd="0" destOrd="0" presId="urn:microsoft.com/office/officeart/2005/8/layout/radial5"/>
    <dgm:cxn modelId="{889416B7-1973-487F-B213-3FAB90B1201E}" type="presOf" srcId="{7F388B74-93D6-4B5E-9C36-743FFDA28D94}" destId="{CEF58B3F-F85B-40FC-9F5E-CD8082EB46DC}" srcOrd="0" destOrd="0" presId="urn:microsoft.com/office/officeart/2005/8/layout/radial5"/>
    <dgm:cxn modelId="{E40249E5-5A6E-4A8A-85AA-D281CCD580FF}" type="presOf" srcId="{8C055C60-A20B-4AD3-8079-6A3C757DE308}" destId="{F72AC153-F263-4FCF-A70B-B4043DD1C532}" srcOrd="0" destOrd="0" presId="urn:microsoft.com/office/officeart/2005/8/layout/radial5"/>
    <dgm:cxn modelId="{88C1D0F7-382B-4EF2-B3AD-8DB831BA3584}" srcId="{D15B8ABE-8BCE-4A8D-A949-346DF99546E1}" destId="{3F2EB108-893A-4734-BE45-7427744B8A3D}" srcOrd="2" destOrd="0" parTransId="{68901D4E-E6B9-4FDC-9865-F29B4CBE246A}" sibTransId="{AE1F2930-972B-48FB-B54E-BF6162434440}"/>
    <dgm:cxn modelId="{7E33DAF2-7F1A-41F5-9A54-D512922E92F2}" type="presOf" srcId="{B3F14D62-EA8D-4934-A3EB-CE2A96634C8C}" destId="{2C729D9A-8144-413D-9EB8-F2218CB3F6F3}" srcOrd="0" destOrd="0" presId="urn:microsoft.com/office/officeart/2005/8/layout/radial5"/>
    <dgm:cxn modelId="{C91B96F6-BBC1-4508-8F7B-35D8A8887EEB}" srcId="{D15B8ABE-8BCE-4A8D-A949-346DF99546E1}" destId="{57EC51A8-D3E1-4648-BBCD-B38BC1E6925D}" srcOrd="0" destOrd="0" parTransId="{B3F14D62-EA8D-4934-A3EB-CE2A96634C8C}" sibTransId="{3CB141C4-BDBB-4ED1-A02B-B812A403A736}"/>
    <dgm:cxn modelId="{74F1D224-7E62-4041-A084-6BF590A5F847}" type="presOf" srcId="{8654C9F6-69E3-4562-B84F-8BC6D11FEAC6}" destId="{4931DDB7-CCEE-4383-A13D-461E213E17C5}" srcOrd="0" destOrd="0" presId="urn:microsoft.com/office/officeart/2005/8/layout/radial5"/>
    <dgm:cxn modelId="{F18E7502-21A2-4CE3-BC40-E6435F53004F}" srcId="{D15B8ABE-8BCE-4A8D-A949-346DF99546E1}" destId="{8C698A85-07D3-4EF6-AE24-B76D1B71E9C7}" srcOrd="1" destOrd="0" parTransId="{8C055C60-A20B-4AD3-8079-6A3C757DE308}" sibTransId="{D802E2BD-A841-4B7F-B7E3-1168E637A38C}"/>
    <dgm:cxn modelId="{ED4206E2-D090-420A-B8C2-E58B6F6C00ED}" type="presParOf" srcId="{CEF58B3F-F85B-40FC-9F5E-CD8082EB46DC}" destId="{236EE2F4-AD7E-4E49-8506-FA10575E59FE}" srcOrd="0" destOrd="0" presId="urn:microsoft.com/office/officeart/2005/8/layout/radial5"/>
    <dgm:cxn modelId="{0A7B32A1-0E62-4F4A-A4D1-1FEE0497E1F7}" type="presParOf" srcId="{CEF58B3F-F85B-40FC-9F5E-CD8082EB46DC}" destId="{2C729D9A-8144-413D-9EB8-F2218CB3F6F3}" srcOrd="1" destOrd="0" presId="urn:microsoft.com/office/officeart/2005/8/layout/radial5"/>
    <dgm:cxn modelId="{A8EF9480-912C-42CA-8BE5-036F2A8FE4C2}" type="presParOf" srcId="{2C729D9A-8144-413D-9EB8-F2218CB3F6F3}" destId="{ADFBE46D-F68C-4F9B-B30F-6BBEBB62FC66}" srcOrd="0" destOrd="0" presId="urn:microsoft.com/office/officeart/2005/8/layout/radial5"/>
    <dgm:cxn modelId="{A1401BFA-6390-49E8-8F26-4D378115DBF6}" type="presParOf" srcId="{CEF58B3F-F85B-40FC-9F5E-CD8082EB46DC}" destId="{26FFFD29-D1C2-4EE3-AC21-FF146875F210}" srcOrd="2" destOrd="0" presId="urn:microsoft.com/office/officeart/2005/8/layout/radial5"/>
    <dgm:cxn modelId="{001785B3-8E1D-41AA-A2DA-36701702CEC6}" type="presParOf" srcId="{CEF58B3F-F85B-40FC-9F5E-CD8082EB46DC}" destId="{F72AC153-F263-4FCF-A70B-B4043DD1C532}" srcOrd="3" destOrd="0" presId="urn:microsoft.com/office/officeart/2005/8/layout/radial5"/>
    <dgm:cxn modelId="{7622628A-8C70-4544-9B2B-B96759919965}" type="presParOf" srcId="{F72AC153-F263-4FCF-A70B-B4043DD1C532}" destId="{4B7DCCDF-227F-4CD2-93D6-F386110755D0}" srcOrd="0" destOrd="0" presId="urn:microsoft.com/office/officeart/2005/8/layout/radial5"/>
    <dgm:cxn modelId="{9721529B-F2EA-4113-AD89-B7075BA04741}" type="presParOf" srcId="{CEF58B3F-F85B-40FC-9F5E-CD8082EB46DC}" destId="{361A190B-5E9D-43E9-8DE4-FE973E329BAB}" srcOrd="4" destOrd="0" presId="urn:microsoft.com/office/officeart/2005/8/layout/radial5"/>
    <dgm:cxn modelId="{ADB60933-97E6-4DE3-BBB5-F5AAE43D5A99}" type="presParOf" srcId="{CEF58B3F-F85B-40FC-9F5E-CD8082EB46DC}" destId="{17215F6E-2C80-48F1-8045-B143D42F99D1}" srcOrd="5" destOrd="0" presId="urn:microsoft.com/office/officeart/2005/8/layout/radial5"/>
    <dgm:cxn modelId="{EB7B99FD-F16C-41AE-84E1-8CE32D78D128}" type="presParOf" srcId="{17215F6E-2C80-48F1-8045-B143D42F99D1}" destId="{356C35B6-8416-4AFE-A3EE-9F97F107353B}" srcOrd="0" destOrd="0" presId="urn:microsoft.com/office/officeart/2005/8/layout/radial5"/>
    <dgm:cxn modelId="{D6348C55-5A77-4D78-879B-6768A2133E0D}" type="presParOf" srcId="{CEF58B3F-F85B-40FC-9F5E-CD8082EB46DC}" destId="{14ED2004-E4F2-4DE2-A8C9-F67ABEE84735}" srcOrd="6" destOrd="0" presId="urn:microsoft.com/office/officeart/2005/8/layout/radial5"/>
    <dgm:cxn modelId="{A59E0198-AE59-47DC-9FE3-6D1AE7F76567}" type="presParOf" srcId="{CEF58B3F-F85B-40FC-9F5E-CD8082EB46DC}" destId="{8F8933B6-6F82-4BF2-9782-0D37E706B4DA}" srcOrd="7" destOrd="0" presId="urn:microsoft.com/office/officeart/2005/8/layout/radial5"/>
    <dgm:cxn modelId="{31CF51E0-EC97-4B71-BB2E-17891BC840C2}" type="presParOf" srcId="{8F8933B6-6F82-4BF2-9782-0D37E706B4DA}" destId="{32EF317C-3C7A-43FE-A86C-D36EEF45065B}" srcOrd="0" destOrd="0" presId="urn:microsoft.com/office/officeart/2005/8/layout/radial5"/>
    <dgm:cxn modelId="{9643B5AA-D854-4D7C-B152-B3E397F3142F}" type="presParOf" srcId="{CEF58B3F-F85B-40FC-9F5E-CD8082EB46DC}" destId="{4931DDB7-CCEE-4383-A13D-461E213E17C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EE2F4-AD7E-4E49-8506-FA10575E59FE}">
      <dsp:nvSpPr>
        <dsp:cNvPr id="0" name=""/>
        <dsp:cNvSpPr/>
      </dsp:nvSpPr>
      <dsp:spPr>
        <a:xfrm>
          <a:off x="2710407" y="1403376"/>
          <a:ext cx="1000138" cy="10001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Linx </a:t>
          </a:r>
          <a:r>
            <a:rPr lang="pt-BR" sz="1200" kern="1200" dirty="0" smtClean="0"/>
            <a:t>Microvix</a:t>
          </a:r>
          <a:endParaRPr lang="pt-BR" sz="1200" kern="1200" dirty="0"/>
        </a:p>
      </dsp:txBody>
      <dsp:txXfrm>
        <a:off x="2856874" y="1549843"/>
        <a:ext cx="707204" cy="707204"/>
      </dsp:txXfrm>
    </dsp:sp>
    <dsp:sp modelId="{2C729D9A-8144-413D-9EB8-F2218CB3F6F3}">
      <dsp:nvSpPr>
        <dsp:cNvPr id="0" name=""/>
        <dsp:cNvSpPr/>
      </dsp:nvSpPr>
      <dsp:spPr>
        <a:xfrm rot="16200000">
          <a:off x="3104092" y="1038649"/>
          <a:ext cx="212768" cy="34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>
        <a:off x="3136007" y="1138573"/>
        <a:ext cx="148938" cy="204029"/>
      </dsp:txXfrm>
    </dsp:sp>
    <dsp:sp modelId="{26FFFD29-D1C2-4EE3-AC21-FF146875F210}">
      <dsp:nvSpPr>
        <dsp:cNvPr id="0" name=""/>
        <dsp:cNvSpPr/>
      </dsp:nvSpPr>
      <dsp:spPr>
        <a:xfrm>
          <a:off x="2710407" y="1788"/>
          <a:ext cx="1000138" cy="10001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Microvix POS - PAF</a:t>
          </a:r>
          <a:endParaRPr lang="pt-BR" sz="1200" kern="1200" dirty="0"/>
        </a:p>
      </dsp:txBody>
      <dsp:txXfrm>
        <a:off x="2856874" y="148255"/>
        <a:ext cx="707204" cy="707204"/>
      </dsp:txXfrm>
    </dsp:sp>
    <dsp:sp modelId="{F72AC153-F263-4FCF-A70B-B4043DD1C532}">
      <dsp:nvSpPr>
        <dsp:cNvPr id="0" name=""/>
        <dsp:cNvSpPr/>
      </dsp:nvSpPr>
      <dsp:spPr>
        <a:xfrm>
          <a:off x="3798864" y="1733421"/>
          <a:ext cx="212768" cy="34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>
        <a:off x="3798864" y="1801430"/>
        <a:ext cx="148938" cy="204029"/>
      </dsp:txXfrm>
    </dsp:sp>
    <dsp:sp modelId="{361A190B-5E9D-43E9-8DE4-FE973E329BAB}">
      <dsp:nvSpPr>
        <dsp:cNvPr id="0" name=""/>
        <dsp:cNvSpPr/>
      </dsp:nvSpPr>
      <dsp:spPr>
        <a:xfrm>
          <a:off x="4111994" y="1403376"/>
          <a:ext cx="1000138" cy="10001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Microvix ERP</a:t>
          </a:r>
          <a:endParaRPr lang="pt-BR" sz="1200" kern="1200" dirty="0"/>
        </a:p>
      </dsp:txBody>
      <dsp:txXfrm>
        <a:off x="4258461" y="1549843"/>
        <a:ext cx="707204" cy="707204"/>
      </dsp:txXfrm>
    </dsp:sp>
    <dsp:sp modelId="{17215F6E-2C80-48F1-8045-B143D42F99D1}">
      <dsp:nvSpPr>
        <dsp:cNvPr id="0" name=""/>
        <dsp:cNvSpPr/>
      </dsp:nvSpPr>
      <dsp:spPr>
        <a:xfrm rot="5400000">
          <a:off x="3104092" y="2428194"/>
          <a:ext cx="212768" cy="34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>
        <a:off x="3136007" y="2464288"/>
        <a:ext cx="148938" cy="204029"/>
      </dsp:txXfrm>
    </dsp:sp>
    <dsp:sp modelId="{14ED2004-E4F2-4DE2-A8C9-F67ABEE84735}">
      <dsp:nvSpPr>
        <dsp:cNvPr id="0" name=""/>
        <dsp:cNvSpPr/>
      </dsp:nvSpPr>
      <dsp:spPr>
        <a:xfrm>
          <a:off x="2710407" y="2804963"/>
          <a:ext cx="1000138" cy="10001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Microvix POS - NFC-e</a:t>
          </a:r>
          <a:endParaRPr lang="pt-BR" sz="1100" kern="1200" dirty="0"/>
        </a:p>
      </dsp:txBody>
      <dsp:txXfrm>
        <a:off x="2856874" y="2951430"/>
        <a:ext cx="707204" cy="707204"/>
      </dsp:txXfrm>
    </dsp:sp>
    <dsp:sp modelId="{8F8933B6-6F82-4BF2-9782-0D37E706B4DA}">
      <dsp:nvSpPr>
        <dsp:cNvPr id="0" name=""/>
        <dsp:cNvSpPr/>
      </dsp:nvSpPr>
      <dsp:spPr>
        <a:xfrm rot="10800000">
          <a:off x="2409320" y="1733421"/>
          <a:ext cx="212768" cy="3400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 rot="10800000">
        <a:off x="2473150" y="1801430"/>
        <a:ext cx="148938" cy="204029"/>
      </dsp:txXfrm>
    </dsp:sp>
    <dsp:sp modelId="{4931DDB7-CCEE-4383-A13D-461E213E17C5}">
      <dsp:nvSpPr>
        <dsp:cNvPr id="0" name=""/>
        <dsp:cNvSpPr/>
      </dsp:nvSpPr>
      <dsp:spPr>
        <a:xfrm>
          <a:off x="1308819" y="1403376"/>
          <a:ext cx="1000138" cy="10001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Microvix POS - SAT</a:t>
          </a:r>
          <a:endParaRPr lang="pt-BR" sz="1200" kern="1200" dirty="0"/>
        </a:p>
      </dsp:txBody>
      <dsp:txXfrm>
        <a:off x="1455286" y="1549843"/>
        <a:ext cx="707204" cy="707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99EF3-F9B1-4181-87F0-4F64595356EE}" type="datetimeFigureOut">
              <a:rPr lang="pt-BR" smtClean="0"/>
              <a:t>14/06/2017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E179B-E237-48DB-9266-EB21062AF1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961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F93C0-FB07-4755-9A2C-F0151F2310C8}" type="datetimeFigureOut">
              <a:rPr lang="pt-BR" smtClean="0"/>
              <a:t>14/06/2017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8DC69-2791-44B9-96AB-C7F392746E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646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3180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r>
              <a:rPr lang="pt-BR" b="1" dirty="0" smtClean="0"/>
              <a:t>2 - Configurações no Sistema:</a:t>
            </a:r>
          </a:p>
          <a:p>
            <a:r>
              <a:rPr lang="pt-BR" dirty="0" smtClean="0"/>
              <a:t>-Dados da empresa Devidamente Preenchidos.</a:t>
            </a:r>
          </a:p>
          <a:p>
            <a:r>
              <a:rPr lang="pt-BR" dirty="0" smtClean="0"/>
              <a:t>-NCM e </a:t>
            </a:r>
            <a:r>
              <a:rPr lang="pt-BR" dirty="0" err="1" smtClean="0"/>
              <a:t>Cest</a:t>
            </a:r>
            <a:r>
              <a:rPr lang="pt-BR" dirty="0" smtClean="0"/>
              <a:t> Vinculado a todos os produtos cadastrados.</a:t>
            </a:r>
          </a:p>
          <a:p>
            <a:r>
              <a:rPr lang="pt-BR" dirty="0" smtClean="0"/>
              <a:t>-Configuração tributária para todas as naturezas de operações utilizadas na loja.</a:t>
            </a:r>
          </a:p>
          <a:p>
            <a:r>
              <a:rPr lang="pt-BR" dirty="0" smtClean="0"/>
              <a:t>-Série de homologação + série de Produção</a:t>
            </a:r>
          </a:p>
          <a:p>
            <a:r>
              <a:rPr lang="pt-BR" dirty="0" smtClean="0"/>
              <a:t>-Parametrização Sistêmica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9574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4392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4049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446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dirty="0" smtClean="0"/>
              <a:t>4 - Conclusão de implantação:</a:t>
            </a:r>
            <a:endParaRPr lang="pt-BR" dirty="0" smtClean="0"/>
          </a:p>
          <a:p>
            <a:r>
              <a:rPr lang="pt-BR" dirty="0" smtClean="0"/>
              <a:t>-Acompanhamento de pelo menos 2 notas junto ao cliente em modo de produção</a:t>
            </a:r>
          </a:p>
          <a:p>
            <a:r>
              <a:rPr lang="pt-BR" dirty="0" smtClean="0"/>
              <a:t>-Treinamento (Não)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4844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9171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29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385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8527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473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  <a:p>
            <a:r>
              <a:rPr lang="pt-BR" baseline="0" dirty="0" smtClean="0"/>
              <a:t>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5234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  <a:p>
            <a:r>
              <a:rPr lang="pt-BR" baseline="0" dirty="0" smtClean="0"/>
              <a:t>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4326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  <a:p>
            <a:r>
              <a:rPr lang="pt-BR" baseline="0" dirty="0" smtClean="0"/>
              <a:t>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6588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9610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630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953173" y="0"/>
            <a:ext cx="9238827" cy="68580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Right Triangle 3"/>
          <p:cNvSpPr/>
          <p:nvPr/>
        </p:nvSpPr>
        <p:spPr>
          <a:xfrm>
            <a:off x="85830" y="0"/>
            <a:ext cx="9048957" cy="6858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sp>
        <p:nvSpPr>
          <p:cNvPr id="10" name="Right Triangle 3"/>
          <p:cNvSpPr/>
          <p:nvPr/>
        </p:nvSpPr>
        <p:spPr>
          <a:xfrm>
            <a:off x="7" y="37"/>
            <a:ext cx="9070124" cy="6912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45" y="1751934"/>
            <a:ext cx="3673115" cy="252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4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duc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Educação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84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stét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2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Estética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2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Telefo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3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Telefonia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6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Livr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4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Livrarias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641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erfum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6" y="1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Perfumarias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70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07722" y="0"/>
            <a:ext cx="10984287" cy="6871125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38215" h="5153344">
                <a:moveTo>
                  <a:pt x="0" y="5153344"/>
                </a:moveTo>
                <a:lnTo>
                  <a:pt x="4095721" y="0"/>
                </a:lnTo>
                <a:lnTo>
                  <a:pt x="8238215" y="9844"/>
                </a:lnTo>
                <a:lnTo>
                  <a:pt x="8238215" y="5153344"/>
                </a:lnTo>
                <a:lnTo>
                  <a:pt x="0" y="5153344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65000">
                <a:srgbClr val="FFD435"/>
              </a:gs>
              <a:gs pos="69000">
                <a:schemeClr val="tx2"/>
              </a:gs>
            </a:gsLst>
            <a:lin ang="12840000" scaled="0"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858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94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6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8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96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49" y="-1"/>
            <a:ext cx="11286073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60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79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0294" y="2167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314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265464" y="98063"/>
            <a:ext cx="10329727" cy="86532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2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1373203" y="6481724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6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121884" tIns="60944" rIns="121884" bIns="60944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z="1600" smtClean="0"/>
              <a:pPr/>
              <a:t>‹nº›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0481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76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6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57" y="2752739"/>
            <a:ext cx="2210081" cy="82223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1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387929" y="218657"/>
            <a:ext cx="10207260" cy="5319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32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1387929" y="762207"/>
            <a:ext cx="10207171" cy="3758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861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296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amarel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1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5" name="Picture 1" descr="vestuario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62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0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cinz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6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 E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escu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bg1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73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0"/>
            <a:ext cx="12202667" cy="6864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tx2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9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8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9292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 descr="f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90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Food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4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os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0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Postos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arm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Farmácias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2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Concessioná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7" y="2628504"/>
            <a:ext cx="7379716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6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Concessionárias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4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ega Lo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Mega</a:t>
            </a:r>
            <a:r>
              <a:rPr lang="pt-BR" dirty="0" smtClean="0"/>
              <a:t> Loja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4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Varejo de Serviç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48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Varejo de Serviços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3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2"/>
            <a:ext cx="2434271" cy="23344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03"/>
          <a:stretch/>
        </p:blipFill>
        <p:spPr>
          <a:xfrm>
            <a:off x="11126735" y="6085559"/>
            <a:ext cx="1065265" cy="768713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37"/>
            </p:custDataLst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2" name="Slide do think-cell" r:id="rId40" imgW="421" imgH="420" progId="TCLayout.ActiveDocument.1">
                  <p:embed/>
                </p:oleObj>
              </mc:Choice>
              <mc:Fallback>
                <p:oleObj name="Slide do think-cell" r:id="rId4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 hidden="1"/>
          <p:cNvGraphicFramePr>
            <a:graphicFrameLocks noChangeAspect="1"/>
          </p:cNvGraphicFramePr>
          <p:nvPr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" name="Slide do think-cell" r:id="rId42" imgW="421" imgH="420" progId="TCLayout.ActiveDocument.1">
                  <p:embed/>
                </p:oleObj>
              </mc:Choice>
              <mc:Fallback>
                <p:oleObj name="Slide do think-cell" r:id="rId4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132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3" r:id="rId2"/>
    <p:sldLayoutId id="2147483662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95" r:id="rId34"/>
  </p:sldLayoutIdLst>
  <p:timing>
    <p:tnLst>
      <p:par>
        <p:cTn id="1" dur="indefinite" restart="never" nodeType="tmRoot"/>
      </p:par>
    </p:tnLst>
  </p:timing>
  <p:txStyles>
    <p:titleStyle>
      <a:lvl1pPr algn="l" defTabSz="609585" rtl="0" eaLnBrk="1" latinLnBrk="0" hangingPunct="1">
        <a:spcBef>
          <a:spcPct val="0"/>
        </a:spcBef>
        <a:buNone/>
        <a:defRPr sz="4267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457189" indent="-457189" algn="l" defTabSz="609585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733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1733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sintegra.gov.br/" TargetMode="Externa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www.nfe.fazenda.gov.br/portal/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5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ntegra.gov.br/" TargetMode="External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outube.com/channel/UCcLFShN8WMuL630SG-l0GOw" TargetMode="External"/><Relationship Id="rId5" Type="http://schemas.openxmlformats.org/officeDocument/2006/relationships/hyperlink" Target="https://nfe.mps.com.br/Portal/Rejeicoes.aspx" TargetMode="External"/><Relationship Id="rId4" Type="http://schemas.openxmlformats.org/officeDocument/2006/relationships/hyperlink" Target="http://www.nfe.fazenda.gov.br/portal/principal.aspx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/>
        </p:nvSpPr>
        <p:spPr>
          <a:xfrm>
            <a:off x="2853160" y="2803663"/>
            <a:ext cx="8634714" cy="127306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60958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867" b="1" kern="1200" baseline="0">
                <a:solidFill>
                  <a:schemeClr val="tx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r"/>
            <a:r>
              <a:rPr lang="pt-BR" altLang="pt-BR" sz="6500" b="0" dirty="0" smtClean="0">
                <a:latin typeface="Dosis" panose="02010503020202060003" pitchFamily="2" charset="0"/>
                <a:cs typeface="Dosis Bold"/>
              </a:rPr>
              <a:t>Linx Microvix </a:t>
            </a:r>
          </a:p>
          <a:p>
            <a:pPr algn="r"/>
            <a:r>
              <a:rPr lang="pt-BR" altLang="pt-BR" sz="6500" b="0" dirty="0" smtClean="0">
                <a:latin typeface="Dosis" panose="02010503020202060003" pitchFamily="2" charset="0"/>
                <a:cs typeface="Dosis Bold"/>
              </a:rPr>
              <a:t>Implantação NF-e</a:t>
            </a:r>
          </a:p>
        </p:txBody>
      </p:sp>
    </p:spTree>
    <p:extLst>
      <p:ext uri="{BB962C8B-B14F-4D97-AF65-F5344CB8AC3E}">
        <p14:creationId xmlns:p14="http://schemas.microsoft.com/office/powerpoint/2010/main" val="275385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de aprendizagem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2400" dirty="0" smtClean="0"/>
              <a:t>Descrição dos objetivos de aprendizagem deste módulo: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O que é certificado Digital;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rgbClr val="49197D"/>
                </a:solidFill>
                <a:latin typeface="Neo Sans Pro" panose="020B0504030504040204" pitchFamily="34" charset="0"/>
                <a:ea typeface="MS PGothic" panose="020B0600070205080204" pitchFamily="34" charset="-128"/>
              </a:rPr>
              <a:t>Validação do certificado;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rgbClr val="49197D"/>
                </a:solidFill>
                <a:latin typeface="Neo Sans Pro" panose="020B0504030504040204" pitchFamily="34" charset="0"/>
                <a:ea typeface="MS PGothic" panose="020B0600070205080204" pitchFamily="34" charset="-128"/>
              </a:rPr>
              <a:t>Configuração no Sistema.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334" dirty="0" smtClean="0">
              <a:solidFill>
                <a:srgbClr val="000000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" name="Picture 6" descr="alv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024" y="3302000"/>
            <a:ext cx="3113370" cy="332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07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6568" y="494656"/>
            <a:ext cx="10329727" cy="865321"/>
          </a:xfrm>
        </p:spPr>
        <p:txBody>
          <a:bodyPr/>
          <a:lstStyle/>
          <a:p>
            <a:r>
              <a:rPr lang="pt-BR" dirty="0" smtClean="0"/>
              <a:t>Certificado Digital A1: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126568" y="1647315"/>
            <a:ext cx="10691184" cy="42108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Funciona </a:t>
            </a:r>
            <a:r>
              <a:rPr lang="pt-BR" dirty="0"/>
              <a:t>como se fosse uma chave digital, que faz a validação entre o Microvix e o </a:t>
            </a:r>
            <a:r>
              <a:rPr lang="pt-BR" dirty="0" smtClean="0"/>
              <a:t>Sefaz</a:t>
            </a:r>
            <a:r>
              <a:rPr lang="pt-BR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Validade </a:t>
            </a:r>
            <a:r>
              <a:rPr lang="pt-BR" dirty="0"/>
              <a:t>de 1 </a:t>
            </a:r>
            <a:r>
              <a:rPr lang="pt-BR" dirty="0" smtClean="0"/>
              <a:t>ano;</a:t>
            </a: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O </a:t>
            </a:r>
            <a:r>
              <a:rPr lang="pt-BR" dirty="0"/>
              <a:t>mesmo certificado, pode ser utilizado para uma raiz de </a:t>
            </a:r>
            <a:r>
              <a:rPr lang="pt-BR" dirty="0" smtClean="0"/>
              <a:t>CNPJ;</a:t>
            </a: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O </a:t>
            </a:r>
            <a:r>
              <a:rPr lang="pt-BR" dirty="0"/>
              <a:t>mesmo certificado digital utilizado para </a:t>
            </a:r>
            <a:r>
              <a:rPr lang="pt-BR" dirty="0" smtClean="0"/>
              <a:t>NF-E, </a:t>
            </a:r>
            <a:r>
              <a:rPr lang="pt-BR" dirty="0"/>
              <a:t>poderá ser aproveitado também para </a:t>
            </a:r>
            <a:r>
              <a:rPr lang="pt-BR" dirty="0" smtClean="0"/>
              <a:t>NFC-e;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Certificado </a:t>
            </a:r>
            <a:r>
              <a:rPr lang="pt-BR" dirty="0"/>
              <a:t>Digital - Tipos de certificados digitais para emissão de </a:t>
            </a:r>
            <a:r>
              <a:rPr lang="pt-BR" dirty="0" smtClean="0"/>
              <a:t>NF-e;</a:t>
            </a: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Existem 2 tipos de certificados digitais que podem ser utilizados para emissão de NF-e : A1 e </a:t>
            </a:r>
            <a:r>
              <a:rPr lang="pt-BR" dirty="0" smtClean="0"/>
              <a:t>A3;</a:t>
            </a: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 A solução de NF-e da LINX trabalha apenas com o tipo </a:t>
            </a:r>
            <a:r>
              <a:rPr lang="pt-BR" dirty="0" smtClean="0"/>
              <a:t>A1 (formato e-CNPJ ou NFE , </a:t>
            </a:r>
            <a:r>
              <a:rPr lang="pt-BR" b="1" dirty="0" smtClean="0"/>
              <a:t>não </a:t>
            </a:r>
            <a:r>
              <a:rPr lang="pt-BR" dirty="0" smtClean="0"/>
              <a:t>é aceito e-CPF).</a:t>
            </a:r>
            <a:endParaRPr lang="pt-BR" dirty="0"/>
          </a:p>
        </p:txBody>
      </p:sp>
      <p:pic>
        <p:nvPicPr>
          <p:cNvPr id="4" name="Imagem 9" descr="nfe_A1_thumb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604" y="4996171"/>
            <a:ext cx="1284288" cy="128428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10" descr="nfe_A3_thumb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435" y="5221596"/>
            <a:ext cx="923925" cy="9239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4967429" y="4708833"/>
            <a:ext cx="6477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A1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556872" y="4708833"/>
            <a:ext cx="6492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A3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52701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Validação do Certificado Digital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Salve o certificado Digital em sua área de trabalho: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Clique com o botão direito do mouse “Instalar”&gt; Avançar&gt; avançar&gt; insira a senha, avançar&gt; avançar&gt; concluir:</a:t>
            </a:r>
          </a:p>
          <a:p>
            <a:endParaRPr lang="pt-BR" dirty="0"/>
          </a:p>
        </p:txBody>
      </p:sp>
      <p:pic>
        <p:nvPicPr>
          <p:cNvPr id="4" name="Imagem 7" descr="c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37" y="2172861"/>
            <a:ext cx="2438400" cy="5810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916" y="3780164"/>
            <a:ext cx="2800279" cy="241604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120" y="3780164"/>
            <a:ext cx="2600325" cy="149542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8347057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Sistêmica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EMPRESA&gt; PARÂMETROS GLOBAIS&gt; CERTIFICADO DIGITAL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12" y="2570890"/>
            <a:ext cx="8916216" cy="207637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484803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5457" y="2553544"/>
            <a:ext cx="6451427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Configurações de Implantação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7462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de aprendizagem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2400" dirty="0" smtClean="0"/>
              <a:t>Descrição dos objetivos de aprendizagem deste módulo: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Credenciamento/Consulta de Status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Revisão de dados da empresa.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rgbClr val="49197D"/>
                </a:solidFill>
                <a:latin typeface="Neo Sans Pro" panose="020B0504030504040204" pitchFamily="34" charset="0"/>
              </a:rPr>
              <a:t>Revisão de dados </a:t>
            </a: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do Produto.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Entender e realizar o Cadastro de Série.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Configurações básicas de Parâmetros Globais.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Identificar as permissões de usuários.</a:t>
            </a:r>
            <a:endParaRPr lang="pt-BR" altLang="pt-BR" sz="2400" dirty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rgbClr val="49197D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334" dirty="0" smtClean="0">
              <a:solidFill>
                <a:srgbClr val="000000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" name="Picture 6" descr="alv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024" y="3302000"/>
            <a:ext cx="3113370" cy="332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69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Revisar o Credenciamento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Todo </a:t>
            </a:r>
            <a:r>
              <a:rPr lang="pt-BR" dirty="0"/>
              <a:t>CNPJ deve estar credenciado pela Sefaz antes de fazer as emissões de NF-e.</a:t>
            </a:r>
          </a:p>
          <a:p>
            <a:r>
              <a:rPr lang="pt-BR" dirty="0" smtClean="0"/>
              <a:t>Caso </a:t>
            </a:r>
            <a:r>
              <a:rPr lang="pt-BR" dirty="0"/>
              <a:t>o cliente não tenha credenciado, as notas irão retornar rejeitadas até que seja feito o credenciamento</a:t>
            </a:r>
          </a:p>
          <a:p>
            <a:r>
              <a:rPr lang="pt-BR" dirty="0" smtClean="0"/>
              <a:t>O </a:t>
            </a:r>
            <a:r>
              <a:rPr lang="pt-BR" dirty="0"/>
              <a:t>credenciamento deverá ser efetuado pelo cliente através do site da Sefaz.: </a:t>
            </a:r>
            <a:r>
              <a:rPr lang="pt-BR" dirty="0">
                <a:hlinkClick r:id="rId2"/>
              </a:rPr>
              <a:t>http://www.sintegra.gov.br</a:t>
            </a:r>
            <a:r>
              <a:rPr lang="pt-BR" dirty="0" smtClean="0">
                <a:hlinkClick r:id="rId2"/>
              </a:rPr>
              <a:t>/</a:t>
            </a:r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810" y="3412901"/>
            <a:ext cx="4693550" cy="334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619810" y="5254580"/>
            <a:ext cx="4313577" cy="3322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4081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Consulta dos Serviços SEFAZ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Acesse: </a:t>
            </a:r>
            <a:r>
              <a:rPr lang="pt-BR" altLang="pt-BR" sz="1600" dirty="0">
                <a:latin typeface="AvantGarde Md BT"/>
                <a:hlinkClick r:id="rId2"/>
              </a:rPr>
              <a:t>http://www.nfe.fazenda.gov.br/portal/</a:t>
            </a:r>
            <a:r>
              <a:rPr lang="pt-BR" altLang="pt-BR" sz="1600" dirty="0">
                <a:latin typeface="AvantGarde Md BT"/>
              </a:rPr>
              <a:t> </a:t>
            </a:r>
            <a:r>
              <a:rPr lang="pt-BR" altLang="pt-BR" sz="1600" dirty="0" smtClean="0">
                <a:latin typeface="AvantGarde Md BT"/>
              </a:rPr>
              <a:t> Clique em “Consultar disponibilidade”</a:t>
            </a:r>
          </a:p>
          <a:p>
            <a:r>
              <a:rPr lang="pt-BR" altLang="pt-BR" sz="1600" dirty="0" smtClean="0">
                <a:latin typeface="AvantGarde Md BT"/>
              </a:rPr>
              <a:t>Veja se o estado desejado está com o servidor disponível no momento:</a:t>
            </a:r>
            <a:endParaRPr lang="pt-BR" altLang="pt-BR" sz="1600" dirty="0">
              <a:latin typeface="AvantGarde Md BT"/>
            </a:endParaRPr>
          </a:p>
          <a:p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339" y="2331279"/>
            <a:ext cx="6960855" cy="307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040" y="5725687"/>
            <a:ext cx="5798538" cy="113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186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Dados da Empresa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Acesse: </a:t>
            </a:r>
            <a:r>
              <a:rPr lang="pt-BR" u="sng" dirty="0" smtClean="0">
                <a:solidFill>
                  <a:schemeClr val="tx1"/>
                </a:solidFill>
              </a:rPr>
              <a:t>Empresa&gt; Dados da empresa </a:t>
            </a:r>
            <a:r>
              <a:rPr lang="pt-BR" dirty="0" smtClean="0">
                <a:solidFill>
                  <a:schemeClr val="tx1"/>
                </a:solidFill>
              </a:rPr>
              <a:t>e confira os seguintes dados:</a:t>
            </a:r>
          </a:p>
          <a:p>
            <a:pPr marL="0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Razão Social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CNPJ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IE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Endereço completo ( Rua, Bairro, Cidade, Estado, Número e CEP )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A cidade deve ser localizada pelos dados do IBGE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Cadastro do Próprio CNPJ no CRM, seguindo as mesmas regras dos dados da empresa (informações completas)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Código da empresa Filial em campo próprio.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5622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Dados do Produto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No cadastro do produto é Obrigatório os seguintes campos configurados:</a:t>
            </a:r>
          </a:p>
          <a:p>
            <a:endParaRPr lang="pt-BR" dirty="0"/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NCM.</a:t>
            </a:r>
          </a:p>
          <a:p>
            <a:pPr>
              <a:buFont typeface="+mj-lt"/>
              <a:buAutoNum type="arabicPeriod"/>
            </a:pPr>
            <a:r>
              <a:rPr lang="pt-BR" dirty="0">
                <a:solidFill>
                  <a:schemeClr val="tx1"/>
                </a:solidFill>
              </a:rPr>
              <a:t>Código </a:t>
            </a:r>
            <a:r>
              <a:rPr lang="pt-BR" dirty="0" smtClean="0">
                <a:solidFill>
                  <a:schemeClr val="tx1"/>
                </a:solidFill>
              </a:rPr>
              <a:t>CEST</a:t>
            </a:r>
          </a:p>
          <a:p>
            <a:pPr>
              <a:buFont typeface="+mj-lt"/>
              <a:buAutoNum type="arabicPeriod"/>
            </a:pPr>
            <a:r>
              <a:rPr lang="pt-BR" dirty="0" smtClean="0">
                <a:solidFill>
                  <a:schemeClr val="tx1"/>
                </a:solidFill>
              </a:rPr>
              <a:t>Configuração Tributária</a:t>
            </a:r>
          </a:p>
          <a:p>
            <a:pPr>
              <a:buFont typeface="+mj-lt"/>
              <a:buAutoNum type="arabicPeriod"/>
            </a:pPr>
            <a:endParaRPr lang="pt-B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tx1"/>
                </a:solidFill>
              </a:rPr>
              <a:t>Estas informações podem ser inseridas por 3 funcionalidades Diferentes</a:t>
            </a:r>
          </a:p>
          <a:p>
            <a:pPr marL="0" indent="0">
              <a:buNone/>
            </a:pPr>
            <a:r>
              <a:rPr lang="pt-BR" u="sng" dirty="0" smtClean="0">
                <a:solidFill>
                  <a:schemeClr val="tx1"/>
                </a:solidFill>
              </a:rPr>
              <a:t>1 - Suprimentos&gt; Estoque&gt; Produtos</a:t>
            </a:r>
            <a:r>
              <a:rPr lang="pt-BR" dirty="0" smtClean="0">
                <a:solidFill>
                  <a:schemeClr val="tx1"/>
                </a:solidFill>
              </a:rPr>
              <a:t>&gt; localize o produto&gt; clique em alterar&gt; informe os campos “salvar”</a:t>
            </a:r>
          </a:p>
          <a:p>
            <a:pPr marL="0" indent="0">
              <a:buNone/>
            </a:pPr>
            <a:r>
              <a:rPr lang="pt-BR" u="sng" dirty="0" smtClean="0">
                <a:solidFill>
                  <a:schemeClr val="tx1"/>
                </a:solidFill>
              </a:rPr>
              <a:t>2</a:t>
            </a:r>
            <a:r>
              <a:rPr lang="pt-BR" u="sng" dirty="0">
                <a:solidFill>
                  <a:schemeClr val="tx1"/>
                </a:solidFill>
              </a:rPr>
              <a:t> </a:t>
            </a:r>
            <a:r>
              <a:rPr lang="pt-BR" u="sng" dirty="0" smtClean="0">
                <a:solidFill>
                  <a:schemeClr val="tx1"/>
                </a:solidFill>
              </a:rPr>
              <a:t>- Suprimentos</a:t>
            </a:r>
            <a:r>
              <a:rPr lang="pt-BR" u="sng" dirty="0">
                <a:solidFill>
                  <a:schemeClr val="tx1"/>
                </a:solidFill>
              </a:rPr>
              <a:t>&gt; Estoque&gt; </a:t>
            </a:r>
            <a:r>
              <a:rPr lang="pt-BR" u="sng" dirty="0" smtClean="0">
                <a:solidFill>
                  <a:schemeClr val="tx1"/>
                </a:solidFill>
              </a:rPr>
              <a:t>Relatórios&gt; Manutenção</a:t>
            </a:r>
            <a:r>
              <a:rPr lang="pt-BR" dirty="0" smtClean="0">
                <a:solidFill>
                  <a:schemeClr val="tx1"/>
                </a:solidFill>
              </a:rPr>
              <a:t>&gt;utilize os filtros necessários&gt;</a:t>
            </a:r>
            <a:r>
              <a:rPr lang="pt-BR" dirty="0">
                <a:solidFill>
                  <a:schemeClr val="tx1"/>
                </a:solidFill>
              </a:rPr>
              <a:t> informe os campos “salvar</a:t>
            </a:r>
            <a:r>
              <a:rPr lang="pt-BR" dirty="0" smtClean="0">
                <a:solidFill>
                  <a:schemeClr val="tx1"/>
                </a:solidFill>
              </a:rPr>
              <a:t>”</a:t>
            </a:r>
          </a:p>
          <a:p>
            <a:pPr marL="0" indent="0">
              <a:buNone/>
            </a:pPr>
            <a:r>
              <a:rPr lang="pt-BR" u="sng" dirty="0" smtClean="0">
                <a:solidFill>
                  <a:schemeClr val="tx1"/>
                </a:solidFill>
              </a:rPr>
              <a:t>3 - Suprimentos&gt; Estoque&gt; Intercambio Eletrônico de dados</a:t>
            </a:r>
            <a:r>
              <a:rPr lang="pt-BR" dirty="0" smtClean="0">
                <a:solidFill>
                  <a:schemeClr val="tx1"/>
                </a:solidFill>
              </a:rPr>
              <a:t>&gt; Crie um layout apenas com os campos desejados e atualize os produtos utilizando planilha.</a:t>
            </a:r>
          </a:p>
          <a:p>
            <a:pPr marL="0" indent="0" algn="ctr">
              <a:buNone/>
            </a:pPr>
            <a:r>
              <a:rPr lang="pt-BR" b="1" dirty="0" smtClean="0">
                <a:solidFill>
                  <a:schemeClr val="tx1"/>
                </a:solidFill>
              </a:rPr>
              <a:t>Em casos de Rede de franquia, estes campos podem ser originados de integração, principalmente NCM e CEST. Caso ainda não faça parte da regra de integração é indicado o ajuste.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97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ítulo 4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Sobre o Curso</a:t>
            </a:r>
            <a:endParaRPr lang="pt-BR" sz="8000" dirty="0">
              <a:latin typeface="Dosis" panose="02010503020202060003" pitchFamily="2" charset="0"/>
              <a:cs typeface="Dosis Bold"/>
            </a:endParaRPr>
          </a:p>
        </p:txBody>
      </p:sp>
    </p:spTree>
    <p:extLst>
      <p:ext uri="{BB962C8B-B14F-4D97-AF65-F5344CB8AC3E}">
        <p14:creationId xmlns:p14="http://schemas.microsoft.com/office/powerpoint/2010/main" val="23079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Série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Acesse: </a:t>
            </a:r>
            <a:r>
              <a:rPr lang="pt-BR" u="sng" dirty="0" smtClean="0"/>
              <a:t>FATURAMENTO&gt;CADASTROS </a:t>
            </a:r>
            <a:r>
              <a:rPr lang="pt-BR" u="sng" dirty="0"/>
              <a:t>AUXILIARES&gt;SÉRIE PRÓPRIA  </a:t>
            </a:r>
            <a:r>
              <a:rPr lang="pt-BR" dirty="0" smtClean="0"/>
              <a:t>:</a:t>
            </a:r>
          </a:p>
          <a:p>
            <a:r>
              <a:rPr lang="pt-BR" dirty="0" smtClean="0"/>
              <a:t>Crie 2 séries, uma para homologação (55) e outra para produção (1, 2,3 ... 999 conforme orientado pelo contador)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423" y="2977183"/>
            <a:ext cx="7181636" cy="32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6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Parametrização Restrita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699" y="2988860"/>
            <a:ext cx="7667625" cy="367665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Empresa&gt; Parâmetros Globais&gt; Acesso Restrito&gt; Faturamento/</a:t>
            </a:r>
            <a:r>
              <a:rPr lang="pt-BR" dirty="0" err="1" smtClean="0"/>
              <a:t>Nf-e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Defina as configurações padrões de e inutilização de notas:</a:t>
            </a:r>
          </a:p>
          <a:p>
            <a:pPr marL="0" indent="0">
              <a:buNone/>
            </a:pPr>
            <a:r>
              <a:rPr lang="pt-BR" dirty="0" smtClean="0"/>
              <a:t>O ambiente pode ser alterado nesta tela ou </a:t>
            </a:r>
            <a:r>
              <a:rPr lang="pt-BR" dirty="0"/>
              <a:t>também pode ser redefinido pelo tools junto com a limpeza dos </a:t>
            </a:r>
            <a:r>
              <a:rPr lang="pt-BR" dirty="0" smtClean="0"/>
              <a:t>testes.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6953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Parametrização Restrita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EMPRESA&gt;PARAMETROS GLOBAIS&gt;ACESSO RESTRITO&gt;FATURAMENTO e habilitar o parâmetro abaixo:</a:t>
            </a:r>
          </a:p>
          <a:p>
            <a:endParaRPr lang="pt-BR" dirty="0"/>
          </a:p>
        </p:txBody>
      </p:sp>
      <p:sp>
        <p:nvSpPr>
          <p:cNvPr id="4" name="Espaço Reservado para Texto 3"/>
          <p:cNvSpPr txBox="1">
            <a:spLocks/>
          </p:cNvSpPr>
          <p:nvPr/>
        </p:nvSpPr>
        <p:spPr>
          <a:xfrm>
            <a:off x="520332" y="5031295"/>
            <a:ext cx="10780014" cy="926151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467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467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2133547" indent="-304792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743131" indent="-304792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Com este campo habilitado o cliente poderá realizar devoluções para o fornecedor com notas que não foram lançadas no sistema (notas lançadas em outro sistema, ou que não foram realizadas os processos de entrada.</a:t>
            </a:r>
          </a:p>
          <a:p>
            <a:endParaRPr lang="pt-BR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301" y="2591847"/>
            <a:ext cx="4876170" cy="179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887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Parametrização </a:t>
            </a:r>
            <a:r>
              <a:rPr lang="pt-BR" dirty="0" smtClean="0"/>
              <a:t>Global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78" y="2470245"/>
            <a:ext cx="6429229" cy="423763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1217043"/>
            <a:ext cx="10954141" cy="4210868"/>
          </a:xfrm>
        </p:spPr>
        <p:txBody>
          <a:bodyPr/>
          <a:lstStyle/>
          <a:p>
            <a:r>
              <a:rPr lang="pt-BR" dirty="0" smtClean="0"/>
              <a:t>Empresa&gt; Parâmetros Globais&gt; Faturamento – </a:t>
            </a:r>
            <a:r>
              <a:rPr lang="pt-BR" dirty="0" err="1" smtClean="0"/>
              <a:t>Nfe</a:t>
            </a:r>
            <a:r>
              <a:rPr lang="pt-BR" dirty="0" smtClean="0"/>
              <a:t>&gt; Analise e selecione as configurações conforme regra de negócio de cada cliente.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6021" y="2470245"/>
            <a:ext cx="4929170" cy="34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560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Série Padrão para Trocas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EMPRESA&gt;PARAMETROS GLOBAIS&gt;FATURAMENTO FR. DE LOJA </a:t>
            </a:r>
            <a:r>
              <a:rPr lang="pt-BR" dirty="0" smtClean="0"/>
              <a:t>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302" y="2155345"/>
            <a:ext cx="8336796" cy="355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77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Série Padrão para Contingência: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892" y="2715905"/>
            <a:ext cx="6787073" cy="990458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830121"/>
          </a:xfrm>
        </p:spPr>
        <p:txBody>
          <a:bodyPr/>
          <a:lstStyle/>
          <a:p>
            <a:r>
              <a:rPr lang="pt-BR" dirty="0" smtClean="0"/>
              <a:t>Empresa&gt; Parâmetros Globais&gt; POS&gt;</a:t>
            </a:r>
          </a:p>
          <a:p>
            <a:r>
              <a:rPr lang="pt-BR" dirty="0" smtClean="0"/>
              <a:t>Informe a série de </a:t>
            </a:r>
            <a:r>
              <a:rPr lang="pt-BR" dirty="0" err="1" smtClean="0"/>
              <a:t>Nfe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7458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Revisão de Configuração Tributária: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Suprimentos&gt; Estoque&gt; Cadastros Auxiliares&gt; Configuração Tributária: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Revise em todas as configurações existentes se há configuração para as principais naturezas de operações: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Venda de mercadorias</a:t>
            </a:r>
          </a:p>
          <a:p>
            <a:pPr marL="0" indent="0">
              <a:buNone/>
            </a:pPr>
            <a:r>
              <a:rPr lang="pt-BR" dirty="0" smtClean="0"/>
              <a:t>Devolução de venda</a:t>
            </a:r>
          </a:p>
          <a:p>
            <a:pPr marL="0" indent="0">
              <a:buNone/>
            </a:pPr>
            <a:r>
              <a:rPr lang="pt-BR" dirty="0" smtClean="0"/>
              <a:t>Transferência</a:t>
            </a:r>
          </a:p>
          <a:p>
            <a:pPr marL="0" indent="0">
              <a:buNone/>
            </a:pPr>
            <a:r>
              <a:rPr lang="pt-BR" dirty="0" smtClean="0"/>
              <a:t>Remessa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É necessário que as configurações estejam em concordância, principalmente CST X CFOP X CSOSN X Percentuais de alíquotas.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5294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Permissões de Usuários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Empresa&gt; Segurança&gt; Configurar usuários&gt; Ao configurar um usuário ou grupo:</a:t>
            </a:r>
          </a:p>
          <a:p>
            <a:r>
              <a:rPr lang="pt-BR" dirty="0" smtClean="0"/>
              <a:t>Habilite a única permissão “Acesso ao módulo” em seguida salve a alteração e acesse as permissões novamente para que apareça as demais funções: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220" y="3418153"/>
            <a:ext cx="3009900" cy="10096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327" y="2402005"/>
            <a:ext cx="2090248" cy="428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69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2857" y="2991362"/>
            <a:ext cx="8215085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Testes de Implantação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0523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de aprendizagem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2400" dirty="0" smtClean="0"/>
              <a:t>Descrição dos objetivos de aprendizagem deste módulo: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Emissão de notas em ambiente de homologação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Entender o conceito e necessidade da Troca de Ambiente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Alterar sequencial de emissão de notas, e pulo de numeração</a:t>
            </a:r>
            <a:endParaRPr lang="pt-BR" altLang="pt-BR" sz="2400" dirty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rgbClr val="49197D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334" dirty="0" smtClean="0">
              <a:solidFill>
                <a:srgbClr val="000000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" name="Picture 6" descr="alv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024" y="3302000"/>
            <a:ext cx="3113370" cy="332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03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uxograma: Operação manual 6"/>
          <p:cNvSpPr/>
          <p:nvPr/>
        </p:nvSpPr>
        <p:spPr>
          <a:xfrm rot="5089397">
            <a:off x="4181452" y="4249523"/>
            <a:ext cx="1200150" cy="1053916"/>
          </a:xfrm>
          <a:prstGeom prst="flowChartManualOper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98165233"/>
              </p:ext>
            </p:extLst>
          </p:nvPr>
        </p:nvGraphicFramePr>
        <p:xfrm>
          <a:off x="-272816" y="2863516"/>
          <a:ext cx="6420953" cy="3806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2" name="Grupo 41"/>
          <p:cNvGrpSpPr/>
          <p:nvPr/>
        </p:nvGrpSpPr>
        <p:grpSpPr>
          <a:xfrm>
            <a:off x="5070844" y="3654267"/>
            <a:ext cx="2107830" cy="2107830"/>
            <a:chOff x="4135118" y="1150618"/>
            <a:chExt cx="1186709" cy="1186709"/>
          </a:xfrm>
          <a:solidFill>
            <a:schemeClr val="accent2"/>
          </a:solidFill>
        </p:grpSpPr>
        <p:sp>
          <p:nvSpPr>
            <p:cNvPr id="43" name="Elipse 42"/>
            <p:cNvSpPr/>
            <p:nvPr/>
          </p:nvSpPr>
          <p:spPr>
            <a:xfrm>
              <a:off x="4135118" y="1150618"/>
              <a:ext cx="1186709" cy="1186709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Elipse 4"/>
            <p:cNvSpPr/>
            <p:nvPr/>
          </p:nvSpPr>
          <p:spPr>
            <a:xfrm>
              <a:off x="4323208" y="1360159"/>
              <a:ext cx="818079" cy="7218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4400" dirty="0" smtClean="0">
                  <a:solidFill>
                    <a:srgbClr val="FFFFFF"/>
                  </a:solidFill>
                </a:rPr>
                <a:t>NF-e</a:t>
              </a:r>
              <a:endParaRPr lang="pt-BR" sz="4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4105467" y="5774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91067" y="4402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389466" y="187895"/>
            <a:ext cx="10972800" cy="1143000"/>
          </a:xfrm>
          <a:prstGeom prst="rect">
            <a:avLst/>
          </a:prstGeom>
        </p:spPr>
        <p:txBody>
          <a:bodyPr/>
          <a:lstStyle>
            <a:lvl1pPr algn="l" defTabSz="609585" rtl="0" eaLnBrk="1" latinLnBrk="0" hangingPunct="1">
              <a:spcBef>
                <a:spcPct val="0"/>
              </a:spcBef>
              <a:buNone/>
              <a:defRPr sz="4267" kern="1200" baseline="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6000" dirty="0" smtClean="0">
                <a:solidFill>
                  <a:srgbClr val="5A2D91"/>
                </a:solidFill>
                <a:latin typeface="Dosis" panose="02010503020202060003" pitchFamily="2" charset="0"/>
              </a:rPr>
              <a:t>Sobre o Curso</a:t>
            </a:r>
            <a:endParaRPr lang="pt-BR" sz="6000" dirty="0">
              <a:solidFill>
                <a:srgbClr val="5A2D91"/>
              </a:solidFill>
              <a:latin typeface="Dosis" panose="02010503020202060003" pitchFamily="2" charset="0"/>
            </a:endParaRPr>
          </a:p>
        </p:txBody>
      </p:sp>
      <p:sp>
        <p:nvSpPr>
          <p:cNvPr id="17" name="Espaço Reservado para Texto 2"/>
          <p:cNvSpPr txBox="1">
            <a:spLocks/>
          </p:cNvSpPr>
          <p:nvPr/>
        </p:nvSpPr>
        <p:spPr>
          <a:xfrm>
            <a:off x="389466" y="1277884"/>
            <a:ext cx="6143681" cy="1918758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700" dirty="0" smtClean="0">
                <a:solidFill>
                  <a:srgbClr val="5A2D91"/>
                </a:solidFill>
                <a:latin typeface="Neo Sans Pro" panose="020B0504030504040204" pitchFamily="34" charset="0"/>
              </a:rPr>
              <a:t>Capacitar os </a:t>
            </a:r>
            <a:r>
              <a:rPr lang="pt-BR" sz="1700" dirty="0">
                <a:solidFill>
                  <a:srgbClr val="5A2D91"/>
                </a:solidFill>
                <a:latin typeface="Neo Sans Pro" panose="020B0504030504040204" pitchFamily="34" charset="0"/>
              </a:rPr>
              <a:t>consultores de implantação </a:t>
            </a:r>
            <a:r>
              <a:rPr lang="pt-BR" sz="1700" dirty="0" smtClean="0">
                <a:solidFill>
                  <a:srgbClr val="5A2D91"/>
                </a:solidFill>
                <a:latin typeface="Neo Sans Pro" panose="020B0504030504040204" pitchFamily="34" charset="0"/>
              </a:rPr>
              <a:t>nos </a:t>
            </a:r>
            <a:r>
              <a:rPr lang="pt-BR" sz="1700" dirty="0">
                <a:solidFill>
                  <a:srgbClr val="5A2D91"/>
                </a:solidFill>
                <a:latin typeface="Neo Sans Pro" panose="020B0504030504040204" pitchFamily="34" charset="0"/>
              </a:rPr>
              <a:t>conceitos e </a:t>
            </a:r>
            <a:r>
              <a:rPr lang="pt-BR" sz="1700" dirty="0" smtClean="0">
                <a:solidFill>
                  <a:srgbClr val="5A2D91"/>
                </a:solidFill>
                <a:latin typeface="Neo Sans Pro" panose="020B0504030504040204" pitchFamily="34" charset="0"/>
              </a:rPr>
              <a:t> </a:t>
            </a:r>
            <a:r>
              <a:rPr lang="pt-BR" sz="1700" dirty="0">
                <a:solidFill>
                  <a:srgbClr val="5A2D91"/>
                </a:solidFill>
                <a:latin typeface="Neo Sans Pro" panose="020B0504030504040204" pitchFamily="34" charset="0"/>
              </a:rPr>
              <a:t>configurações necessárias, bem como </a:t>
            </a:r>
            <a:r>
              <a:rPr lang="pt-BR" sz="1700" dirty="0" smtClean="0">
                <a:solidFill>
                  <a:srgbClr val="5A2D91"/>
                </a:solidFill>
                <a:latin typeface="Neo Sans Pro" panose="020B0504030504040204" pitchFamily="34" charset="0"/>
              </a:rPr>
              <a:t>a importância de </a:t>
            </a:r>
            <a:r>
              <a:rPr lang="pt-BR" sz="1700" dirty="0">
                <a:solidFill>
                  <a:srgbClr val="5A2D91"/>
                </a:solidFill>
                <a:latin typeface="Neo Sans Pro" panose="020B0504030504040204" pitchFamily="34" charset="0"/>
              </a:rPr>
              <a:t>cada uma delas </a:t>
            </a:r>
            <a:r>
              <a:rPr lang="pt-BR" sz="1700" dirty="0" smtClean="0">
                <a:solidFill>
                  <a:srgbClr val="5A2D91"/>
                </a:solidFill>
                <a:latin typeface="Neo Sans Pro" panose="020B0504030504040204" pitchFamily="34" charset="0"/>
              </a:rPr>
              <a:t>para a usabilidade </a:t>
            </a:r>
            <a:r>
              <a:rPr lang="pt-BR" sz="1700" dirty="0">
                <a:solidFill>
                  <a:srgbClr val="5A2D91"/>
                </a:solidFill>
                <a:latin typeface="Neo Sans Pro" panose="020B0504030504040204" pitchFamily="34" charset="0"/>
              </a:rPr>
              <a:t>do módulo. Garantindo a Excelência do serviço prestado ao cliente.</a:t>
            </a:r>
          </a:p>
          <a:p>
            <a:pPr algn="just"/>
            <a:endParaRPr lang="pt-BR" altLang="pt-BR" sz="1700" dirty="0" smtClean="0">
              <a:solidFill>
                <a:srgbClr val="5A2D91"/>
              </a:solidFill>
              <a:latin typeface="Neo Sans Pro" panose="020B0504030504040204" pitchFamily="34" charset="0"/>
            </a:endParaRPr>
          </a:p>
          <a:p>
            <a:pPr algn="just"/>
            <a:endParaRPr lang="pt-BR" altLang="pt-BR" sz="1700" dirty="0">
              <a:solidFill>
                <a:srgbClr val="5A2D91"/>
              </a:solidFill>
              <a:latin typeface="Neo Sans Pro" panose="020B0504030504040204" pitchFamily="34" charset="0"/>
            </a:endParaRPr>
          </a:p>
          <a:p>
            <a:pPr marL="0" indent="0" algn="just">
              <a:buNone/>
            </a:pPr>
            <a:endParaRPr lang="en-US" altLang="pt-BR" sz="1700" dirty="0" smtClean="0">
              <a:solidFill>
                <a:srgbClr val="5A2D91"/>
              </a:solidFill>
              <a:latin typeface="Neo Sans Pro" panose="020B0504030504040204" pitchFamily="34" charset="0"/>
            </a:endParaRPr>
          </a:p>
          <a:p>
            <a:pPr marL="0" indent="0" algn="just">
              <a:buFont typeface="Arial"/>
              <a:buNone/>
            </a:pPr>
            <a:endParaRPr lang="pt-BR" sz="1700" dirty="0" smtClean="0">
              <a:solidFill>
                <a:srgbClr val="FFFFFF"/>
              </a:solidFill>
            </a:endParaRPr>
          </a:p>
          <a:p>
            <a:pPr algn="just"/>
            <a:endParaRPr lang="pt-BR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250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Emissão de Notas de testes.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Emitir 10 notas de testes de vendas e autorizar em ambiente de homologação.</a:t>
            </a:r>
          </a:p>
          <a:p>
            <a:r>
              <a:rPr lang="pt-BR" dirty="0" smtClean="0"/>
              <a:t>Inutilizar 10 notas de testes.</a:t>
            </a:r>
          </a:p>
          <a:p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Faturamento&gt; Emissão de Nota Fiscal&gt;</a:t>
            </a:r>
          </a:p>
          <a:p>
            <a:pPr marL="0" indent="0">
              <a:buNone/>
            </a:pPr>
            <a:r>
              <a:rPr lang="pt-BR" dirty="0" smtClean="0"/>
              <a:t>Faturamento&gt; Loja&gt;Contingência&gt;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Após a emissão dos testes indicados, é necessário comunicar ao contador que os testes já foram emitidos para que o mesmo solicite junto ao </a:t>
            </a:r>
            <a:r>
              <a:rPr lang="pt-BR" dirty="0" err="1" smtClean="0"/>
              <a:t>sefaz</a:t>
            </a:r>
            <a:r>
              <a:rPr lang="pt-BR" dirty="0" smtClean="0"/>
              <a:t> a troca de ambiente. Após receber o ok do contador é necessário também realizar a troca de ambiente no ERP.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316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Troca de Ambiente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EMPRESA&gt;PARAMETROS GLOBAIS&gt;ACESSO RESTRITO&gt;FATURAMENTO </a:t>
            </a:r>
            <a:r>
              <a:rPr lang="pt-BR" dirty="0" smtClean="0"/>
              <a:t>NF-E, alterar para produção, e cancelar todos os documentos emitidos em testes.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Ou realize a limpeza e troca de ambiente diretamente pelo Tools </a:t>
            </a:r>
            <a:r>
              <a:rPr lang="pt-BR" dirty="0" err="1" smtClean="0"/>
              <a:t>Microvix</a:t>
            </a:r>
            <a:r>
              <a:rPr lang="pt-BR" dirty="0" smtClean="0"/>
              <a:t>, informe o portal /Empresa/Módulo e ao clicar em habilitar, todas as notas emitidas em ambiente de testes serão excluídas, e o ambiente será alterado automaticamente para “Produção”</a:t>
            </a: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834" y="2442396"/>
            <a:ext cx="5004926" cy="70144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256" y="4571289"/>
            <a:ext cx="269557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150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Sequência de Numeração de Nota fiscal: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Caso </a:t>
            </a:r>
            <a:r>
              <a:rPr lang="pt-BR" dirty="0"/>
              <a:t>o cliente já emita </a:t>
            </a:r>
            <a:r>
              <a:rPr lang="pt-BR" dirty="0" err="1"/>
              <a:t>Nf-e</a:t>
            </a:r>
            <a:r>
              <a:rPr lang="pt-BR" dirty="0"/>
              <a:t> em outro sistema e deseje dar sequencia a numeração da série que ele já </a:t>
            </a:r>
            <a:r>
              <a:rPr lang="pt-BR" dirty="0" smtClean="0"/>
              <a:t>utilizava, existe 2 formas de resgatar esse sequencial:</a:t>
            </a: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b="1" u="sng" dirty="0" smtClean="0"/>
              <a:t>Formato 1:</a:t>
            </a:r>
          </a:p>
          <a:p>
            <a:pPr marL="0" indent="0">
              <a:buNone/>
            </a:pPr>
            <a:r>
              <a:rPr lang="pt-BR" dirty="0" smtClean="0"/>
              <a:t>Acessar o Cadastro de Série (</a:t>
            </a:r>
            <a:r>
              <a:rPr lang="pt-BR" u="sng" dirty="0" smtClean="0"/>
              <a:t>FATURAMENTO&gt;CADASTROS AUXILIARES&gt;SÉRIE PRÓPRIA ) </a:t>
            </a:r>
            <a:r>
              <a:rPr lang="pt-BR" dirty="0" smtClean="0"/>
              <a:t>e alterar a informação “Numeração Automática” para “não” Desta forma a série será manual.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Emita uma nova nota, e note que será necessário </a:t>
            </a:r>
            <a:r>
              <a:rPr lang="pt-BR" dirty="0" err="1" smtClean="0"/>
              <a:t>informaro</a:t>
            </a:r>
            <a:r>
              <a:rPr lang="pt-BR" dirty="0" smtClean="0"/>
              <a:t> numero da nota que está sendo emitida, após autorizar a nota, volte na configuração e coloque novamente como automático. O sistema irá considerar a ultima numeração emitida + 1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265" y="4073104"/>
            <a:ext cx="5115709" cy="103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81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Sequência de Numeração de Nota fiscal: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u="sng" dirty="0"/>
              <a:t>Formato </a:t>
            </a:r>
            <a:r>
              <a:rPr lang="pt-BR" b="1" u="sng" dirty="0" smtClean="0"/>
              <a:t>2:</a:t>
            </a:r>
            <a:endParaRPr lang="pt-BR" b="1" u="sng" dirty="0"/>
          </a:p>
          <a:p>
            <a:r>
              <a:rPr lang="pt-BR" dirty="0" smtClean="0"/>
              <a:t>Acesse </a:t>
            </a:r>
            <a:r>
              <a:rPr lang="pt-BR" dirty="0"/>
              <a:t>o módulo </a:t>
            </a:r>
            <a:r>
              <a:rPr lang="pt-BR" dirty="0" err="1"/>
              <a:t>Nf-e</a:t>
            </a:r>
            <a:r>
              <a:rPr lang="pt-BR" dirty="0"/>
              <a:t> na aba </a:t>
            </a:r>
            <a:r>
              <a:rPr lang="pt-BR" dirty="0" smtClean="0"/>
              <a:t>inutilizações </a:t>
            </a:r>
            <a:r>
              <a:rPr lang="pt-BR" dirty="0"/>
              <a:t>e inutilize a numeração seguinte a ultima numeração autorizada pelo cliente no outro sistema, </a:t>
            </a:r>
            <a:r>
              <a:rPr lang="pt-BR" dirty="0" err="1"/>
              <a:t>ex</a:t>
            </a:r>
            <a:r>
              <a:rPr lang="pt-BR" dirty="0"/>
              <a:t>: </a:t>
            </a:r>
          </a:p>
          <a:p>
            <a:pPr marL="0" indent="0">
              <a:buNone/>
            </a:pPr>
            <a:r>
              <a:rPr lang="pt-BR" b="1" dirty="0"/>
              <a:t>Se a ultima emitida pelo cliente foi a numero 100, inutilize a numeração 101, conforme imagem abaixo: (quando o numero da nota fiscal não atingir 4 posições)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618" y="3728058"/>
            <a:ext cx="7143750" cy="50482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085" y="4549089"/>
            <a:ext cx="83058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820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Sequencia e Pulo de Numeração.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EMPRESA&gt;PARAMETROS GLOBAIS&gt;FATURAMENTO </a:t>
            </a:r>
            <a:r>
              <a:rPr lang="pt-BR" dirty="0" smtClean="0"/>
              <a:t>NF-E é definido o pulo de numeração para </a:t>
            </a:r>
            <a:r>
              <a:rPr lang="pt-BR" dirty="0" err="1" smtClean="0"/>
              <a:t>Nfe</a:t>
            </a:r>
            <a:r>
              <a:rPr lang="pt-BR" dirty="0" smtClean="0"/>
              <a:t>, no entanto se o cliente precisa dar sequencia na numeração já utilizada em outro sistema para esta série será Preciso se atentar ao Pulo: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O ERP </a:t>
            </a:r>
            <a:r>
              <a:rPr lang="pt-BR" dirty="0" err="1" smtClean="0"/>
              <a:t>Microvix</a:t>
            </a:r>
            <a:r>
              <a:rPr lang="pt-BR" dirty="0" smtClean="0"/>
              <a:t> permite um pulo de até 4 dígitos </a:t>
            </a:r>
            <a:r>
              <a:rPr lang="pt-BR" dirty="0" err="1" smtClean="0"/>
              <a:t>ex</a:t>
            </a:r>
            <a:r>
              <a:rPr lang="pt-BR" dirty="0" smtClean="0"/>
              <a:t>: 9999, se o pulo for maior que esta numeração será necessário realizar a configuração pela funcionalidade do Tools </a:t>
            </a:r>
            <a:r>
              <a:rPr lang="pt-BR" dirty="0" err="1" smtClean="0"/>
              <a:t>Microvix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03" y="2609631"/>
            <a:ext cx="8215606" cy="69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849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06085" y="2817190"/>
            <a:ext cx="6988336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Conclusão de Implantação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552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de aprendizagem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2400" dirty="0" smtClean="0"/>
              <a:t>Descrição dos objetivos de aprendizagem deste módulo: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Orientação de Acompanhamento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Indicação de Treinamento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rgbClr val="49197D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334" dirty="0" smtClean="0">
              <a:solidFill>
                <a:srgbClr val="000000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" name="Picture 6" descr="alv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024" y="3302000"/>
            <a:ext cx="3113370" cy="332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43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 de Implantação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800708" y="1636766"/>
            <a:ext cx="10230150" cy="4038320"/>
          </a:xfrm>
        </p:spPr>
        <p:txBody>
          <a:bodyPr/>
          <a:lstStyle/>
          <a:p>
            <a:r>
              <a:rPr lang="pt-BR" sz="2000" dirty="0" smtClean="0"/>
              <a:t>É necessário, que após a troca de ambiente, o consultor Acompanhe </a:t>
            </a:r>
            <a:r>
              <a:rPr lang="pt-BR" sz="2000" dirty="0"/>
              <a:t>de pelo menos 2 notas junto ao cliente em modo de </a:t>
            </a:r>
            <a:r>
              <a:rPr lang="pt-BR" sz="2000" dirty="0" smtClean="0"/>
              <a:t>produção. De Preferencia uma de venda, e outra de devolução, para garantir que a implantação ocorreu com sucesso, e o cliente está apto para utilizar o módulo.</a:t>
            </a:r>
          </a:p>
          <a:p>
            <a:endParaRPr lang="pt-BR" sz="2000" dirty="0"/>
          </a:p>
          <a:p>
            <a:r>
              <a:rPr lang="pt-BR" sz="2000" dirty="0" smtClean="0"/>
              <a:t>O suporte a clientes somente irá ajudar o cliente em caso de rejeições, se já existir ao menos uma nota emitida e autorizada em ambiente de produção. Caso não exista entendemos que o módulo está em implantação, e a responsabilidade será do consultor.</a:t>
            </a:r>
          </a:p>
          <a:p>
            <a:endParaRPr lang="pt-BR" sz="2000" dirty="0"/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226498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83429" y="3542904"/>
            <a:ext cx="8536707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Rejeições X Soluções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412161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de aprendizagem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9475407" cy="4210868"/>
          </a:xfrm>
        </p:spPr>
        <p:txBody>
          <a:bodyPr/>
          <a:lstStyle/>
          <a:p>
            <a:r>
              <a:rPr lang="pt-BR" sz="2400" dirty="0" smtClean="0"/>
              <a:t>Descrição dos objetivos de aprendizagem deste módulo:</a:t>
            </a: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400" dirty="0" smtClean="0">
                <a:solidFill>
                  <a:srgbClr val="49197D"/>
                </a:solidFill>
                <a:latin typeface="Neo Sans Pro" panose="020B0504030504040204" pitchFamily="34" charset="0"/>
              </a:rPr>
              <a:t>Entender e solucionar as principais rejeições já conhecidas por falha de configuração.</a:t>
            </a:r>
            <a:endParaRPr lang="pt-BR" altLang="pt-BR" sz="2400" dirty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altLang="pt-BR" sz="2400" dirty="0" smtClean="0">
              <a:solidFill>
                <a:srgbClr val="49197D"/>
              </a:solidFill>
              <a:latin typeface="Neo Sans Pro" panose="020B0504030504040204" pitchFamily="34" charset="0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rgbClr val="49197D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pPr marL="990586" lvl="1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334" dirty="0" smtClean="0">
              <a:solidFill>
                <a:srgbClr val="000000"/>
              </a:solidFill>
              <a:latin typeface="Neo Sans Pro" panose="020B0504030504040204" pitchFamily="34" charset="0"/>
              <a:ea typeface="MS PGothic" panose="020B0600070205080204" pitchFamily="34" charset="-128"/>
            </a:endParaRP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" name="Picture 6" descr="alv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024" y="3302000"/>
            <a:ext cx="3113370" cy="332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70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9294" y="628885"/>
            <a:ext cx="10329727" cy="865321"/>
          </a:xfrm>
        </p:spPr>
        <p:txBody>
          <a:bodyPr/>
          <a:lstStyle/>
          <a:p>
            <a:r>
              <a:rPr lang="pt-BR" dirty="0" smtClean="0"/>
              <a:t>Índice do Curso</a:t>
            </a:r>
            <a:endParaRPr lang="pt-BR" dirty="0"/>
          </a:p>
        </p:txBody>
      </p:sp>
      <p:grpSp>
        <p:nvGrpSpPr>
          <p:cNvPr id="4" name="Grupo 3"/>
          <p:cNvGrpSpPr/>
          <p:nvPr/>
        </p:nvGrpSpPr>
        <p:grpSpPr>
          <a:xfrm>
            <a:off x="1229294" y="1859522"/>
            <a:ext cx="2854323" cy="523220"/>
            <a:chOff x="2766213" y="967768"/>
            <a:chExt cx="2854323" cy="523220"/>
          </a:xfrm>
        </p:grpSpPr>
        <p:grpSp>
          <p:nvGrpSpPr>
            <p:cNvPr id="5" name="Grupo 4"/>
            <p:cNvGrpSpPr/>
            <p:nvPr/>
          </p:nvGrpSpPr>
          <p:grpSpPr>
            <a:xfrm>
              <a:off x="2766213" y="1024838"/>
              <a:ext cx="279330" cy="279330"/>
              <a:chOff x="1487488" y="1889104"/>
              <a:chExt cx="540000" cy="540000"/>
            </a:xfrm>
          </p:grpSpPr>
          <p:sp>
            <p:nvSpPr>
              <p:cNvPr id="7" name="Elipse 6"/>
              <p:cNvSpPr/>
              <p:nvPr/>
            </p:nvSpPr>
            <p:spPr>
              <a:xfrm>
                <a:off x="1487488" y="1889104"/>
                <a:ext cx="540000" cy="540000"/>
              </a:xfrm>
              <a:prstGeom prst="ellipse">
                <a:avLst/>
              </a:prstGeom>
              <a:solidFill>
                <a:srgbClr val="49197D">
                  <a:alpha val="5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8" name="Elipse 7"/>
              <p:cNvSpPr/>
              <p:nvPr/>
            </p:nvSpPr>
            <p:spPr>
              <a:xfrm>
                <a:off x="1577488" y="1979104"/>
                <a:ext cx="360000" cy="360000"/>
              </a:xfrm>
              <a:prstGeom prst="ellipse">
                <a:avLst/>
              </a:prstGeom>
              <a:solidFill>
                <a:srgbClr val="49197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9" name="Seta para a direita 8"/>
              <p:cNvSpPr/>
              <p:nvPr/>
            </p:nvSpPr>
            <p:spPr>
              <a:xfrm>
                <a:off x="1683465" y="2068098"/>
                <a:ext cx="165463" cy="18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</p:grpSp>
        <p:sp>
          <p:nvSpPr>
            <p:cNvPr id="6" name="Retângulo 5"/>
            <p:cNvSpPr/>
            <p:nvPr/>
          </p:nvSpPr>
          <p:spPr>
            <a:xfrm>
              <a:off x="3053808" y="967768"/>
              <a:ext cx="256672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dirty="0">
                  <a:latin typeface="Dosis" panose="02010503020202060003" pitchFamily="2" charset="0"/>
                </a:rPr>
                <a:t>Certificado </a:t>
              </a:r>
              <a:r>
                <a:rPr lang="pt-BR" sz="2800" dirty="0" smtClean="0">
                  <a:latin typeface="Dosis" panose="02010503020202060003" pitchFamily="2" charset="0"/>
                </a:rPr>
                <a:t>Digital</a:t>
              </a:r>
              <a:endParaRPr lang="pt-BR" sz="2800" dirty="0">
                <a:latin typeface="Dosis" panose="02010503020202060003" pitchFamily="2" charset="0"/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1229294" y="2689533"/>
            <a:ext cx="4579154" cy="523220"/>
            <a:chOff x="2766213" y="1282341"/>
            <a:chExt cx="4579154" cy="523220"/>
          </a:xfrm>
        </p:grpSpPr>
        <p:grpSp>
          <p:nvGrpSpPr>
            <p:cNvPr id="11" name="Grupo 10"/>
            <p:cNvGrpSpPr/>
            <p:nvPr/>
          </p:nvGrpSpPr>
          <p:grpSpPr>
            <a:xfrm>
              <a:off x="2766213" y="1337551"/>
              <a:ext cx="279330" cy="279330"/>
              <a:chOff x="1487488" y="1889104"/>
              <a:chExt cx="540000" cy="540000"/>
            </a:xfrm>
          </p:grpSpPr>
          <p:sp>
            <p:nvSpPr>
              <p:cNvPr id="13" name="Elipse 12"/>
              <p:cNvSpPr/>
              <p:nvPr/>
            </p:nvSpPr>
            <p:spPr>
              <a:xfrm>
                <a:off x="1487488" y="1889104"/>
                <a:ext cx="540000" cy="540000"/>
              </a:xfrm>
              <a:prstGeom prst="ellipse">
                <a:avLst/>
              </a:prstGeom>
              <a:solidFill>
                <a:srgbClr val="49197D">
                  <a:alpha val="5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14" name="Elipse 13"/>
              <p:cNvSpPr/>
              <p:nvPr/>
            </p:nvSpPr>
            <p:spPr>
              <a:xfrm>
                <a:off x="1577488" y="1979104"/>
                <a:ext cx="360000" cy="360000"/>
              </a:xfrm>
              <a:prstGeom prst="ellipse">
                <a:avLst/>
              </a:prstGeom>
              <a:solidFill>
                <a:srgbClr val="49197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15" name="Seta para a direita 14"/>
              <p:cNvSpPr/>
              <p:nvPr/>
            </p:nvSpPr>
            <p:spPr>
              <a:xfrm>
                <a:off x="1683465" y="2068098"/>
                <a:ext cx="165463" cy="18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</p:grpSp>
        <p:sp>
          <p:nvSpPr>
            <p:cNvPr id="12" name="Retângulo 11"/>
            <p:cNvSpPr/>
            <p:nvPr/>
          </p:nvSpPr>
          <p:spPr>
            <a:xfrm>
              <a:off x="3053808" y="1282341"/>
              <a:ext cx="429155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dirty="0" smtClean="0">
                  <a:latin typeface="Dosis" panose="02010503020202060003" pitchFamily="2" charset="0"/>
                </a:rPr>
                <a:t>Configurações de Implantação</a:t>
              </a:r>
              <a:endParaRPr lang="pt-BR" sz="2800" dirty="0">
                <a:latin typeface="Dosis" panose="02010503020202060003" pitchFamily="2" charset="0"/>
              </a:endParaRP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1229294" y="3521417"/>
            <a:ext cx="3372094" cy="523220"/>
            <a:chOff x="2766213" y="1596914"/>
            <a:chExt cx="3372094" cy="523220"/>
          </a:xfrm>
        </p:grpSpPr>
        <p:grpSp>
          <p:nvGrpSpPr>
            <p:cNvPr id="17" name="Grupo 16"/>
            <p:cNvGrpSpPr/>
            <p:nvPr/>
          </p:nvGrpSpPr>
          <p:grpSpPr>
            <a:xfrm>
              <a:off x="2766213" y="1650264"/>
              <a:ext cx="279330" cy="279330"/>
              <a:chOff x="1487488" y="1889104"/>
              <a:chExt cx="540000" cy="540000"/>
            </a:xfrm>
          </p:grpSpPr>
          <p:sp>
            <p:nvSpPr>
              <p:cNvPr id="19" name="Elipse 18"/>
              <p:cNvSpPr/>
              <p:nvPr/>
            </p:nvSpPr>
            <p:spPr>
              <a:xfrm>
                <a:off x="1487488" y="1889104"/>
                <a:ext cx="540000" cy="540000"/>
              </a:xfrm>
              <a:prstGeom prst="ellipse">
                <a:avLst/>
              </a:prstGeom>
              <a:solidFill>
                <a:srgbClr val="49197D">
                  <a:alpha val="5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20" name="Elipse 19"/>
              <p:cNvSpPr/>
              <p:nvPr/>
            </p:nvSpPr>
            <p:spPr>
              <a:xfrm>
                <a:off x="1577488" y="1979104"/>
                <a:ext cx="360000" cy="360000"/>
              </a:xfrm>
              <a:prstGeom prst="ellipse">
                <a:avLst/>
              </a:prstGeom>
              <a:solidFill>
                <a:srgbClr val="49197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21" name="Seta para a direita 20"/>
              <p:cNvSpPr/>
              <p:nvPr/>
            </p:nvSpPr>
            <p:spPr>
              <a:xfrm>
                <a:off x="1683465" y="2068098"/>
                <a:ext cx="165463" cy="18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</p:grpSp>
        <p:sp>
          <p:nvSpPr>
            <p:cNvPr id="18" name="Retângulo 17"/>
            <p:cNvSpPr/>
            <p:nvPr/>
          </p:nvSpPr>
          <p:spPr>
            <a:xfrm>
              <a:off x="3053808" y="1596914"/>
              <a:ext cx="308449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dirty="0" smtClean="0">
                  <a:latin typeface="Dosis" panose="02010503020202060003" pitchFamily="2" charset="0"/>
                </a:rPr>
                <a:t>Teste de implantação</a:t>
              </a:r>
              <a:endParaRPr lang="pt-BR" sz="2800" dirty="0">
                <a:latin typeface="Dosis" panose="02010503020202060003" pitchFamily="2" charset="0"/>
              </a:endParaRP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1211469" y="4347639"/>
            <a:ext cx="4019707" cy="523220"/>
            <a:chOff x="2766213" y="1911487"/>
            <a:chExt cx="4019707" cy="523220"/>
          </a:xfrm>
        </p:grpSpPr>
        <p:grpSp>
          <p:nvGrpSpPr>
            <p:cNvPr id="23" name="Grupo 22"/>
            <p:cNvGrpSpPr/>
            <p:nvPr/>
          </p:nvGrpSpPr>
          <p:grpSpPr>
            <a:xfrm>
              <a:off x="2766213" y="1962977"/>
              <a:ext cx="279330" cy="279330"/>
              <a:chOff x="1487488" y="1889104"/>
              <a:chExt cx="540000" cy="540000"/>
            </a:xfrm>
          </p:grpSpPr>
          <p:sp>
            <p:nvSpPr>
              <p:cNvPr id="25" name="Elipse 24"/>
              <p:cNvSpPr/>
              <p:nvPr/>
            </p:nvSpPr>
            <p:spPr>
              <a:xfrm>
                <a:off x="1487488" y="1889104"/>
                <a:ext cx="540000" cy="540000"/>
              </a:xfrm>
              <a:prstGeom prst="ellipse">
                <a:avLst/>
              </a:prstGeom>
              <a:solidFill>
                <a:srgbClr val="49197D">
                  <a:alpha val="5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26" name="Elipse 25"/>
              <p:cNvSpPr/>
              <p:nvPr/>
            </p:nvSpPr>
            <p:spPr>
              <a:xfrm>
                <a:off x="1577488" y="1979104"/>
                <a:ext cx="360000" cy="360000"/>
              </a:xfrm>
              <a:prstGeom prst="ellipse">
                <a:avLst/>
              </a:prstGeom>
              <a:solidFill>
                <a:srgbClr val="49197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27" name="Seta para a direita 26"/>
              <p:cNvSpPr/>
              <p:nvPr/>
            </p:nvSpPr>
            <p:spPr>
              <a:xfrm>
                <a:off x="1683465" y="2068098"/>
                <a:ext cx="165463" cy="18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</p:grpSp>
        <p:sp>
          <p:nvSpPr>
            <p:cNvPr id="24" name="Retângulo 23"/>
            <p:cNvSpPr/>
            <p:nvPr/>
          </p:nvSpPr>
          <p:spPr>
            <a:xfrm>
              <a:off x="3053808" y="1911487"/>
              <a:ext cx="373211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dirty="0" smtClean="0">
                  <a:latin typeface="Dosis" panose="02010503020202060003" pitchFamily="2" charset="0"/>
                </a:rPr>
                <a:t>Conclusão de implantação</a:t>
              </a:r>
              <a:endParaRPr lang="pt-BR" sz="2800" dirty="0">
                <a:latin typeface="Dosis" panose="02010503020202060003" pitchFamily="2" charset="0"/>
              </a:endParaRPr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1229294" y="5053975"/>
            <a:ext cx="3282326" cy="523220"/>
            <a:chOff x="2766213" y="2226060"/>
            <a:chExt cx="3282326" cy="523220"/>
          </a:xfrm>
        </p:grpSpPr>
        <p:grpSp>
          <p:nvGrpSpPr>
            <p:cNvPr id="29" name="Grupo 28"/>
            <p:cNvGrpSpPr/>
            <p:nvPr/>
          </p:nvGrpSpPr>
          <p:grpSpPr>
            <a:xfrm>
              <a:off x="2766213" y="2275690"/>
              <a:ext cx="279330" cy="279330"/>
              <a:chOff x="1487488" y="1889104"/>
              <a:chExt cx="540000" cy="540000"/>
            </a:xfrm>
          </p:grpSpPr>
          <p:sp>
            <p:nvSpPr>
              <p:cNvPr id="31" name="Elipse 30"/>
              <p:cNvSpPr/>
              <p:nvPr/>
            </p:nvSpPr>
            <p:spPr>
              <a:xfrm>
                <a:off x="1487488" y="1889104"/>
                <a:ext cx="540000" cy="540000"/>
              </a:xfrm>
              <a:prstGeom prst="ellipse">
                <a:avLst/>
              </a:prstGeom>
              <a:solidFill>
                <a:srgbClr val="49197D">
                  <a:alpha val="5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32" name="Elipse 31"/>
              <p:cNvSpPr/>
              <p:nvPr/>
            </p:nvSpPr>
            <p:spPr>
              <a:xfrm>
                <a:off x="1577488" y="1979104"/>
                <a:ext cx="360000" cy="360000"/>
              </a:xfrm>
              <a:prstGeom prst="ellipse">
                <a:avLst/>
              </a:prstGeom>
              <a:solidFill>
                <a:srgbClr val="49197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  <p:sp>
            <p:nvSpPr>
              <p:cNvPr id="33" name="Seta para a direita 32"/>
              <p:cNvSpPr/>
              <p:nvPr/>
            </p:nvSpPr>
            <p:spPr>
              <a:xfrm>
                <a:off x="1683465" y="2068098"/>
                <a:ext cx="165463" cy="18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800"/>
              </a:p>
            </p:txBody>
          </p:sp>
        </p:grpSp>
        <p:sp>
          <p:nvSpPr>
            <p:cNvPr id="30" name="Retângulo 29"/>
            <p:cNvSpPr/>
            <p:nvPr/>
          </p:nvSpPr>
          <p:spPr>
            <a:xfrm>
              <a:off x="3053808" y="2226060"/>
              <a:ext cx="299473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dirty="0" smtClean="0">
                  <a:latin typeface="Dosis" panose="02010503020202060003" pitchFamily="2" charset="0"/>
                </a:rPr>
                <a:t>Rejeições X Soluções</a:t>
              </a:r>
              <a:endParaRPr lang="pt-BR" sz="2800" dirty="0">
                <a:latin typeface="Dosis" panose="020105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1749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Rejeições de NF-e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Quando ocorre uma rejeição no módulo de </a:t>
            </a:r>
            <a:r>
              <a:rPr lang="pt-BR" dirty="0" err="1" smtClean="0"/>
              <a:t>Nf-e</a:t>
            </a:r>
            <a:r>
              <a:rPr lang="pt-BR" dirty="0" smtClean="0"/>
              <a:t>, indica que o SEFAZ não está de acordo com alguma informação contida no documento enviado. Sendo assim é necessário analisar a mensagem de retorno para tomar uma ação.</a:t>
            </a:r>
          </a:p>
          <a:p>
            <a:r>
              <a:rPr lang="pt-BR" dirty="0" smtClean="0"/>
              <a:t>Separamos algumas rejeições já conhecidas, e as orientações de solução, pois na maioria das vezes as rejeições são por conta de alguma configuração errada durante o processo.</a:t>
            </a:r>
          </a:p>
          <a:p>
            <a:r>
              <a:rPr lang="pt-BR" dirty="0" smtClean="0"/>
              <a:t>Salve o documento “ Rejeições </a:t>
            </a:r>
            <a:r>
              <a:rPr lang="pt-BR" dirty="0" err="1" smtClean="0"/>
              <a:t>Microvix_Sefaz</a:t>
            </a:r>
            <a:r>
              <a:rPr lang="pt-BR" dirty="0" smtClean="0"/>
              <a:t>” (estas rejeições também foram cadastradas na base de conhecimento </a:t>
            </a:r>
            <a:r>
              <a:rPr lang="pt-BR" dirty="0" err="1" smtClean="0"/>
              <a:t>Microvix</a:t>
            </a:r>
            <a:r>
              <a:rPr lang="pt-BR" dirty="0"/>
              <a:t>)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9184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406904" y="348502"/>
            <a:ext cx="10329727" cy="865321"/>
          </a:xfrm>
          <a:prstGeom prst="rect">
            <a:avLst/>
          </a:prstGeom>
        </p:spPr>
        <p:txBody>
          <a:bodyPr/>
          <a:lstStyle>
            <a:lvl1pPr algn="l" defTabSz="609585" rtl="0" eaLnBrk="1" latinLnBrk="0" hangingPunct="1">
              <a:spcBef>
                <a:spcPct val="0"/>
              </a:spcBef>
              <a:buNone/>
              <a:defRPr sz="4267" kern="1200" baseline="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 smtClean="0">
                <a:solidFill>
                  <a:srgbClr val="FFFFFF"/>
                </a:solidFill>
                <a:latin typeface="Dosis" panose="02010503020202060003" pitchFamily="2" charset="0"/>
              </a:rPr>
              <a:t>Saiba Mais</a:t>
            </a:r>
            <a:endParaRPr lang="pt-BR" dirty="0">
              <a:solidFill>
                <a:srgbClr val="FFFFFF"/>
              </a:solidFill>
              <a:latin typeface="Dosis" panose="02010503020202060003" pitchFamily="2" charset="0"/>
            </a:endParaRPr>
          </a:p>
        </p:txBody>
      </p:sp>
      <p:sp>
        <p:nvSpPr>
          <p:cNvPr id="9" name="Espaço Reservado para Texto 2"/>
          <p:cNvSpPr txBox="1">
            <a:spLocks/>
          </p:cNvSpPr>
          <p:nvPr/>
        </p:nvSpPr>
        <p:spPr>
          <a:xfrm>
            <a:off x="2794001" y="1409700"/>
            <a:ext cx="6476999" cy="4636869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733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733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>
              <a:lnSpc>
                <a:spcPts val="22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t-BR" sz="1400" dirty="0">
                <a:solidFill>
                  <a:schemeClr val="tx1"/>
                </a:solidFill>
              </a:rPr>
              <a:t>SINTEGRA (validação das informações corretas das </a:t>
            </a:r>
            <a:r>
              <a:rPr lang="pt-BR" sz="1400" dirty="0" smtClean="0">
                <a:solidFill>
                  <a:schemeClr val="tx1"/>
                </a:solidFill>
              </a:rPr>
              <a:t>empresas):</a:t>
            </a: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pt-BR" sz="1400" dirty="0" smtClean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://www.sintegra.gov.br/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108000">
              <a:lnSpc>
                <a:spcPts val="22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t-BR" sz="1400" dirty="0">
                <a:solidFill>
                  <a:schemeClr val="tx1"/>
                </a:solidFill>
              </a:rPr>
              <a:t>Portal </a:t>
            </a:r>
            <a:r>
              <a:rPr lang="pt-BR" sz="1400" dirty="0" err="1">
                <a:solidFill>
                  <a:schemeClr val="tx1"/>
                </a:solidFill>
              </a:rPr>
              <a:t>Nf-e</a:t>
            </a:r>
            <a:r>
              <a:rPr lang="pt-BR" sz="1400" dirty="0">
                <a:solidFill>
                  <a:schemeClr val="tx1"/>
                </a:solidFill>
              </a:rPr>
              <a:t> (Disponibilidade dos ambientes de Produção e Homologação</a:t>
            </a:r>
            <a:r>
              <a:rPr lang="pt-BR" sz="1400" dirty="0" smtClean="0">
                <a:solidFill>
                  <a:schemeClr val="tx1"/>
                </a:solidFill>
              </a:rPr>
              <a:t>):</a:t>
            </a:r>
            <a:endParaRPr lang="pt-BR" sz="1400" dirty="0">
              <a:solidFill>
                <a:schemeClr val="tx1"/>
              </a:solidFill>
            </a:endParaRP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pt-BR" sz="1400" dirty="0">
                <a:solidFill>
                  <a:schemeClr val="tx1"/>
                </a:solidFill>
                <a:hlinkClick r:id="rId4"/>
              </a:rPr>
              <a:t>http://www.nfe.fazenda.gov.br/portal/principal.aspx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108000">
              <a:lnSpc>
                <a:spcPts val="22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t-BR" sz="1400" dirty="0">
                <a:solidFill>
                  <a:schemeClr val="tx1"/>
                </a:solidFill>
              </a:rPr>
              <a:t>Rejeições:</a:t>
            </a: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pt-BR" sz="1400" dirty="0">
                <a:solidFill>
                  <a:schemeClr val="tx1"/>
                </a:solidFill>
                <a:hlinkClick r:id="rId5"/>
              </a:rPr>
              <a:t>https://nfe.mps.com.br/Portal/Rejeicoes.aspx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108000">
              <a:lnSpc>
                <a:spcPts val="22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t-BR" sz="1400" dirty="0" smtClean="0">
                <a:solidFill>
                  <a:schemeClr val="tx1"/>
                </a:solidFill>
              </a:rPr>
              <a:t>Dica Linx:</a:t>
            </a: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pt-BR" sz="1400" dirty="0">
                <a:solidFill>
                  <a:schemeClr val="tx1"/>
                </a:solidFill>
                <a:hlinkClick r:id="rId6"/>
              </a:rPr>
              <a:t>https://</a:t>
            </a:r>
            <a:r>
              <a:rPr lang="pt-BR" sz="1400" dirty="0" smtClean="0">
                <a:solidFill>
                  <a:schemeClr val="tx1"/>
                </a:solidFill>
                <a:hlinkClick r:id="rId6"/>
              </a:rPr>
              <a:t>www.youtube.com/channel/UCcLFShN8WMuL630SG-l0GOw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108000" indent="0">
              <a:lnSpc>
                <a:spcPts val="2200"/>
              </a:lnSpc>
              <a:spcBef>
                <a:spcPts val="0"/>
              </a:spcBef>
              <a:buNone/>
            </a:pPr>
            <a:endParaRPr lang="pt-B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220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5464" y="169617"/>
            <a:ext cx="10329727" cy="865321"/>
          </a:xfrm>
        </p:spPr>
        <p:txBody>
          <a:bodyPr/>
          <a:lstStyle/>
          <a:p>
            <a:r>
              <a:rPr lang="pt-BR" dirty="0" smtClean="0"/>
              <a:t>Revisão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BR" sz="1800" dirty="0" smtClean="0">
                <a:solidFill>
                  <a:schemeClr val="tx1"/>
                </a:solidFill>
              </a:rPr>
              <a:t>Em toda implantação Lembre-se:</a:t>
            </a:r>
            <a:endParaRPr lang="pt-BR" sz="18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pt-BR" sz="1800" dirty="0" smtClean="0">
                <a:solidFill>
                  <a:schemeClr val="tx1"/>
                </a:solidFill>
              </a:rPr>
              <a:t>Testar o certificado digital antes de inserir no sistema</a:t>
            </a:r>
          </a:p>
          <a:p>
            <a:pPr>
              <a:spcBef>
                <a:spcPts val="600"/>
              </a:spcBef>
            </a:pPr>
            <a:r>
              <a:rPr lang="pt-BR" sz="1800" dirty="0" smtClean="0">
                <a:solidFill>
                  <a:schemeClr val="tx1"/>
                </a:solidFill>
              </a:rPr>
              <a:t>Revisar as configurações de implantação (produto, cliente, tributação) para evitar rejeições por falta de configuração.</a:t>
            </a:r>
          </a:p>
          <a:p>
            <a:pPr>
              <a:spcBef>
                <a:spcPts val="600"/>
              </a:spcBef>
            </a:pPr>
            <a:r>
              <a:rPr lang="pt-BR" sz="1800" dirty="0" smtClean="0">
                <a:solidFill>
                  <a:schemeClr val="tx1"/>
                </a:solidFill>
              </a:rPr>
              <a:t>Treinar o cliente e disponibilizar um link de treinamento para apoio futuro, reduzindo chamados no suporte.</a:t>
            </a:r>
          </a:p>
          <a:p>
            <a:pPr>
              <a:spcBef>
                <a:spcPts val="600"/>
              </a:spcBef>
            </a:pPr>
            <a:r>
              <a:rPr lang="pt-BR" sz="1800" dirty="0" smtClean="0">
                <a:solidFill>
                  <a:schemeClr val="tx1"/>
                </a:solidFill>
              </a:rPr>
              <a:t>Acompanhar a emissão de pelo menos 2 notas junto ao cliente, para se certificar que o mesmo aprendeu, e está apto para uso do módulo.</a:t>
            </a:r>
          </a:p>
          <a:p>
            <a:pPr>
              <a:spcBef>
                <a:spcPts val="600"/>
              </a:spcBef>
            </a:pPr>
            <a:r>
              <a:rPr lang="pt-BR" sz="1800" dirty="0" smtClean="0">
                <a:solidFill>
                  <a:schemeClr val="tx1"/>
                </a:solidFill>
              </a:rPr>
              <a:t>Em caso de rejeições antes de acionar o suporte verificar se já existe uma solução prevista no documento de rejeição, pois na maioria das vezes rejeições são originadas de configuração errada.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4272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948062" y="1776855"/>
            <a:ext cx="5185833" cy="232833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pt-BR" sz="6000" dirty="0">
                <a:solidFill>
                  <a:srgbClr val="5A2D91"/>
                </a:solidFill>
                <a:latin typeface="Dosis" panose="02010503020202060003" pitchFamily="2" charset="0"/>
              </a:rPr>
              <a:t>Agradecemos sua participação!</a:t>
            </a:r>
            <a:endParaRPr lang="en-US" sz="6000" dirty="0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180073" y="4803927"/>
            <a:ext cx="468180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colaboradoreducar.linx.com.br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7180073" y="5450258"/>
            <a:ext cx="445116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franquiaseducar.linx.com.br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180073" y="6096589"/>
            <a:ext cx="404697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clienteseducar.linx.com.br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1740999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265463" y="3558143"/>
            <a:ext cx="9825868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Certificado Digital A1</a:t>
            </a:r>
            <a:endParaRPr lang="pt-BR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265463" y="4143475"/>
            <a:ext cx="98258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Dosis" panose="02010503020202060003" pitchFamily="2" charset="0"/>
              </a:rPr>
              <a:t>O certificado digital é um documento eletrônico que garante proteção às transações online e a troca virtual de documentos, mensagens e dados, com validade jurídica.</a:t>
            </a:r>
          </a:p>
          <a:p>
            <a:pPr algn="just"/>
            <a:endParaRPr lang="pt-BR" sz="1600" dirty="0">
              <a:latin typeface="Dosis" panose="02010503020202060003" pitchFamily="2" charset="0"/>
            </a:endParaRPr>
          </a:p>
          <a:p>
            <a:pPr algn="just"/>
            <a:r>
              <a:rPr lang="pt-BR" sz="1600" dirty="0">
                <a:latin typeface="Dosis" panose="02010503020202060003" pitchFamily="2" charset="0"/>
              </a:rPr>
              <a:t>Com este dispositivo, os sistemas de informação podem validar e reforçar os mecanismos de segurança online, utilizando a tecnologia para garantir a privacidade e confirmar a autenticidade das informações dos usuários, empresas e instituições na rede.</a:t>
            </a:r>
          </a:p>
        </p:txBody>
      </p:sp>
      <p:sp>
        <p:nvSpPr>
          <p:cNvPr id="7" name="Retângulo 6"/>
          <p:cNvSpPr/>
          <p:nvPr/>
        </p:nvSpPr>
        <p:spPr>
          <a:xfrm>
            <a:off x="1265464" y="1217928"/>
            <a:ext cx="9868203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NF-E</a:t>
            </a:r>
            <a:endParaRPr lang="pt-BR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265464" y="1803260"/>
            <a:ext cx="98682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Dosis" panose="02010503020202060003" pitchFamily="2" charset="0"/>
              </a:rPr>
              <a:t>Podemos conceituar a Nota Fiscal Eletrônica (</a:t>
            </a:r>
            <a:r>
              <a:rPr lang="pt-BR" sz="1600" dirty="0" smtClean="0">
                <a:latin typeface="Dosis" panose="02010503020202060003" pitchFamily="2" charset="0"/>
              </a:rPr>
              <a:t>NF-E), </a:t>
            </a:r>
            <a:r>
              <a:rPr lang="pt-BR" sz="1600" dirty="0">
                <a:latin typeface="Dosis" panose="02010503020202060003" pitchFamily="2" charset="0"/>
              </a:rPr>
              <a:t>como sendo um documento de existência apenas digital, emitido e armazenado eletronicamente, com o intuito de documentar, para fins fiscais, uma operação de circulação de mercadorias ou uma prestação de serviços. Sua validade jurídica é garantida pela assinatura digital do remetente (garantia de autoria e de integridade) e pela recepção, pelo Fisco, do documento eletrônico, antes da ocorrência do fato gerador.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Conceitos Chave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281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265464" y="2785650"/>
            <a:ext cx="9825868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Ambiente de Produção</a:t>
            </a:r>
            <a:endParaRPr lang="pt-BR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265463" y="3388199"/>
            <a:ext cx="98258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Dosis" panose="02010503020202060003" pitchFamily="2" charset="0"/>
              </a:rPr>
              <a:t>É quando todos os testes foram concluídos, e a Implantação Revisada, sendo assim, a partir deste momento todo novo documento fiscal emitido é enviado ao </a:t>
            </a:r>
            <a:r>
              <a:rPr lang="pt-BR" sz="1600" dirty="0" err="1">
                <a:latin typeface="Dosis" panose="02010503020202060003" pitchFamily="2" charset="0"/>
              </a:rPr>
              <a:t>Sefaz</a:t>
            </a:r>
            <a:r>
              <a:rPr lang="pt-BR" sz="1600" dirty="0">
                <a:latin typeface="Dosis" panose="02010503020202060003" pitchFamily="2" charset="0"/>
              </a:rPr>
              <a:t> e validado ou rejeitado, tornando –o um documento com validade fiscal</a:t>
            </a:r>
          </a:p>
        </p:txBody>
      </p:sp>
      <p:sp>
        <p:nvSpPr>
          <p:cNvPr id="7" name="Retângulo 6"/>
          <p:cNvSpPr/>
          <p:nvPr/>
        </p:nvSpPr>
        <p:spPr>
          <a:xfrm>
            <a:off x="1265464" y="1090605"/>
            <a:ext cx="9868203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Ambiente de Homologação</a:t>
            </a:r>
            <a:endParaRPr lang="pt-BR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265464" y="1675937"/>
            <a:ext cx="986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Dosis" panose="02010503020202060003" pitchFamily="2" charset="0"/>
              </a:rPr>
              <a:t>São configurações realizadas no sistema, de modo que prepara a base de dados para emissão de notas de testes, desta forma o cliente tem a oportunidade de praticar a emissão, sem a preocupação, por ser um documento apenas de testes.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Conceitos Chave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1265464" y="4458845"/>
            <a:ext cx="9868203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DANFE</a:t>
            </a:r>
            <a:endParaRPr lang="pt-BR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265464" y="5044177"/>
            <a:ext cx="98682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dirty="0">
                <a:latin typeface="Dosis" panose="02010503020202060003" pitchFamily="2" charset="0"/>
              </a:rPr>
              <a:t>Documento Auxiliar da Nota Fiscal Eletrônica (</a:t>
            </a:r>
            <a:r>
              <a:rPr lang="pt-BR" sz="1600" dirty="0" smtClean="0">
                <a:latin typeface="Dosis" panose="02010503020202060003" pitchFamily="2" charset="0"/>
              </a:rPr>
              <a:t>DANFE). O </a:t>
            </a:r>
            <a:r>
              <a:rPr lang="pt-BR" sz="1600" dirty="0">
                <a:latin typeface="Dosis" panose="02010503020202060003" pitchFamily="2" charset="0"/>
              </a:rPr>
              <a:t>DANFE é um documento impresso contendo informações simplificadas da NF-e e tem como funções, dentre outras, conter a chave de acesso da NF-e e acompanhar a mercadoria em trânsito.</a:t>
            </a:r>
          </a:p>
        </p:txBody>
      </p:sp>
    </p:spTree>
    <p:extLst>
      <p:ext uri="{BB962C8B-B14F-4D97-AF65-F5344CB8AC3E}">
        <p14:creationId xmlns:p14="http://schemas.microsoft.com/office/powerpoint/2010/main" val="4945621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265465" y="2952023"/>
            <a:ext cx="9825868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dirty="0" smtClean="0">
                <a:solidFill>
                  <a:schemeClr val="bg1"/>
                </a:solidFill>
                <a:latin typeface="Dosis Bold"/>
                <a:cs typeface="Dosis Bold"/>
              </a:rPr>
              <a:t>Cliente</a:t>
            </a:r>
            <a:r>
              <a:rPr lang="en-US" sz="2400" dirty="0" smtClean="0">
                <a:solidFill>
                  <a:schemeClr val="bg1"/>
                </a:solidFill>
                <a:latin typeface="Dosis Bold"/>
                <a:cs typeface="Dosis Bold"/>
              </a:rPr>
              <a:t> Final</a:t>
            </a:r>
            <a:endParaRPr lang="pt-BR" sz="2400" dirty="0">
              <a:solidFill>
                <a:schemeClr val="bg1"/>
              </a:solidFill>
              <a:latin typeface="Dosis Bold"/>
              <a:cs typeface="Dosis Bold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223129" y="3506578"/>
            <a:ext cx="9825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>
                <a:latin typeface="Dosis" panose="02010503020202060003" pitchFamily="2" charset="0"/>
              </a:rPr>
              <a:t>Drástica redução do consumo de papel, com impactos positivos em termos ecológicos;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 smtClean="0">
                <a:latin typeface="Dosis" panose="02010503020202060003" pitchFamily="2" charset="0"/>
              </a:rPr>
              <a:t>Incentivo </a:t>
            </a:r>
            <a:r>
              <a:rPr lang="pt-BR" sz="1200" dirty="0">
                <a:latin typeface="Dosis" panose="02010503020202060003" pitchFamily="2" charset="0"/>
              </a:rPr>
              <a:t>ao comércio eletrônico e ao uso de novas tecnologias;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 smtClean="0">
                <a:latin typeface="Dosis" panose="02010503020202060003" pitchFamily="2" charset="0"/>
              </a:rPr>
              <a:t>Padronização </a:t>
            </a:r>
            <a:r>
              <a:rPr lang="pt-BR" sz="1200" dirty="0">
                <a:latin typeface="Dosis" panose="02010503020202060003" pitchFamily="2" charset="0"/>
              </a:rPr>
              <a:t>dos relacionamentos eletrônicos entre empresas;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 smtClean="0">
                <a:latin typeface="Dosis" panose="02010503020202060003" pitchFamily="2" charset="0"/>
              </a:rPr>
              <a:t>Surgimento </a:t>
            </a:r>
            <a:r>
              <a:rPr lang="pt-BR" sz="1200" dirty="0">
                <a:latin typeface="Dosis" panose="02010503020202060003" pitchFamily="2" charset="0"/>
              </a:rPr>
              <a:t>de novas oportunidades de negócios e empregos na com a prestação de serviços ligados a NF-e</a:t>
            </a:r>
            <a:r>
              <a:rPr lang="pt-BR" sz="1400" dirty="0">
                <a:latin typeface="Dosis" panose="02010503020202060003" pitchFamily="2" charset="0"/>
              </a:rPr>
              <a:t>.</a:t>
            </a:r>
          </a:p>
        </p:txBody>
      </p:sp>
      <p:sp>
        <p:nvSpPr>
          <p:cNvPr id="7" name="Retângulo 6"/>
          <p:cNvSpPr/>
          <p:nvPr/>
        </p:nvSpPr>
        <p:spPr>
          <a:xfrm>
            <a:off x="1223130" y="1087052"/>
            <a:ext cx="9868203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Dosis Bold"/>
                <a:cs typeface="Dosis Bold"/>
              </a:rPr>
              <a:t>Cliente</a:t>
            </a:r>
            <a:r>
              <a:rPr lang="en-US" sz="2400" dirty="0" smtClean="0">
                <a:solidFill>
                  <a:schemeClr val="bg1"/>
                </a:solidFill>
                <a:latin typeface="Dosis Bold"/>
                <a:cs typeface="Dosis Bold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Dosis Bold"/>
                <a:cs typeface="Dosis Bold"/>
              </a:rPr>
              <a:t>/ </a:t>
            </a:r>
            <a:r>
              <a:rPr lang="en-US" sz="2400" dirty="0" smtClean="0">
                <a:solidFill>
                  <a:schemeClr val="bg1"/>
                </a:solidFill>
                <a:latin typeface="Dosis Bold"/>
                <a:cs typeface="Dosis Bold"/>
              </a:rPr>
              <a:t>Loja</a:t>
            </a:r>
            <a:endParaRPr lang="pt-BR" sz="2400" dirty="0">
              <a:solidFill>
                <a:schemeClr val="bg1"/>
              </a:solidFill>
              <a:latin typeface="Dosis Bold"/>
              <a:cs typeface="Dosis Bold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223129" y="1626755"/>
            <a:ext cx="98682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>
                <a:latin typeface="Dosis" panose="02010503020202060003" pitchFamily="2" charset="0"/>
              </a:rPr>
              <a:t>Eliminação de digitação de notas fiscais na recepção de mercadorias, bastando integrar seus sistemas para extrair informações, já digitais, do documento eletrônico recebido.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>
                <a:latin typeface="Dosis" panose="02010503020202060003" pitchFamily="2" charset="0"/>
              </a:rPr>
              <a:t>Redução de custos de mão-de-obra na digitação de notas, bem como a redução de erros de digitação de informações;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>
                <a:latin typeface="Dosis" panose="02010503020202060003" pitchFamily="2" charset="0"/>
              </a:rPr>
              <a:t>Planejamento de logística de recepção de mercadorias pelo conhecimento antecipado da informação da NF-e, devido a previsibilidade das entradas de mercadorias e conferência da Nota Fiscal com os pedidos.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200" dirty="0">
                <a:latin typeface="Dosis" panose="02010503020202060003" pitchFamily="2" charset="0"/>
              </a:rPr>
              <a:t>Redução de erros de escrituração devido à eliminação de erros de digitação de notas fiscais;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Benefícios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1265465" y="4524069"/>
            <a:ext cx="9825868" cy="461665"/>
          </a:xfrm>
          <a:prstGeom prst="rect">
            <a:avLst/>
          </a:prstGeom>
          <a:solidFill>
            <a:srgbClr val="58298C"/>
          </a:solidFill>
        </p:spPr>
        <p:txBody>
          <a:bodyPr wrap="square">
            <a:spAutoFit/>
          </a:bodyPr>
          <a:lstStyle/>
          <a:p>
            <a:r>
              <a:rPr lang="pt-BR" sz="2400" dirty="0" smtClean="0">
                <a:solidFill>
                  <a:schemeClr val="bg1"/>
                </a:solidFill>
                <a:latin typeface="Dosis Bold"/>
                <a:cs typeface="Dosis Bold"/>
              </a:rPr>
              <a:t>Analista de Implementação</a:t>
            </a:r>
            <a:endParaRPr lang="pt-BR" sz="2400" dirty="0">
              <a:solidFill>
                <a:schemeClr val="bg1"/>
              </a:solidFill>
              <a:latin typeface="Dosis Bold"/>
              <a:cs typeface="Dosis Bold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265463" y="5084862"/>
            <a:ext cx="98258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t-BR" sz="1200" dirty="0" smtClean="0">
                <a:latin typeface="Dosis" panose="02010503020202060003" pitchFamily="2" charset="0"/>
              </a:rPr>
              <a:t>   A </a:t>
            </a:r>
            <a:r>
              <a:rPr lang="pt-BR" sz="1200" dirty="0">
                <a:latin typeface="Dosis" panose="02010503020202060003" pitchFamily="2" charset="0"/>
              </a:rPr>
              <a:t>certeza de uma implantação bem feita, e que resultará na total satisfação do cliente</a:t>
            </a:r>
            <a:r>
              <a:rPr lang="pt-BR" sz="1200" dirty="0" smtClean="0">
                <a:latin typeface="Dosis" panose="02010503020202060003" pitchFamily="2" charset="0"/>
              </a:rPr>
              <a:t>.</a:t>
            </a:r>
            <a:endParaRPr lang="pt-BR" sz="1200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458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5266" y="326576"/>
            <a:ext cx="10972800" cy="1143000"/>
          </a:xfrm>
        </p:spPr>
        <p:txBody>
          <a:bodyPr/>
          <a:lstStyle/>
          <a:p>
            <a:r>
              <a:rPr lang="pt-BR" dirty="0" smtClean="0"/>
              <a:t>Informações Gerais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945267" y="1469576"/>
            <a:ext cx="5930096" cy="4211637"/>
          </a:xfrm>
          <a:prstGeom prst="rect">
            <a:avLst/>
          </a:prstGeom>
        </p:spPr>
        <p:txBody>
          <a:bodyPr/>
          <a:lstStyle/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rgbClr val="280037"/>
                </a:solidFill>
              </a:rPr>
              <a:t>O Módulo de </a:t>
            </a:r>
            <a:r>
              <a:rPr lang="pt-BR" sz="1600" dirty="0" err="1" smtClean="0">
                <a:solidFill>
                  <a:srgbClr val="280037"/>
                </a:solidFill>
              </a:rPr>
              <a:t>Nf-e</a:t>
            </a:r>
            <a:r>
              <a:rPr lang="pt-BR" sz="1600" dirty="0" smtClean="0">
                <a:solidFill>
                  <a:srgbClr val="280037"/>
                </a:solidFill>
              </a:rPr>
              <a:t>, precisa de contratação comercial.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rgbClr val="280037"/>
                </a:solidFill>
              </a:rPr>
              <a:t>Se ao acessar o portal do cliente, não encontrar os campos para parametrizações que vamos ver a seguir, indica que o módulo não foi ativado comercialmente, neste caso é necessário acionar a Central de Contratos.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rgbClr val="280037"/>
                </a:solidFill>
              </a:rPr>
              <a:t>Toda implantação de </a:t>
            </a:r>
            <a:r>
              <a:rPr lang="pt-BR" sz="1600" dirty="0" err="1" smtClean="0">
                <a:solidFill>
                  <a:srgbClr val="280037"/>
                </a:solidFill>
              </a:rPr>
              <a:t>Nf-e</a:t>
            </a:r>
            <a:r>
              <a:rPr lang="pt-BR" sz="1600" dirty="0" smtClean="0">
                <a:solidFill>
                  <a:srgbClr val="280037"/>
                </a:solidFill>
              </a:rPr>
              <a:t>, desde parametrizações, básicas, avançadas, treinamento, limpeza de testes é independente da Unidade Microvix, e deve ser feita através de um consultor capacitado no produto Microvix seja de unidade ou franquia.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rgbClr val="280037"/>
                </a:solidFill>
              </a:rPr>
              <a:t>É obrigatório que o consultor de implantação realize este treinamento.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209" y="2039430"/>
            <a:ext cx="3348753" cy="399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118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13700" y="3007029"/>
            <a:ext cx="8324626" cy="1728192"/>
          </a:xfrm>
        </p:spPr>
        <p:txBody>
          <a:bodyPr/>
          <a:lstStyle/>
          <a:p>
            <a:pPr algn="r"/>
            <a:r>
              <a:rPr lang="pt-BR" sz="8000" dirty="0" smtClean="0">
                <a:latin typeface="Dosis" panose="02010503020202060003" pitchFamily="2" charset="0"/>
                <a:cs typeface="Dosis Bold"/>
              </a:rPr>
              <a:t>Certificado Digital</a:t>
            </a:r>
            <a:endParaRPr lang="pt-BR" sz="8000" dirty="0">
              <a:latin typeface="Dosis" panose="02010503020202060003" pitchFamily="2" charset="0"/>
              <a:cs typeface="Dosi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7134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6145</TotalTime>
  <Words>2324</Words>
  <Application>Microsoft Office PowerPoint</Application>
  <PresentationFormat>Widescreen</PresentationFormat>
  <Paragraphs>273</Paragraphs>
  <Slides>43</Slides>
  <Notes>16</Notes>
  <HiddenSlides>0</HiddenSlides>
  <MMClips>0</MMClips>
  <ScaleCrop>false</ScaleCrop>
  <HeadingPairs>
    <vt:vector size="8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57" baseType="lpstr">
      <vt:lpstr>MS PGothic</vt:lpstr>
      <vt:lpstr>Arial</vt:lpstr>
      <vt:lpstr>AvantGarde Md BT</vt:lpstr>
      <vt:lpstr>Calibri</vt:lpstr>
      <vt:lpstr>Dosis</vt:lpstr>
      <vt:lpstr>Dosis Bold</vt:lpstr>
      <vt:lpstr>Dosis ExtraLight</vt:lpstr>
      <vt:lpstr>Dosis Light</vt:lpstr>
      <vt:lpstr>Dosis Medium</vt:lpstr>
      <vt:lpstr>Neo Sans Pro</vt:lpstr>
      <vt:lpstr>Verdana</vt:lpstr>
      <vt:lpstr>Wingdings</vt:lpstr>
      <vt:lpstr>Template PPT_Treinamentos</vt:lpstr>
      <vt:lpstr>Slide do think-cell</vt:lpstr>
      <vt:lpstr>Apresentação do PowerPoint</vt:lpstr>
      <vt:lpstr>Sobre o Curso</vt:lpstr>
      <vt:lpstr>Apresentação do PowerPoint</vt:lpstr>
      <vt:lpstr>Índice do Curso</vt:lpstr>
      <vt:lpstr>Conceitos Chave</vt:lpstr>
      <vt:lpstr>Conceitos Chave</vt:lpstr>
      <vt:lpstr>Benefícios</vt:lpstr>
      <vt:lpstr>Informações Gerais</vt:lpstr>
      <vt:lpstr>Certificado Digital</vt:lpstr>
      <vt:lpstr>Objetivos de aprendizagem</vt:lpstr>
      <vt:lpstr>Certificado Digital A1:</vt:lpstr>
      <vt:lpstr>Validação do Certificado Digital</vt:lpstr>
      <vt:lpstr>Configuração Sistêmica</vt:lpstr>
      <vt:lpstr>Configurações de Implantação</vt:lpstr>
      <vt:lpstr>Objetivos de aprendizagem</vt:lpstr>
      <vt:lpstr>Revisar o Credenciamento</vt:lpstr>
      <vt:lpstr>Consulta dos Serviços SEFAZ</vt:lpstr>
      <vt:lpstr>Dados da Empresa</vt:lpstr>
      <vt:lpstr>Dados do Produto</vt:lpstr>
      <vt:lpstr>Cadastro de Série</vt:lpstr>
      <vt:lpstr>Parametrização Restrita</vt:lpstr>
      <vt:lpstr>Parametrização Restrita</vt:lpstr>
      <vt:lpstr>Parametrização Global</vt:lpstr>
      <vt:lpstr>Série Padrão para Trocas</vt:lpstr>
      <vt:lpstr>Série Padrão para Contingência:</vt:lpstr>
      <vt:lpstr>Revisão de Configuração Tributária:</vt:lpstr>
      <vt:lpstr>Permissões de Usuários</vt:lpstr>
      <vt:lpstr>Testes de Implantação</vt:lpstr>
      <vt:lpstr>Objetivos de aprendizagem</vt:lpstr>
      <vt:lpstr>Emissão de Notas de testes.</vt:lpstr>
      <vt:lpstr>Troca de Ambiente</vt:lpstr>
      <vt:lpstr>Sequência de Numeração de Nota fiscal:</vt:lpstr>
      <vt:lpstr>Sequência de Numeração de Nota fiscal:</vt:lpstr>
      <vt:lpstr>Sequencia e Pulo de Numeração.</vt:lpstr>
      <vt:lpstr>Conclusão de Implantação</vt:lpstr>
      <vt:lpstr>Objetivos de aprendizagem</vt:lpstr>
      <vt:lpstr>Conclusão de Implantação</vt:lpstr>
      <vt:lpstr>Rejeições X Soluções</vt:lpstr>
      <vt:lpstr>Objetivos de aprendizagem</vt:lpstr>
      <vt:lpstr>Rejeições de NF-e</vt:lpstr>
      <vt:lpstr>Apresentação do PowerPoint</vt:lpstr>
      <vt:lpstr>Revisão</vt:lpstr>
      <vt:lpstr>Agradecemos sua participação!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Capacitação</dc:title>
  <dc:creator>SOFT1290</dc:creator>
  <cp:lastModifiedBy>Gislaini Grasielli Cordeiro Bosse</cp:lastModifiedBy>
  <cp:revision>190</cp:revision>
  <dcterms:created xsi:type="dcterms:W3CDTF">2016-02-25T18:08:01Z</dcterms:created>
  <dcterms:modified xsi:type="dcterms:W3CDTF">2017-06-14T19:15:54Z</dcterms:modified>
</cp:coreProperties>
</file>