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74" r:id="rId3"/>
    <p:sldId id="279" r:id="rId4"/>
    <p:sldId id="273" r:id="rId5"/>
    <p:sldId id="283" r:id="rId6"/>
    <p:sldId id="277" r:id="rId7"/>
    <p:sldId id="276" r:id="rId8"/>
    <p:sldId id="280" r:id="rId9"/>
    <p:sldId id="290" r:id="rId10"/>
    <p:sldId id="292" r:id="rId11"/>
    <p:sldId id="281" r:id="rId12"/>
    <p:sldId id="282" r:id="rId13"/>
    <p:sldId id="266" r:id="rId14"/>
    <p:sldId id="289" r:id="rId15"/>
    <p:sldId id="265" r:id="rId16"/>
    <p:sldId id="285" r:id="rId17"/>
    <p:sldId id="286" r:id="rId18"/>
    <p:sldId id="287" r:id="rId19"/>
    <p:sldId id="269" r:id="rId20"/>
    <p:sldId id="270" r:id="rId21"/>
    <p:sldId id="278" r:id="rId22"/>
    <p:sldId id="275" r:id="rId23"/>
    <p:sldId id="291" r:id="rId24"/>
    <p:sldId id="288" r:id="rId25"/>
    <p:sldId id="284" r:id="rId26"/>
    <p:sldId id="262" r:id="rId2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3" d="100"/>
          <a:sy n="93" d="100"/>
        </p:scale>
        <p:origin x="726" y="7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apa">
    <p:spTree>
      <p:nvGrpSpPr>
        <p:cNvPr id="1" name=""/>
        <p:cNvGrpSpPr/>
        <p:nvPr/>
      </p:nvGrpSpPr>
      <p:grpSpPr>
        <a:xfrm>
          <a:off x="0" y="0"/>
          <a:ext cx="0" cy="0"/>
          <a:chOff x="0" y="0"/>
          <a:chExt cx="0" cy="0"/>
        </a:xfrm>
      </p:grpSpPr>
      <p:sp>
        <p:nvSpPr>
          <p:cNvPr id="7" name="Rectangle 15"/>
          <p:cNvSpPr/>
          <p:nvPr/>
        </p:nvSpPr>
        <p:spPr>
          <a:xfrm>
            <a:off x="2214880" y="0"/>
            <a:ext cx="6929120" cy="5143500"/>
          </a:xfrm>
          <a:custGeom>
            <a:avLst/>
            <a:gdLst>
              <a:gd name="connsiteX0" fmla="*/ 0 w 6929120"/>
              <a:gd name="connsiteY0" fmla="*/ 0 h 5143500"/>
              <a:gd name="connsiteX1" fmla="*/ 6929120 w 6929120"/>
              <a:gd name="connsiteY1" fmla="*/ 0 h 5143500"/>
              <a:gd name="connsiteX2" fmla="*/ 6929120 w 6929120"/>
              <a:gd name="connsiteY2" fmla="*/ 5143500 h 5143500"/>
              <a:gd name="connsiteX3" fmla="*/ 0 w 6929120"/>
              <a:gd name="connsiteY3" fmla="*/ 5143500 h 5143500"/>
              <a:gd name="connsiteX4" fmla="*/ 0 w 6929120"/>
              <a:gd name="connsiteY4" fmla="*/ 0 h 5143500"/>
              <a:gd name="connsiteX0" fmla="*/ 0 w 6929120"/>
              <a:gd name="connsiteY0" fmla="*/ 0 h 5143500"/>
              <a:gd name="connsiteX1" fmla="*/ 4470400 w 6929120"/>
              <a:gd name="connsiteY1" fmla="*/ 0 h 5143500"/>
              <a:gd name="connsiteX2" fmla="*/ 6929120 w 6929120"/>
              <a:gd name="connsiteY2" fmla="*/ 0 h 5143500"/>
              <a:gd name="connsiteX3" fmla="*/ 6929120 w 6929120"/>
              <a:gd name="connsiteY3" fmla="*/ 5143500 h 5143500"/>
              <a:gd name="connsiteX4" fmla="*/ 0 w 6929120"/>
              <a:gd name="connsiteY4" fmla="*/ 5143500 h 5143500"/>
              <a:gd name="connsiteX5" fmla="*/ 0 w 6929120"/>
              <a:gd name="connsiteY5" fmla="*/ 0 h 5143500"/>
              <a:gd name="connsiteX0" fmla="*/ 0 w 6929120"/>
              <a:gd name="connsiteY0" fmla="*/ 5143500 h 5143500"/>
              <a:gd name="connsiteX1" fmla="*/ 4470400 w 6929120"/>
              <a:gd name="connsiteY1" fmla="*/ 0 h 5143500"/>
              <a:gd name="connsiteX2" fmla="*/ 6929120 w 6929120"/>
              <a:gd name="connsiteY2" fmla="*/ 0 h 5143500"/>
              <a:gd name="connsiteX3" fmla="*/ 6929120 w 6929120"/>
              <a:gd name="connsiteY3" fmla="*/ 5143500 h 5143500"/>
              <a:gd name="connsiteX4" fmla="*/ 0 w 6929120"/>
              <a:gd name="connsiteY4" fmla="*/ 514350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9120" h="5143500">
                <a:moveTo>
                  <a:pt x="0" y="5143500"/>
                </a:moveTo>
                <a:lnTo>
                  <a:pt x="4470400" y="0"/>
                </a:lnTo>
                <a:lnTo>
                  <a:pt x="6929120" y="0"/>
                </a:lnTo>
                <a:lnTo>
                  <a:pt x="6929120" y="5143500"/>
                </a:lnTo>
                <a:lnTo>
                  <a:pt x="0" y="5143500"/>
                </a:lnTo>
                <a:close/>
              </a:path>
            </a:pathLst>
          </a:custGeom>
          <a:gradFill>
            <a:gsLst>
              <a:gs pos="41000">
                <a:schemeClr val="bg1">
                  <a:lumMod val="65000"/>
                </a:schemeClr>
              </a:gs>
              <a:gs pos="47000">
                <a:schemeClr val="accent6">
                  <a:tint val="37000"/>
                  <a:satMod val="300000"/>
                </a:schemeClr>
              </a:gs>
              <a:gs pos="100000">
                <a:schemeClr val="accent6">
                  <a:tint val="15000"/>
                  <a:satMod val="350000"/>
                </a:schemeClr>
              </a:gs>
            </a:gsLst>
            <a:lin ang="2160000" scaled="0"/>
          </a:gra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9" name="Right Triangle 3"/>
          <p:cNvSpPr/>
          <p:nvPr/>
        </p:nvSpPr>
        <p:spPr>
          <a:xfrm>
            <a:off x="64372" y="0"/>
            <a:ext cx="6786718" cy="5143500"/>
          </a:xfrm>
          <a:custGeom>
            <a:avLst/>
            <a:gdLst>
              <a:gd name="connsiteX0" fmla="*/ 0 w 5976213"/>
              <a:gd name="connsiteY0" fmla="*/ 5143500 h 5143500"/>
              <a:gd name="connsiteX1" fmla="*/ 0 w 5976213"/>
              <a:gd name="connsiteY1" fmla="*/ 0 h 5143500"/>
              <a:gd name="connsiteX2" fmla="*/ 5976213 w 5976213"/>
              <a:gd name="connsiteY2" fmla="*/ 5143500 h 5143500"/>
              <a:gd name="connsiteX3" fmla="*/ 0 w 597621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0 w 678354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195545 w 6783543"/>
              <a:gd name="connsiteY3" fmla="*/ 3474939 h 5143500"/>
              <a:gd name="connsiteX4" fmla="*/ 0 w 6783543"/>
              <a:gd name="connsiteY4"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658283 w 6783543"/>
              <a:gd name="connsiteY3" fmla="*/ 5089358 h 5143500"/>
              <a:gd name="connsiteX4" fmla="*/ 0 w 6783543"/>
              <a:gd name="connsiteY4" fmla="*/ 5143500 h 5143500"/>
              <a:gd name="connsiteX0" fmla="*/ 0 w 6783543"/>
              <a:gd name="connsiteY0" fmla="*/ 5143500 h 5201118"/>
              <a:gd name="connsiteX1" fmla="*/ 0 w 6783543"/>
              <a:gd name="connsiteY1" fmla="*/ 0 h 5201118"/>
              <a:gd name="connsiteX2" fmla="*/ 6783543 w 6783543"/>
              <a:gd name="connsiteY2" fmla="*/ 14766 h 5201118"/>
              <a:gd name="connsiteX3" fmla="*/ 2637963 w 6783543"/>
              <a:gd name="connsiteY3" fmla="*/ 5201118 h 5201118"/>
              <a:gd name="connsiteX4" fmla="*/ 0 w 6783543"/>
              <a:gd name="connsiteY4" fmla="*/ 5143500 h 5201118"/>
              <a:gd name="connsiteX0" fmla="*/ 0 w 6783543"/>
              <a:gd name="connsiteY0" fmla="*/ 5204460 h 5204460"/>
              <a:gd name="connsiteX1" fmla="*/ 0 w 6783543"/>
              <a:gd name="connsiteY1" fmla="*/ 0 h 5204460"/>
              <a:gd name="connsiteX2" fmla="*/ 6783543 w 6783543"/>
              <a:gd name="connsiteY2" fmla="*/ 14766 h 5204460"/>
              <a:gd name="connsiteX3" fmla="*/ 2637963 w 6783543"/>
              <a:gd name="connsiteY3" fmla="*/ 5201118 h 5204460"/>
              <a:gd name="connsiteX4" fmla="*/ 0 w 6783543"/>
              <a:gd name="connsiteY4" fmla="*/ 5204460 h 5204460"/>
              <a:gd name="connsiteX0" fmla="*/ 0 w 6783543"/>
              <a:gd name="connsiteY0" fmla="*/ 5204460 h 5204460"/>
              <a:gd name="connsiteX1" fmla="*/ 0 w 6783543"/>
              <a:gd name="connsiteY1" fmla="*/ 0 h 5204460"/>
              <a:gd name="connsiteX2" fmla="*/ 6783543 w 6783543"/>
              <a:gd name="connsiteY2" fmla="*/ 2066 h 5204460"/>
              <a:gd name="connsiteX3" fmla="*/ 2637963 w 6783543"/>
              <a:gd name="connsiteY3" fmla="*/ 5201118 h 5204460"/>
              <a:gd name="connsiteX4" fmla="*/ 0 w 6783543"/>
              <a:gd name="connsiteY4" fmla="*/ 5204460 h 5204460"/>
              <a:gd name="connsiteX0" fmla="*/ 0 w 6786718"/>
              <a:gd name="connsiteY0" fmla="*/ 5211919 h 5211919"/>
              <a:gd name="connsiteX1" fmla="*/ 0 w 6786718"/>
              <a:gd name="connsiteY1" fmla="*/ 7459 h 5211919"/>
              <a:gd name="connsiteX2" fmla="*/ 6786718 w 6786718"/>
              <a:gd name="connsiteY2" fmla="*/ 0 h 5211919"/>
              <a:gd name="connsiteX3" fmla="*/ 2637963 w 6786718"/>
              <a:gd name="connsiteY3" fmla="*/ 5208577 h 5211919"/>
              <a:gd name="connsiteX4" fmla="*/ 0 w 6786718"/>
              <a:gd name="connsiteY4" fmla="*/ 5211919 h 5211919"/>
              <a:gd name="connsiteX0" fmla="*/ 0 w 6786718"/>
              <a:gd name="connsiteY0" fmla="*/ 5204460 h 5204460"/>
              <a:gd name="connsiteX1" fmla="*/ 0 w 6786718"/>
              <a:gd name="connsiteY1" fmla="*/ 0 h 5204460"/>
              <a:gd name="connsiteX2" fmla="*/ 6786718 w 6786718"/>
              <a:gd name="connsiteY2" fmla="*/ 2066 h 5204460"/>
              <a:gd name="connsiteX3" fmla="*/ 2637963 w 6786718"/>
              <a:gd name="connsiteY3" fmla="*/ 5201118 h 5204460"/>
              <a:gd name="connsiteX4" fmla="*/ 0 w 6786718"/>
              <a:gd name="connsiteY4" fmla="*/ 5204460 h 5204460"/>
              <a:gd name="connsiteX0" fmla="*/ 0 w 6786718"/>
              <a:gd name="connsiteY0" fmla="*/ 5211919 h 5211919"/>
              <a:gd name="connsiteX1" fmla="*/ 0 w 6786718"/>
              <a:gd name="connsiteY1" fmla="*/ 7459 h 5211919"/>
              <a:gd name="connsiteX2" fmla="*/ 6786718 w 6786718"/>
              <a:gd name="connsiteY2" fmla="*/ 0 h 5211919"/>
              <a:gd name="connsiteX3" fmla="*/ 2637963 w 6786718"/>
              <a:gd name="connsiteY3" fmla="*/ 5208577 h 5211919"/>
              <a:gd name="connsiteX4" fmla="*/ 0 w 6786718"/>
              <a:gd name="connsiteY4" fmla="*/ 5211919 h 5211919"/>
              <a:gd name="connsiteX0" fmla="*/ 0 w 6786718"/>
              <a:gd name="connsiteY0" fmla="*/ 5204460 h 5204460"/>
              <a:gd name="connsiteX1" fmla="*/ 0 w 6786718"/>
              <a:gd name="connsiteY1" fmla="*/ 0 h 5204460"/>
              <a:gd name="connsiteX2" fmla="*/ 6786718 w 6786718"/>
              <a:gd name="connsiteY2" fmla="*/ 2066 h 5204460"/>
              <a:gd name="connsiteX3" fmla="*/ 2637963 w 6786718"/>
              <a:gd name="connsiteY3" fmla="*/ 5201118 h 5204460"/>
              <a:gd name="connsiteX4" fmla="*/ 0 w 6786718"/>
              <a:gd name="connsiteY4" fmla="*/ 5204460 h 5204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6718" h="5204460">
                <a:moveTo>
                  <a:pt x="0" y="5204460"/>
                </a:moveTo>
                <a:lnTo>
                  <a:pt x="0" y="0"/>
                </a:lnTo>
                <a:lnTo>
                  <a:pt x="6786718" y="2066"/>
                </a:lnTo>
                <a:lnTo>
                  <a:pt x="2637963" y="5201118"/>
                </a:lnTo>
                <a:lnTo>
                  <a:pt x="0" y="5204460"/>
                </a:lnTo>
                <a:close/>
              </a:path>
            </a:pathLst>
          </a:custGeom>
          <a:solidFill>
            <a:srgbClr val="703FB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dist"/>
            <a:endParaRPr lang="en-US" dirty="0"/>
          </a:p>
        </p:txBody>
      </p:sp>
      <p:sp>
        <p:nvSpPr>
          <p:cNvPr id="10" name="Right Triangle 3"/>
          <p:cNvSpPr/>
          <p:nvPr/>
        </p:nvSpPr>
        <p:spPr>
          <a:xfrm>
            <a:off x="5" y="28"/>
            <a:ext cx="6802593" cy="5184000"/>
          </a:xfrm>
          <a:custGeom>
            <a:avLst/>
            <a:gdLst>
              <a:gd name="connsiteX0" fmla="*/ 0 w 5976213"/>
              <a:gd name="connsiteY0" fmla="*/ 5143500 h 5143500"/>
              <a:gd name="connsiteX1" fmla="*/ 0 w 5976213"/>
              <a:gd name="connsiteY1" fmla="*/ 0 h 5143500"/>
              <a:gd name="connsiteX2" fmla="*/ 5976213 w 5976213"/>
              <a:gd name="connsiteY2" fmla="*/ 5143500 h 5143500"/>
              <a:gd name="connsiteX3" fmla="*/ 0 w 597621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0 w 6783543"/>
              <a:gd name="connsiteY3"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195545 w 6783543"/>
              <a:gd name="connsiteY3" fmla="*/ 3474939 h 5143500"/>
              <a:gd name="connsiteX4" fmla="*/ 0 w 6783543"/>
              <a:gd name="connsiteY4" fmla="*/ 5143500 h 5143500"/>
              <a:gd name="connsiteX0" fmla="*/ 0 w 6783543"/>
              <a:gd name="connsiteY0" fmla="*/ 5143500 h 5143500"/>
              <a:gd name="connsiteX1" fmla="*/ 0 w 6783543"/>
              <a:gd name="connsiteY1" fmla="*/ 0 h 5143500"/>
              <a:gd name="connsiteX2" fmla="*/ 6783543 w 6783543"/>
              <a:gd name="connsiteY2" fmla="*/ 14766 h 5143500"/>
              <a:gd name="connsiteX3" fmla="*/ 2658283 w 6783543"/>
              <a:gd name="connsiteY3" fmla="*/ 5089358 h 5143500"/>
              <a:gd name="connsiteX4" fmla="*/ 0 w 6783543"/>
              <a:gd name="connsiteY4" fmla="*/ 5143500 h 5143500"/>
              <a:gd name="connsiteX0" fmla="*/ 0 w 6783543"/>
              <a:gd name="connsiteY0" fmla="*/ 5143500 h 5201118"/>
              <a:gd name="connsiteX1" fmla="*/ 0 w 6783543"/>
              <a:gd name="connsiteY1" fmla="*/ 0 h 5201118"/>
              <a:gd name="connsiteX2" fmla="*/ 6783543 w 6783543"/>
              <a:gd name="connsiteY2" fmla="*/ 14766 h 5201118"/>
              <a:gd name="connsiteX3" fmla="*/ 2637963 w 6783543"/>
              <a:gd name="connsiteY3" fmla="*/ 5201118 h 5201118"/>
              <a:gd name="connsiteX4" fmla="*/ 0 w 6783543"/>
              <a:gd name="connsiteY4" fmla="*/ 5143500 h 5201118"/>
              <a:gd name="connsiteX0" fmla="*/ 0 w 6783543"/>
              <a:gd name="connsiteY0" fmla="*/ 5204460 h 5204460"/>
              <a:gd name="connsiteX1" fmla="*/ 0 w 6783543"/>
              <a:gd name="connsiteY1" fmla="*/ 0 h 5204460"/>
              <a:gd name="connsiteX2" fmla="*/ 6783543 w 6783543"/>
              <a:gd name="connsiteY2" fmla="*/ 14766 h 5204460"/>
              <a:gd name="connsiteX3" fmla="*/ 2637963 w 6783543"/>
              <a:gd name="connsiteY3" fmla="*/ 5201118 h 5204460"/>
              <a:gd name="connsiteX4" fmla="*/ 0 w 6783543"/>
              <a:gd name="connsiteY4" fmla="*/ 5204460 h 5204460"/>
              <a:gd name="connsiteX0" fmla="*/ 0 w 6793068"/>
              <a:gd name="connsiteY0" fmla="*/ 5204460 h 5204460"/>
              <a:gd name="connsiteX1" fmla="*/ 0 w 6793068"/>
              <a:gd name="connsiteY1" fmla="*/ 0 h 5204460"/>
              <a:gd name="connsiteX2" fmla="*/ 6793068 w 6793068"/>
              <a:gd name="connsiteY2" fmla="*/ 5128 h 5204460"/>
              <a:gd name="connsiteX3" fmla="*/ 2637963 w 6793068"/>
              <a:gd name="connsiteY3" fmla="*/ 5201118 h 5204460"/>
              <a:gd name="connsiteX4" fmla="*/ 0 w 6793068"/>
              <a:gd name="connsiteY4" fmla="*/ 5204460 h 5204460"/>
              <a:gd name="connsiteX0" fmla="*/ 0 w 6802593"/>
              <a:gd name="connsiteY0" fmla="*/ 5204460 h 5204460"/>
              <a:gd name="connsiteX1" fmla="*/ 0 w 6802593"/>
              <a:gd name="connsiteY1" fmla="*/ 0 h 5204460"/>
              <a:gd name="connsiteX2" fmla="*/ 6802593 w 6802593"/>
              <a:gd name="connsiteY2" fmla="*/ 5128 h 5204460"/>
              <a:gd name="connsiteX3" fmla="*/ 2637963 w 6802593"/>
              <a:gd name="connsiteY3" fmla="*/ 5201118 h 5204460"/>
              <a:gd name="connsiteX4" fmla="*/ 0 w 6802593"/>
              <a:gd name="connsiteY4" fmla="*/ 5204460 h 5204460"/>
              <a:gd name="connsiteX0" fmla="*/ 0 w 6802593"/>
              <a:gd name="connsiteY0" fmla="*/ 5204460 h 5204460"/>
              <a:gd name="connsiteX1" fmla="*/ 0 w 6802593"/>
              <a:gd name="connsiteY1" fmla="*/ 0 h 5204460"/>
              <a:gd name="connsiteX2" fmla="*/ 6802593 w 6802593"/>
              <a:gd name="connsiteY2" fmla="*/ 1915 h 5204460"/>
              <a:gd name="connsiteX3" fmla="*/ 2637963 w 6802593"/>
              <a:gd name="connsiteY3" fmla="*/ 5201118 h 5204460"/>
              <a:gd name="connsiteX4" fmla="*/ 0 w 6802593"/>
              <a:gd name="connsiteY4" fmla="*/ 5204460 h 5204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593" h="5204460">
                <a:moveTo>
                  <a:pt x="0" y="5204460"/>
                </a:moveTo>
                <a:lnTo>
                  <a:pt x="0" y="0"/>
                </a:lnTo>
                <a:lnTo>
                  <a:pt x="6802593" y="1915"/>
                </a:lnTo>
                <a:lnTo>
                  <a:pt x="2637963" y="5201118"/>
                </a:lnTo>
                <a:lnTo>
                  <a:pt x="0" y="5204460"/>
                </a:lnTo>
                <a:close/>
              </a:path>
            </a:pathLst>
          </a:custGeom>
          <a:gradFill flip="none" rotWithShape="1">
            <a:gsLst>
              <a:gs pos="0">
                <a:srgbClr val="2A004B"/>
              </a:gs>
              <a:gs pos="99000">
                <a:srgbClr val="703FB5"/>
              </a:gs>
              <a:gs pos="100000">
                <a:srgbClr val="49197D"/>
              </a:gs>
              <a:gs pos="56000">
                <a:srgbClr val="49197D"/>
              </a:gs>
            </a:gsLst>
            <a:lin ang="234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dist"/>
            <a:endParaRPr lang="en-US"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0384" y="1313950"/>
            <a:ext cx="2754836" cy="1894635"/>
          </a:xfrm>
          <a:prstGeom prst="rect">
            <a:avLst/>
          </a:prstGeom>
        </p:spPr>
      </p:pic>
    </p:spTree>
    <p:extLst>
      <p:ext uri="{BB962C8B-B14F-4D97-AF65-F5344CB8AC3E}">
        <p14:creationId xmlns:p14="http://schemas.microsoft.com/office/powerpoint/2010/main" val="31415210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lank  - pagination">
    <p:spTree>
      <p:nvGrpSpPr>
        <p:cNvPr id="1" name=""/>
        <p:cNvGrpSpPr/>
        <p:nvPr/>
      </p:nvGrpSpPr>
      <p:grpSpPr>
        <a:xfrm>
          <a:off x="0" y="0"/>
          <a:ext cx="0" cy="0"/>
          <a:chOff x="0" y="0"/>
          <a:chExt cx="0" cy="0"/>
        </a:xfrm>
      </p:grpSpPr>
      <p:sp>
        <p:nvSpPr>
          <p:cNvPr id="6"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302335121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nk - no pagina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78849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mparaçã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92" y="548682"/>
            <a:ext cx="1657561" cy="792088"/>
          </a:xfrm>
          <a:prstGeom prst="rect">
            <a:avLst/>
          </a:prstGeom>
        </p:spPr>
        <p:txBody>
          <a:bodyPr vert="horz" lIns="91413" tIns="45708" rIns="91413" bIns="45708" rtlCol="0" anchor="t">
            <a:noAutofit/>
          </a:bodyPr>
          <a:lstStyle/>
          <a:p>
            <a:r>
              <a:rPr lang="pt-BR" dirty="0" smtClean="0"/>
              <a:t>título vertical do slide</a:t>
            </a:r>
            <a:endParaRPr lang="pt-BR" dirty="0"/>
          </a:p>
        </p:txBody>
      </p:sp>
      <p:sp>
        <p:nvSpPr>
          <p:cNvPr id="5" name="Text Placeholder 15"/>
          <p:cNvSpPr>
            <a:spLocks noGrp="1"/>
          </p:cNvSpPr>
          <p:nvPr>
            <p:ph type="body" sz="quarter" idx="10"/>
          </p:nvPr>
        </p:nvSpPr>
        <p:spPr>
          <a:xfrm>
            <a:off x="2360715" y="548683"/>
            <a:ext cx="6335681" cy="3737203"/>
          </a:xfrm>
          <a:prstGeom prst="rect">
            <a:avLst/>
          </a:prstGeom>
        </p:spPr>
        <p:txBody>
          <a:bodyPr/>
          <a:lstStyle>
            <a:lvl1pPr>
              <a:lnSpc>
                <a:spcPct val="130000"/>
              </a:lnSpc>
              <a:defRPr>
                <a:solidFill>
                  <a:srgbClr val="000000"/>
                </a:solidFill>
                <a:latin typeface="Neo Sans Pro"/>
                <a:cs typeface="Neo Sans Pro"/>
              </a:defRPr>
            </a:lvl1pPr>
            <a:lvl2pPr>
              <a:lnSpc>
                <a:spcPct val="130000"/>
              </a:lnSpc>
              <a:defRPr sz="1100">
                <a:solidFill>
                  <a:srgbClr val="000000"/>
                </a:solidFill>
                <a:latin typeface="Neo Sans Pro"/>
                <a:cs typeface="Neo Sans Pro"/>
              </a:defRPr>
            </a:lvl2pPr>
          </a:lstStyle>
          <a:p>
            <a:pPr lvl="0"/>
            <a:r>
              <a:rPr lang="x-none" smtClean="0"/>
              <a:t>Click to edit Master text styles</a:t>
            </a:r>
          </a:p>
          <a:p>
            <a:pPr lvl="1"/>
            <a:r>
              <a:rPr lang="x-none" smtClean="0"/>
              <a:t>Second level</a:t>
            </a:r>
          </a:p>
        </p:txBody>
      </p:sp>
      <p:sp>
        <p:nvSpPr>
          <p:cNvPr id="6" name="Espaço Reservado para Texto 2"/>
          <p:cNvSpPr>
            <a:spLocks noGrp="1"/>
          </p:cNvSpPr>
          <p:nvPr>
            <p:ph type="body" sz="quarter" idx="11" hasCustomPrompt="1"/>
          </p:nvPr>
        </p:nvSpPr>
        <p:spPr>
          <a:xfrm>
            <a:off x="480792" y="2064554"/>
            <a:ext cx="1657561" cy="616679"/>
          </a:xfrm>
          <a:prstGeom prst="rect">
            <a:avLst/>
          </a:prstGeom>
        </p:spPr>
        <p:txBody>
          <a:bodyPr anchor="t">
            <a:norm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
        <p:nvSpPr>
          <p:cNvPr id="7"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80127176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udo B com subtitul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163993"/>
            <a:ext cx="8215606" cy="398994"/>
          </a:xfrm>
          <a:prstGeom prst="rect">
            <a:avLst/>
          </a:prstGeom>
        </p:spPr>
        <p:txBody>
          <a:bodyPr vert="horz" lIns="91413" tIns="45708" rIns="91413" bIns="45708" rtlCol="0" anchor="t">
            <a:noAutofit/>
          </a:bodyPr>
          <a:lstStyle>
            <a:lvl1pPr>
              <a:defRPr sz="2400"/>
            </a:lvl1pPr>
          </a:lstStyle>
          <a:p>
            <a:r>
              <a:rPr lang="pt-BR" dirty="0" smtClean="0"/>
              <a:t>título horizontal do slide</a:t>
            </a:r>
            <a:endParaRPr lang="pt-BR" dirty="0"/>
          </a:p>
        </p:txBody>
      </p:sp>
      <p:sp>
        <p:nvSpPr>
          <p:cNvPr id="5" name="Text Placeholder 15"/>
          <p:cNvSpPr>
            <a:spLocks noGrp="1"/>
          </p:cNvSpPr>
          <p:nvPr>
            <p:ph type="body" sz="quarter" idx="10"/>
          </p:nvPr>
        </p:nvSpPr>
        <p:spPr>
          <a:xfrm>
            <a:off x="480787" y="1127734"/>
            <a:ext cx="8215606" cy="3158151"/>
          </a:xfrm>
          <a:prstGeom prst="rect">
            <a:avLst/>
          </a:prstGeom>
        </p:spPr>
        <p:txBody>
          <a:bodyPr/>
          <a:lstStyle>
            <a:lvl1pPr>
              <a:lnSpc>
                <a:spcPct val="130000"/>
              </a:lnSpc>
              <a:defRPr>
                <a:solidFill>
                  <a:schemeClr val="tx1"/>
                </a:solidFill>
                <a:latin typeface="Neo Sans Pro"/>
                <a:cs typeface="Neo Sans Pro"/>
              </a:defRPr>
            </a:lvl1pPr>
            <a:lvl2pPr>
              <a:lnSpc>
                <a:spcPct val="130000"/>
              </a:lnSpc>
              <a:defRPr sz="1100">
                <a:solidFill>
                  <a:schemeClr val="tx1"/>
                </a:solidFill>
                <a:latin typeface="Neo Sans Pro"/>
                <a:cs typeface="Neo Sans Pro"/>
              </a:defRPr>
            </a:lvl2pPr>
            <a:lvl3pPr>
              <a:lnSpc>
                <a:spcPct val="130000"/>
              </a:lnSpc>
              <a:defRPr sz="1100">
                <a:solidFill>
                  <a:schemeClr val="tx1"/>
                </a:solidFill>
                <a:latin typeface="Neo Sans Pro"/>
                <a:cs typeface="Neo Sans Pro"/>
              </a:defRPr>
            </a:lvl3pPr>
            <a:lvl4pPr>
              <a:lnSpc>
                <a:spcPct val="130000"/>
              </a:lnSpc>
              <a:defRPr sz="1050">
                <a:solidFill>
                  <a:schemeClr val="tx1"/>
                </a:solidFill>
                <a:latin typeface="Neo Sans Pro"/>
                <a:cs typeface="Neo Sans Pro"/>
              </a:defRPr>
            </a:lvl4pPr>
            <a:lvl5pPr>
              <a:lnSpc>
                <a:spcPct val="130000"/>
              </a:lnSpc>
              <a:defRPr sz="1050">
                <a:solidFill>
                  <a:schemeClr val="tx1"/>
                </a:solidFill>
                <a:latin typeface="Neo Sans Pro"/>
                <a:cs typeface="Neo Sans Pro"/>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3" name="Espaço Reservado para Texto 2"/>
          <p:cNvSpPr>
            <a:spLocks noGrp="1"/>
          </p:cNvSpPr>
          <p:nvPr>
            <p:ph type="body" sz="quarter" idx="11" hasCustomPrompt="1"/>
          </p:nvPr>
        </p:nvSpPr>
        <p:spPr>
          <a:xfrm>
            <a:off x="481013" y="571655"/>
            <a:ext cx="8215312" cy="281914"/>
          </a:xfrm>
          <a:prstGeom prst="rect">
            <a:avLst/>
          </a:prstGeom>
        </p:spPr>
        <p:txBody>
          <a:bodyPr anchor="ctr">
            <a:no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
        <p:nvSpPr>
          <p:cNvPr id="6"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261990810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Em branco - sem paginaçã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99389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C53EC16B-94F5-984E-9137-688007760A60}" type="datetimeFigureOut">
              <a:rPr lang="en-US" smtClean="0"/>
              <a:t>6/27/2016</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4E23B16E-922D-5F4A-A528-B5D9D1EDF2A7}" type="slidenum">
              <a:rPr lang="en-US" smtClean="0"/>
              <a:t>‹nº›</a:t>
            </a:fld>
            <a:endParaRPr lang="en-US"/>
          </a:p>
        </p:txBody>
      </p:sp>
    </p:spTree>
    <p:extLst>
      <p:ext uri="{BB962C8B-B14F-4D97-AF65-F5344CB8AC3E}">
        <p14:creationId xmlns:p14="http://schemas.microsoft.com/office/powerpoint/2010/main" val="2931845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apa Moda">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0"/>
            <a:ext cx="5165574" cy="5184000"/>
          </a:xfrm>
          <a:prstGeom prst="rect">
            <a:avLst/>
          </a:prstGeom>
        </p:spPr>
      </p:pic>
      <p:pic>
        <p:nvPicPr>
          <p:cNvPr id="2" name="Picture 1" descr="vestuario-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421" y="0"/>
            <a:ext cx="8471767" cy="5184000"/>
          </a:xfrm>
          <a:prstGeom prst="rect">
            <a:avLst/>
          </a:prstGeom>
        </p:spPr>
      </p:pic>
      <p:sp>
        <p:nvSpPr>
          <p:cNvPr id="8" name="Espaço Reservado para Título 1"/>
          <p:cNvSpPr>
            <a:spLocks noGrp="1"/>
          </p:cNvSpPr>
          <p:nvPr>
            <p:ph type="title" hasCustomPrompt="1"/>
          </p:nvPr>
        </p:nvSpPr>
        <p:spPr>
          <a:xfrm>
            <a:off x="3475459" y="1971378"/>
            <a:ext cx="5461630" cy="1296144"/>
          </a:xfrm>
          <a:prstGeom prst="rect">
            <a:avLst/>
          </a:prstGeom>
        </p:spPr>
        <p:txBody>
          <a:bodyPr vert="horz" lIns="91413" tIns="45708" rIns="91413" bIns="45708" rtlCol="0" anchor="t">
            <a:noAutofit/>
          </a:bodyPr>
          <a:lstStyle>
            <a:lvl1pPr>
              <a:lnSpc>
                <a:spcPct val="100000"/>
              </a:lnSpc>
              <a:defRPr sz="4400" b="1" baseline="0">
                <a:solidFill>
                  <a:schemeClr val="tx2"/>
                </a:solidFill>
                <a:latin typeface="Dosis ExtraLight"/>
                <a:cs typeface="Dosis ExtraLight"/>
              </a:defRPr>
            </a:lvl1pPr>
          </a:lstStyle>
          <a:p>
            <a:r>
              <a:rPr lang="pt-BR" dirty="0" smtClean="0"/>
              <a:t>ADICIONE O TÍTULO</a:t>
            </a:r>
            <a:br>
              <a:rPr lang="pt-BR" dirty="0" smtClean="0"/>
            </a:br>
            <a:r>
              <a:rPr lang="pt-BR" dirty="0" smtClean="0"/>
              <a:t>Vertical Moda</a:t>
            </a:r>
            <a:endParaRPr lang="pt-BR" dirty="0"/>
          </a:p>
        </p:txBody>
      </p:sp>
      <p:sp>
        <p:nvSpPr>
          <p:cNvPr id="10" name="Text Placeholder 5"/>
          <p:cNvSpPr>
            <a:spLocks noGrp="1"/>
          </p:cNvSpPr>
          <p:nvPr>
            <p:ph type="body" sz="quarter" idx="10" hasCustomPrompt="1"/>
          </p:nvPr>
        </p:nvSpPr>
        <p:spPr>
          <a:xfrm>
            <a:off x="3475459"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bg1"/>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3441231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
        <p:nvSpPr>
          <p:cNvPr id="6" name="Rectangle 5"/>
          <p:cNvSpPr/>
          <p:nvPr/>
        </p:nvSpPr>
        <p:spPr>
          <a:xfrm>
            <a:off x="905791" y="0"/>
            <a:ext cx="8238215" cy="5143500"/>
          </a:xfrm>
          <a:prstGeom prst="rect">
            <a:avLst/>
          </a:prstGeom>
          <a:solidFill>
            <a:schemeClr val="bg1"/>
          </a:solidFill>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chemeClr val="bg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0"/>
            <a:ext cx="5165574" cy="5184000"/>
          </a:xfrm>
          <a:prstGeom prst="rect">
            <a:avLst/>
          </a:prstGeom>
        </p:spPr>
      </p:pic>
      <p:sp>
        <p:nvSpPr>
          <p:cNvPr id="8" name="Espaço Reservado para Título 1"/>
          <p:cNvSpPr>
            <a:spLocks noGrp="1"/>
          </p:cNvSpPr>
          <p:nvPr>
            <p:ph type="title" hasCustomPrompt="1"/>
          </p:nvPr>
        </p:nvSpPr>
        <p:spPr>
          <a:xfrm>
            <a:off x="3475459"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3475459"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12038905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1">
    <p:spTree>
      <p:nvGrpSpPr>
        <p:cNvPr id="1" name=""/>
        <p:cNvGrpSpPr/>
        <p:nvPr/>
      </p:nvGrpSpPr>
      <p:grpSpPr>
        <a:xfrm>
          <a:off x="0" y="0"/>
          <a:ext cx="0" cy="0"/>
          <a:chOff x="0" y="0"/>
          <a:chExt cx="0" cy="0"/>
        </a:xfrm>
      </p:grpSpPr>
      <p:pic>
        <p:nvPicPr>
          <p:cNvPr id="3" name="Picture 2" descr="separaca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2822544" cy="3679821"/>
          </a:xfrm>
          <a:prstGeom prst="rect">
            <a:avLst/>
          </a:prstGeom>
        </p:spPr>
      </p:pic>
      <p:sp>
        <p:nvSpPr>
          <p:cNvPr id="9" name="Rectangle 17"/>
          <p:cNvSpPr/>
          <p:nvPr/>
        </p:nvSpPr>
        <p:spPr>
          <a:xfrm>
            <a:off x="2" y="-156"/>
            <a:ext cx="9154005" cy="5149750"/>
          </a:xfrm>
          <a:custGeom>
            <a:avLst/>
            <a:gdLst>
              <a:gd name="connsiteX0" fmla="*/ 0 w 8238215"/>
              <a:gd name="connsiteY0" fmla="*/ 0 h 5143500"/>
              <a:gd name="connsiteX1" fmla="*/ 8238215 w 8238215"/>
              <a:gd name="connsiteY1" fmla="*/ 0 h 5143500"/>
              <a:gd name="connsiteX2" fmla="*/ 8238215 w 8238215"/>
              <a:gd name="connsiteY2" fmla="*/ 5143500 h 5143500"/>
              <a:gd name="connsiteX3" fmla="*/ 0 w 8238215"/>
              <a:gd name="connsiteY3" fmla="*/ 5143500 h 5143500"/>
              <a:gd name="connsiteX4" fmla="*/ 0 w 8238215"/>
              <a:gd name="connsiteY4" fmla="*/ 0 h 5143500"/>
              <a:gd name="connsiteX0" fmla="*/ 0 w 8238215"/>
              <a:gd name="connsiteY0" fmla="*/ 98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5" fmla="*/ 0 w 8238215"/>
              <a:gd name="connsiteY5" fmla="*/ 9844 h 5153344"/>
              <a:gd name="connsiteX0" fmla="*/ 0 w 8238215"/>
              <a:gd name="connsiteY0" fmla="*/ 51533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0 w 8238215"/>
              <a:gd name="connsiteY5"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284243 w 8238215"/>
              <a:gd name="connsiteY5" fmla="*/ 5149594 h 5153344"/>
              <a:gd name="connsiteX6" fmla="*/ 0 w 8238215"/>
              <a:gd name="connsiteY6" fmla="*/ 5153344 h 5153344"/>
              <a:gd name="connsiteX0" fmla="*/ 0 w 7953972"/>
              <a:gd name="connsiteY0" fmla="*/ 5149594 h 5153344"/>
              <a:gd name="connsiteX1" fmla="*/ 0 w 7953972"/>
              <a:gd name="connsiteY1" fmla="*/ 4779612 h 5153344"/>
              <a:gd name="connsiteX2" fmla="*/ 3811478 w 7953972"/>
              <a:gd name="connsiteY2" fmla="*/ 0 h 5153344"/>
              <a:gd name="connsiteX3" fmla="*/ 7953972 w 7953972"/>
              <a:gd name="connsiteY3" fmla="*/ 9844 h 5153344"/>
              <a:gd name="connsiteX4" fmla="*/ 7953972 w 7953972"/>
              <a:gd name="connsiteY4" fmla="*/ 5153344 h 5153344"/>
              <a:gd name="connsiteX5" fmla="*/ 0 w 7953972"/>
              <a:gd name="connsiteY5" fmla="*/ 5149594 h 5153344"/>
              <a:gd name="connsiteX0" fmla="*/ 0 w 9144005"/>
              <a:gd name="connsiteY0" fmla="*/ 5149594 h 5149594"/>
              <a:gd name="connsiteX1" fmla="*/ 0 w 9144005"/>
              <a:gd name="connsiteY1" fmla="*/ 4779612 h 5149594"/>
              <a:gd name="connsiteX2" fmla="*/ 3811478 w 9144005"/>
              <a:gd name="connsiteY2" fmla="*/ 0 h 5149594"/>
              <a:gd name="connsiteX3" fmla="*/ 7953972 w 9144005"/>
              <a:gd name="connsiteY3" fmla="*/ 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1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9844 h 5149594"/>
              <a:gd name="connsiteX4" fmla="*/ 9144005 w 9144005"/>
              <a:gd name="connsiteY4" fmla="*/ 5143344 h 5149594"/>
              <a:gd name="connsiteX5" fmla="*/ 0 w 9144005"/>
              <a:gd name="connsiteY5" fmla="*/ 5149594 h 5149594"/>
              <a:gd name="connsiteX0" fmla="*/ 0 w 9154005"/>
              <a:gd name="connsiteY0" fmla="*/ 5149750 h 5149750"/>
              <a:gd name="connsiteX1" fmla="*/ 0 w 9154005"/>
              <a:gd name="connsiteY1" fmla="*/ 4779768 h 5149750"/>
              <a:gd name="connsiteX2" fmla="*/ 381147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0 w 9154005"/>
              <a:gd name="connsiteY1" fmla="*/ 4779768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69594 h 5169594"/>
              <a:gd name="connsiteX1" fmla="*/ 10000 w 9154005"/>
              <a:gd name="connsiteY1" fmla="*/ 3419679 h 5169594"/>
              <a:gd name="connsiteX2" fmla="*/ 2701448 w 9154005"/>
              <a:gd name="connsiteY2" fmla="*/ 0 h 5169594"/>
              <a:gd name="connsiteX3" fmla="*/ 9154005 w 9154005"/>
              <a:gd name="connsiteY3" fmla="*/ 19844 h 5169594"/>
              <a:gd name="connsiteX4" fmla="*/ 9144005 w 9154005"/>
              <a:gd name="connsiteY4" fmla="*/ 5163344 h 5169594"/>
              <a:gd name="connsiteX5" fmla="*/ 0 w 9154005"/>
              <a:gd name="connsiteY5" fmla="*/ 5169594 h 5169594"/>
              <a:gd name="connsiteX0" fmla="*/ 0 w 9154005"/>
              <a:gd name="connsiteY0" fmla="*/ 5149750 h 5149750"/>
              <a:gd name="connsiteX1" fmla="*/ 10000 w 9154005"/>
              <a:gd name="connsiteY1" fmla="*/ 3399835 h 5149750"/>
              <a:gd name="connsiteX2" fmla="*/ 270144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005" h="5149750">
                <a:moveTo>
                  <a:pt x="0" y="5149750"/>
                </a:moveTo>
                <a:cubicBezTo>
                  <a:pt x="3333" y="4566445"/>
                  <a:pt x="6667" y="3983140"/>
                  <a:pt x="10000" y="3399835"/>
                </a:cubicBezTo>
                <a:lnTo>
                  <a:pt x="2701448" y="156"/>
                </a:lnTo>
                <a:lnTo>
                  <a:pt x="9154005" y="0"/>
                </a:lnTo>
                <a:cubicBezTo>
                  <a:pt x="9150672" y="1714500"/>
                  <a:pt x="9147338" y="3429000"/>
                  <a:pt x="9144005" y="5143500"/>
                </a:cubicBezTo>
                <a:lnTo>
                  <a:pt x="0" y="5149750"/>
                </a:lnTo>
                <a:close/>
              </a:path>
            </a:pathLst>
          </a:custGeom>
          <a:gradFill>
            <a:gsLst>
              <a:gs pos="0">
                <a:schemeClr val="accent4">
                  <a:tint val="100000"/>
                  <a:shade val="100000"/>
                  <a:satMod val="130000"/>
                </a:schemeClr>
              </a:gs>
              <a:gs pos="78000">
                <a:srgbClr val="FFD435"/>
              </a:gs>
              <a:gs pos="81000">
                <a:schemeClr val="tx2"/>
              </a:gs>
            </a:gsLst>
            <a:lin ang="12840000" scaled="0"/>
          </a:gra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 name="Espaço Reservado para Título 1"/>
          <p:cNvSpPr>
            <a:spLocks noGrp="1"/>
          </p:cNvSpPr>
          <p:nvPr>
            <p:ph type="title" hasCustomPrompt="1"/>
          </p:nvPr>
        </p:nvSpPr>
        <p:spPr>
          <a:xfrm>
            <a:off x="2485432"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2485432"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130532181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2">
    <p:spTree>
      <p:nvGrpSpPr>
        <p:cNvPr id="1" name=""/>
        <p:cNvGrpSpPr/>
        <p:nvPr/>
      </p:nvGrpSpPr>
      <p:grpSpPr>
        <a:xfrm>
          <a:off x="0" y="0"/>
          <a:ext cx="0" cy="0"/>
          <a:chOff x="0" y="0"/>
          <a:chExt cx="0" cy="0"/>
        </a:xfrm>
      </p:grpSpPr>
      <p:pic>
        <p:nvPicPr>
          <p:cNvPr id="3" name="Picture 2" descr="separaca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2822544" cy="3679821"/>
          </a:xfrm>
          <a:prstGeom prst="rect">
            <a:avLst/>
          </a:prstGeom>
        </p:spPr>
      </p:pic>
      <p:sp>
        <p:nvSpPr>
          <p:cNvPr id="9" name="Rectangle 17"/>
          <p:cNvSpPr/>
          <p:nvPr/>
        </p:nvSpPr>
        <p:spPr>
          <a:xfrm>
            <a:off x="2" y="-156"/>
            <a:ext cx="9154005" cy="5149750"/>
          </a:xfrm>
          <a:custGeom>
            <a:avLst/>
            <a:gdLst>
              <a:gd name="connsiteX0" fmla="*/ 0 w 8238215"/>
              <a:gd name="connsiteY0" fmla="*/ 0 h 5143500"/>
              <a:gd name="connsiteX1" fmla="*/ 8238215 w 8238215"/>
              <a:gd name="connsiteY1" fmla="*/ 0 h 5143500"/>
              <a:gd name="connsiteX2" fmla="*/ 8238215 w 8238215"/>
              <a:gd name="connsiteY2" fmla="*/ 5143500 h 5143500"/>
              <a:gd name="connsiteX3" fmla="*/ 0 w 8238215"/>
              <a:gd name="connsiteY3" fmla="*/ 5143500 h 5143500"/>
              <a:gd name="connsiteX4" fmla="*/ 0 w 8238215"/>
              <a:gd name="connsiteY4" fmla="*/ 0 h 5143500"/>
              <a:gd name="connsiteX0" fmla="*/ 0 w 8238215"/>
              <a:gd name="connsiteY0" fmla="*/ 98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5" fmla="*/ 0 w 8238215"/>
              <a:gd name="connsiteY5" fmla="*/ 9844 h 5153344"/>
              <a:gd name="connsiteX0" fmla="*/ 0 w 8238215"/>
              <a:gd name="connsiteY0" fmla="*/ 51533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0 w 8238215"/>
              <a:gd name="connsiteY5"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284243 w 8238215"/>
              <a:gd name="connsiteY5" fmla="*/ 5149594 h 5153344"/>
              <a:gd name="connsiteX6" fmla="*/ 0 w 8238215"/>
              <a:gd name="connsiteY6" fmla="*/ 5153344 h 5153344"/>
              <a:gd name="connsiteX0" fmla="*/ 0 w 7953972"/>
              <a:gd name="connsiteY0" fmla="*/ 5149594 h 5153344"/>
              <a:gd name="connsiteX1" fmla="*/ 0 w 7953972"/>
              <a:gd name="connsiteY1" fmla="*/ 4779612 h 5153344"/>
              <a:gd name="connsiteX2" fmla="*/ 3811478 w 7953972"/>
              <a:gd name="connsiteY2" fmla="*/ 0 h 5153344"/>
              <a:gd name="connsiteX3" fmla="*/ 7953972 w 7953972"/>
              <a:gd name="connsiteY3" fmla="*/ 9844 h 5153344"/>
              <a:gd name="connsiteX4" fmla="*/ 7953972 w 7953972"/>
              <a:gd name="connsiteY4" fmla="*/ 5153344 h 5153344"/>
              <a:gd name="connsiteX5" fmla="*/ 0 w 7953972"/>
              <a:gd name="connsiteY5" fmla="*/ 5149594 h 5153344"/>
              <a:gd name="connsiteX0" fmla="*/ 0 w 9144005"/>
              <a:gd name="connsiteY0" fmla="*/ 5149594 h 5149594"/>
              <a:gd name="connsiteX1" fmla="*/ 0 w 9144005"/>
              <a:gd name="connsiteY1" fmla="*/ 4779612 h 5149594"/>
              <a:gd name="connsiteX2" fmla="*/ 3811478 w 9144005"/>
              <a:gd name="connsiteY2" fmla="*/ 0 h 5149594"/>
              <a:gd name="connsiteX3" fmla="*/ 7953972 w 9144005"/>
              <a:gd name="connsiteY3" fmla="*/ 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1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9844 h 5149594"/>
              <a:gd name="connsiteX4" fmla="*/ 9144005 w 9144005"/>
              <a:gd name="connsiteY4" fmla="*/ 5143344 h 5149594"/>
              <a:gd name="connsiteX5" fmla="*/ 0 w 9144005"/>
              <a:gd name="connsiteY5" fmla="*/ 5149594 h 5149594"/>
              <a:gd name="connsiteX0" fmla="*/ 0 w 9154005"/>
              <a:gd name="connsiteY0" fmla="*/ 5149750 h 5149750"/>
              <a:gd name="connsiteX1" fmla="*/ 0 w 9154005"/>
              <a:gd name="connsiteY1" fmla="*/ 4779768 h 5149750"/>
              <a:gd name="connsiteX2" fmla="*/ 381147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0 w 9154005"/>
              <a:gd name="connsiteY1" fmla="*/ 4779768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69594 h 5169594"/>
              <a:gd name="connsiteX1" fmla="*/ 10000 w 9154005"/>
              <a:gd name="connsiteY1" fmla="*/ 3419679 h 5169594"/>
              <a:gd name="connsiteX2" fmla="*/ 2701448 w 9154005"/>
              <a:gd name="connsiteY2" fmla="*/ 0 h 5169594"/>
              <a:gd name="connsiteX3" fmla="*/ 9154005 w 9154005"/>
              <a:gd name="connsiteY3" fmla="*/ 19844 h 5169594"/>
              <a:gd name="connsiteX4" fmla="*/ 9144005 w 9154005"/>
              <a:gd name="connsiteY4" fmla="*/ 5163344 h 5169594"/>
              <a:gd name="connsiteX5" fmla="*/ 0 w 9154005"/>
              <a:gd name="connsiteY5" fmla="*/ 5169594 h 5169594"/>
              <a:gd name="connsiteX0" fmla="*/ 0 w 9154005"/>
              <a:gd name="connsiteY0" fmla="*/ 5149750 h 5149750"/>
              <a:gd name="connsiteX1" fmla="*/ 10000 w 9154005"/>
              <a:gd name="connsiteY1" fmla="*/ 3399835 h 5149750"/>
              <a:gd name="connsiteX2" fmla="*/ 270144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005" h="5149750">
                <a:moveTo>
                  <a:pt x="0" y="5149750"/>
                </a:moveTo>
                <a:cubicBezTo>
                  <a:pt x="3333" y="4566445"/>
                  <a:pt x="6667" y="3983140"/>
                  <a:pt x="10000" y="3399835"/>
                </a:cubicBezTo>
                <a:lnTo>
                  <a:pt x="2701448" y="156"/>
                </a:lnTo>
                <a:lnTo>
                  <a:pt x="9154005" y="0"/>
                </a:lnTo>
                <a:cubicBezTo>
                  <a:pt x="9150672" y="1714500"/>
                  <a:pt x="9147338" y="3429000"/>
                  <a:pt x="9144005" y="5143500"/>
                </a:cubicBezTo>
                <a:lnTo>
                  <a:pt x="0" y="5149750"/>
                </a:lnTo>
                <a:close/>
              </a:path>
            </a:pathLst>
          </a:custGeom>
          <a:gradFill>
            <a:gsLst>
              <a:gs pos="0">
                <a:schemeClr val="bg1">
                  <a:lumMod val="75000"/>
                </a:schemeClr>
              </a:gs>
              <a:gs pos="78000">
                <a:schemeClr val="bg1">
                  <a:lumMod val="85000"/>
                </a:schemeClr>
              </a:gs>
              <a:gs pos="81000">
                <a:schemeClr val="bg1">
                  <a:lumMod val="65000"/>
                </a:schemeClr>
              </a:gs>
            </a:gsLst>
            <a:lin ang="12840000" scaled="0"/>
          </a:gra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 name="Espaço Reservado para Título 1"/>
          <p:cNvSpPr>
            <a:spLocks noGrp="1"/>
          </p:cNvSpPr>
          <p:nvPr>
            <p:ph type="title" hasCustomPrompt="1"/>
          </p:nvPr>
        </p:nvSpPr>
        <p:spPr>
          <a:xfrm>
            <a:off x="2485432"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2485432"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346176471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Header 3">
    <p:spTree>
      <p:nvGrpSpPr>
        <p:cNvPr id="1" name=""/>
        <p:cNvGrpSpPr/>
        <p:nvPr/>
      </p:nvGrpSpPr>
      <p:grpSpPr>
        <a:xfrm>
          <a:off x="0" y="0"/>
          <a:ext cx="0" cy="0"/>
          <a:chOff x="0" y="0"/>
          <a:chExt cx="0" cy="0"/>
        </a:xfrm>
      </p:grpSpPr>
      <p:pic>
        <p:nvPicPr>
          <p:cNvPr id="3" name="Picture 2" descr="separaca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2822544" cy="3679821"/>
          </a:xfrm>
          <a:prstGeom prst="rect">
            <a:avLst/>
          </a:prstGeom>
        </p:spPr>
      </p:pic>
      <p:sp>
        <p:nvSpPr>
          <p:cNvPr id="9" name="Rectangle 17"/>
          <p:cNvSpPr/>
          <p:nvPr/>
        </p:nvSpPr>
        <p:spPr>
          <a:xfrm>
            <a:off x="2" y="-156"/>
            <a:ext cx="9154005" cy="5149750"/>
          </a:xfrm>
          <a:custGeom>
            <a:avLst/>
            <a:gdLst>
              <a:gd name="connsiteX0" fmla="*/ 0 w 8238215"/>
              <a:gd name="connsiteY0" fmla="*/ 0 h 5143500"/>
              <a:gd name="connsiteX1" fmla="*/ 8238215 w 8238215"/>
              <a:gd name="connsiteY1" fmla="*/ 0 h 5143500"/>
              <a:gd name="connsiteX2" fmla="*/ 8238215 w 8238215"/>
              <a:gd name="connsiteY2" fmla="*/ 5143500 h 5143500"/>
              <a:gd name="connsiteX3" fmla="*/ 0 w 8238215"/>
              <a:gd name="connsiteY3" fmla="*/ 5143500 h 5143500"/>
              <a:gd name="connsiteX4" fmla="*/ 0 w 8238215"/>
              <a:gd name="connsiteY4" fmla="*/ 0 h 5143500"/>
              <a:gd name="connsiteX0" fmla="*/ 0 w 8238215"/>
              <a:gd name="connsiteY0" fmla="*/ 98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5" fmla="*/ 0 w 8238215"/>
              <a:gd name="connsiteY5" fmla="*/ 9844 h 5153344"/>
              <a:gd name="connsiteX0" fmla="*/ 0 w 8238215"/>
              <a:gd name="connsiteY0" fmla="*/ 5153344 h 5153344"/>
              <a:gd name="connsiteX1" fmla="*/ 4095721 w 8238215"/>
              <a:gd name="connsiteY1" fmla="*/ 0 h 5153344"/>
              <a:gd name="connsiteX2" fmla="*/ 8238215 w 8238215"/>
              <a:gd name="connsiteY2" fmla="*/ 9844 h 5153344"/>
              <a:gd name="connsiteX3" fmla="*/ 8238215 w 8238215"/>
              <a:gd name="connsiteY3" fmla="*/ 5153344 h 5153344"/>
              <a:gd name="connsiteX4" fmla="*/ 0 w 8238215"/>
              <a:gd name="connsiteY4"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0 w 8238215"/>
              <a:gd name="connsiteY5" fmla="*/ 5153344 h 5153344"/>
              <a:gd name="connsiteX0" fmla="*/ 0 w 8238215"/>
              <a:gd name="connsiteY0" fmla="*/ 5153344 h 5153344"/>
              <a:gd name="connsiteX1" fmla="*/ 284243 w 8238215"/>
              <a:gd name="connsiteY1" fmla="*/ 4779612 h 5153344"/>
              <a:gd name="connsiteX2" fmla="*/ 4095721 w 8238215"/>
              <a:gd name="connsiteY2" fmla="*/ 0 h 5153344"/>
              <a:gd name="connsiteX3" fmla="*/ 8238215 w 8238215"/>
              <a:gd name="connsiteY3" fmla="*/ 9844 h 5153344"/>
              <a:gd name="connsiteX4" fmla="*/ 8238215 w 8238215"/>
              <a:gd name="connsiteY4" fmla="*/ 5153344 h 5153344"/>
              <a:gd name="connsiteX5" fmla="*/ 284243 w 8238215"/>
              <a:gd name="connsiteY5" fmla="*/ 5149594 h 5153344"/>
              <a:gd name="connsiteX6" fmla="*/ 0 w 8238215"/>
              <a:gd name="connsiteY6" fmla="*/ 5153344 h 5153344"/>
              <a:gd name="connsiteX0" fmla="*/ 0 w 7953972"/>
              <a:gd name="connsiteY0" fmla="*/ 5149594 h 5153344"/>
              <a:gd name="connsiteX1" fmla="*/ 0 w 7953972"/>
              <a:gd name="connsiteY1" fmla="*/ 4779612 h 5153344"/>
              <a:gd name="connsiteX2" fmla="*/ 3811478 w 7953972"/>
              <a:gd name="connsiteY2" fmla="*/ 0 h 5153344"/>
              <a:gd name="connsiteX3" fmla="*/ 7953972 w 7953972"/>
              <a:gd name="connsiteY3" fmla="*/ 9844 h 5153344"/>
              <a:gd name="connsiteX4" fmla="*/ 7953972 w 7953972"/>
              <a:gd name="connsiteY4" fmla="*/ 5153344 h 5153344"/>
              <a:gd name="connsiteX5" fmla="*/ 0 w 7953972"/>
              <a:gd name="connsiteY5" fmla="*/ 5149594 h 5153344"/>
              <a:gd name="connsiteX0" fmla="*/ 0 w 9144005"/>
              <a:gd name="connsiteY0" fmla="*/ 5149594 h 5149594"/>
              <a:gd name="connsiteX1" fmla="*/ 0 w 9144005"/>
              <a:gd name="connsiteY1" fmla="*/ 4779612 h 5149594"/>
              <a:gd name="connsiteX2" fmla="*/ 3811478 w 9144005"/>
              <a:gd name="connsiteY2" fmla="*/ 0 h 5149594"/>
              <a:gd name="connsiteX3" fmla="*/ 7953972 w 9144005"/>
              <a:gd name="connsiteY3" fmla="*/ 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19844 h 5149594"/>
              <a:gd name="connsiteX4" fmla="*/ 9144005 w 9144005"/>
              <a:gd name="connsiteY4" fmla="*/ 5143344 h 5149594"/>
              <a:gd name="connsiteX5" fmla="*/ 0 w 9144005"/>
              <a:gd name="connsiteY5" fmla="*/ 5149594 h 5149594"/>
              <a:gd name="connsiteX0" fmla="*/ 0 w 9144005"/>
              <a:gd name="connsiteY0" fmla="*/ 5149594 h 5149594"/>
              <a:gd name="connsiteX1" fmla="*/ 0 w 9144005"/>
              <a:gd name="connsiteY1" fmla="*/ 4779612 h 5149594"/>
              <a:gd name="connsiteX2" fmla="*/ 3811478 w 9144005"/>
              <a:gd name="connsiteY2" fmla="*/ 0 h 5149594"/>
              <a:gd name="connsiteX3" fmla="*/ 9144005 w 9144005"/>
              <a:gd name="connsiteY3" fmla="*/ 9844 h 5149594"/>
              <a:gd name="connsiteX4" fmla="*/ 9144005 w 9144005"/>
              <a:gd name="connsiteY4" fmla="*/ 5143344 h 5149594"/>
              <a:gd name="connsiteX5" fmla="*/ 0 w 9144005"/>
              <a:gd name="connsiteY5" fmla="*/ 5149594 h 5149594"/>
              <a:gd name="connsiteX0" fmla="*/ 0 w 9154005"/>
              <a:gd name="connsiteY0" fmla="*/ 5149750 h 5149750"/>
              <a:gd name="connsiteX1" fmla="*/ 0 w 9154005"/>
              <a:gd name="connsiteY1" fmla="*/ 4779768 h 5149750"/>
              <a:gd name="connsiteX2" fmla="*/ 381147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0 w 9154005"/>
              <a:gd name="connsiteY1" fmla="*/ 4779768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49750 h 5149750"/>
              <a:gd name="connsiteX1" fmla="*/ 10000 w 9154005"/>
              <a:gd name="connsiteY1" fmla="*/ 3399835 h 5149750"/>
              <a:gd name="connsiteX2" fmla="*/ 2701448 w 9154005"/>
              <a:gd name="connsiteY2" fmla="*/ 10155 h 5149750"/>
              <a:gd name="connsiteX3" fmla="*/ 9154005 w 9154005"/>
              <a:gd name="connsiteY3" fmla="*/ 0 h 5149750"/>
              <a:gd name="connsiteX4" fmla="*/ 9144005 w 9154005"/>
              <a:gd name="connsiteY4" fmla="*/ 5143500 h 5149750"/>
              <a:gd name="connsiteX5" fmla="*/ 0 w 9154005"/>
              <a:gd name="connsiteY5" fmla="*/ 5149750 h 5149750"/>
              <a:gd name="connsiteX0" fmla="*/ 0 w 9154005"/>
              <a:gd name="connsiteY0" fmla="*/ 5169594 h 5169594"/>
              <a:gd name="connsiteX1" fmla="*/ 10000 w 9154005"/>
              <a:gd name="connsiteY1" fmla="*/ 3419679 h 5169594"/>
              <a:gd name="connsiteX2" fmla="*/ 2701448 w 9154005"/>
              <a:gd name="connsiteY2" fmla="*/ 0 h 5169594"/>
              <a:gd name="connsiteX3" fmla="*/ 9154005 w 9154005"/>
              <a:gd name="connsiteY3" fmla="*/ 19844 h 5169594"/>
              <a:gd name="connsiteX4" fmla="*/ 9144005 w 9154005"/>
              <a:gd name="connsiteY4" fmla="*/ 5163344 h 5169594"/>
              <a:gd name="connsiteX5" fmla="*/ 0 w 9154005"/>
              <a:gd name="connsiteY5" fmla="*/ 5169594 h 5169594"/>
              <a:gd name="connsiteX0" fmla="*/ 0 w 9154005"/>
              <a:gd name="connsiteY0" fmla="*/ 5149750 h 5149750"/>
              <a:gd name="connsiteX1" fmla="*/ 10000 w 9154005"/>
              <a:gd name="connsiteY1" fmla="*/ 3399835 h 5149750"/>
              <a:gd name="connsiteX2" fmla="*/ 2701448 w 9154005"/>
              <a:gd name="connsiteY2" fmla="*/ 156 h 5149750"/>
              <a:gd name="connsiteX3" fmla="*/ 9154005 w 9154005"/>
              <a:gd name="connsiteY3" fmla="*/ 0 h 5149750"/>
              <a:gd name="connsiteX4" fmla="*/ 9144005 w 9154005"/>
              <a:gd name="connsiteY4" fmla="*/ 5143500 h 5149750"/>
              <a:gd name="connsiteX5" fmla="*/ 0 w 9154005"/>
              <a:gd name="connsiteY5" fmla="*/ 5149750 h 514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4005" h="5149750">
                <a:moveTo>
                  <a:pt x="0" y="5149750"/>
                </a:moveTo>
                <a:cubicBezTo>
                  <a:pt x="3333" y="4566445"/>
                  <a:pt x="6667" y="3983140"/>
                  <a:pt x="10000" y="3399835"/>
                </a:cubicBezTo>
                <a:lnTo>
                  <a:pt x="2701448" y="156"/>
                </a:lnTo>
                <a:lnTo>
                  <a:pt x="9154005" y="0"/>
                </a:lnTo>
                <a:cubicBezTo>
                  <a:pt x="9150672" y="1714500"/>
                  <a:pt x="9147338" y="3429000"/>
                  <a:pt x="9144005" y="5143500"/>
                </a:cubicBezTo>
                <a:lnTo>
                  <a:pt x="0" y="5149750"/>
                </a:lnTo>
                <a:close/>
              </a:path>
            </a:pathLst>
          </a:custGeom>
          <a:gradFill>
            <a:gsLst>
              <a:gs pos="0">
                <a:schemeClr val="bg1"/>
              </a:gs>
              <a:gs pos="78000">
                <a:schemeClr val="bg1"/>
              </a:gs>
              <a:gs pos="81000">
                <a:schemeClr val="bg1">
                  <a:lumMod val="75000"/>
                </a:schemeClr>
              </a:gs>
            </a:gsLst>
            <a:lin ang="12840000" scaled="0"/>
          </a:gra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8" name="Espaço Reservado para Título 1"/>
          <p:cNvSpPr>
            <a:spLocks noGrp="1"/>
          </p:cNvSpPr>
          <p:nvPr>
            <p:ph type="title" hasCustomPrompt="1"/>
          </p:nvPr>
        </p:nvSpPr>
        <p:spPr>
          <a:xfrm>
            <a:off x="2485432" y="1971378"/>
            <a:ext cx="5461630" cy="1296144"/>
          </a:xfrm>
          <a:prstGeom prst="rect">
            <a:avLst/>
          </a:prstGeom>
        </p:spPr>
        <p:txBody>
          <a:bodyPr vert="horz" lIns="91413" tIns="45708" rIns="91413" bIns="45708" rtlCol="0" anchor="t">
            <a:noAutofit/>
          </a:bodyPr>
          <a:lstStyle>
            <a:lvl1pPr>
              <a:lnSpc>
                <a:spcPct val="100000"/>
              </a:lnSpc>
              <a:defRPr sz="4400" baseline="0">
                <a:solidFill>
                  <a:srgbClr val="49197D"/>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2485432" y="3483919"/>
            <a:ext cx="5461630"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chemeClr val="accent5">
                    <a:lumMod val="25000"/>
                  </a:schemeClr>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spTree>
    <p:extLst>
      <p:ext uri="{BB962C8B-B14F-4D97-AF65-F5344CB8AC3E}">
        <p14:creationId xmlns:p14="http://schemas.microsoft.com/office/powerpoint/2010/main" val="16690266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m branco">
    <p:bg>
      <p:bgPr>
        <a:solidFill>
          <a:schemeClr val="bg1"/>
        </a:solidFill>
        <a:effectLst/>
      </p:bgPr>
    </p:bg>
    <p:spTree>
      <p:nvGrpSpPr>
        <p:cNvPr id="1" name=""/>
        <p:cNvGrpSpPr/>
        <p:nvPr/>
      </p:nvGrpSpPr>
      <p:grpSpPr>
        <a:xfrm>
          <a:off x="0" y="0"/>
          <a:ext cx="0" cy="0"/>
          <a:chOff x="0" y="0"/>
          <a:chExt cx="0" cy="0"/>
        </a:xfrm>
      </p:grpSpPr>
      <p:sp>
        <p:nvSpPr>
          <p:cNvPr id="7"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
        <p:nvSpPr>
          <p:cNvPr id="3" name="TextBox 2"/>
          <p:cNvSpPr txBox="1"/>
          <p:nvPr/>
        </p:nvSpPr>
        <p:spPr>
          <a:xfrm>
            <a:off x="172720" y="16256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310645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2B">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8" y="368617"/>
            <a:ext cx="5319813" cy="398994"/>
          </a:xfrm>
          <a:prstGeom prst="rect">
            <a:avLst/>
          </a:prstGeom>
        </p:spPr>
        <p:txBody>
          <a:bodyPr vert="horz" lIns="91413" tIns="45708" rIns="91413" bIns="45708" rtlCol="0" anchor="t">
            <a:noAutofit/>
          </a:bodyPr>
          <a:lstStyle>
            <a:lvl1pPr>
              <a:defRPr>
                <a:solidFill>
                  <a:srgbClr val="49197D"/>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4"/>
            <a:ext cx="8215606" cy="3158151"/>
          </a:xfrm>
          <a:prstGeom prst="rect">
            <a:avLst/>
          </a:prstGeom>
        </p:spPr>
        <p:txBody>
          <a:bodyPr/>
          <a:lstStyle>
            <a:lvl1pPr>
              <a:lnSpc>
                <a:spcPct val="130000"/>
              </a:lnSpc>
              <a:defRPr>
                <a:solidFill>
                  <a:schemeClr val="tx1">
                    <a:lumMod val="85000"/>
                    <a:lumOff val="15000"/>
                  </a:schemeClr>
                </a:solidFill>
                <a:latin typeface="Neo Sans Pro"/>
                <a:cs typeface="Neo Sans Pro"/>
              </a:defRPr>
            </a:lvl1pPr>
            <a:lvl2pPr>
              <a:lnSpc>
                <a:spcPct val="130000"/>
              </a:lnSpc>
              <a:defRPr sz="1100">
                <a:solidFill>
                  <a:schemeClr val="tx1">
                    <a:lumMod val="85000"/>
                    <a:lumOff val="15000"/>
                  </a:schemeClr>
                </a:solidFill>
                <a:latin typeface="Neo Sans Pro"/>
                <a:cs typeface="Neo Sans Pro"/>
              </a:defRPr>
            </a:lvl2pPr>
            <a:lvl3pPr>
              <a:lnSpc>
                <a:spcPct val="130000"/>
              </a:lnSpc>
              <a:defRPr sz="1100">
                <a:solidFill>
                  <a:schemeClr val="tx1">
                    <a:lumMod val="85000"/>
                    <a:lumOff val="15000"/>
                  </a:schemeClr>
                </a:solidFill>
                <a:latin typeface="Neo Sans Pro"/>
                <a:cs typeface="Neo Sans Pro"/>
              </a:defRPr>
            </a:lvl3pPr>
            <a:lvl4pPr>
              <a:lnSpc>
                <a:spcPct val="130000"/>
              </a:lnSpc>
              <a:defRPr sz="1050">
                <a:solidFill>
                  <a:schemeClr val="tx1">
                    <a:lumMod val="85000"/>
                    <a:lumOff val="15000"/>
                  </a:schemeClr>
                </a:solidFill>
                <a:latin typeface="Neo Sans Pro"/>
                <a:cs typeface="Neo Sans Pro"/>
              </a:defRPr>
            </a:lvl4pPr>
            <a:lvl5pPr>
              <a:lnSpc>
                <a:spcPct val="130000"/>
              </a:lnSpc>
              <a:defRPr sz="1050">
                <a:solidFill>
                  <a:schemeClr val="tx1">
                    <a:lumMod val="85000"/>
                    <a:lumOff val="15000"/>
                  </a:schemeClr>
                </a:solidFill>
                <a:latin typeface="Neo Sans Pro"/>
                <a:cs typeface="Neo Sans Pro"/>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12"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Tree>
    <p:extLst>
      <p:ext uri="{BB962C8B-B14F-4D97-AF65-F5344CB8AC3E}">
        <p14:creationId xmlns:p14="http://schemas.microsoft.com/office/powerpoint/2010/main" val="21875225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omente título">
    <p:spTree>
      <p:nvGrpSpPr>
        <p:cNvPr id="1" name=""/>
        <p:cNvGrpSpPr/>
        <p:nvPr/>
      </p:nvGrpSpPr>
      <p:grpSpPr>
        <a:xfrm>
          <a:off x="0" y="0"/>
          <a:ext cx="0" cy="0"/>
          <a:chOff x="0" y="0"/>
          <a:chExt cx="0" cy="0"/>
        </a:xfrm>
      </p:grpSpPr>
      <p:sp>
        <p:nvSpPr>
          <p:cNvPr id="8" name="Espaço Reservado para Título 1"/>
          <p:cNvSpPr>
            <a:spLocks noGrp="1"/>
          </p:cNvSpPr>
          <p:nvPr>
            <p:ph type="title" hasCustomPrompt="1"/>
          </p:nvPr>
        </p:nvSpPr>
        <p:spPr>
          <a:xfrm>
            <a:off x="480792" y="548682"/>
            <a:ext cx="1657561" cy="792088"/>
          </a:xfrm>
          <a:prstGeom prst="rect">
            <a:avLst/>
          </a:prstGeom>
        </p:spPr>
        <p:txBody>
          <a:bodyPr vert="horz" lIns="91413" tIns="45708" rIns="91413" bIns="45708" rtlCol="0" anchor="t">
            <a:noAutofit/>
          </a:bodyPr>
          <a:lstStyle>
            <a:lvl1pPr>
              <a:defRPr>
                <a:solidFill>
                  <a:srgbClr val="49197D"/>
                </a:solidFill>
              </a:defRPr>
            </a:lvl1pPr>
          </a:lstStyle>
          <a:p>
            <a:r>
              <a:rPr lang="pt-BR" dirty="0" smtClean="0"/>
              <a:t>título vertical do slide</a:t>
            </a:r>
            <a:endParaRPr lang="pt-BR" dirty="0"/>
          </a:p>
        </p:txBody>
      </p:sp>
      <p:sp>
        <p:nvSpPr>
          <p:cNvPr id="10" name="Espaço Reservado para Número de Slide 5"/>
          <p:cNvSpPr>
            <a:spLocks noGrp="1"/>
          </p:cNvSpPr>
          <p:nvPr>
            <p:ph type="sldNum" sz="quarter" idx="4"/>
          </p:nvPr>
        </p:nvSpPr>
        <p:spPr>
          <a:xfrm>
            <a:off x="8529902" y="4861293"/>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sp>
        <p:nvSpPr>
          <p:cNvPr id="11" name="Text Placeholder 15"/>
          <p:cNvSpPr>
            <a:spLocks noGrp="1"/>
          </p:cNvSpPr>
          <p:nvPr>
            <p:ph type="body" sz="quarter" idx="10"/>
          </p:nvPr>
        </p:nvSpPr>
        <p:spPr>
          <a:xfrm>
            <a:off x="2360715" y="548683"/>
            <a:ext cx="6335681" cy="3737203"/>
          </a:xfrm>
        </p:spPr>
        <p:txBody>
          <a:bodyPr/>
          <a:lstStyle>
            <a:lvl1pPr>
              <a:lnSpc>
                <a:spcPct val="130000"/>
              </a:lnSpc>
              <a:defRPr>
                <a:solidFill>
                  <a:srgbClr val="FFFFFF"/>
                </a:solidFill>
              </a:defRPr>
            </a:lvl1pPr>
            <a:lvl2pPr>
              <a:lnSpc>
                <a:spcPct val="130000"/>
              </a:lnSpc>
              <a:defRPr sz="1200">
                <a:solidFill>
                  <a:srgbClr val="FFFFFF"/>
                </a:solidFill>
                <a:latin typeface="Verdana"/>
                <a:cs typeface="Verdana"/>
              </a:defRPr>
            </a:lvl2pPr>
          </a:lstStyle>
          <a:p>
            <a:pPr lvl="0"/>
            <a:r>
              <a:rPr lang="x-none" smtClean="0"/>
              <a:t>Click to edit Master text styles</a:t>
            </a:r>
          </a:p>
          <a:p>
            <a:pPr lvl="1"/>
            <a:r>
              <a:rPr lang="x-none" smtClean="0"/>
              <a:t>Second level</a:t>
            </a:r>
          </a:p>
        </p:txBody>
      </p:sp>
      <p:sp>
        <p:nvSpPr>
          <p:cNvPr id="6" name="Espaço Reservado para Número de Slide 5"/>
          <p:cNvSpPr txBox="1">
            <a:spLocks/>
          </p:cNvSpPr>
          <p:nvPr/>
        </p:nvSpPr>
        <p:spPr>
          <a:xfrm>
            <a:off x="150418" y="4873722"/>
            <a:ext cx="506505" cy="144016"/>
          </a:xfrm>
          <a:prstGeom prst="rect">
            <a:avLst/>
          </a:prstGeom>
        </p:spPr>
        <p:txBody>
          <a:bodyPr vert="horz" lIns="91413" tIns="45708" rIns="91413" bIns="45708" rtlCol="0" anchor="ctr"/>
          <a:lstStyle>
            <a:defPPr>
              <a:defRPr lang="en-US"/>
            </a:defPPr>
            <a:lvl1pPr marL="0" algn="r" defTabSz="457200" rtl="0" eaLnBrk="1" latinLnBrk="0" hangingPunct="1">
              <a:defRPr lang="pt-BR" sz="1200" kern="1200" smtClean="0">
                <a:solidFill>
                  <a:srgbClr val="FAB900"/>
                </a:solidFill>
                <a:latin typeface="Verdana"/>
                <a:ea typeface="+mn-ea"/>
                <a:cs typeface="Verdan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E1CD6A-3B87-4D97-ADBC-0D3947A19743}" type="slidenum">
              <a:rPr lang="en-US" smtClean="0"/>
              <a:pPr/>
              <a:t>‹nº›</a:t>
            </a:fld>
            <a:endParaRPr lang="en-US" dirty="0"/>
          </a:p>
        </p:txBody>
      </p:sp>
    </p:spTree>
    <p:extLst>
      <p:ext uri="{BB962C8B-B14F-4D97-AF65-F5344CB8AC3E}">
        <p14:creationId xmlns:p14="http://schemas.microsoft.com/office/powerpoint/2010/main" val="12609403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1.x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vmlDrawing" Target="../drawings/vmlDrawing1.v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oleObject" Target="../embeddings/oleObject2.bin"/><Relationship Id="rId10" Type="http://schemas.openxmlformats.org/officeDocument/2006/relationships/slideLayout" Target="../slideLayouts/slideLayout10.xml"/><Relationship Id="rId19" Type="http://schemas.openxmlformats.org/officeDocument/2006/relationships/image" Target="../media/image2.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1" name="Picture 20" descr="bg-slide.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7" y="2"/>
            <a:ext cx="1262611" cy="1210812"/>
          </a:xfrm>
          <a:prstGeom prst="rect">
            <a:avLst/>
          </a:prstGeom>
        </p:spPr>
      </p:pic>
      <p:pic>
        <p:nvPicPr>
          <p:cNvPr id="4" name="Picture 3"/>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801353" y="4576810"/>
            <a:ext cx="1327231" cy="576535"/>
          </a:xfrm>
          <a:prstGeom prst="rect">
            <a:avLst/>
          </a:prstGeom>
        </p:spPr>
      </p:pic>
      <p:graphicFrame>
        <p:nvGraphicFramePr>
          <p:cNvPr id="8" name="Objeto 7" hidden="1"/>
          <p:cNvGraphicFramePr>
            <a:graphicFrameLocks noChangeAspect="1"/>
          </p:cNvGraphicFramePr>
          <p:nvPr>
            <p:custDataLst>
              <p:tags r:id="rId18"/>
            </p:custDataLst>
            <p:extLst>
              <p:ext uri="{D42A27DB-BD31-4B8C-83A1-F6EECF244321}">
                <p14:modId xmlns:p14="http://schemas.microsoft.com/office/powerpoint/2010/main" val="2167409015"/>
              </p:ext>
            </p:extLst>
          </p:nvPr>
        </p:nvGraphicFramePr>
        <p:xfrm>
          <a:off x="1591" y="1591"/>
          <a:ext cx="1587" cy="1587"/>
        </p:xfrm>
        <a:graphic>
          <a:graphicData uri="http://schemas.openxmlformats.org/presentationml/2006/ole">
            <mc:AlternateContent xmlns:mc="http://schemas.openxmlformats.org/markup-compatibility/2006">
              <mc:Choice xmlns:v="urn:schemas-microsoft-com:vml" Requires="v">
                <p:oleObj spid="_x0000_s1068" name="Slide do think-cell" r:id="rId21" imgW="421" imgH="420" progId="TCLayout.ActiveDocument.1">
                  <p:embed/>
                </p:oleObj>
              </mc:Choice>
              <mc:Fallback>
                <p:oleObj name="Slide do think-cell" r:id="rId21" imgW="421" imgH="420" progId="TCLayout.ActiveDocument.1">
                  <p:embed/>
                  <p:pic>
                    <p:nvPicPr>
                      <p:cNvPr id="0" name=""/>
                      <p:cNvPicPr/>
                      <p:nvPr/>
                    </p:nvPicPr>
                    <p:blipFill>
                      <a:blip r:embed="rId22"/>
                      <a:stretch>
                        <a:fillRect/>
                      </a:stretch>
                    </p:blipFill>
                    <p:spPr>
                      <a:xfrm>
                        <a:off x="1591" y="1591"/>
                        <a:ext cx="1587" cy="1587"/>
                      </a:xfrm>
                      <a:prstGeom prst="rect">
                        <a:avLst/>
                      </a:prstGeom>
                    </p:spPr>
                  </p:pic>
                </p:oleObj>
              </mc:Fallback>
            </mc:AlternateContent>
          </a:graphicData>
        </a:graphic>
      </p:graphicFrame>
      <p:sp>
        <p:nvSpPr>
          <p:cNvPr id="12" name="Espaço Reservado para Título 1"/>
          <p:cNvSpPr>
            <a:spLocks noGrp="1"/>
          </p:cNvSpPr>
          <p:nvPr>
            <p:ph type="title"/>
          </p:nvPr>
        </p:nvSpPr>
        <p:spPr>
          <a:xfrm>
            <a:off x="738412" y="188896"/>
            <a:ext cx="7957980" cy="598629"/>
          </a:xfrm>
          <a:prstGeom prst="rect">
            <a:avLst/>
          </a:prstGeom>
        </p:spPr>
        <p:txBody>
          <a:bodyPr vert="horz" lIns="91413" tIns="45708" rIns="91413" bIns="45708" rtlCol="0" anchor="t">
            <a:noAutofit/>
          </a:bodyPr>
          <a:lstStyle/>
          <a:p>
            <a:r>
              <a:rPr lang="pt-BR" dirty="0" smtClean="0"/>
              <a:t>Editar título</a:t>
            </a:r>
            <a:endParaRPr lang="pt-BR" dirty="0"/>
          </a:p>
        </p:txBody>
      </p:sp>
      <p:sp>
        <p:nvSpPr>
          <p:cNvPr id="13" name="Espaço Reservado para Texto 2"/>
          <p:cNvSpPr>
            <a:spLocks noGrp="1"/>
          </p:cNvSpPr>
          <p:nvPr>
            <p:ph type="body" idx="1"/>
          </p:nvPr>
        </p:nvSpPr>
        <p:spPr>
          <a:xfrm>
            <a:off x="738413" y="1063154"/>
            <a:ext cx="7957980" cy="3513654"/>
          </a:xfrm>
          <a:prstGeom prst="rect">
            <a:avLst/>
          </a:prstGeom>
        </p:spPr>
        <p:txBody>
          <a:bodyPr vert="horz" lIns="91413" tIns="45708" rIns="91413" bIns="45708" rtlCol="0">
            <a:normAutofit/>
          </a:bodyPr>
          <a:lstStyle/>
          <a:p>
            <a:pPr lvl="0"/>
            <a:r>
              <a:rPr lang="pt-BR" dirty="0" smtClean="0"/>
              <a:t>Clique para editar o texto</a:t>
            </a:r>
          </a:p>
        </p:txBody>
      </p:sp>
      <p:sp>
        <p:nvSpPr>
          <p:cNvPr id="18" name="Espaço Reservado para Número de Slide 5"/>
          <p:cNvSpPr>
            <a:spLocks noGrp="1"/>
          </p:cNvSpPr>
          <p:nvPr>
            <p:ph type="sldNum" sz="quarter" idx="4"/>
          </p:nvPr>
        </p:nvSpPr>
        <p:spPr>
          <a:xfrm>
            <a:off x="150418" y="487372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E23B16E-922D-5F4A-A528-B5D9D1EDF2A7}" type="slidenum">
              <a:rPr lang="en-US" smtClean="0"/>
              <a:t>‹nº›</a:t>
            </a:fld>
            <a:endParaRPr lang="en-US"/>
          </a:p>
        </p:txBody>
      </p:sp>
      <p:graphicFrame>
        <p:nvGraphicFramePr>
          <p:cNvPr id="9" name="Objeto 8" hidden="1"/>
          <p:cNvGraphicFramePr>
            <a:graphicFrameLocks noChangeAspect="1"/>
          </p:cNvGraphicFramePr>
          <p:nvPr>
            <p:extLst>
              <p:ext uri="{D42A27DB-BD31-4B8C-83A1-F6EECF244321}">
                <p14:modId xmlns:p14="http://schemas.microsoft.com/office/powerpoint/2010/main" val="772731983"/>
              </p:ext>
            </p:extLst>
          </p:nvPr>
        </p:nvGraphicFramePr>
        <p:xfrm>
          <a:off x="1591" y="1591"/>
          <a:ext cx="1587" cy="1587"/>
        </p:xfrm>
        <a:graphic>
          <a:graphicData uri="http://schemas.openxmlformats.org/presentationml/2006/ole">
            <mc:AlternateContent xmlns:mc="http://schemas.openxmlformats.org/markup-compatibility/2006">
              <mc:Choice xmlns:v="urn:schemas-microsoft-com:vml" Requires="v">
                <p:oleObj spid="_x0000_s1069" name="Slide do think-cell" r:id="rId23" imgW="421" imgH="420" progId="TCLayout.ActiveDocument.1">
                  <p:embed/>
                </p:oleObj>
              </mc:Choice>
              <mc:Fallback>
                <p:oleObj name="Slide do think-cell" r:id="rId23" imgW="421" imgH="420" progId="TCLayout.ActiveDocument.1">
                  <p:embed/>
                  <p:pic>
                    <p:nvPicPr>
                      <p:cNvPr id="0" name=""/>
                      <p:cNvPicPr/>
                      <p:nvPr/>
                    </p:nvPicPr>
                    <p:blipFill>
                      <a:blip r:embed="rId22"/>
                      <a:stretch>
                        <a:fillRect/>
                      </a:stretch>
                    </p:blipFill>
                    <p:spPr>
                      <a:xfrm>
                        <a:off x="1591" y="1591"/>
                        <a:ext cx="1587" cy="1587"/>
                      </a:xfrm>
                      <a:prstGeom prst="rect">
                        <a:avLst/>
                      </a:prstGeom>
                    </p:spPr>
                  </p:pic>
                </p:oleObj>
              </mc:Fallback>
            </mc:AlternateContent>
          </a:graphicData>
        </a:graphic>
      </p:graphicFrame>
    </p:spTree>
    <p:extLst>
      <p:ext uri="{BB962C8B-B14F-4D97-AF65-F5344CB8AC3E}">
        <p14:creationId xmlns:p14="http://schemas.microsoft.com/office/powerpoint/2010/main" val="108363901"/>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Lst>
  <p:timing>
    <p:tnLst>
      <p:par>
        <p:cTn id="1" dur="indefinite" restart="never" nodeType="tmRoot"/>
      </p:par>
    </p:tnLst>
  </p:timing>
  <p:txStyles>
    <p:titleStyle>
      <a:lvl1pPr algn="l" defTabSz="457200" rtl="0" eaLnBrk="1" latinLnBrk="0" hangingPunct="1">
        <a:spcBef>
          <a:spcPct val="0"/>
        </a:spcBef>
        <a:buNone/>
        <a:defRPr sz="3200" kern="1200" baseline="0">
          <a:solidFill>
            <a:schemeClr val="bg2"/>
          </a:solidFill>
          <a:latin typeface="Dosis Bold"/>
          <a:ea typeface="+mj-ea"/>
          <a:cs typeface="Dosis Bold"/>
        </a:defRPr>
      </a:lvl1pPr>
    </p:titleStyle>
    <p:bodyStyle>
      <a:lvl1pPr marL="342900" indent="-342900" algn="l" defTabSz="457200" rtl="0" eaLnBrk="1" latinLnBrk="0" hangingPunct="1">
        <a:lnSpc>
          <a:spcPct val="130000"/>
        </a:lnSpc>
        <a:spcBef>
          <a:spcPct val="20000"/>
        </a:spcBef>
        <a:buFont typeface="Arial"/>
        <a:buChar char="•"/>
        <a:defRPr sz="1300" b="0" i="0" kern="1200">
          <a:solidFill>
            <a:schemeClr val="bg1"/>
          </a:solidFill>
          <a:latin typeface="Neo Sans Pro"/>
          <a:ea typeface="+mn-ea"/>
          <a:cs typeface="Neo Sans Pro"/>
        </a:defRPr>
      </a:lvl1pPr>
      <a:lvl2pPr marL="742950" indent="-285750" algn="l" defTabSz="457200" rtl="0" eaLnBrk="1" latinLnBrk="0" hangingPunct="1">
        <a:spcBef>
          <a:spcPct val="20000"/>
        </a:spcBef>
        <a:buFont typeface="Arial"/>
        <a:buChar char="–"/>
        <a:defRPr sz="1300" kern="1200">
          <a:solidFill>
            <a:schemeClr val="bg1"/>
          </a:solidFill>
          <a:latin typeface="Neo Sans Pro"/>
          <a:ea typeface="+mn-ea"/>
          <a:cs typeface="Neo Sans Pro"/>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B2C - </a:t>
            </a:r>
            <a:r>
              <a:rPr lang="en-US" dirty="0" err="1" smtClean="0"/>
              <a:t>Integrado</a:t>
            </a:r>
            <a:endParaRPr lang="en-US" dirty="0"/>
          </a:p>
        </p:txBody>
      </p:sp>
      <p:sp>
        <p:nvSpPr>
          <p:cNvPr id="5" name="Text Placeholder 4"/>
          <p:cNvSpPr>
            <a:spLocks noGrp="1"/>
          </p:cNvSpPr>
          <p:nvPr>
            <p:ph type="body" sz="quarter" idx="10"/>
          </p:nvPr>
        </p:nvSpPr>
        <p:spPr/>
        <p:txBody>
          <a:bodyPr/>
          <a:lstStyle/>
          <a:p>
            <a:r>
              <a:rPr lang="en-US" dirty="0" smtClean="0"/>
              <a:t>Configurações e Usabilidade</a:t>
            </a:r>
            <a:endParaRPr lang="en-US" dirty="0"/>
          </a:p>
        </p:txBody>
      </p:sp>
    </p:spTree>
    <p:extLst>
      <p:ext uri="{BB962C8B-B14F-4D97-AF65-F5344CB8AC3E}">
        <p14:creationId xmlns:p14="http://schemas.microsoft.com/office/powerpoint/2010/main" val="32314564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Parâmetros de Banco de dados</a:t>
            </a:r>
            <a:endParaRPr lang="pt-BR" dirty="0"/>
          </a:p>
        </p:txBody>
      </p:sp>
      <p:sp>
        <p:nvSpPr>
          <p:cNvPr id="3" name="Espaço Reservado para Texto 2"/>
          <p:cNvSpPr>
            <a:spLocks noGrp="1"/>
          </p:cNvSpPr>
          <p:nvPr>
            <p:ph type="body" sz="quarter" idx="10"/>
          </p:nvPr>
        </p:nvSpPr>
        <p:spPr/>
        <p:txBody>
          <a:bodyPr>
            <a:normAutofit fontScale="92500" lnSpcReduction="20000"/>
          </a:bodyPr>
          <a:lstStyle/>
          <a:p>
            <a:r>
              <a:rPr lang="pt-BR" dirty="0" smtClean="0"/>
              <a:t>Antes de iniciar o uso do módulo B2C é importante definir algumas informações que são fixas nas tabelas:</a:t>
            </a:r>
          </a:p>
          <a:p>
            <a:endParaRPr lang="pt-BR" dirty="0"/>
          </a:p>
          <a:p>
            <a:r>
              <a:rPr lang="pt-BR" dirty="0" smtClean="0"/>
              <a:t>Empresa que irá ocorrer o faturamento</a:t>
            </a:r>
          </a:p>
          <a:p>
            <a:r>
              <a:rPr lang="pt-BR" dirty="0" smtClean="0"/>
              <a:t>Vendedor</a:t>
            </a:r>
          </a:p>
          <a:p>
            <a:endParaRPr lang="pt-BR" dirty="0"/>
          </a:p>
          <a:p>
            <a:r>
              <a:rPr lang="pt-BR" dirty="0" smtClean="0"/>
              <a:t>Após definir é necessário solicitar ou ao suporte a clientes, ou ao consultor de implantação (no caso do consultor de implantação assim que o cliente solicitar a demanda deve abrir um chamado para apoio a operações) para determinação nas tabelas com o seguinte texto padrão:</a:t>
            </a:r>
          </a:p>
          <a:p>
            <a:endParaRPr lang="pt-BR" dirty="0" smtClean="0"/>
          </a:p>
          <a:p>
            <a:pPr marL="0" indent="0">
              <a:buNone/>
            </a:pPr>
            <a:r>
              <a:rPr lang="pt-BR" dirty="0" smtClean="0"/>
              <a:t>Portal:</a:t>
            </a:r>
            <a:endParaRPr lang="pt-BR" dirty="0"/>
          </a:p>
          <a:p>
            <a:pPr marL="0" indent="0">
              <a:buNone/>
            </a:pPr>
            <a:r>
              <a:rPr lang="pt-BR" dirty="0" smtClean="0"/>
              <a:t>Configurar as tabelas do B2C para considerar as seguintes informações:</a:t>
            </a:r>
          </a:p>
          <a:p>
            <a:pPr marL="0" indent="0">
              <a:buNone/>
            </a:pPr>
            <a:r>
              <a:rPr lang="pt-BR" dirty="0"/>
              <a:t>Empresa que irá ocorrer o </a:t>
            </a:r>
            <a:r>
              <a:rPr lang="pt-BR" dirty="0" smtClean="0"/>
              <a:t>faturamento XX</a:t>
            </a:r>
            <a:endParaRPr lang="pt-BR" dirty="0"/>
          </a:p>
          <a:p>
            <a:pPr marL="0" indent="0">
              <a:buNone/>
            </a:pPr>
            <a:r>
              <a:rPr lang="pt-BR" dirty="0" smtClean="0"/>
              <a:t>Vendedor: YY</a:t>
            </a:r>
            <a:endParaRPr lang="pt-BR" dirty="0"/>
          </a:p>
          <a:p>
            <a:pPr marL="0" indent="0">
              <a:buNone/>
            </a:pPr>
            <a:endParaRPr lang="pt-BR" dirty="0" smtClean="0"/>
          </a:p>
          <a:p>
            <a:pPr marL="0" indent="0">
              <a:buNone/>
            </a:pPr>
            <a:endParaRPr lang="pt-BR" dirty="0"/>
          </a:p>
        </p:txBody>
      </p:sp>
    </p:spTree>
    <p:extLst>
      <p:ext uri="{BB962C8B-B14F-4D97-AF65-F5344CB8AC3E}">
        <p14:creationId xmlns:p14="http://schemas.microsoft.com/office/powerpoint/2010/main" val="3785497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Compras Efetuadas</a:t>
            </a:r>
          </a:p>
        </p:txBody>
      </p:sp>
      <p:sp>
        <p:nvSpPr>
          <p:cNvPr id="3" name="Espaço Reservado para Texto 2"/>
          <p:cNvSpPr>
            <a:spLocks noGrp="1"/>
          </p:cNvSpPr>
          <p:nvPr>
            <p:ph type="body" sz="quarter" idx="10"/>
          </p:nvPr>
        </p:nvSpPr>
        <p:spPr>
          <a:xfrm>
            <a:off x="480787" y="1127734"/>
            <a:ext cx="8215606" cy="927097"/>
          </a:xfrm>
        </p:spPr>
        <p:txBody>
          <a:bodyPr>
            <a:normAutofit fontScale="92500" lnSpcReduction="20000"/>
          </a:bodyPr>
          <a:lstStyle/>
          <a:p>
            <a:r>
              <a:rPr lang="pt-PT" dirty="0"/>
              <a:t>Nesta rotina encontram-se disponíveis as Compras efetuadas a partir da Loja Virtual. Sendo possível visualizar a Data da Compra, o Cliente, o Status atual da Compra, o Valor Total dos Produtos, o Valor do Frete e o Valor Total da Compra (Total dos Produtos + Total do Frete). Sendo possível a partir desta “Alterar Status” da compra, “Processar” a compra, ou seja realizar o faturamento da mesma, “Filtrar” as compras por Status e “Cancelar” compras.</a:t>
            </a:r>
            <a:endParaRPr lang="pt-BR" dirty="0"/>
          </a:p>
          <a:p>
            <a:endParaRPr lang="pt-BR" dirty="0"/>
          </a:p>
        </p:txBody>
      </p:sp>
      <p:pic>
        <p:nvPicPr>
          <p:cNvPr id="4" name="Imagem 3"/>
          <p:cNvPicPr>
            <a:picLocks noChangeAspect="1"/>
          </p:cNvPicPr>
          <p:nvPr/>
        </p:nvPicPr>
        <p:blipFill>
          <a:blip r:embed="rId2"/>
          <a:stretch>
            <a:fillRect/>
          </a:stretch>
        </p:blipFill>
        <p:spPr>
          <a:xfrm>
            <a:off x="480787" y="1990364"/>
            <a:ext cx="3455157" cy="1321125"/>
          </a:xfrm>
          <a:prstGeom prst="rect">
            <a:avLst/>
          </a:prstGeom>
        </p:spPr>
      </p:pic>
      <p:pic>
        <p:nvPicPr>
          <p:cNvPr id="5" name="Imagem 4"/>
          <p:cNvPicPr>
            <a:picLocks noChangeAspect="1"/>
          </p:cNvPicPr>
          <p:nvPr/>
        </p:nvPicPr>
        <p:blipFill>
          <a:blip r:embed="rId3"/>
          <a:stretch>
            <a:fillRect/>
          </a:stretch>
        </p:blipFill>
        <p:spPr>
          <a:xfrm>
            <a:off x="3935944" y="2111164"/>
            <a:ext cx="4869244" cy="2628686"/>
          </a:xfrm>
          <a:prstGeom prst="rect">
            <a:avLst/>
          </a:prstGeom>
        </p:spPr>
      </p:pic>
    </p:spTree>
    <p:extLst>
      <p:ext uri="{BB962C8B-B14F-4D97-AF65-F5344CB8AC3E}">
        <p14:creationId xmlns:p14="http://schemas.microsoft.com/office/powerpoint/2010/main" val="1557479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6320704" cy="398994"/>
          </a:xfrm>
        </p:spPr>
        <p:txBody>
          <a:bodyPr/>
          <a:lstStyle/>
          <a:p>
            <a:r>
              <a:rPr lang="pt-BR" dirty="0"/>
              <a:t>Compras Efetuadas – Alterar Status</a:t>
            </a:r>
          </a:p>
        </p:txBody>
      </p:sp>
      <p:sp>
        <p:nvSpPr>
          <p:cNvPr id="3" name="Espaço Reservado para Texto 2"/>
          <p:cNvSpPr>
            <a:spLocks noGrp="1"/>
          </p:cNvSpPr>
          <p:nvPr>
            <p:ph type="body" sz="quarter" idx="10"/>
          </p:nvPr>
        </p:nvSpPr>
        <p:spPr/>
        <p:txBody>
          <a:bodyPr/>
          <a:lstStyle/>
          <a:p>
            <a:r>
              <a:rPr lang="pt-PT" dirty="0"/>
              <a:t>Permite realizar alteração do Status da Compra selecionada. Na alteração do Status pode-se incluir uma anotação referente a alteração que esta sendo efetuada. Após informar novo status e inserir a anotação deve-se clicar na opção “Alterar” para confirmar a alteração.</a:t>
            </a:r>
            <a:endParaRPr lang="pt-BR" dirty="0"/>
          </a:p>
          <a:p>
            <a:endParaRPr lang="pt-BR" dirty="0"/>
          </a:p>
        </p:txBody>
      </p:sp>
      <p:pic>
        <p:nvPicPr>
          <p:cNvPr id="4" name="Imagem 3"/>
          <p:cNvPicPr>
            <a:picLocks noChangeAspect="1"/>
          </p:cNvPicPr>
          <p:nvPr/>
        </p:nvPicPr>
        <p:blipFill>
          <a:blip r:embed="rId2"/>
          <a:stretch>
            <a:fillRect/>
          </a:stretch>
        </p:blipFill>
        <p:spPr>
          <a:xfrm>
            <a:off x="1975902" y="1969159"/>
            <a:ext cx="5438775" cy="3095625"/>
          </a:xfrm>
          <a:prstGeom prst="rect">
            <a:avLst/>
          </a:prstGeom>
        </p:spPr>
      </p:pic>
    </p:spTree>
    <p:extLst>
      <p:ext uri="{BB962C8B-B14F-4D97-AF65-F5344CB8AC3E}">
        <p14:creationId xmlns:p14="http://schemas.microsoft.com/office/powerpoint/2010/main" val="2940538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Compras </a:t>
            </a:r>
            <a:r>
              <a:rPr lang="pt-BR" dirty="0" smtClean="0"/>
              <a:t>Efetuadas - Filtrar</a:t>
            </a:r>
            <a:endParaRPr lang="pt-BR" dirty="0"/>
          </a:p>
        </p:txBody>
      </p:sp>
      <p:sp>
        <p:nvSpPr>
          <p:cNvPr id="3" name="Espaço Reservado para Texto 2"/>
          <p:cNvSpPr>
            <a:spLocks noGrp="1"/>
          </p:cNvSpPr>
          <p:nvPr>
            <p:ph type="body" sz="quarter" idx="10"/>
          </p:nvPr>
        </p:nvSpPr>
        <p:spPr/>
        <p:txBody>
          <a:bodyPr/>
          <a:lstStyle/>
          <a:p>
            <a:r>
              <a:rPr lang="pt-PT" dirty="0"/>
              <a:t>Permite filtrar as Compras Efetuadas por Status</a:t>
            </a:r>
            <a:endParaRPr lang="pt-BR" dirty="0"/>
          </a:p>
        </p:txBody>
      </p:sp>
      <p:pic>
        <p:nvPicPr>
          <p:cNvPr id="4" name="Imagem 3"/>
          <p:cNvPicPr>
            <a:picLocks noChangeAspect="1"/>
          </p:cNvPicPr>
          <p:nvPr/>
        </p:nvPicPr>
        <p:blipFill>
          <a:blip r:embed="rId2"/>
          <a:stretch>
            <a:fillRect/>
          </a:stretch>
        </p:blipFill>
        <p:spPr>
          <a:xfrm>
            <a:off x="1647825" y="1490502"/>
            <a:ext cx="5848350" cy="3333750"/>
          </a:xfrm>
          <a:prstGeom prst="rect">
            <a:avLst/>
          </a:prstGeom>
        </p:spPr>
      </p:pic>
    </p:spTree>
    <p:extLst>
      <p:ext uri="{BB962C8B-B14F-4D97-AF65-F5344CB8AC3E}">
        <p14:creationId xmlns:p14="http://schemas.microsoft.com/office/powerpoint/2010/main" val="3661843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Compras Efetuadas </a:t>
            </a:r>
            <a:r>
              <a:rPr lang="pt-BR" dirty="0" smtClean="0"/>
              <a:t>- Cancelar</a:t>
            </a:r>
            <a:endParaRPr lang="pt-BR" dirty="0"/>
          </a:p>
        </p:txBody>
      </p:sp>
      <p:sp>
        <p:nvSpPr>
          <p:cNvPr id="3" name="Espaço Reservado para Texto 2"/>
          <p:cNvSpPr>
            <a:spLocks noGrp="1"/>
          </p:cNvSpPr>
          <p:nvPr>
            <p:ph type="body" sz="quarter" idx="10"/>
          </p:nvPr>
        </p:nvSpPr>
        <p:spPr/>
        <p:txBody>
          <a:bodyPr/>
          <a:lstStyle/>
          <a:p>
            <a:r>
              <a:rPr lang="pt-PT" dirty="0"/>
              <a:t>Para realizar o cancelamento de uma compra efetuada, é necessário selecionar a Compra que será cancelada e clicar sobre a opção “Cancelar”, desse modo a compra será cancelada ficando indisponível para o faturamento.</a:t>
            </a:r>
            <a:endParaRPr lang="pt-BR" dirty="0"/>
          </a:p>
          <a:p>
            <a:endParaRPr lang="pt-BR" dirty="0"/>
          </a:p>
        </p:txBody>
      </p:sp>
      <p:pic>
        <p:nvPicPr>
          <p:cNvPr id="4" name="Imagem 3"/>
          <p:cNvPicPr>
            <a:picLocks noChangeAspect="1"/>
          </p:cNvPicPr>
          <p:nvPr/>
        </p:nvPicPr>
        <p:blipFill>
          <a:blip r:embed="rId2"/>
          <a:stretch>
            <a:fillRect/>
          </a:stretch>
        </p:blipFill>
        <p:spPr>
          <a:xfrm>
            <a:off x="1963648" y="2164096"/>
            <a:ext cx="4869244" cy="2628686"/>
          </a:xfrm>
          <a:prstGeom prst="rect">
            <a:avLst/>
          </a:prstGeom>
        </p:spPr>
        <p:style>
          <a:lnRef idx="2">
            <a:schemeClr val="dk1"/>
          </a:lnRef>
          <a:fillRef idx="1">
            <a:schemeClr val="lt1"/>
          </a:fillRef>
          <a:effectRef idx="0">
            <a:schemeClr val="dk1"/>
          </a:effectRef>
          <a:fontRef idx="minor">
            <a:schemeClr val="dk1"/>
          </a:fontRef>
        </p:style>
      </p:pic>
      <p:sp>
        <p:nvSpPr>
          <p:cNvPr id="5" name="Retângulo 4"/>
          <p:cNvSpPr/>
          <p:nvPr/>
        </p:nvSpPr>
        <p:spPr>
          <a:xfrm>
            <a:off x="5024063" y="4285885"/>
            <a:ext cx="482885" cy="360123"/>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spTree>
    <p:extLst>
      <p:ext uri="{BB962C8B-B14F-4D97-AF65-F5344CB8AC3E}">
        <p14:creationId xmlns:p14="http://schemas.microsoft.com/office/powerpoint/2010/main" val="3445937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7235104" cy="398994"/>
          </a:xfrm>
        </p:spPr>
        <p:txBody>
          <a:bodyPr/>
          <a:lstStyle/>
          <a:p>
            <a:r>
              <a:rPr lang="pt-BR" dirty="0"/>
              <a:t>Compras </a:t>
            </a:r>
            <a:r>
              <a:rPr lang="pt-BR" dirty="0" smtClean="0"/>
              <a:t>Efetuadas – Processar</a:t>
            </a:r>
            <a:r>
              <a:rPr lang="pt-BR" dirty="0"/>
              <a:t>&gt; (</a:t>
            </a:r>
            <a:r>
              <a:rPr lang="pt-BR" dirty="0" smtClean="0"/>
              <a:t>tela1)</a:t>
            </a:r>
            <a:endParaRPr lang="pt-BR" dirty="0"/>
          </a:p>
        </p:txBody>
      </p:sp>
      <p:sp>
        <p:nvSpPr>
          <p:cNvPr id="3" name="Espaço Reservado para Texto 2"/>
          <p:cNvSpPr>
            <a:spLocks noGrp="1"/>
          </p:cNvSpPr>
          <p:nvPr>
            <p:ph type="body" sz="quarter" idx="10"/>
          </p:nvPr>
        </p:nvSpPr>
        <p:spPr>
          <a:xfrm>
            <a:off x="480786" y="1127734"/>
            <a:ext cx="8529649" cy="927097"/>
          </a:xfrm>
        </p:spPr>
        <p:txBody>
          <a:bodyPr>
            <a:normAutofit fontScale="62500" lnSpcReduction="20000"/>
          </a:bodyPr>
          <a:lstStyle/>
          <a:p>
            <a:r>
              <a:rPr lang="pt-PT" dirty="0"/>
              <a:t>Esta opção tem como objetivo realizar o faturamento da compra efetuada. É necessário selecionar a compra que será faturada e em seguida escolher a opção Processar, desse modo a compra será direcionada para seu faturamento permitindo a escolha da série e a CFOP que será utilizada para faturamento da compra. Após selecionar a Série e a CFOP, ao Confirmar a Compra será direcionada para finalização do Faturamento, no entanto é necessário apenas definir as considerações finais do Faturamento como, por exemplo, conferir Valor do Frete, Valor de Desconto, alterar Plano de Pagamento, dados do Transportador, quantidade de volumes entre outras informações, e concluir o Faturamento da Compra</a:t>
            </a:r>
            <a:r>
              <a:rPr lang="pt-PT" dirty="0" smtClean="0"/>
              <a:t>.</a:t>
            </a:r>
          </a:p>
          <a:p>
            <a:r>
              <a:rPr lang="pt-PT" dirty="0" smtClean="0"/>
              <a:t>Não é possível fazer alteração/ exclusão ou inclusão de itens por esta ferramenta</a:t>
            </a:r>
            <a:endParaRPr lang="pt-BR" dirty="0"/>
          </a:p>
          <a:p>
            <a:endParaRPr lang="pt-BR" dirty="0"/>
          </a:p>
        </p:txBody>
      </p:sp>
      <p:pic>
        <p:nvPicPr>
          <p:cNvPr id="4" name="Imagem 3"/>
          <p:cNvPicPr>
            <a:picLocks noChangeAspect="1"/>
          </p:cNvPicPr>
          <p:nvPr/>
        </p:nvPicPr>
        <p:blipFill>
          <a:blip r:embed="rId2"/>
          <a:stretch>
            <a:fillRect/>
          </a:stretch>
        </p:blipFill>
        <p:spPr>
          <a:xfrm>
            <a:off x="1758933" y="2085332"/>
            <a:ext cx="5048678" cy="3058168"/>
          </a:xfrm>
          <a:prstGeom prst="rect">
            <a:avLst/>
          </a:prstGeom>
        </p:spPr>
      </p:pic>
    </p:spTree>
    <p:extLst>
      <p:ext uri="{BB962C8B-B14F-4D97-AF65-F5344CB8AC3E}">
        <p14:creationId xmlns:p14="http://schemas.microsoft.com/office/powerpoint/2010/main" val="803646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7235104" cy="398994"/>
          </a:xfrm>
        </p:spPr>
        <p:txBody>
          <a:bodyPr/>
          <a:lstStyle/>
          <a:p>
            <a:r>
              <a:rPr lang="pt-BR" dirty="0"/>
              <a:t>Compras </a:t>
            </a:r>
            <a:r>
              <a:rPr lang="pt-BR" dirty="0" smtClean="0"/>
              <a:t>Efetuadas – Processar&gt; (tela2)</a:t>
            </a:r>
            <a:endParaRPr lang="pt-BR" dirty="0"/>
          </a:p>
        </p:txBody>
      </p:sp>
      <p:sp>
        <p:nvSpPr>
          <p:cNvPr id="3" name="Espaço Reservado para Texto 2"/>
          <p:cNvSpPr>
            <a:spLocks noGrp="1"/>
          </p:cNvSpPr>
          <p:nvPr>
            <p:ph type="body" sz="quarter" idx="10"/>
          </p:nvPr>
        </p:nvSpPr>
        <p:spPr>
          <a:xfrm>
            <a:off x="480786" y="1127734"/>
            <a:ext cx="8529649" cy="927097"/>
          </a:xfrm>
        </p:spPr>
        <p:txBody>
          <a:bodyPr>
            <a:normAutofit/>
          </a:bodyPr>
          <a:lstStyle/>
          <a:p>
            <a:r>
              <a:rPr lang="pt-BR" dirty="0" smtClean="0"/>
              <a:t>Após selecionar a serie, natureza de operação e prosseguir o sistema abre automaticamente a tela de emissão de nota fiscal</a:t>
            </a:r>
            <a:endParaRPr lang="pt-BR" dirty="0"/>
          </a:p>
        </p:txBody>
      </p:sp>
      <p:pic>
        <p:nvPicPr>
          <p:cNvPr id="6" name="Imagem 5"/>
          <p:cNvPicPr>
            <a:picLocks noChangeAspect="1"/>
          </p:cNvPicPr>
          <p:nvPr/>
        </p:nvPicPr>
        <p:blipFill>
          <a:blip r:embed="rId2"/>
          <a:stretch>
            <a:fillRect/>
          </a:stretch>
        </p:blipFill>
        <p:spPr>
          <a:xfrm>
            <a:off x="331127" y="1705509"/>
            <a:ext cx="3272076" cy="2420688"/>
          </a:xfrm>
          <a:prstGeom prst="rect">
            <a:avLst/>
          </a:prstGeom>
        </p:spPr>
      </p:pic>
      <p:pic>
        <p:nvPicPr>
          <p:cNvPr id="7" name="Imagem 6"/>
          <p:cNvPicPr>
            <a:picLocks noChangeAspect="1"/>
          </p:cNvPicPr>
          <p:nvPr/>
        </p:nvPicPr>
        <p:blipFill>
          <a:blip r:embed="rId3"/>
          <a:stretch>
            <a:fillRect/>
          </a:stretch>
        </p:blipFill>
        <p:spPr>
          <a:xfrm>
            <a:off x="622480" y="3936801"/>
            <a:ext cx="2689369" cy="1206699"/>
          </a:xfrm>
          <a:prstGeom prst="rect">
            <a:avLst/>
          </a:prstGeom>
        </p:spPr>
      </p:pic>
      <p:pic>
        <p:nvPicPr>
          <p:cNvPr id="8" name="Imagem 7"/>
          <p:cNvPicPr>
            <a:picLocks noChangeAspect="1"/>
          </p:cNvPicPr>
          <p:nvPr/>
        </p:nvPicPr>
        <p:blipFill>
          <a:blip r:embed="rId4"/>
          <a:stretch>
            <a:fillRect/>
          </a:stretch>
        </p:blipFill>
        <p:spPr>
          <a:xfrm>
            <a:off x="4213197" y="1705509"/>
            <a:ext cx="3426955" cy="3302338"/>
          </a:xfrm>
          <a:prstGeom prst="rect">
            <a:avLst/>
          </a:prstGeom>
        </p:spPr>
      </p:pic>
    </p:spTree>
    <p:extLst>
      <p:ext uri="{BB962C8B-B14F-4D97-AF65-F5344CB8AC3E}">
        <p14:creationId xmlns:p14="http://schemas.microsoft.com/office/powerpoint/2010/main" val="23663870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7646070" cy="398994"/>
          </a:xfrm>
        </p:spPr>
        <p:txBody>
          <a:bodyPr/>
          <a:lstStyle/>
          <a:p>
            <a:r>
              <a:rPr lang="pt-BR" dirty="0"/>
              <a:t>Compras Efetuadas – Processar&gt; (</a:t>
            </a:r>
            <a:r>
              <a:rPr lang="pt-BR" dirty="0" smtClean="0"/>
              <a:t>tela3)</a:t>
            </a:r>
            <a:endParaRPr lang="pt-BR" dirty="0"/>
          </a:p>
        </p:txBody>
      </p:sp>
      <p:pic>
        <p:nvPicPr>
          <p:cNvPr id="4" name="Imagem 3"/>
          <p:cNvPicPr>
            <a:picLocks noChangeAspect="1"/>
          </p:cNvPicPr>
          <p:nvPr/>
        </p:nvPicPr>
        <p:blipFill>
          <a:blip r:embed="rId2"/>
          <a:stretch>
            <a:fillRect/>
          </a:stretch>
        </p:blipFill>
        <p:spPr>
          <a:xfrm>
            <a:off x="1752922" y="2030803"/>
            <a:ext cx="5671335" cy="1876160"/>
          </a:xfrm>
          <a:prstGeom prst="rect">
            <a:avLst/>
          </a:prstGeom>
        </p:spPr>
      </p:pic>
      <p:sp>
        <p:nvSpPr>
          <p:cNvPr id="3" name="Espaço Reservado para Texto 2"/>
          <p:cNvSpPr>
            <a:spLocks noGrp="1"/>
          </p:cNvSpPr>
          <p:nvPr>
            <p:ph type="body" sz="quarter" idx="10"/>
          </p:nvPr>
        </p:nvSpPr>
        <p:spPr/>
        <p:txBody>
          <a:bodyPr/>
          <a:lstStyle/>
          <a:p>
            <a:r>
              <a:rPr lang="pt-BR" dirty="0" smtClean="0"/>
              <a:t>Nesta ultima tela é concluída a emissão do documento fiscal.</a:t>
            </a:r>
            <a:endParaRPr lang="pt-BR" dirty="0"/>
          </a:p>
        </p:txBody>
      </p:sp>
    </p:spTree>
    <p:extLst>
      <p:ext uri="{BB962C8B-B14F-4D97-AF65-F5344CB8AC3E}">
        <p14:creationId xmlns:p14="http://schemas.microsoft.com/office/powerpoint/2010/main" val="2540104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Documento Interno</a:t>
            </a:r>
            <a:endParaRPr lang="pt-BR" dirty="0"/>
          </a:p>
        </p:txBody>
      </p:sp>
      <p:pic>
        <p:nvPicPr>
          <p:cNvPr id="4" name="Imagem 3"/>
          <p:cNvPicPr>
            <a:picLocks noChangeAspect="1"/>
          </p:cNvPicPr>
          <p:nvPr/>
        </p:nvPicPr>
        <p:blipFill>
          <a:blip r:embed="rId2"/>
          <a:stretch>
            <a:fillRect/>
          </a:stretch>
        </p:blipFill>
        <p:spPr>
          <a:xfrm>
            <a:off x="1982912" y="2799276"/>
            <a:ext cx="5553075" cy="638175"/>
          </a:xfrm>
          <a:prstGeom prst="rect">
            <a:avLst/>
          </a:prstGeom>
        </p:spPr>
      </p:pic>
      <p:sp>
        <p:nvSpPr>
          <p:cNvPr id="3" name="Espaço Reservado para Texto 2"/>
          <p:cNvSpPr>
            <a:spLocks noGrp="1"/>
          </p:cNvSpPr>
          <p:nvPr>
            <p:ph type="body" sz="quarter" idx="10"/>
          </p:nvPr>
        </p:nvSpPr>
        <p:spPr/>
        <p:txBody>
          <a:bodyPr/>
          <a:lstStyle/>
          <a:p>
            <a:r>
              <a:rPr lang="pt-BR" dirty="0" smtClean="0"/>
              <a:t>Ao abrir um documento interno no Microvix ERP de alguma venda gerada através do módulo de B2C no campo Observações informa o numero da compra que gerou este documento.</a:t>
            </a:r>
          </a:p>
          <a:p>
            <a:r>
              <a:rPr lang="pt-BR" dirty="0" smtClean="0"/>
              <a:t>(Não há um relatório especifico que  vincule pedido X n° da nota, somente através da informação dentro do documento interno, e enquanto o pedido estiver na listagem de rastreamento)</a:t>
            </a:r>
            <a:endParaRPr lang="pt-BR" dirty="0"/>
          </a:p>
        </p:txBody>
      </p:sp>
    </p:spTree>
    <p:extLst>
      <p:ext uri="{BB962C8B-B14F-4D97-AF65-F5344CB8AC3E}">
        <p14:creationId xmlns:p14="http://schemas.microsoft.com/office/powerpoint/2010/main" val="5283737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a:t>Rastreamento de Pedidos</a:t>
            </a:r>
            <a:br>
              <a:rPr lang="pt-BR" b="1" dirty="0"/>
            </a:br>
            <a:endParaRPr lang="pt-BR" dirty="0"/>
          </a:p>
        </p:txBody>
      </p:sp>
      <p:sp>
        <p:nvSpPr>
          <p:cNvPr id="3" name="Espaço Reservado para Texto 2"/>
          <p:cNvSpPr>
            <a:spLocks noGrp="1"/>
          </p:cNvSpPr>
          <p:nvPr>
            <p:ph type="body" sz="quarter" idx="10"/>
          </p:nvPr>
        </p:nvSpPr>
        <p:spPr>
          <a:xfrm>
            <a:off x="480787" y="1127734"/>
            <a:ext cx="8215606" cy="3423718"/>
          </a:xfrm>
        </p:spPr>
        <p:txBody>
          <a:bodyPr>
            <a:normAutofit fontScale="85000" lnSpcReduction="20000"/>
          </a:bodyPr>
          <a:lstStyle/>
          <a:p>
            <a:r>
              <a:rPr lang="pt-PT" dirty="0"/>
              <a:t>Em Empresa - Parâmetros Globais – B2C é necessário configurar o “Status de entrega” (</a:t>
            </a:r>
            <a:r>
              <a:rPr lang="pt-PT" i="1" dirty="0"/>
              <a:t>Define o status padrão do pedido após finalizado o processo de rastreamento do pedido, quando o mesmo for entregue ao cliente</a:t>
            </a:r>
            <a:r>
              <a:rPr lang="pt-PT" dirty="0"/>
              <a:t>) e o “Status de Faturamento” (</a:t>
            </a:r>
            <a:r>
              <a:rPr lang="pt-PT" i="1" dirty="0"/>
              <a:t>Define o status padrão do pedido após finalizado o processo de faturamento e início do rastreamento</a:t>
            </a:r>
            <a:r>
              <a:rPr lang="pt-PT" dirty="0"/>
              <a:t>).</a:t>
            </a:r>
            <a:endParaRPr lang="pt-BR" dirty="0"/>
          </a:p>
          <a:p>
            <a:pPr marL="0" indent="0">
              <a:buNone/>
            </a:pPr>
            <a:endParaRPr lang="pt-BR" dirty="0"/>
          </a:p>
          <a:p>
            <a:r>
              <a:rPr lang="pt-PT" dirty="0" smtClean="0"/>
              <a:t>Nesta </a:t>
            </a:r>
            <a:r>
              <a:rPr lang="pt-PT" dirty="0"/>
              <a:t>rotina constam apenas Pedidos finalizados/faturados. Tem como objetivo alterar o Status da Compra/Pedido e encaminhar email ao cliente da compra para acompanhamento da mesma. Quando o Pedido for alterado para o status configurado, (Empresa - Parâmetros Globais – B2C – Status de entrega) o mesmo não irá mais constar na lista de rastreamento</a:t>
            </a:r>
            <a:r>
              <a:rPr lang="pt-PT" dirty="0" smtClean="0"/>
              <a:t>.</a:t>
            </a:r>
          </a:p>
          <a:p>
            <a:endParaRPr lang="pt-PT" dirty="0"/>
          </a:p>
          <a:p>
            <a:r>
              <a:rPr lang="pt-PT" dirty="0" smtClean="0"/>
              <a:t>EX: Após faturado o pedido, minha empresa passa por 3 etapas de rastreamento </a:t>
            </a:r>
            <a:r>
              <a:rPr lang="pt-PT" dirty="0"/>
              <a:t>1 –Separado no Estoque 2 - </a:t>
            </a:r>
            <a:r>
              <a:rPr lang="pt-PT" dirty="0" smtClean="0"/>
              <a:t>Preparado </a:t>
            </a:r>
            <a:r>
              <a:rPr lang="pt-PT" dirty="0"/>
              <a:t>para Envio </a:t>
            </a:r>
            <a:r>
              <a:rPr lang="pt-PT" dirty="0" smtClean="0"/>
              <a:t>3 – Entregue a Transportadora. Nesta situação após fatura, acesso o menu de rastreamento e mudo o status para 1</a:t>
            </a:r>
            <a:r>
              <a:rPr lang="pt-PT" dirty="0"/>
              <a:t> –Separado no </a:t>
            </a:r>
            <a:r>
              <a:rPr lang="pt-PT" dirty="0" smtClean="0"/>
              <a:t>Estoque. Depois que determinado conferente separou, ele deverá mudar pela ferramenta para a opção: </a:t>
            </a:r>
            <a:r>
              <a:rPr lang="pt-PT" dirty="0"/>
              <a:t>2 - Preparado para Envio </a:t>
            </a:r>
            <a:r>
              <a:rPr lang="pt-PT" dirty="0" smtClean="0"/>
              <a:t>, por fim quando entrego o pedido a transportadora mudo para a opção  </a:t>
            </a:r>
            <a:r>
              <a:rPr lang="pt-PT" dirty="0"/>
              <a:t>3 – Entregue a </a:t>
            </a:r>
            <a:r>
              <a:rPr lang="pt-PT" dirty="0" smtClean="0"/>
              <a:t>Transportadora e este pedido some da listagem pois encerrou seu ciclo  de atualizações. A cada mudança de status automaticamente o cliente recebe um e-mail infomando sobre os processos. O Status que define o encerramento do processo é o que foi configurado no slide 9 deste treinamento como Status de entrega.</a:t>
            </a:r>
            <a:endParaRPr lang="pt-BR" dirty="0"/>
          </a:p>
          <a:p>
            <a:endParaRPr lang="pt-BR" dirty="0"/>
          </a:p>
        </p:txBody>
      </p:sp>
    </p:spTree>
    <p:extLst>
      <p:ext uri="{BB962C8B-B14F-4D97-AF65-F5344CB8AC3E}">
        <p14:creationId xmlns:p14="http://schemas.microsoft.com/office/powerpoint/2010/main" val="910856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Introdução</a:t>
            </a:r>
            <a:endParaRPr lang="pt-BR" dirty="0"/>
          </a:p>
        </p:txBody>
      </p:sp>
      <p:sp>
        <p:nvSpPr>
          <p:cNvPr id="3" name="Espaço Reservado para Texto 2"/>
          <p:cNvSpPr>
            <a:spLocks noGrp="1"/>
          </p:cNvSpPr>
          <p:nvPr>
            <p:ph type="body" sz="quarter" idx="10"/>
          </p:nvPr>
        </p:nvSpPr>
        <p:spPr>
          <a:xfrm>
            <a:off x="480787" y="934948"/>
            <a:ext cx="8215606" cy="3350937"/>
          </a:xfrm>
        </p:spPr>
        <p:txBody>
          <a:bodyPr>
            <a:normAutofit/>
          </a:bodyPr>
          <a:lstStyle/>
          <a:p>
            <a:r>
              <a:rPr lang="pt-BR" sz="1400" dirty="0"/>
              <a:t>Os dados cadastrais necessários para a realização de um pedido serão fornecidos pelo ERP, já os dados referentes aos pedidos e clientes serão fornecidos pela loja virtual. </a:t>
            </a:r>
          </a:p>
          <a:p>
            <a:r>
              <a:rPr lang="pt-BR" sz="1400" dirty="0"/>
              <a:t>Todas as informações serão disponibilizadas em uma base de dados no SQL SERVER 2008 R2, que poderão ser acessadas com um usuário específico para a função. </a:t>
            </a:r>
            <a:r>
              <a:rPr lang="pt-BR" sz="1400" dirty="0" smtClean="0"/>
              <a:t>(Após criada esta base WEB é disponibilizado um </a:t>
            </a:r>
            <a:r>
              <a:rPr lang="pt-BR" sz="1400" dirty="0" err="1" smtClean="0"/>
              <a:t>login</a:t>
            </a:r>
            <a:r>
              <a:rPr lang="pt-BR" sz="1400" dirty="0" smtClean="0"/>
              <a:t> ao terceiro para ter acesso as informações)</a:t>
            </a:r>
            <a:endParaRPr lang="pt-BR" sz="1400" dirty="0"/>
          </a:p>
          <a:p>
            <a:r>
              <a:rPr lang="pt-BR" sz="1400" dirty="0"/>
              <a:t>O módulo B2C Microvix irá fazer a ponte entre as informações do ERP Microvix (retaguarda) com a loja virtual, são elas: dados da empresa, planos de pagamento, clientes, produtos, saldos de produtos, cadastros auxiliares de produtos, promoções, fornecedores e pedidos. </a:t>
            </a:r>
          </a:p>
        </p:txBody>
      </p:sp>
    </p:spTree>
    <p:extLst>
      <p:ext uri="{BB962C8B-B14F-4D97-AF65-F5344CB8AC3E}">
        <p14:creationId xmlns:p14="http://schemas.microsoft.com/office/powerpoint/2010/main" val="431380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i="1" dirty="0"/>
              <a:t>Alterar Rastreamento</a:t>
            </a:r>
            <a:br>
              <a:rPr lang="pt-BR" b="1" i="1" dirty="0"/>
            </a:br>
            <a:endParaRPr lang="pt-BR" dirty="0"/>
          </a:p>
        </p:txBody>
      </p:sp>
      <p:sp>
        <p:nvSpPr>
          <p:cNvPr id="3" name="Espaço Reservado para Texto 2"/>
          <p:cNvSpPr>
            <a:spLocks noGrp="1"/>
          </p:cNvSpPr>
          <p:nvPr>
            <p:ph type="body" sz="quarter" idx="10"/>
          </p:nvPr>
        </p:nvSpPr>
        <p:spPr/>
        <p:txBody>
          <a:bodyPr/>
          <a:lstStyle/>
          <a:p>
            <a:r>
              <a:rPr lang="pt-PT" dirty="0"/>
              <a:t>Para realizar a alteração é necessário selecionar a Compra desejada e clicar sobre a opção “Alterar Rastreamento”, desse modo será disponibilizado a rotina para realizar a alteração do Status da Compra (somente estarão disponíveis Status configurados como “Rastreamento” em seu cadastro).</a:t>
            </a:r>
            <a:endParaRPr lang="pt-BR" dirty="0"/>
          </a:p>
          <a:p>
            <a:endParaRPr lang="pt-BR" dirty="0"/>
          </a:p>
        </p:txBody>
      </p:sp>
      <p:pic>
        <p:nvPicPr>
          <p:cNvPr id="3074" name="Imagem 8" descr="Descrição: Alterar Rastreamen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3672" y="2142556"/>
            <a:ext cx="4289835" cy="2713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60415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Vendas Canceladas Cartão</a:t>
            </a:r>
            <a:endParaRPr lang="pt-BR" dirty="0"/>
          </a:p>
        </p:txBody>
      </p:sp>
      <p:sp>
        <p:nvSpPr>
          <p:cNvPr id="3" name="Espaço Reservado para Texto 2"/>
          <p:cNvSpPr>
            <a:spLocks noGrp="1"/>
          </p:cNvSpPr>
          <p:nvPr>
            <p:ph type="body" sz="quarter" idx="10"/>
          </p:nvPr>
        </p:nvSpPr>
        <p:spPr/>
        <p:txBody>
          <a:bodyPr/>
          <a:lstStyle/>
          <a:p>
            <a:r>
              <a:rPr lang="pt-BR" dirty="0"/>
              <a:t>Esta rotina está disponível somente quando se utiliza loja virtual </a:t>
            </a:r>
            <a:r>
              <a:rPr lang="pt-BR" dirty="0" smtClean="0"/>
              <a:t>Microvix|B2C.</a:t>
            </a:r>
          </a:p>
          <a:p>
            <a:r>
              <a:rPr lang="pt-BR" dirty="0" smtClean="0"/>
              <a:t>Não se aplica neste treinamento com foco em B2C integrado.</a:t>
            </a:r>
            <a:endParaRPr lang="pt-BR" dirty="0"/>
          </a:p>
        </p:txBody>
      </p:sp>
    </p:spTree>
    <p:extLst>
      <p:ext uri="{BB962C8B-B14F-4D97-AF65-F5344CB8AC3E}">
        <p14:creationId xmlns:p14="http://schemas.microsoft.com/office/powerpoint/2010/main" val="21109629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Relatórios</a:t>
            </a:r>
            <a:endParaRPr lang="pt-BR" dirty="0"/>
          </a:p>
        </p:txBody>
      </p:sp>
      <p:sp>
        <p:nvSpPr>
          <p:cNvPr id="3" name="Espaço Reservado para Texto 2"/>
          <p:cNvSpPr>
            <a:spLocks noGrp="1"/>
          </p:cNvSpPr>
          <p:nvPr>
            <p:ph type="body" sz="quarter" idx="10"/>
          </p:nvPr>
        </p:nvSpPr>
        <p:spPr/>
        <p:txBody>
          <a:bodyPr/>
          <a:lstStyle/>
          <a:p>
            <a:r>
              <a:rPr lang="pt-BR" dirty="0" smtClean="0"/>
              <a:t>Após finalizado um pedido, e faturado, o mesmo passa a fazer parte das movimentações de venda da empresa. Sendo assim poderá ser consultado todos os relatórios de faturamento e movimentação de estoque para mapeamento de históricos.</a:t>
            </a:r>
          </a:p>
          <a:p>
            <a:endParaRPr lang="pt-BR" dirty="0"/>
          </a:p>
          <a:p>
            <a:r>
              <a:rPr lang="pt-BR" dirty="0" smtClean="0"/>
              <a:t>Somente através dos documentos internos, ou observação da nota fiscal emitida é possível saber o numero do pedido da loja virtual que gerou este documento.</a:t>
            </a:r>
            <a:endParaRPr lang="pt-BR" dirty="0"/>
          </a:p>
        </p:txBody>
      </p:sp>
    </p:spTree>
    <p:extLst>
      <p:ext uri="{BB962C8B-B14F-4D97-AF65-F5344CB8AC3E}">
        <p14:creationId xmlns:p14="http://schemas.microsoft.com/office/powerpoint/2010/main" val="21392445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Trocas e Devoluções</a:t>
            </a:r>
            <a:endParaRPr lang="pt-BR" dirty="0"/>
          </a:p>
        </p:txBody>
      </p:sp>
      <p:sp>
        <p:nvSpPr>
          <p:cNvPr id="3" name="Espaço Reservado para Texto 2"/>
          <p:cNvSpPr>
            <a:spLocks noGrp="1"/>
          </p:cNvSpPr>
          <p:nvPr>
            <p:ph type="body" sz="quarter" idx="10"/>
          </p:nvPr>
        </p:nvSpPr>
        <p:spPr/>
        <p:txBody>
          <a:bodyPr/>
          <a:lstStyle/>
          <a:p>
            <a:r>
              <a:rPr lang="pt-BR" dirty="0" smtClean="0"/>
              <a:t>Atualmente não há integração de trocas e devoluções integrado no módulo.</a:t>
            </a:r>
          </a:p>
          <a:p>
            <a:r>
              <a:rPr lang="pt-BR" dirty="0" smtClean="0"/>
              <a:t>Nestas situações todo processo de devolução é feita no ERP sem comunicação com a loja virtual.</a:t>
            </a:r>
          </a:p>
          <a:p>
            <a:r>
              <a:rPr lang="pt-BR" dirty="0" smtClean="0"/>
              <a:t>Recomendamos uma rotina “</a:t>
            </a:r>
            <a:r>
              <a:rPr lang="pt-BR" dirty="0"/>
              <a:t>Utiliza a rotina de geração de crédito</a:t>
            </a:r>
            <a:r>
              <a:rPr lang="pt-BR" dirty="0" smtClean="0"/>
              <a:t>:” (habilitada em acesso Restrito&gt; CRM –Somente pelo Suporte a clientes ou consultores em implantação) para que ao devolver um produto na geração da nota de devolução apareça uma opção “geração de crédito” quando marcado, gera um credito ao cliente para que seja utilizado na emissão de alguma outra nota fiscal, ou para baixa de faturas. (link treinamento da rotina: XXXXXXXXXXXXXXXXX)</a:t>
            </a:r>
          </a:p>
          <a:p>
            <a:endParaRPr lang="pt-BR" dirty="0"/>
          </a:p>
          <a:p>
            <a:r>
              <a:rPr lang="pt-BR" dirty="0" smtClean="0"/>
              <a:t>No entanto todo esse controle será um processo de controle manual sem integração.</a:t>
            </a:r>
            <a:endParaRPr lang="pt-BR" dirty="0"/>
          </a:p>
        </p:txBody>
      </p:sp>
    </p:spTree>
    <p:extLst>
      <p:ext uri="{BB962C8B-B14F-4D97-AF65-F5344CB8AC3E}">
        <p14:creationId xmlns:p14="http://schemas.microsoft.com/office/powerpoint/2010/main" val="21380856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6269333" cy="398994"/>
          </a:xfrm>
        </p:spPr>
        <p:txBody>
          <a:bodyPr/>
          <a:lstStyle/>
          <a:p>
            <a:r>
              <a:rPr lang="pt-BR" dirty="0" smtClean="0"/>
              <a:t>Cancelamento/Exclusão de Nota</a:t>
            </a:r>
            <a:endParaRPr lang="pt-BR" dirty="0"/>
          </a:p>
        </p:txBody>
      </p:sp>
      <p:sp>
        <p:nvSpPr>
          <p:cNvPr id="3" name="Espaço Reservado para Texto 2"/>
          <p:cNvSpPr>
            <a:spLocks noGrp="1"/>
          </p:cNvSpPr>
          <p:nvPr>
            <p:ph type="body" sz="quarter" idx="10"/>
          </p:nvPr>
        </p:nvSpPr>
        <p:spPr/>
        <p:txBody>
          <a:bodyPr/>
          <a:lstStyle/>
          <a:p>
            <a:r>
              <a:rPr lang="pt-BR" dirty="0" smtClean="0"/>
              <a:t>Se ocorrer o cancelamento ou exclusão da nota, o pedido volta a ficar disponível na listagem de compras efetuadas para faturamento. Este pedido volta com o ultimo status manipulado. Cabe ao usuário alterar este status para uma nova posição e tomar uma nova ação no mesmo.</a:t>
            </a:r>
            <a:endParaRPr lang="pt-BR" dirty="0"/>
          </a:p>
        </p:txBody>
      </p:sp>
    </p:spTree>
    <p:extLst>
      <p:ext uri="{BB962C8B-B14F-4D97-AF65-F5344CB8AC3E}">
        <p14:creationId xmlns:p14="http://schemas.microsoft.com/office/powerpoint/2010/main" val="594763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368617"/>
            <a:ext cx="7604974" cy="398994"/>
          </a:xfrm>
        </p:spPr>
        <p:txBody>
          <a:bodyPr/>
          <a:lstStyle/>
          <a:p>
            <a:r>
              <a:rPr lang="pt-BR" dirty="0" smtClean="0"/>
              <a:t>Demonstração Prática:</a:t>
            </a:r>
            <a:endParaRPr lang="pt-BR" dirty="0"/>
          </a:p>
        </p:txBody>
      </p:sp>
      <p:sp>
        <p:nvSpPr>
          <p:cNvPr id="3" name="Espaço Reservado para Texto 2"/>
          <p:cNvSpPr>
            <a:spLocks noGrp="1"/>
          </p:cNvSpPr>
          <p:nvPr>
            <p:ph type="body" sz="quarter" idx="10"/>
          </p:nvPr>
        </p:nvSpPr>
        <p:spPr/>
        <p:txBody>
          <a:bodyPr/>
          <a:lstStyle/>
          <a:p>
            <a:r>
              <a:rPr lang="pt-BR" dirty="0" smtClean="0"/>
              <a:t>1 Conferir o Pedido</a:t>
            </a:r>
          </a:p>
          <a:p>
            <a:r>
              <a:rPr lang="pt-BR" dirty="0" smtClean="0"/>
              <a:t>2 Alteração de Status</a:t>
            </a:r>
          </a:p>
          <a:p>
            <a:r>
              <a:rPr lang="pt-BR" dirty="0"/>
              <a:t>3</a:t>
            </a:r>
            <a:r>
              <a:rPr lang="pt-BR" dirty="0" smtClean="0"/>
              <a:t> Processar (emitir nota fiscal)</a:t>
            </a:r>
          </a:p>
          <a:p>
            <a:r>
              <a:rPr lang="pt-BR" dirty="0" smtClean="0"/>
              <a:t>3 Rastreamento de pedido</a:t>
            </a:r>
            <a:endParaRPr lang="pt-BR" dirty="0"/>
          </a:p>
        </p:txBody>
      </p:sp>
    </p:spTree>
    <p:extLst>
      <p:ext uri="{BB962C8B-B14F-4D97-AF65-F5344CB8AC3E}">
        <p14:creationId xmlns:p14="http://schemas.microsoft.com/office/powerpoint/2010/main" val="4779400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pt-BR" dirty="0">
                <a:solidFill>
                  <a:srgbClr val="5A2D91"/>
                </a:solidFill>
              </a:rPr>
              <a:t>Agradecemos sua participação!</a:t>
            </a:r>
            <a:endParaRPr lang="en-US" dirty="0"/>
          </a:p>
        </p:txBody>
      </p:sp>
      <p:sp>
        <p:nvSpPr>
          <p:cNvPr id="5" name="Text Placeholder 4"/>
          <p:cNvSpPr>
            <a:spLocks noGrp="1"/>
          </p:cNvSpPr>
          <p:nvPr>
            <p:ph type="body" sz="quarter" idx="10"/>
          </p:nvPr>
        </p:nvSpPr>
        <p:spPr/>
        <p:txBody>
          <a:bodyPr>
            <a:normAutofit fontScale="85000" lnSpcReduction="10000"/>
          </a:bodyPr>
          <a:lstStyle/>
          <a:p>
            <a:r>
              <a:rPr lang="pt-BR" dirty="0">
                <a:solidFill>
                  <a:schemeClr val="tx1">
                    <a:lumMod val="85000"/>
                    <a:lumOff val="15000"/>
                  </a:schemeClr>
                </a:solidFill>
              </a:rPr>
              <a:t>Para maiores informações sobre treinamentos, acesse:</a:t>
            </a:r>
            <a:br>
              <a:rPr lang="pt-BR" dirty="0">
                <a:solidFill>
                  <a:schemeClr val="tx1">
                    <a:lumMod val="85000"/>
                    <a:lumOff val="15000"/>
                  </a:schemeClr>
                </a:solidFill>
              </a:rPr>
            </a:br>
            <a:r>
              <a:rPr lang="pt-BR" dirty="0" err="1">
                <a:solidFill>
                  <a:schemeClr val="tx1">
                    <a:lumMod val="85000"/>
                    <a:lumOff val="15000"/>
                  </a:schemeClr>
                </a:solidFill>
              </a:rPr>
              <a:t>www.educar.linx.com.br</a:t>
            </a:r>
            <a:endParaRPr lang="en-US" dirty="0">
              <a:solidFill>
                <a:schemeClr val="tx1">
                  <a:lumMod val="85000"/>
                  <a:lumOff val="15000"/>
                </a:schemeClr>
              </a:solidFill>
            </a:endParaRPr>
          </a:p>
        </p:txBody>
      </p:sp>
    </p:spTree>
    <p:extLst>
      <p:ext uri="{BB962C8B-B14F-4D97-AF65-F5344CB8AC3E}">
        <p14:creationId xmlns:p14="http://schemas.microsoft.com/office/powerpoint/2010/main" val="2399303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8" y="169120"/>
            <a:ext cx="5319813" cy="398994"/>
          </a:xfrm>
        </p:spPr>
        <p:txBody>
          <a:bodyPr/>
          <a:lstStyle/>
          <a:p>
            <a:r>
              <a:rPr lang="pt-BR" dirty="0" smtClean="0"/>
              <a:t>Fornecimento de Informações</a:t>
            </a:r>
            <a:endParaRPr lang="pt-BR" dirty="0"/>
          </a:p>
        </p:txBody>
      </p:sp>
      <p:sp>
        <p:nvSpPr>
          <p:cNvPr id="3" name="Espaço Reservado para Texto 2"/>
          <p:cNvSpPr>
            <a:spLocks noGrp="1"/>
          </p:cNvSpPr>
          <p:nvPr>
            <p:ph type="body" sz="quarter" idx="10"/>
          </p:nvPr>
        </p:nvSpPr>
        <p:spPr>
          <a:xfrm>
            <a:off x="71919" y="904126"/>
            <a:ext cx="8907693" cy="4239374"/>
          </a:xfrm>
        </p:spPr>
        <p:txBody>
          <a:bodyPr>
            <a:noAutofit/>
          </a:bodyPr>
          <a:lstStyle/>
          <a:p>
            <a:pPr marL="0" indent="0">
              <a:buNone/>
            </a:pPr>
            <a:r>
              <a:rPr lang="pt-BR" sz="1000" dirty="0" smtClean="0"/>
              <a:t> Cada </a:t>
            </a:r>
            <a:r>
              <a:rPr lang="pt-BR" sz="1000" dirty="0"/>
              <a:t>uma das partes será responsável por enviar determinadas informações que, ao serem unidas, gerem uma comunicação uniforme e transparente entre dois sistemas distintos. </a:t>
            </a:r>
          </a:p>
          <a:p>
            <a:pPr marL="0" indent="0">
              <a:buNone/>
            </a:pPr>
            <a:r>
              <a:rPr lang="pt-BR" sz="1000" dirty="0"/>
              <a:t>Será responsabilidade da Linx – Microvix a inserção e atualização dos dados referentes à: </a:t>
            </a:r>
          </a:p>
          <a:p>
            <a:pPr marL="0" indent="0">
              <a:buNone/>
            </a:pPr>
            <a:r>
              <a:rPr lang="pt-BR" sz="1000" b="1" dirty="0"/>
              <a:t> Dados da </a:t>
            </a:r>
            <a:r>
              <a:rPr lang="pt-BR" sz="1000" b="1" dirty="0" smtClean="0"/>
              <a:t>empresa  </a:t>
            </a:r>
            <a:r>
              <a:rPr lang="pt-BR" sz="1000" b="1" dirty="0"/>
              <a:t>Planos de </a:t>
            </a:r>
            <a:r>
              <a:rPr lang="pt-BR" sz="1000" b="1" dirty="0" smtClean="0"/>
              <a:t>pagamento</a:t>
            </a:r>
            <a:r>
              <a:rPr lang="pt-BR" sz="1000" b="1" dirty="0"/>
              <a:t> </a:t>
            </a:r>
            <a:r>
              <a:rPr lang="pt-BR" sz="1000" b="1" dirty="0" smtClean="0"/>
              <a:t> Produtos</a:t>
            </a:r>
            <a:r>
              <a:rPr lang="pt-BR" sz="1000" b="1" dirty="0"/>
              <a:t> </a:t>
            </a:r>
            <a:r>
              <a:rPr lang="pt-BR" sz="1000" b="1" dirty="0" smtClean="0"/>
              <a:t> </a:t>
            </a:r>
            <a:r>
              <a:rPr lang="pt-BR" sz="1000" b="1" dirty="0"/>
              <a:t>Cadastros auxiliares de </a:t>
            </a:r>
            <a:r>
              <a:rPr lang="pt-BR" sz="1000" b="1" dirty="0" smtClean="0"/>
              <a:t>produtos</a:t>
            </a:r>
            <a:r>
              <a:rPr lang="pt-BR" sz="1000" b="1" dirty="0"/>
              <a:t> </a:t>
            </a:r>
            <a:r>
              <a:rPr lang="pt-BR" sz="1000" b="1" dirty="0" smtClean="0"/>
              <a:t> </a:t>
            </a:r>
            <a:r>
              <a:rPr lang="pt-BR" sz="1000" b="1" dirty="0" smtClean="0"/>
              <a:t>Saldos (de todas as empresas) </a:t>
            </a:r>
            <a:r>
              <a:rPr lang="pt-BR" sz="1000" b="1" dirty="0" smtClean="0"/>
              <a:t> Promoções</a:t>
            </a:r>
            <a:r>
              <a:rPr lang="pt-BR" sz="1000" b="1" dirty="0"/>
              <a:t> </a:t>
            </a:r>
            <a:r>
              <a:rPr lang="pt-BR" sz="1000" b="1" dirty="0" smtClean="0"/>
              <a:t> </a:t>
            </a:r>
            <a:r>
              <a:rPr lang="pt-BR" sz="1000" b="1" dirty="0" smtClean="0"/>
              <a:t>Fornecedores, tabelas de preços (somente as que estiverem configuradas como “preços diferentes por produtos”)</a:t>
            </a:r>
            <a:endParaRPr lang="pt-BR" sz="1000" b="1" dirty="0"/>
          </a:p>
          <a:p>
            <a:pPr marL="0" indent="0">
              <a:buNone/>
            </a:pPr>
            <a:endParaRPr lang="pt-BR" sz="1000" dirty="0"/>
          </a:p>
          <a:p>
            <a:pPr marL="0" indent="0">
              <a:buNone/>
            </a:pPr>
            <a:r>
              <a:rPr lang="pt-BR" sz="1000" dirty="0"/>
              <a:t>Lembrando que todas estas informações serão extraídas diretamente do </a:t>
            </a:r>
            <a:r>
              <a:rPr lang="pt-BR" sz="1000" dirty="0" err="1"/>
              <a:t>MicrovixERP</a:t>
            </a:r>
            <a:r>
              <a:rPr lang="pt-BR" sz="1000" dirty="0"/>
              <a:t>, onde qualquer alteração feita no mesmo em qualquer um destes itens, impactará diretamente na base intermediária. </a:t>
            </a:r>
          </a:p>
          <a:p>
            <a:pPr marL="0" indent="0">
              <a:buNone/>
            </a:pPr>
            <a:r>
              <a:rPr lang="pt-BR" sz="1000" dirty="0"/>
              <a:t>As regras de atualização bem como a periodicidade dos envios também serão definidas pela Linx – Microvix no que se diz respeito aos itens citados. </a:t>
            </a:r>
          </a:p>
          <a:p>
            <a:pPr marL="0" indent="0">
              <a:buNone/>
            </a:pPr>
            <a:r>
              <a:rPr lang="pt-BR" sz="1000" dirty="0"/>
              <a:t>Será de responsabilidade do fornecedor da loja virtual a inserção e atualização dos dados referentes à: </a:t>
            </a:r>
            <a:endParaRPr lang="pt-BR" sz="1000" b="1" dirty="0" smtClean="0"/>
          </a:p>
          <a:p>
            <a:pPr marL="0" indent="0">
              <a:buNone/>
            </a:pPr>
            <a:r>
              <a:rPr lang="pt-BR" sz="1000" b="1" dirty="0" smtClean="0"/>
              <a:t> </a:t>
            </a:r>
            <a:r>
              <a:rPr lang="pt-BR" sz="1000" b="1" dirty="0"/>
              <a:t>Clientes</a:t>
            </a:r>
            <a:r>
              <a:rPr lang="pt-BR" sz="1000" b="1" dirty="0" smtClean="0"/>
              <a:t>;  </a:t>
            </a:r>
            <a:r>
              <a:rPr lang="pt-BR" sz="1000" b="1" dirty="0"/>
              <a:t>Pedidos. </a:t>
            </a:r>
          </a:p>
          <a:p>
            <a:pPr marL="0" indent="0">
              <a:buNone/>
            </a:pPr>
            <a:endParaRPr lang="pt-BR" sz="1000" dirty="0"/>
          </a:p>
          <a:p>
            <a:pPr marL="0" indent="0">
              <a:buNone/>
            </a:pPr>
            <a:r>
              <a:rPr lang="pt-BR" sz="1000" dirty="0"/>
              <a:t>O envio das informações seguirá as regras do fornecedor, porém essas informações deverão adaptar-se à estrutura já criada na base intermediária de recebimento. Caso não seja possível atender os requisitos que a estrutura fornece, a integração não poderá ser concluída. </a:t>
            </a:r>
          </a:p>
          <a:p>
            <a:pPr marL="0" indent="0">
              <a:buNone/>
            </a:pPr>
            <a:r>
              <a:rPr lang="pt-BR" sz="1000" dirty="0"/>
              <a:t>A periodicidade de envio das informações para a base intermediária também ficará a critério do fornecedor, porém a atualização do </a:t>
            </a:r>
            <a:r>
              <a:rPr lang="pt-BR" sz="1000" dirty="0" err="1"/>
              <a:t>MicrovixERP</a:t>
            </a:r>
            <a:r>
              <a:rPr lang="pt-BR" sz="1000" dirty="0"/>
              <a:t> com as informações em questão obedecerá uma regra criada pela Linx – Microvix. </a:t>
            </a:r>
            <a:endParaRPr lang="pt-BR" sz="1000" dirty="0" smtClean="0"/>
          </a:p>
          <a:p>
            <a:pPr marL="0" indent="0">
              <a:buNone/>
            </a:pPr>
            <a:r>
              <a:rPr lang="pt-BR" sz="1000" dirty="0" smtClean="0"/>
              <a:t>O Fornecedor receberá um documento com um mapeamento de todas as tabelas, para que ele possa adaptar seu software a estrutura da base que é disponibilizada. Qualquer alteração de layout divergente da base será responsabilidade do terceiro</a:t>
            </a:r>
          </a:p>
          <a:p>
            <a:pPr marL="0" indent="0">
              <a:buNone/>
            </a:pPr>
            <a:endParaRPr lang="pt-BR" sz="1000" dirty="0"/>
          </a:p>
          <a:p>
            <a:pPr marL="0" indent="0">
              <a:buNone/>
            </a:pPr>
            <a:r>
              <a:rPr lang="pt-BR" sz="1000" dirty="0" smtClean="0"/>
              <a:t>**Terceiro = Empresa de software que se comunica com o produto Microvix, seja qualquer empresa do Grupo Linx ou geral.</a:t>
            </a:r>
            <a:endParaRPr lang="pt-BR" sz="1000" dirty="0"/>
          </a:p>
        </p:txBody>
      </p:sp>
    </p:spTree>
    <p:extLst>
      <p:ext uri="{BB962C8B-B14F-4D97-AF65-F5344CB8AC3E}">
        <p14:creationId xmlns:p14="http://schemas.microsoft.com/office/powerpoint/2010/main" val="1152065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Venda</a:t>
            </a:r>
            <a:endParaRPr lang="pt-BR" dirty="0"/>
          </a:p>
        </p:txBody>
      </p:sp>
      <p:sp>
        <p:nvSpPr>
          <p:cNvPr id="3" name="Espaço Reservado para Texto 2"/>
          <p:cNvSpPr>
            <a:spLocks noGrp="1"/>
          </p:cNvSpPr>
          <p:nvPr>
            <p:ph type="body" sz="quarter" idx="10"/>
          </p:nvPr>
        </p:nvSpPr>
        <p:spPr/>
        <p:txBody>
          <a:bodyPr/>
          <a:lstStyle/>
          <a:p>
            <a:r>
              <a:rPr lang="pt-BR" dirty="0" smtClean="0"/>
              <a:t>É obrigação do terceiro alimentar o servidor com os Pedidos de compras realizados na loja virtual, assim que recebidas estas informações na base, são captadas pelo Microvix de 1h em 1h, e disponibilizadas para faturamento.</a:t>
            </a:r>
          </a:p>
          <a:p>
            <a:r>
              <a:rPr lang="pt-BR" dirty="0" smtClean="0"/>
              <a:t>Todas as alterações de status feitas no Microvix são enviadas para esta base intermediária também em 1h em 1h, e  cabe ao terceiro captar estas informações para atualizar a loja virtual</a:t>
            </a:r>
            <a:endParaRPr lang="pt-BR" dirty="0"/>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5475" y="2451513"/>
            <a:ext cx="2952857" cy="2605462"/>
          </a:xfrm>
          <a:prstGeom prst="rect">
            <a:avLst/>
          </a:prstGeom>
        </p:spPr>
      </p:pic>
    </p:spTree>
    <p:extLst>
      <p:ext uri="{BB962C8B-B14F-4D97-AF65-F5344CB8AC3E}">
        <p14:creationId xmlns:p14="http://schemas.microsoft.com/office/powerpoint/2010/main" val="1448816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Comunicação dos Pedidos</a:t>
            </a:r>
            <a:endParaRPr lang="pt-BR" dirty="0"/>
          </a:p>
        </p:txBody>
      </p:sp>
      <p:pic>
        <p:nvPicPr>
          <p:cNvPr id="4" name="Imagem 3"/>
          <p:cNvPicPr>
            <a:picLocks noChangeAspect="1"/>
          </p:cNvPicPr>
          <p:nvPr/>
        </p:nvPicPr>
        <p:blipFill>
          <a:blip r:embed="rId2"/>
          <a:stretch>
            <a:fillRect/>
          </a:stretch>
        </p:blipFill>
        <p:spPr>
          <a:xfrm>
            <a:off x="1437418" y="1048884"/>
            <a:ext cx="5641475" cy="3760983"/>
          </a:xfrm>
          <a:prstGeom prst="rect">
            <a:avLst/>
          </a:prstGeom>
        </p:spPr>
      </p:pic>
    </p:spTree>
    <p:extLst>
      <p:ext uri="{BB962C8B-B14F-4D97-AF65-F5344CB8AC3E}">
        <p14:creationId xmlns:p14="http://schemas.microsoft.com/office/powerpoint/2010/main" val="3508786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Permissão de usuário</a:t>
            </a:r>
            <a:endParaRPr lang="pt-BR" dirty="0"/>
          </a:p>
        </p:txBody>
      </p:sp>
      <p:sp>
        <p:nvSpPr>
          <p:cNvPr id="3" name="Espaço Reservado para Texto 2"/>
          <p:cNvSpPr>
            <a:spLocks noGrp="1"/>
          </p:cNvSpPr>
          <p:nvPr>
            <p:ph type="body" sz="quarter" idx="10"/>
          </p:nvPr>
        </p:nvSpPr>
        <p:spPr/>
        <p:txBody>
          <a:bodyPr/>
          <a:lstStyle/>
          <a:p>
            <a:r>
              <a:rPr lang="pt-BR" dirty="0" smtClean="0"/>
              <a:t>Empresa&gt; Segurança&gt; Configurar usuários&gt; dentro do Grupo de usuário ou individual irá aparecer um menu “B2C”. Ao habilitar a permissão “Acesso ao B2C” o usuário passa ter o acesso.</a:t>
            </a:r>
          </a:p>
          <a:p>
            <a:endParaRPr lang="pt-BR" dirty="0"/>
          </a:p>
          <a:p>
            <a:endParaRPr lang="pt-BR" dirty="0" smtClean="0"/>
          </a:p>
          <a:p>
            <a:endParaRPr lang="pt-BR" dirty="0" smtClean="0"/>
          </a:p>
          <a:p>
            <a:r>
              <a:rPr lang="pt-BR" dirty="0" smtClean="0"/>
              <a:t>Para os usuários que precisarem emitir nota fiscal, será necessário também permissões de faturamento (subgrupo – permissões gerais de nota fiscal)</a:t>
            </a:r>
            <a:endParaRPr lang="pt-BR" dirty="0"/>
          </a:p>
          <a:p>
            <a:endParaRPr lang="pt-BR" dirty="0" smtClean="0"/>
          </a:p>
          <a:p>
            <a:endParaRPr lang="pt-BR" dirty="0"/>
          </a:p>
          <a:p>
            <a:endParaRPr lang="pt-BR" dirty="0" smtClean="0"/>
          </a:p>
          <a:p>
            <a:endParaRPr lang="pt-BR" dirty="0"/>
          </a:p>
          <a:p>
            <a:endParaRPr lang="pt-BR" dirty="0" smtClean="0"/>
          </a:p>
          <a:p>
            <a:endParaRPr lang="pt-BR" dirty="0"/>
          </a:p>
        </p:txBody>
      </p:sp>
      <p:pic>
        <p:nvPicPr>
          <p:cNvPr id="4" name="Imagem 3"/>
          <p:cNvPicPr>
            <a:picLocks noChangeAspect="1"/>
          </p:cNvPicPr>
          <p:nvPr/>
        </p:nvPicPr>
        <p:blipFill>
          <a:blip r:embed="rId2"/>
          <a:stretch>
            <a:fillRect/>
          </a:stretch>
        </p:blipFill>
        <p:spPr>
          <a:xfrm>
            <a:off x="905410" y="1775777"/>
            <a:ext cx="1600200" cy="714375"/>
          </a:xfrm>
          <a:prstGeom prst="rect">
            <a:avLst/>
          </a:prstGeom>
        </p:spPr>
      </p:pic>
      <p:pic>
        <p:nvPicPr>
          <p:cNvPr id="5" name="Imagem 4"/>
          <p:cNvPicPr>
            <a:picLocks noChangeAspect="1"/>
          </p:cNvPicPr>
          <p:nvPr/>
        </p:nvPicPr>
        <p:blipFill>
          <a:blip r:embed="rId3"/>
          <a:stretch>
            <a:fillRect/>
          </a:stretch>
        </p:blipFill>
        <p:spPr>
          <a:xfrm>
            <a:off x="625653" y="3158978"/>
            <a:ext cx="2836738" cy="1795733"/>
          </a:xfrm>
          <a:prstGeom prst="rect">
            <a:avLst/>
          </a:prstGeom>
        </p:spPr>
      </p:pic>
    </p:spTree>
    <p:extLst>
      <p:ext uri="{BB962C8B-B14F-4D97-AF65-F5344CB8AC3E}">
        <p14:creationId xmlns:p14="http://schemas.microsoft.com/office/powerpoint/2010/main" val="3728612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Menu B2C</a:t>
            </a:r>
            <a:endParaRPr lang="pt-BR" dirty="0"/>
          </a:p>
        </p:txBody>
      </p:sp>
      <p:sp>
        <p:nvSpPr>
          <p:cNvPr id="3" name="Espaço Reservado para Texto 2"/>
          <p:cNvSpPr>
            <a:spLocks noGrp="1"/>
          </p:cNvSpPr>
          <p:nvPr>
            <p:ph type="body" sz="quarter" idx="10"/>
          </p:nvPr>
        </p:nvSpPr>
        <p:spPr/>
        <p:txBody>
          <a:bodyPr/>
          <a:lstStyle/>
          <a:p>
            <a:r>
              <a:rPr lang="pt-BR" dirty="0" smtClean="0"/>
              <a:t>Ao </a:t>
            </a:r>
            <a:r>
              <a:rPr lang="pt-BR" dirty="0" err="1" smtClean="0"/>
              <a:t>logar</a:t>
            </a:r>
            <a:r>
              <a:rPr lang="pt-BR" dirty="0" smtClean="0"/>
              <a:t> no Microvix ERP, o usuário que tem permissão de acesso ao módulo visualiza o menu conforme imagem:</a:t>
            </a:r>
            <a:endParaRPr lang="pt-BR" dirty="0"/>
          </a:p>
        </p:txBody>
      </p:sp>
      <p:pic>
        <p:nvPicPr>
          <p:cNvPr id="5" name="Imagem 4"/>
          <p:cNvPicPr>
            <a:picLocks noChangeAspect="1"/>
          </p:cNvPicPr>
          <p:nvPr/>
        </p:nvPicPr>
        <p:blipFill>
          <a:blip r:embed="rId2"/>
          <a:stretch>
            <a:fillRect/>
          </a:stretch>
        </p:blipFill>
        <p:spPr>
          <a:xfrm>
            <a:off x="3638550" y="1969107"/>
            <a:ext cx="1866900" cy="1657350"/>
          </a:xfrm>
          <a:prstGeom prst="rect">
            <a:avLst/>
          </a:prstGeom>
        </p:spPr>
      </p:pic>
    </p:spTree>
    <p:extLst>
      <p:ext uri="{BB962C8B-B14F-4D97-AF65-F5344CB8AC3E}">
        <p14:creationId xmlns:p14="http://schemas.microsoft.com/office/powerpoint/2010/main" val="4083898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a:t>Cadastros Auxiliares - </a:t>
            </a:r>
            <a:r>
              <a:rPr lang="pt-BR" b="1" dirty="0" smtClean="0"/>
              <a:t>Status</a:t>
            </a:r>
            <a:endParaRPr lang="pt-BR" dirty="0"/>
          </a:p>
        </p:txBody>
      </p:sp>
      <p:sp>
        <p:nvSpPr>
          <p:cNvPr id="3" name="Espaço Reservado para Texto 2"/>
          <p:cNvSpPr>
            <a:spLocks noGrp="1"/>
          </p:cNvSpPr>
          <p:nvPr>
            <p:ph type="body" sz="quarter" idx="10"/>
          </p:nvPr>
        </p:nvSpPr>
        <p:spPr/>
        <p:txBody>
          <a:bodyPr/>
          <a:lstStyle/>
          <a:p>
            <a:pPr marL="0" indent="0">
              <a:buNone/>
            </a:pPr>
            <a:r>
              <a:rPr lang="pt-BR" dirty="0"/>
              <a:t>B2C &gt; Cadastros Auxiliares &gt; Status </a:t>
            </a:r>
          </a:p>
          <a:p>
            <a:r>
              <a:rPr lang="pt-BR" dirty="0" smtClean="0"/>
              <a:t>Deverão </a:t>
            </a:r>
            <a:r>
              <a:rPr lang="pt-BR" dirty="0"/>
              <a:t>ser cadastrados todos os status </a:t>
            </a:r>
            <a:r>
              <a:rPr lang="pt-BR" dirty="0" smtClean="0"/>
              <a:t> de faturamento, que </a:t>
            </a:r>
            <a:r>
              <a:rPr lang="pt-BR" dirty="0"/>
              <a:t>serão utilizados no módulo. Ex.: Em aberto, Pagamento Recebido, </a:t>
            </a:r>
            <a:r>
              <a:rPr lang="pt-BR" dirty="0" smtClean="0"/>
              <a:t>conferido, Entregue</a:t>
            </a:r>
            <a:r>
              <a:rPr lang="pt-BR" dirty="0"/>
              <a:t>, Finalizado, Etc... </a:t>
            </a:r>
            <a:endParaRPr lang="pt-BR" dirty="0" smtClean="0"/>
          </a:p>
          <a:p>
            <a:r>
              <a:rPr lang="pt-BR" dirty="0" smtClean="0"/>
              <a:t>E também Status de Rastreamento, </a:t>
            </a:r>
            <a:r>
              <a:rPr lang="pt-BR" dirty="0" err="1" smtClean="0"/>
              <a:t>ex</a:t>
            </a:r>
            <a:r>
              <a:rPr lang="pt-BR" dirty="0" smtClean="0"/>
              <a:t>: </a:t>
            </a:r>
            <a:r>
              <a:rPr lang="pt-BR" dirty="0"/>
              <a:t>A</a:t>
            </a:r>
            <a:r>
              <a:rPr lang="pt-BR" dirty="0" smtClean="0"/>
              <a:t>guardando envio, Entregue a transportador, Enviado </a:t>
            </a:r>
            <a:r>
              <a:rPr lang="pt-BR" dirty="0" err="1" smtClean="0"/>
              <a:t>etc</a:t>
            </a:r>
            <a:r>
              <a:rPr lang="pt-BR" dirty="0" smtClean="0"/>
              <a:t>:</a:t>
            </a:r>
          </a:p>
          <a:p>
            <a:r>
              <a:rPr lang="pt-BR" dirty="0" smtClean="0"/>
              <a:t>Ao criar um status, se não marcado a opção de rastreamento, significa que é um status de faturamento, se marcar a opção ele fica definido como de rastreamento,</a:t>
            </a:r>
            <a:endParaRPr lang="pt-BR" dirty="0"/>
          </a:p>
        </p:txBody>
      </p:sp>
      <p:pic>
        <p:nvPicPr>
          <p:cNvPr id="4" name="Imagem 3"/>
          <p:cNvPicPr>
            <a:picLocks noChangeAspect="1"/>
          </p:cNvPicPr>
          <p:nvPr/>
        </p:nvPicPr>
        <p:blipFill>
          <a:blip r:embed="rId2"/>
          <a:stretch>
            <a:fillRect/>
          </a:stretch>
        </p:blipFill>
        <p:spPr>
          <a:xfrm>
            <a:off x="480787" y="3651344"/>
            <a:ext cx="3272101" cy="825913"/>
          </a:xfrm>
          <a:prstGeom prst="rect">
            <a:avLst/>
          </a:prstGeom>
        </p:spPr>
      </p:pic>
      <p:pic>
        <p:nvPicPr>
          <p:cNvPr id="5" name="Imagem 4"/>
          <p:cNvPicPr>
            <a:picLocks noChangeAspect="1"/>
          </p:cNvPicPr>
          <p:nvPr/>
        </p:nvPicPr>
        <p:blipFill>
          <a:blip r:embed="rId3"/>
          <a:stretch>
            <a:fillRect/>
          </a:stretch>
        </p:blipFill>
        <p:spPr>
          <a:xfrm>
            <a:off x="3752888" y="3051690"/>
            <a:ext cx="5320558" cy="1514816"/>
          </a:xfrm>
          <a:prstGeom prst="rect">
            <a:avLst/>
          </a:prstGeom>
        </p:spPr>
      </p:pic>
    </p:spTree>
    <p:extLst>
      <p:ext uri="{BB962C8B-B14F-4D97-AF65-F5344CB8AC3E}">
        <p14:creationId xmlns:p14="http://schemas.microsoft.com/office/powerpoint/2010/main" val="3835578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Parâmetros Globais</a:t>
            </a:r>
            <a:endParaRPr lang="pt-BR" dirty="0"/>
          </a:p>
        </p:txBody>
      </p:sp>
      <p:pic>
        <p:nvPicPr>
          <p:cNvPr id="4" name="Imagem 3"/>
          <p:cNvPicPr>
            <a:picLocks noChangeAspect="1"/>
          </p:cNvPicPr>
          <p:nvPr/>
        </p:nvPicPr>
        <p:blipFill>
          <a:blip r:embed="rId2"/>
          <a:stretch>
            <a:fillRect/>
          </a:stretch>
        </p:blipFill>
        <p:spPr>
          <a:xfrm>
            <a:off x="2907587" y="2509847"/>
            <a:ext cx="3181350" cy="1323975"/>
          </a:xfrm>
          <a:prstGeom prst="rect">
            <a:avLst/>
          </a:prstGeom>
        </p:spPr>
      </p:pic>
      <p:sp>
        <p:nvSpPr>
          <p:cNvPr id="3" name="Espaço Reservado para Texto 2"/>
          <p:cNvSpPr>
            <a:spLocks noGrp="1"/>
          </p:cNvSpPr>
          <p:nvPr>
            <p:ph type="body" sz="quarter" idx="10"/>
          </p:nvPr>
        </p:nvSpPr>
        <p:spPr/>
        <p:txBody>
          <a:bodyPr/>
          <a:lstStyle/>
          <a:p>
            <a:r>
              <a:rPr lang="pt-BR" dirty="0" smtClean="0"/>
              <a:t>Status para entrega: Define o ultimo status que encerra o pedido na rotina de rastreamento</a:t>
            </a:r>
          </a:p>
          <a:p>
            <a:r>
              <a:rPr lang="pt-BR" dirty="0" smtClean="0"/>
              <a:t>Status de Faturamento:  Define o Status automático após o faturamento da nota fiscal</a:t>
            </a:r>
          </a:p>
          <a:p>
            <a:r>
              <a:rPr lang="pt-BR" dirty="0" smtClean="0"/>
              <a:t>Usa Integração com </a:t>
            </a:r>
            <a:r>
              <a:rPr lang="pt-BR" dirty="0" err="1" smtClean="0"/>
              <a:t>Clear</a:t>
            </a:r>
            <a:r>
              <a:rPr lang="pt-BR" dirty="0" smtClean="0"/>
              <a:t> </a:t>
            </a:r>
            <a:r>
              <a:rPr lang="pt-BR" dirty="0" err="1" smtClean="0"/>
              <a:t>Sale</a:t>
            </a:r>
            <a:r>
              <a:rPr lang="pt-BR" dirty="0" smtClean="0"/>
              <a:t>: Não se aplica para lojas com B2C integrado.</a:t>
            </a:r>
            <a:endParaRPr lang="pt-BR" dirty="0"/>
          </a:p>
        </p:txBody>
      </p:sp>
    </p:spTree>
    <p:extLst>
      <p:ext uri="{BB962C8B-B14F-4D97-AF65-F5344CB8AC3E}">
        <p14:creationId xmlns:p14="http://schemas.microsoft.com/office/powerpoint/2010/main" val="423985718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plate PPT_Treinamentos">
  <a:themeElements>
    <a:clrScheme name="Linx 3.0">
      <a:dk1>
        <a:srgbClr val="000000"/>
      </a:dk1>
      <a:lt1>
        <a:srgbClr val="FFFFFF"/>
      </a:lt1>
      <a:dk2>
        <a:srgbClr val="FFB900"/>
      </a:dk2>
      <a:lt2>
        <a:srgbClr val="5A2D91"/>
      </a:lt2>
      <a:accent1>
        <a:srgbClr val="280037"/>
      </a:accent1>
      <a:accent2>
        <a:srgbClr val="FF9200"/>
      </a:accent2>
      <a:accent3>
        <a:srgbClr val="5A2D91"/>
      </a:accent3>
      <a:accent4>
        <a:srgbClr val="FFB900"/>
      </a:accent4>
      <a:accent5>
        <a:srgbClr val="D4D4D4"/>
      </a:accent5>
      <a:accent6>
        <a:srgbClr val="8E8E8E"/>
      </a:accent6>
      <a:hlink>
        <a:srgbClr val="FF9200"/>
      </a:hlink>
      <a:folHlink>
        <a:srgbClr val="280037"/>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inx.3.0" id="{55CC9AD6-055F-4720-8F0A-C49B964F53E1}" vid="{E1F197AE-7D3B-412F-9733-D841F55F3582}"/>
    </a:ext>
  </a:extLst>
</a:theme>
</file>

<file path=docProps/app.xml><?xml version="1.0" encoding="utf-8"?>
<Properties xmlns="http://schemas.openxmlformats.org/officeDocument/2006/extended-properties" xmlns:vt="http://schemas.openxmlformats.org/officeDocument/2006/docPropsVTypes">
  <Template>Template PPT_Treinamentos.thmx</Template>
  <TotalTime>1659</TotalTime>
  <Words>1931</Words>
  <Application>Microsoft Office PowerPoint</Application>
  <PresentationFormat>Apresentação na tela (16:9)</PresentationFormat>
  <Paragraphs>106</Paragraphs>
  <Slides>26</Slides>
  <Notes>0</Notes>
  <HiddenSlides>0</HiddenSlides>
  <MMClips>0</MMClips>
  <ScaleCrop>false</ScaleCrop>
  <HeadingPairs>
    <vt:vector size="8" baseType="variant">
      <vt:variant>
        <vt:lpstr>Fontes usadas</vt:lpstr>
      </vt:variant>
      <vt:variant>
        <vt:i4>6</vt:i4>
      </vt:variant>
      <vt:variant>
        <vt:lpstr>Tema</vt:lpstr>
      </vt:variant>
      <vt:variant>
        <vt:i4>1</vt:i4>
      </vt:variant>
      <vt:variant>
        <vt:lpstr>Servidores OLE inseridos</vt:lpstr>
      </vt:variant>
      <vt:variant>
        <vt:i4>1</vt:i4>
      </vt:variant>
      <vt:variant>
        <vt:lpstr>Títulos de slides</vt:lpstr>
      </vt:variant>
      <vt:variant>
        <vt:i4>26</vt:i4>
      </vt:variant>
    </vt:vector>
  </HeadingPairs>
  <TitlesOfParts>
    <vt:vector size="34" baseType="lpstr">
      <vt:lpstr>Arial</vt:lpstr>
      <vt:lpstr>Calibri</vt:lpstr>
      <vt:lpstr>Dosis Bold</vt:lpstr>
      <vt:lpstr>Dosis ExtraLight</vt:lpstr>
      <vt:lpstr>Neo Sans Pro</vt:lpstr>
      <vt:lpstr>Verdana</vt:lpstr>
      <vt:lpstr>Template PPT_Treinamentos</vt:lpstr>
      <vt:lpstr>Slide do think-cell</vt:lpstr>
      <vt:lpstr>B2C - Integrado</vt:lpstr>
      <vt:lpstr>Introdução</vt:lpstr>
      <vt:lpstr>Fornecimento de Informações</vt:lpstr>
      <vt:lpstr>Venda</vt:lpstr>
      <vt:lpstr>Comunicação dos Pedidos</vt:lpstr>
      <vt:lpstr>Permissão de usuário</vt:lpstr>
      <vt:lpstr>Menu B2C</vt:lpstr>
      <vt:lpstr>Cadastros Auxiliares - Status</vt:lpstr>
      <vt:lpstr>Parâmetros Globais</vt:lpstr>
      <vt:lpstr>Parâmetros de Banco de dados</vt:lpstr>
      <vt:lpstr>Compras Efetuadas</vt:lpstr>
      <vt:lpstr>Compras Efetuadas – Alterar Status</vt:lpstr>
      <vt:lpstr>Compras Efetuadas - Filtrar</vt:lpstr>
      <vt:lpstr>Compras Efetuadas - Cancelar</vt:lpstr>
      <vt:lpstr>Compras Efetuadas – Processar&gt; (tela1)</vt:lpstr>
      <vt:lpstr>Compras Efetuadas – Processar&gt; (tela2)</vt:lpstr>
      <vt:lpstr>Compras Efetuadas – Processar&gt; (tela3)</vt:lpstr>
      <vt:lpstr>Documento Interno</vt:lpstr>
      <vt:lpstr>Rastreamento de Pedidos </vt:lpstr>
      <vt:lpstr>Alterar Rastreamento </vt:lpstr>
      <vt:lpstr>Vendas Canceladas Cartão</vt:lpstr>
      <vt:lpstr>Relatórios</vt:lpstr>
      <vt:lpstr>Trocas e Devoluções</vt:lpstr>
      <vt:lpstr>Cancelamento/Exclusão de Nota</vt:lpstr>
      <vt:lpstr>Demonstração Prática:</vt:lpstr>
      <vt:lpstr>Agradecemos sua participação!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dc:creator>
  <cp:lastModifiedBy>Gislaini Grasielli Cordeiro Bosse</cp:lastModifiedBy>
  <cp:revision>29</cp:revision>
  <dcterms:created xsi:type="dcterms:W3CDTF">2016-03-21T18:29:28Z</dcterms:created>
  <dcterms:modified xsi:type="dcterms:W3CDTF">2016-06-27T18:47:42Z</dcterms:modified>
</cp:coreProperties>
</file>