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314" r:id="rId3"/>
    <p:sldId id="299" r:id="rId4"/>
    <p:sldId id="300" r:id="rId5"/>
    <p:sldId id="301" r:id="rId6"/>
    <p:sldId id="302" r:id="rId7"/>
    <p:sldId id="303" r:id="rId8"/>
    <p:sldId id="304" r:id="rId9"/>
    <p:sldId id="315" r:id="rId10"/>
    <p:sldId id="316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8" r:id="rId21"/>
    <p:sldId id="298" r:id="rId22"/>
    <p:sldId id="328" r:id="rId23"/>
    <p:sldId id="317" r:id="rId24"/>
    <p:sldId id="274" r:id="rId25"/>
    <p:sldId id="279" r:id="rId26"/>
    <p:sldId id="280" r:id="rId27"/>
    <p:sldId id="273" r:id="rId28"/>
    <p:sldId id="281" r:id="rId29"/>
    <p:sldId id="282" r:id="rId30"/>
    <p:sldId id="277" r:id="rId31"/>
    <p:sldId id="283" r:id="rId32"/>
    <p:sldId id="292" r:id="rId33"/>
    <p:sldId id="278" r:id="rId34"/>
    <p:sldId id="319" r:id="rId35"/>
    <p:sldId id="320" r:id="rId36"/>
    <p:sldId id="321" r:id="rId37"/>
    <p:sldId id="322" r:id="rId38"/>
    <p:sldId id="323" r:id="rId39"/>
    <p:sldId id="290" r:id="rId40"/>
    <p:sldId id="284" r:id="rId41"/>
    <p:sldId id="331" r:id="rId42"/>
    <p:sldId id="334" r:id="rId43"/>
    <p:sldId id="285" r:id="rId44"/>
    <p:sldId id="332" r:id="rId45"/>
    <p:sldId id="335" r:id="rId46"/>
    <p:sldId id="286" r:id="rId47"/>
    <p:sldId id="333" r:id="rId48"/>
    <p:sldId id="336" r:id="rId49"/>
    <p:sldId id="287" r:id="rId50"/>
    <p:sldId id="326" r:id="rId51"/>
    <p:sldId id="327" r:id="rId52"/>
    <p:sldId id="294" r:id="rId53"/>
    <p:sldId id="324" r:id="rId54"/>
    <p:sldId id="288" r:id="rId55"/>
    <p:sldId id="329" r:id="rId56"/>
    <p:sldId id="330" r:id="rId57"/>
    <p:sldId id="337" r:id="rId58"/>
    <p:sldId id="338" r:id="rId59"/>
    <p:sldId id="271" r:id="rId60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A9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p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47819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6" name="Subtítulo 2"/>
          <p:cNvSpPr>
            <a:spLocks noGrp="1"/>
          </p:cNvSpPr>
          <p:nvPr>
            <p:ph type="subTitle" idx="1"/>
          </p:nvPr>
        </p:nvSpPr>
        <p:spPr>
          <a:xfrm>
            <a:off x="47819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7415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3550"/>
            <a:ext cx="12192001" cy="131445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69811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drão de conteúdo com título sem assina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01938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165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37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 capa - Mode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095622" y="92845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52B26F6D-C872-4459-AB9D-774B11615F8C}" type="datetime1">
              <a:rPr lang="pt-BR" smtClean="0"/>
              <a:pPr/>
              <a:t>04/11/2015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888334" y="6375474"/>
            <a:ext cx="6089302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pt-BR" smtClean="0"/>
              <a:t>MATERIAL CONFIDENCIAL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1183814" y="92845"/>
            <a:ext cx="921099" cy="365125"/>
          </a:xfrm>
          <a:prstGeom prst="rect">
            <a:avLst/>
          </a:prstGeom>
        </p:spPr>
        <p:txBody>
          <a:bodyPr/>
          <a:lstStyle>
            <a:lvl1pPr algn="r">
              <a:defRPr sz="1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E3C53022-CFD8-4DD6-BEF2-E5DA968542F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Título 1"/>
          <p:cNvSpPr>
            <a:spLocks noGrp="1"/>
          </p:cNvSpPr>
          <p:nvPr>
            <p:ph type="ctrTitle"/>
          </p:nvPr>
        </p:nvSpPr>
        <p:spPr>
          <a:xfrm>
            <a:off x="4883500" y="2592479"/>
            <a:ext cx="7094136" cy="1381020"/>
          </a:xfrm>
          <a:prstGeom prst="rect">
            <a:avLst/>
          </a:prstGeom>
        </p:spPr>
        <p:txBody>
          <a:bodyPr anchor="b"/>
          <a:lstStyle>
            <a:lvl1pPr algn="r">
              <a:defRPr sz="3800" b="1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8" name="Subtítulo 2"/>
          <p:cNvSpPr>
            <a:spLocks noGrp="1"/>
          </p:cNvSpPr>
          <p:nvPr>
            <p:ph type="subTitle" idx="1"/>
          </p:nvPr>
        </p:nvSpPr>
        <p:spPr>
          <a:xfrm>
            <a:off x="4883500" y="3995228"/>
            <a:ext cx="7094136" cy="909951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7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delo sem textur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1632" y="2407130"/>
            <a:ext cx="1655622" cy="192018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4561951" y="2639187"/>
            <a:ext cx="7456296" cy="1688123"/>
          </a:xfrm>
          <a:prstGeom prst="rect">
            <a:avLst/>
          </a:prstGeom>
        </p:spPr>
        <p:txBody>
          <a:bodyPr anchor="ctr"/>
          <a:lstStyle>
            <a:lvl1pPr>
              <a:defRPr sz="3800" b="1">
                <a:solidFill>
                  <a:schemeClr val="tx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5" name="Conector reto 4"/>
          <p:cNvCxnSpPr/>
          <p:nvPr userDrawn="1"/>
        </p:nvCxnSpPr>
        <p:spPr>
          <a:xfrm>
            <a:off x="3958046" y="2011680"/>
            <a:ext cx="0" cy="292608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7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Padrão de conteúdo em lista com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43550"/>
            <a:ext cx="12192001" cy="13144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925" y="1308101"/>
            <a:ext cx="11530149" cy="47370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Retângulo com Canto Aparado do Mesmo Lado 6"/>
          <p:cNvSpPr/>
          <p:nvPr/>
        </p:nvSpPr>
        <p:spPr>
          <a:xfrm>
            <a:off x="330926" y="1025995"/>
            <a:ext cx="11782305" cy="18000"/>
          </a:xfrm>
          <a:prstGeom prst="snip2SameRect">
            <a:avLst>
              <a:gd name="adj1" fmla="val 0"/>
              <a:gd name="adj2" fmla="val 0"/>
            </a:avLst>
          </a:prstGeom>
          <a:gradFill flip="none" rotWithShape="1">
            <a:gsLst>
              <a:gs pos="13000">
                <a:srgbClr val="EA9922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3"/>
          <p:cNvSpPr>
            <a:spLocks noGrp="1"/>
          </p:cNvSpPr>
          <p:nvPr>
            <p:ph type="title"/>
          </p:nvPr>
        </p:nvSpPr>
        <p:spPr>
          <a:xfrm>
            <a:off x="330925" y="79348"/>
            <a:ext cx="11530149" cy="855805"/>
          </a:xfrm>
          <a:prstGeom prst="rect">
            <a:avLst/>
          </a:prstGeom>
        </p:spPr>
        <p:txBody>
          <a:bodyPr anchor="ctr"/>
          <a:lstStyle>
            <a:lvl1pPr algn="l">
              <a:defRPr sz="3800" b="1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84052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4" r:id="rId2"/>
    <p:sldLayoutId id="2147483678" r:id="rId3"/>
    <p:sldLayoutId id="2147483677" r:id="rId4"/>
    <p:sldLayoutId id="2147483671" r:id="rId5"/>
    <p:sldLayoutId id="2147483679" r:id="rId6"/>
    <p:sldLayoutId id="2147483680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apolo11.com/tictoc/fuso_horario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sz="4000" dirty="0" smtClean="0"/>
              <a:t>Apoio a Operações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Configuração Tributária Fiscal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682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429" y="1061544"/>
            <a:ext cx="8502047" cy="5676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tângulo 3"/>
          <p:cNvSpPr/>
          <p:nvPr/>
        </p:nvSpPr>
        <p:spPr>
          <a:xfrm>
            <a:off x="321902" y="415213"/>
            <a:ext cx="11205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>
                <a:latin typeface="+mj-lt"/>
              </a:rPr>
              <a:t>ICMS – Tabela de Alíquotas nas Operações Interestaduais </a:t>
            </a:r>
          </a:p>
        </p:txBody>
      </p:sp>
    </p:spTree>
    <p:extLst>
      <p:ext uri="{BB962C8B-B14F-4D97-AF65-F5344CB8AC3E}">
        <p14:creationId xmlns:p14="http://schemas.microsoft.com/office/powerpoint/2010/main" val="21954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 smtClean="0">
                <a:solidFill>
                  <a:prstClr val="black"/>
                </a:solidFill>
              </a:rPr>
              <a:t>CSOSN – Simples Nacional</a:t>
            </a:r>
            <a:endParaRPr lang="pt-BR" sz="4000" dirty="0">
              <a:solidFill>
                <a:prstClr val="black"/>
              </a:solidFill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BR" sz="2400" b="1" dirty="0">
                <a:solidFill>
                  <a:prstClr val="black"/>
                </a:solidFill>
              </a:rPr>
              <a:t>O que significa CSOSN</a:t>
            </a:r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r>
              <a:rPr lang="pt-BR" sz="2400" dirty="0"/>
              <a:t>É o Código de Situação da Operação no Simples Nacional </a:t>
            </a:r>
            <a:r>
              <a:rPr lang="pt-BR" sz="2400" dirty="0" smtClean="0"/>
              <a:t>utilizado pelas Empresas </a:t>
            </a:r>
            <a:r>
              <a:rPr lang="pt-BR" sz="2400" dirty="0"/>
              <a:t>enquadradas no Simples </a:t>
            </a:r>
            <a:r>
              <a:rPr lang="pt-BR" sz="2400" dirty="0" smtClean="0"/>
              <a:t>Nacional. Possui </a:t>
            </a:r>
            <a:r>
              <a:rPr lang="pt-BR" sz="2400" dirty="0"/>
              <a:t>as mesmas características do CST que se destina as Empresas tributadas pelo ICMS.</a:t>
            </a:r>
          </a:p>
          <a:p>
            <a:pPr marL="0" indent="0" algn="just">
              <a:buNone/>
            </a:pPr>
            <a:endParaRPr lang="pt-BR" sz="2400" dirty="0" smtClean="0"/>
          </a:p>
          <a:p>
            <a:pPr marL="0" indent="0" algn="just">
              <a:buNone/>
            </a:pPr>
            <a:r>
              <a:rPr lang="pt-BR" sz="2400" dirty="0" smtClean="0"/>
              <a:t>O </a:t>
            </a:r>
            <a:r>
              <a:rPr lang="pt-BR" sz="2400" dirty="0"/>
              <a:t>CSOSN é utilizado para o leiaute da Nota Fiscal Eletrônica (NF-e) e Nota Fiscal de Consumidor Eletrônica (NFC-e</a:t>
            </a:r>
            <a:r>
              <a:rPr lang="pt-BR" sz="2400" dirty="0" smtClean="0"/>
              <a:t>).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165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 smtClean="0">
                <a:solidFill>
                  <a:prstClr val="black"/>
                </a:solidFill>
              </a:rPr>
              <a:t>Tabela B	</a:t>
            </a:r>
            <a:endParaRPr lang="pt-BR" sz="4000" dirty="0">
              <a:solidFill>
                <a:prstClr val="black"/>
              </a:solidFill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4" y="1127796"/>
            <a:ext cx="11530149" cy="5479066"/>
          </a:xfrm>
        </p:spPr>
        <p:txBody>
          <a:bodyPr/>
          <a:lstStyle/>
          <a:p>
            <a:pPr marL="0" indent="0">
              <a:buNone/>
            </a:pPr>
            <a:r>
              <a:rPr lang="pt-BR" sz="2200" b="1" dirty="0">
                <a:solidFill>
                  <a:prstClr val="black"/>
                </a:solidFill>
              </a:rPr>
              <a:t>Código de </a:t>
            </a:r>
            <a:r>
              <a:rPr lang="pt-BR" sz="2200" b="1" dirty="0"/>
              <a:t>Situação da Operação no Simples Nacional – CSOSN</a:t>
            </a:r>
            <a:r>
              <a:rPr lang="pt-BR" sz="2200" b="1" dirty="0">
                <a:solidFill>
                  <a:prstClr val="black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pt-BR" sz="1000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pt-BR" sz="2100" b="1" dirty="0"/>
              <a:t>101</a:t>
            </a:r>
            <a:r>
              <a:rPr lang="pt-BR" sz="2100" dirty="0"/>
              <a:t> – Tributada pelo Simples Nacional com permissão de crédito</a:t>
            </a:r>
          </a:p>
          <a:p>
            <a:pPr marL="0" indent="0" algn="just">
              <a:buNone/>
            </a:pPr>
            <a:r>
              <a:rPr lang="pt-BR" sz="2100" b="1" dirty="0"/>
              <a:t>102 </a:t>
            </a:r>
            <a:r>
              <a:rPr lang="pt-BR" sz="2100" dirty="0"/>
              <a:t>– Tributada pelo Simples Nacional sem permissão de crédito </a:t>
            </a:r>
          </a:p>
          <a:p>
            <a:pPr marL="0" indent="0" algn="just">
              <a:buNone/>
            </a:pPr>
            <a:r>
              <a:rPr lang="pt-BR" sz="2100" b="1" dirty="0"/>
              <a:t>103 </a:t>
            </a:r>
            <a:r>
              <a:rPr lang="pt-BR" sz="2100" dirty="0"/>
              <a:t>– Isenção do ICMS no Simples Nacional para faixa de receita bruta </a:t>
            </a:r>
          </a:p>
          <a:p>
            <a:pPr marL="0" indent="0" algn="just">
              <a:buNone/>
            </a:pPr>
            <a:r>
              <a:rPr lang="pt-BR" sz="2100" b="1" dirty="0"/>
              <a:t>201 </a:t>
            </a:r>
            <a:r>
              <a:rPr lang="pt-BR" sz="2100" dirty="0"/>
              <a:t>– Tributada pelo Simples Nacional com permissão de crédito e com cobrança do ICMS por substituição tributária </a:t>
            </a:r>
          </a:p>
          <a:p>
            <a:pPr marL="0" indent="0" algn="just">
              <a:buNone/>
            </a:pPr>
            <a:r>
              <a:rPr lang="pt-BR" sz="2100" b="1" dirty="0"/>
              <a:t>202</a:t>
            </a:r>
            <a:r>
              <a:rPr lang="pt-BR" sz="2100" dirty="0"/>
              <a:t> – Tributada pelo Simples Nacional sem permissão de crédito e com cobrança do ICMS por substituição tributária </a:t>
            </a:r>
          </a:p>
          <a:p>
            <a:pPr marL="0" indent="0" algn="just">
              <a:buNone/>
            </a:pPr>
            <a:r>
              <a:rPr lang="pt-BR" sz="2100" b="1" dirty="0"/>
              <a:t>203</a:t>
            </a:r>
            <a:r>
              <a:rPr lang="pt-BR" sz="2100" dirty="0"/>
              <a:t> – Isenção do ICMS no Simples Nacional para faixa de receita bruta e com cobrança do ICMS por substituição tributária  </a:t>
            </a:r>
          </a:p>
          <a:p>
            <a:pPr marL="0" indent="0" algn="just">
              <a:buNone/>
            </a:pPr>
            <a:r>
              <a:rPr lang="pt-BR" sz="2100" b="1" dirty="0" smtClean="0"/>
              <a:t>300 </a:t>
            </a:r>
            <a:r>
              <a:rPr lang="pt-BR" sz="2100" dirty="0" smtClean="0"/>
              <a:t>– Imune  </a:t>
            </a:r>
          </a:p>
          <a:p>
            <a:pPr marL="0" indent="0" algn="just">
              <a:buNone/>
            </a:pPr>
            <a:r>
              <a:rPr lang="pt-BR" sz="2100" b="1" dirty="0" smtClean="0"/>
              <a:t>400 </a:t>
            </a:r>
            <a:r>
              <a:rPr lang="pt-BR" sz="2100" dirty="0" smtClean="0"/>
              <a:t>– Não tributada pelo Simples Nacional  </a:t>
            </a:r>
          </a:p>
          <a:p>
            <a:pPr marL="0" indent="0" algn="just">
              <a:buNone/>
            </a:pPr>
            <a:r>
              <a:rPr lang="pt-BR" sz="2100" b="1" dirty="0" smtClean="0"/>
              <a:t>500 </a:t>
            </a:r>
            <a:r>
              <a:rPr lang="pt-BR" sz="2100" dirty="0"/>
              <a:t>– ICMS cobrado anteriormente por substituição tributária (substituído) ou por antecipação  </a:t>
            </a:r>
          </a:p>
          <a:p>
            <a:pPr marL="0" indent="0" algn="just">
              <a:buNone/>
            </a:pPr>
            <a:r>
              <a:rPr lang="pt-BR" sz="2100" b="1" dirty="0" smtClean="0"/>
              <a:t>900</a:t>
            </a:r>
            <a:r>
              <a:rPr lang="pt-BR" sz="2100" dirty="0" smtClean="0"/>
              <a:t> – Outros  </a:t>
            </a:r>
            <a:endParaRPr lang="pt-BR" sz="2100" dirty="0"/>
          </a:p>
        </p:txBody>
      </p:sp>
    </p:spTree>
    <p:extLst>
      <p:ext uri="{BB962C8B-B14F-4D97-AF65-F5344CB8AC3E}">
        <p14:creationId xmlns:p14="http://schemas.microsoft.com/office/powerpoint/2010/main" val="340481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 smtClean="0">
                <a:solidFill>
                  <a:prstClr val="black"/>
                </a:solidFill>
              </a:rPr>
              <a:t>Tabela B	</a:t>
            </a:r>
            <a:endParaRPr lang="pt-BR" sz="4000" dirty="0">
              <a:solidFill>
                <a:prstClr val="black"/>
              </a:solidFill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4" y="1127796"/>
            <a:ext cx="11530149" cy="5479066"/>
          </a:xfrm>
        </p:spPr>
        <p:txBody>
          <a:bodyPr/>
          <a:lstStyle/>
          <a:p>
            <a:pPr marL="0" indent="0">
              <a:buNone/>
            </a:pPr>
            <a:r>
              <a:rPr lang="pt-BR" sz="2400" b="1" dirty="0" smtClean="0">
                <a:solidFill>
                  <a:prstClr val="black"/>
                </a:solidFill>
              </a:rPr>
              <a:t>Código</a:t>
            </a:r>
            <a:r>
              <a:rPr lang="pt-BR" sz="2400" b="1" dirty="0" smtClean="0"/>
              <a:t> CSOSN aprovados na SEFAZ para NFC-e</a:t>
            </a:r>
            <a:r>
              <a:rPr lang="pt-BR" sz="2400" b="1" dirty="0" smtClean="0">
                <a:solidFill>
                  <a:prstClr val="black"/>
                </a:solidFill>
              </a:rPr>
              <a:t> </a:t>
            </a:r>
            <a:endParaRPr lang="pt-BR" sz="2400" b="1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t-BR" sz="1000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pt-BR" sz="2100" b="1" dirty="0"/>
              <a:t>101</a:t>
            </a:r>
            <a:r>
              <a:rPr lang="pt-BR" sz="2100" dirty="0"/>
              <a:t> – Tributada pelo Simples Nacional com permissão de crédito</a:t>
            </a:r>
          </a:p>
          <a:p>
            <a:pPr marL="0" indent="0" algn="just">
              <a:buNone/>
            </a:pPr>
            <a:r>
              <a:rPr lang="pt-BR" sz="2100" b="1" dirty="0" smtClean="0">
                <a:solidFill>
                  <a:srgbClr val="00B050"/>
                </a:solidFill>
              </a:rPr>
              <a:t>102 – Tributada pelo Simples Nacional sem permissão de crédito </a:t>
            </a:r>
          </a:p>
          <a:p>
            <a:pPr marL="0" indent="0" algn="just">
              <a:buNone/>
            </a:pPr>
            <a:r>
              <a:rPr lang="pt-BR" sz="2100" b="1" dirty="0" smtClean="0">
                <a:solidFill>
                  <a:srgbClr val="00B050"/>
                </a:solidFill>
              </a:rPr>
              <a:t>103 – Isenção do ICMS no Simples Nacional para faixa de receita bruta </a:t>
            </a:r>
          </a:p>
          <a:p>
            <a:pPr marL="0" indent="0" algn="just">
              <a:buNone/>
            </a:pPr>
            <a:r>
              <a:rPr lang="pt-BR" sz="2100" b="1" dirty="0" smtClean="0"/>
              <a:t>201</a:t>
            </a:r>
            <a:r>
              <a:rPr lang="pt-BR" sz="2100" dirty="0" smtClean="0"/>
              <a:t> </a:t>
            </a:r>
            <a:r>
              <a:rPr lang="pt-BR" sz="2100" dirty="0"/>
              <a:t>– Tributada pelo Simples Nacional com permissão de crédito e com cobrança do ICMS por substituição tributária </a:t>
            </a:r>
          </a:p>
          <a:p>
            <a:pPr marL="0" indent="0" algn="just">
              <a:buNone/>
            </a:pPr>
            <a:r>
              <a:rPr lang="pt-BR" sz="2100" b="1" dirty="0"/>
              <a:t>202</a:t>
            </a:r>
            <a:r>
              <a:rPr lang="pt-BR" sz="2100" dirty="0"/>
              <a:t> – Tributada pelo Simples Nacional sem permissão de crédito e com cobrança do ICMS por substituição tributária </a:t>
            </a:r>
          </a:p>
          <a:p>
            <a:pPr marL="0" indent="0" algn="just">
              <a:buNone/>
            </a:pPr>
            <a:r>
              <a:rPr lang="pt-BR" sz="2100" b="1" dirty="0"/>
              <a:t>203</a:t>
            </a:r>
            <a:r>
              <a:rPr lang="pt-BR" sz="2100" dirty="0"/>
              <a:t> – Isenção do ICMS no Simples Nacional para faixa de receita bruta e com cobrança do ICMS por substituição tributária  </a:t>
            </a:r>
          </a:p>
          <a:p>
            <a:pPr marL="0" indent="0" algn="just">
              <a:buNone/>
            </a:pPr>
            <a:r>
              <a:rPr lang="pt-BR" sz="2100" b="1" dirty="0" smtClean="0">
                <a:solidFill>
                  <a:srgbClr val="00B050"/>
                </a:solidFill>
              </a:rPr>
              <a:t>300 – Imune  </a:t>
            </a:r>
          </a:p>
          <a:p>
            <a:pPr marL="0" indent="0" algn="just">
              <a:buNone/>
            </a:pPr>
            <a:r>
              <a:rPr lang="pt-BR" sz="2100" b="1" dirty="0" smtClean="0">
                <a:solidFill>
                  <a:srgbClr val="00B050"/>
                </a:solidFill>
              </a:rPr>
              <a:t>400 – Não tributada pelo Simples Nacional  </a:t>
            </a:r>
          </a:p>
          <a:p>
            <a:pPr marL="0" indent="0" algn="just">
              <a:buNone/>
            </a:pPr>
            <a:r>
              <a:rPr lang="pt-BR" sz="2100" b="1" dirty="0" smtClean="0">
                <a:solidFill>
                  <a:srgbClr val="00B050"/>
                </a:solidFill>
              </a:rPr>
              <a:t>500 </a:t>
            </a:r>
            <a:r>
              <a:rPr lang="pt-BR" sz="2100" b="1" dirty="0">
                <a:solidFill>
                  <a:srgbClr val="00B050"/>
                </a:solidFill>
              </a:rPr>
              <a:t>– ICMS cobrado anteriormente por substituição tributária (substituído) ou por antecipação  </a:t>
            </a:r>
          </a:p>
          <a:p>
            <a:pPr marL="0" indent="0" algn="just">
              <a:buNone/>
            </a:pPr>
            <a:r>
              <a:rPr lang="pt-BR" sz="2100" b="1" dirty="0" smtClean="0"/>
              <a:t>900</a:t>
            </a:r>
            <a:r>
              <a:rPr lang="pt-BR" sz="2100" dirty="0" smtClean="0"/>
              <a:t> – Outros  </a:t>
            </a:r>
            <a:endParaRPr lang="pt-BR" sz="21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3563" y="1127796"/>
            <a:ext cx="786452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5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Regimes </a:t>
            </a:r>
            <a:r>
              <a:rPr lang="pt-BR" sz="4000" dirty="0" smtClean="0">
                <a:solidFill>
                  <a:prstClr val="black"/>
                </a:solidFill>
              </a:rPr>
              <a:t>Tributários - Estadual</a:t>
            </a:r>
            <a:endParaRPr lang="pt-BR" sz="4000" dirty="0">
              <a:solidFill>
                <a:srgbClr val="022859"/>
              </a:solidFill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5" y="1282343"/>
            <a:ext cx="11530149" cy="4737099"/>
          </a:xfrm>
        </p:spPr>
        <p:txBody>
          <a:bodyPr/>
          <a:lstStyle/>
          <a:p>
            <a:pPr marL="0" indent="0" algn="just">
              <a:buNone/>
            </a:pPr>
            <a:r>
              <a:rPr lang="pt-BR" sz="2400" b="1" dirty="0"/>
              <a:t>Para o ICMS temos os seguintes regimes </a:t>
            </a:r>
            <a:r>
              <a:rPr lang="pt-BR" sz="2400" b="1" dirty="0" smtClean="0"/>
              <a:t>tributários:</a:t>
            </a:r>
            <a:endParaRPr lang="pt-BR" sz="2400" b="1" dirty="0"/>
          </a:p>
          <a:p>
            <a:pPr marL="0" indent="0" algn="just">
              <a:buNone/>
            </a:pPr>
            <a:endParaRPr lang="pt-BR" sz="2400" dirty="0"/>
          </a:p>
          <a:p>
            <a:pPr marL="457200" indent="-457200" algn="just">
              <a:buAutoNum type="arabicPeriod"/>
            </a:pPr>
            <a:r>
              <a:rPr lang="pt-BR" sz="2400" b="1" i="1" dirty="0"/>
              <a:t>Simples Nacional </a:t>
            </a:r>
            <a:r>
              <a:rPr lang="pt-BR" sz="2400" dirty="0"/>
              <a:t>- contribuinte quando for optante pelo Simples Nacional.</a:t>
            </a:r>
          </a:p>
          <a:p>
            <a:pPr marL="0" indent="0" algn="just">
              <a:buNone/>
            </a:pPr>
            <a:endParaRPr lang="pt-BR" sz="1000" dirty="0"/>
          </a:p>
          <a:p>
            <a:pPr marL="0" indent="0" algn="just">
              <a:buNone/>
            </a:pPr>
            <a:r>
              <a:rPr lang="pt-BR" sz="2400" b="1" dirty="0"/>
              <a:t>2. </a:t>
            </a:r>
            <a:r>
              <a:rPr lang="pt-BR" sz="2400" b="1" i="1" dirty="0"/>
              <a:t>Simples Nacional (excesso de sublimite da receita bruta) </a:t>
            </a:r>
            <a:r>
              <a:rPr lang="pt-BR" sz="2400" dirty="0"/>
              <a:t>- contribuinte optante pelo Simples Nacional mas que tiver ultrapassado o sublimite de receita bruta fixado pelo estado/DF e estiver impedido de recolher o ICMS/ISS por esse regime.</a:t>
            </a:r>
          </a:p>
          <a:p>
            <a:pPr marL="0" indent="0" algn="just">
              <a:buNone/>
            </a:pPr>
            <a:endParaRPr lang="pt-BR" sz="1000" dirty="0"/>
          </a:p>
          <a:p>
            <a:pPr marL="0" indent="0" algn="just">
              <a:buNone/>
            </a:pPr>
            <a:r>
              <a:rPr lang="pt-BR" sz="2400" b="1" dirty="0"/>
              <a:t>3. </a:t>
            </a:r>
            <a:r>
              <a:rPr lang="pt-BR" sz="2400" b="1" i="1" dirty="0"/>
              <a:t>Regime Normal </a:t>
            </a:r>
            <a:r>
              <a:rPr lang="pt-BR" sz="2400" dirty="0"/>
              <a:t>- contribuinte que não estiver na situação 1 ou 2</a:t>
            </a:r>
            <a:r>
              <a:rPr lang="pt-BR" sz="2400" dirty="0" smtClean="0"/>
              <a:t>.</a:t>
            </a:r>
          </a:p>
          <a:p>
            <a:pPr marL="0" indent="0" algn="just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047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Tabela </a:t>
            </a:r>
            <a:r>
              <a:rPr lang="pt-BR" sz="4000" dirty="0" smtClean="0">
                <a:solidFill>
                  <a:prstClr val="black"/>
                </a:solidFill>
              </a:rPr>
              <a:t>demonstrativa - ICMS</a:t>
            </a:r>
            <a:r>
              <a:rPr lang="pt-BR" sz="4000" dirty="0">
                <a:solidFill>
                  <a:srgbClr val="022859"/>
                </a:solidFill>
              </a:rPr>
              <a:t>	</a:t>
            </a:r>
          </a:p>
        </p:txBody>
      </p:sp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0754" y="1224321"/>
            <a:ext cx="7963398" cy="49771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736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Regras Fiscais </a:t>
            </a:r>
            <a:r>
              <a:rPr lang="pt-BR" sz="4000" dirty="0">
                <a:solidFill>
                  <a:srgbClr val="022859"/>
                </a:solidFill>
              </a:rPr>
              <a:t>	</a:t>
            </a: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5" y="1269464"/>
            <a:ext cx="11530149" cy="5422015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/>
              <a:t>Acesso: </a:t>
            </a:r>
            <a:r>
              <a:rPr lang="pt-BR" sz="2400" i="1" dirty="0"/>
              <a:t>Empresa –&gt; Parâmetros Globais –&gt; Acesso Restrito </a:t>
            </a:r>
            <a:r>
              <a:rPr lang="pt-BR" sz="2400" i="1" dirty="0" err="1"/>
              <a:t>Microvix</a:t>
            </a:r>
            <a:r>
              <a:rPr lang="pt-BR" sz="2400" i="1" dirty="0"/>
              <a:t> -&gt; Fiscal:</a:t>
            </a:r>
            <a:endParaRPr lang="pt-BR" sz="2400" dirty="0"/>
          </a:p>
          <a:p>
            <a:pPr marL="0" indent="0">
              <a:buNone/>
            </a:pPr>
            <a:r>
              <a:rPr lang="pt-BR" sz="2400" dirty="0" smtClean="0"/>
              <a:t>Ativar </a:t>
            </a:r>
            <a:r>
              <a:rPr lang="pt-BR" sz="2400" dirty="0"/>
              <a:t>validações fiscais -&gt; </a:t>
            </a:r>
            <a:r>
              <a:rPr lang="pt-BR" sz="2400" i="1" dirty="0"/>
              <a:t>Configurar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94" y="2233011"/>
            <a:ext cx="10608295" cy="37906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083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Regras Fiscais </a:t>
            </a:r>
            <a:r>
              <a:rPr lang="pt-BR" sz="4000" dirty="0">
                <a:solidFill>
                  <a:srgbClr val="022859"/>
                </a:solidFill>
              </a:rPr>
              <a:t>	</a:t>
            </a: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5" y="1179312"/>
            <a:ext cx="11530149" cy="55434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t-BR" sz="2300" dirty="0">
                <a:solidFill>
                  <a:prstClr val="black"/>
                </a:solidFill>
              </a:rPr>
              <a:t>Ativar validação de Redução Z</a:t>
            </a:r>
          </a:p>
          <a:p>
            <a:pPr>
              <a:buFont typeface="Wingdings" pitchFamily="2" charset="2"/>
              <a:buChar char="Ø"/>
            </a:pPr>
            <a:r>
              <a:rPr lang="pt-BR" sz="2300" dirty="0">
                <a:solidFill>
                  <a:prstClr val="black"/>
                </a:solidFill>
              </a:rPr>
              <a:t>Ativar validações de </a:t>
            </a:r>
            <a:r>
              <a:rPr lang="pt-BR" sz="2300" dirty="0" smtClean="0">
                <a:solidFill>
                  <a:prstClr val="black"/>
                </a:solidFill>
              </a:rPr>
              <a:t>Série</a:t>
            </a:r>
          </a:p>
          <a:p>
            <a:pPr marL="0" indent="0">
              <a:buNone/>
            </a:pPr>
            <a:endParaRPr lang="pt-BR" sz="6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300" dirty="0" smtClean="0">
                <a:solidFill>
                  <a:prstClr val="black"/>
                </a:solidFill>
              </a:rPr>
              <a:t>Regras </a:t>
            </a:r>
            <a:r>
              <a:rPr lang="pt-BR" sz="2300" dirty="0">
                <a:solidFill>
                  <a:prstClr val="black"/>
                </a:solidFill>
              </a:rPr>
              <a:t>fiscais para CST -&gt; </a:t>
            </a:r>
            <a:r>
              <a:rPr lang="pt-BR" sz="2300" i="1" dirty="0">
                <a:solidFill>
                  <a:prstClr val="black"/>
                </a:solidFill>
              </a:rPr>
              <a:t>Configurar</a:t>
            </a:r>
          </a:p>
          <a:p>
            <a:pPr marL="0" indent="0">
              <a:buNone/>
            </a:pPr>
            <a:endParaRPr lang="pt-BR" sz="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t-BR" sz="2300" dirty="0">
                <a:solidFill>
                  <a:prstClr val="black"/>
                </a:solidFill>
              </a:rPr>
              <a:t>Acesso: </a:t>
            </a:r>
            <a:r>
              <a:rPr lang="pt-BR" sz="2300" dirty="0" smtClean="0">
                <a:solidFill>
                  <a:prstClr val="black"/>
                </a:solidFill>
              </a:rPr>
              <a:t> </a:t>
            </a:r>
            <a:r>
              <a:rPr lang="pt-BR" sz="2300" i="1" dirty="0" smtClean="0">
                <a:solidFill>
                  <a:prstClr val="black"/>
                </a:solidFill>
              </a:rPr>
              <a:t>Empresa </a:t>
            </a:r>
            <a:r>
              <a:rPr lang="pt-BR" sz="2300" i="1" dirty="0">
                <a:solidFill>
                  <a:prstClr val="black"/>
                </a:solidFill>
              </a:rPr>
              <a:t>–&gt; Parâmetros Globais –&gt; Acesso Restrito Microvix -&gt; Emissor de Cupom Fiscal -&gt; POS: Regras Fiscais para POS e Contingência/Loja</a:t>
            </a:r>
          </a:p>
          <a:p>
            <a:pPr marL="0" indent="0">
              <a:buNone/>
            </a:pPr>
            <a:endParaRPr lang="pt-BR" sz="2300" i="1" dirty="0">
              <a:solidFill>
                <a:prstClr val="black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73" y="3644132"/>
            <a:ext cx="11366984" cy="21260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974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30925" y="143742"/>
            <a:ext cx="11530149" cy="855805"/>
          </a:xfrm>
        </p:spPr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Regras Fiscais </a:t>
            </a:r>
            <a:r>
              <a:rPr lang="pt-BR" sz="4000" dirty="0">
                <a:solidFill>
                  <a:srgbClr val="022859"/>
                </a:solidFill>
              </a:rPr>
              <a:t>	</a:t>
            </a: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330925" y="1179312"/>
            <a:ext cx="11530149" cy="554346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t-BR" sz="2400" dirty="0">
                <a:solidFill>
                  <a:prstClr val="black"/>
                </a:solidFill>
              </a:rPr>
              <a:t>Regras fiscais para CFOP -&gt; </a:t>
            </a:r>
            <a:r>
              <a:rPr lang="pt-BR" sz="2400" i="1" dirty="0" smtClean="0">
                <a:solidFill>
                  <a:prstClr val="black"/>
                </a:solidFill>
              </a:rPr>
              <a:t>Configurar</a:t>
            </a:r>
            <a:endParaRPr lang="pt-BR" sz="2400" i="1" dirty="0">
              <a:solidFill>
                <a:prstClr val="black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34" y="1605592"/>
            <a:ext cx="10104384" cy="42710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Retângulo 3"/>
          <p:cNvSpPr/>
          <p:nvPr/>
        </p:nvSpPr>
        <p:spPr>
          <a:xfrm>
            <a:off x="330925" y="6115027"/>
            <a:ext cx="5338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2400" dirty="0">
                <a:solidFill>
                  <a:prstClr val="black"/>
                </a:solidFill>
              </a:rPr>
              <a:t>Regras fiscais para CSOSN -&gt; </a:t>
            </a:r>
            <a:r>
              <a:rPr lang="pt-BR" sz="2400" i="1" dirty="0">
                <a:solidFill>
                  <a:prstClr val="black"/>
                </a:solidFill>
              </a:rPr>
              <a:t>Configurar</a:t>
            </a:r>
          </a:p>
        </p:txBody>
      </p:sp>
    </p:spTree>
    <p:extLst>
      <p:ext uri="{BB962C8B-B14F-4D97-AF65-F5344CB8AC3E}">
        <p14:creationId xmlns:p14="http://schemas.microsoft.com/office/powerpoint/2010/main" val="274808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40772" y="1089161"/>
            <a:ext cx="11530149" cy="5029637"/>
          </a:xfrm>
        </p:spPr>
        <p:txBody>
          <a:bodyPr/>
          <a:lstStyle/>
          <a:p>
            <a:pPr marL="0" indent="0">
              <a:buNone/>
            </a:pPr>
            <a:r>
              <a:rPr lang="pt-BR" sz="2400" b="1" dirty="0" smtClean="0"/>
              <a:t>No detalhamento da Config. Tributária: quando configurar o IPI </a:t>
            </a:r>
          </a:p>
          <a:p>
            <a:pPr marL="0" indent="0">
              <a:buNone/>
            </a:pPr>
            <a:endParaRPr lang="pt-BR" sz="1000" b="1" dirty="0" smtClean="0"/>
          </a:p>
          <a:p>
            <a:r>
              <a:rPr lang="pt-BR" sz="2400" dirty="0"/>
              <a:t>Em Dados da Empresa –&gt; Dados Fiscal/Financeiro/Contábil -&gt; Tipo de Atividade: (0) Industrial ou equiparado a </a:t>
            </a:r>
            <a:r>
              <a:rPr lang="pt-BR" sz="2400" dirty="0" smtClean="0"/>
              <a:t>indústria. </a:t>
            </a:r>
            <a:r>
              <a:rPr lang="pt-BR" sz="2400" dirty="0"/>
              <a:t>Caso contrário não haverá destaque de IPI nas vendas.</a:t>
            </a:r>
          </a:p>
          <a:p>
            <a:r>
              <a:rPr lang="pt-BR" sz="2400" dirty="0"/>
              <a:t>Em Dados da Empresa –&gt; Parâmetros Globais – Acesso Restrito –&gt; Estoque – Custos: Credita IPI de Compra? Caso contrário não haverá destaque de IPI nas vendas</a:t>
            </a:r>
            <a:r>
              <a:rPr lang="pt-BR" sz="2400" dirty="0" smtClean="0"/>
              <a:t>.</a:t>
            </a:r>
          </a:p>
          <a:p>
            <a:r>
              <a:rPr lang="pt-BR" sz="2400" dirty="0" smtClean="0"/>
              <a:t>Faturamento&gt; cadastros auxiliares&gt; Natureza de operação&gt; tributos&gt; IPI</a:t>
            </a:r>
            <a:endParaRPr lang="pt-BR" sz="2400" dirty="0"/>
          </a:p>
          <a:p>
            <a:r>
              <a:rPr lang="pt-BR" sz="2400" dirty="0"/>
              <a:t>Na </a:t>
            </a:r>
            <a:r>
              <a:rPr lang="pt-BR" sz="2400" dirty="0" err="1"/>
              <a:t>Config</a:t>
            </a:r>
            <a:r>
              <a:rPr lang="pt-BR" sz="2400" dirty="0"/>
              <a:t>. Tributária: cadastrar a CST IPI correspondente;</a:t>
            </a:r>
          </a:p>
          <a:p>
            <a:r>
              <a:rPr lang="pt-BR" sz="2400" dirty="0"/>
              <a:t>Na </a:t>
            </a:r>
            <a:r>
              <a:rPr lang="pt-BR" sz="2400" dirty="0" err="1"/>
              <a:t>Config</a:t>
            </a:r>
            <a:r>
              <a:rPr lang="pt-BR" sz="2400" dirty="0"/>
              <a:t>. Tributária: cadastrar o Código Enquadramento IPI correspondente;</a:t>
            </a:r>
          </a:p>
          <a:p>
            <a:r>
              <a:rPr lang="pt-BR" sz="2400" dirty="0"/>
              <a:t>No cadastro do produto: cadastrar alíquota de IPI correspondente; NCM (Nomenclatura Comum do Mercosul) e Tipo do Item</a:t>
            </a:r>
            <a:r>
              <a:rPr lang="pt-BR" sz="2400" dirty="0" smtClean="0"/>
              <a:t>; </a:t>
            </a:r>
          </a:p>
          <a:p>
            <a:r>
              <a:rPr lang="pt-BR" sz="2400" dirty="0" smtClean="0"/>
              <a:t>Se configurado os dados acima,  em todas as operações será considerado. Não havendo possibilidade de trabalhar em ambos os formatos.</a:t>
            </a:r>
          </a:p>
          <a:p>
            <a:endParaRPr lang="pt-BR" sz="2400" dirty="0"/>
          </a:p>
          <a:p>
            <a:pPr marL="0" indent="0">
              <a:buNone/>
            </a:pP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IPI – Destaque em NF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74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5" y="1199231"/>
            <a:ext cx="11530149" cy="5019385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Introdução básica CFOP/Alíquota/CST/CSOSN/IPI/ST/ Regime de tributação</a:t>
            </a:r>
          </a:p>
          <a:p>
            <a:r>
              <a:rPr lang="pt-BR" dirty="0">
                <a:solidFill>
                  <a:schemeClr val="tx1"/>
                </a:solidFill>
              </a:rPr>
              <a:t>Orientação aos dados da empresa.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Natureza de operação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Cadastro de classes Ficais e regras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Cadastro e detalhamento de configuração tributária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Revisão fiscal de configuração tributária para SAT e </a:t>
            </a:r>
            <a:r>
              <a:rPr lang="pt-BR" dirty="0" err="1" smtClean="0">
                <a:solidFill>
                  <a:schemeClr val="tx1"/>
                </a:solidFill>
              </a:rPr>
              <a:t>NFCe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Perguntas comuns sobre configuração tributária.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O objetivo deste treinamento é  explicar o conceito básico </a:t>
            </a:r>
            <a:r>
              <a:rPr lang="pt-BR" dirty="0">
                <a:solidFill>
                  <a:schemeClr val="tx1"/>
                </a:solidFill>
              </a:rPr>
              <a:t>dos itens mencionados acima</a:t>
            </a:r>
            <a:r>
              <a:rPr lang="pt-BR" dirty="0" smtClean="0">
                <a:solidFill>
                  <a:schemeClr val="tx1"/>
                </a:solidFill>
              </a:rPr>
              <a:t>, para que o consultor conheça os principais campos configuráveis de tributação. Pois, sabemos que a área fiscal é bastante complexa e com muitas particularidade e leis envolvidas.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Treinamento de Configuração Tributária Fiscal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8701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12" y="4868214"/>
            <a:ext cx="11178862" cy="11668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5" y="1096200"/>
            <a:ext cx="11530149" cy="3772014"/>
          </a:xfrm>
        </p:spPr>
        <p:txBody>
          <a:bodyPr>
            <a:normAutofit fontScale="85000" lnSpcReduction="10000"/>
          </a:bodyPr>
          <a:lstStyle/>
          <a:p>
            <a:r>
              <a:rPr lang="pt-BR" dirty="0">
                <a:solidFill>
                  <a:schemeClr val="tx1"/>
                </a:solidFill>
              </a:rPr>
              <a:t>Aproveitamento de Crédito de ICMS:</a:t>
            </a:r>
          </a:p>
          <a:p>
            <a:r>
              <a:rPr lang="pt-BR" dirty="0">
                <a:solidFill>
                  <a:schemeClr val="tx1"/>
                </a:solidFill>
              </a:rPr>
              <a:t>As pessoas jurídicas não optantes pelo Simples Nacional, terão direito ao crédito correspondente ao ICMS incidente sobre as suas aquisições/compras de mercadorias de ME ou EPP optante pelo Simples Nacional.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Atendendo à legislação, o contribuinte optante do simples, deverá informar a alíquota do ICMS correspondente ao aproveitamento de crédito do ICMS. Para que o sistema efetue o destaque, será necessário configurar em Empresa -&gt; Parâmetros globais -&gt; Faturamento – gerais - “Alíquota para aproveitamento de crédito de ICMS”. Lembrando que na operação de saída deverá ser informado o CSOSN correspondente. </a:t>
            </a:r>
          </a:p>
          <a:p>
            <a:r>
              <a:rPr lang="pt-BR" dirty="0">
                <a:solidFill>
                  <a:schemeClr val="tx1"/>
                </a:solidFill>
              </a:rPr>
              <a:t>Em se tratando de Nota fiscal </a:t>
            </a:r>
            <a:r>
              <a:rPr lang="pt-BR" dirty="0" smtClean="0">
                <a:solidFill>
                  <a:schemeClr val="tx1"/>
                </a:solidFill>
              </a:rPr>
              <a:t>Eletrônica </a:t>
            </a:r>
            <a:r>
              <a:rPr lang="pt-BR" dirty="0">
                <a:solidFill>
                  <a:schemeClr val="tx1"/>
                </a:solidFill>
              </a:rPr>
              <a:t>(NF-e), o valor correspondente ao ICMS (aproveitamento de crédito) será destacado em campo </a:t>
            </a:r>
            <a:r>
              <a:rPr lang="pt-BR" dirty="0" smtClean="0">
                <a:solidFill>
                  <a:schemeClr val="tx1"/>
                </a:solidFill>
              </a:rPr>
              <a:t>específico </a:t>
            </a:r>
            <a:r>
              <a:rPr lang="pt-BR" dirty="0">
                <a:solidFill>
                  <a:schemeClr val="tx1"/>
                </a:solidFill>
              </a:rPr>
              <a:t>(na saída). Para os demais modelos de notas fiscais, optantes do simples, o destaque do ICMS (aproveitamento de crédito) deverá constar no campo de informações adicionais.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F0000"/>
                </a:solidFill>
              </a:rPr>
              <a:t>Aproveitamento de Crédito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66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pt-BR" sz="1000" dirty="0">
              <a:solidFill>
                <a:prstClr val="black"/>
              </a:solidFill>
            </a:endParaRP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Exemplo: Base de Cálculo do ICMS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l="805"/>
          <a:stretch/>
        </p:blipFill>
        <p:spPr>
          <a:xfrm>
            <a:off x="502276" y="1372665"/>
            <a:ext cx="9581882" cy="4981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301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pt-BR" dirty="0" smtClean="0">
                <a:solidFill>
                  <a:schemeClr val="tx1"/>
                </a:solidFill>
                <a:hlinkClick r:id="rId2"/>
              </a:rPr>
              <a:t>www.apolo11.com/tictoc/fuso_horario.php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Veja qual é o fuso horário do seu estado, e selecione uma opção no relógio do Windows, pode ser que ao selecionar a opção o relógio fique com hora errada, se isso acontecer em seguida clique em alterar data e hora -  Reinicie o computador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de Fuso Horário: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33" y="2964771"/>
            <a:ext cx="5992231" cy="32892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1557" y="2780925"/>
            <a:ext cx="3753480" cy="34731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29169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1304635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Empresa&gt; Dados da empresa&gt;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Preencher todos os dados, se atentar ao CNPJ e razão social corretos, pois uma vez informado errado e salvo, somente o comercial Linx poderá intervir.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DA EMPRESA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41" y="2439471"/>
            <a:ext cx="6448425" cy="3714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CaixaDeTexto 4"/>
          <p:cNvSpPr txBox="1"/>
          <p:nvPr/>
        </p:nvSpPr>
        <p:spPr>
          <a:xfrm>
            <a:off x="7731718" y="2639154"/>
            <a:ext cx="37345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Classe fiscal- Consumidor final</a:t>
            </a:r>
            <a:r>
              <a:rPr lang="pt-BR" dirty="0" smtClean="0">
                <a:solidFill>
                  <a:srgbClr val="FF0000"/>
                </a:solidFill>
              </a:rPr>
              <a:t>:  por </a:t>
            </a:r>
            <a:r>
              <a:rPr lang="pt-BR" dirty="0" smtClean="0"/>
              <a:t>empresa, ou seja ao vender para o cliente ID1 Consumidor final, o ERP busca a informação deste campo e não do cliente.</a:t>
            </a:r>
          </a:p>
          <a:p>
            <a:endParaRPr lang="pt-BR" dirty="0"/>
          </a:p>
          <a:p>
            <a:r>
              <a:rPr lang="pt-BR" dirty="0" smtClean="0"/>
              <a:t>Sistema de tributação: Federal</a:t>
            </a:r>
          </a:p>
          <a:p>
            <a:r>
              <a:rPr lang="pt-BR" dirty="0" smtClean="0"/>
              <a:t>Regime tributário: Estadual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39739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Faturamento&gt; Cadastros Auxiliares&gt; Natureza de Operação&gt;</a:t>
            </a:r>
          </a:p>
          <a:p>
            <a:r>
              <a:rPr lang="pt-BR" sz="1800" dirty="0" smtClean="0">
                <a:solidFill>
                  <a:srgbClr val="FF0000"/>
                </a:solidFill>
              </a:rPr>
              <a:t>É</a:t>
            </a:r>
            <a:r>
              <a:rPr lang="pt-BR" sz="1800" dirty="0" smtClean="0">
                <a:solidFill>
                  <a:schemeClr val="tx1"/>
                </a:solidFill>
              </a:rPr>
              <a:t> necessário criar uma natureza para cada operação (Venda – Devolução – Compra- transferência – etc..)</a:t>
            </a:r>
            <a:endParaRPr lang="pt-BR" sz="1800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Natureza de operação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4" y="2081796"/>
            <a:ext cx="4588805" cy="3667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039" y="1796045"/>
            <a:ext cx="5430725" cy="4238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865" y="5218146"/>
            <a:ext cx="3895725" cy="14668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12944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430" y="2891368"/>
            <a:ext cx="9487235" cy="13597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1556849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CRM&gt; Cadastros Auxiliares&gt; Classe fiscal&gt;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Cadastrar todas as classes fiscais para todos os estados que possuir operação (cadastrar sempre 2 por estado), sendo uma para contribuinte e outra para não contribuinte.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Ex.: SP CO (contribuinte) e SP NC (não contribuinte).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Classe Fiscal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5050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265964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CRM&gt;Cadastros Auxiliares&gt; Classe fiscal - Regras&gt;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Vincular a classe fiscal criada conforme seus respectivos estados e se contribuinte ou não.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Veja por exemplo o estado de SP configurado de acordo com a orientação do slide anterior.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Nessa listagem serão listado todos os estados que possuir ao menos um cliente cadastrado.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Classe Fiscal - Regras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476" y="3101537"/>
            <a:ext cx="8322212" cy="1008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179900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Cadastros Auxiliares&gt; Configuração tributária&gt;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Inserir: Para criar novas configurações clique em 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Tributária – Criação de cadastro: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124" y="1609079"/>
            <a:ext cx="942975" cy="3429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25" y="2271352"/>
            <a:ext cx="7264878" cy="27463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CaixaDeTexto 9"/>
          <p:cNvSpPr txBox="1"/>
          <p:nvPr/>
        </p:nvSpPr>
        <p:spPr>
          <a:xfrm>
            <a:off x="7800305" y="2271352"/>
            <a:ext cx="43916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Sigla: </a:t>
            </a:r>
            <a:r>
              <a:rPr lang="pt-BR" dirty="0" smtClean="0"/>
              <a:t>EX: ST, TI, NT etc..</a:t>
            </a:r>
          </a:p>
          <a:p>
            <a:r>
              <a:rPr lang="pt-BR" dirty="0" smtClean="0"/>
              <a:t>Descrição: tributado Integralmente / Substituição tributária STXX etc..</a:t>
            </a:r>
          </a:p>
          <a:p>
            <a:endParaRPr lang="pt-BR" dirty="0"/>
          </a:p>
          <a:p>
            <a:r>
              <a:rPr lang="pt-BR" b="1" dirty="0" smtClean="0"/>
              <a:t>Empresas: </a:t>
            </a:r>
            <a:r>
              <a:rPr lang="pt-BR" dirty="0" smtClean="0"/>
              <a:t>Para  quais empresas poderá ser utilizada.</a:t>
            </a:r>
          </a:p>
          <a:p>
            <a:endParaRPr lang="pt-BR" dirty="0"/>
          </a:p>
          <a:p>
            <a:r>
              <a:rPr lang="pt-BR" b="1" dirty="0" smtClean="0"/>
              <a:t>Ativo: </a:t>
            </a:r>
            <a:r>
              <a:rPr lang="pt-BR" dirty="0" smtClean="0"/>
              <a:t>Se desmarcado será considerada desabilitada.</a:t>
            </a:r>
          </a:p>
          <a:p>
            <a:endParaRPr lang="pt-BR" dirty="0"/>
          </a:p>
          <a:p>
            <a:r>
              <a:rPr lang="pt-BR" b="1" dirty="0" smtClean="0"/>
              <a:t>NCM Integração IBPT </a:t>
            </a:r>
            <a:r>
              <a:rPr lang="pt-BR" dirty="0" smtClean="0"/>
              <a:t>– Caso o portal faça parte de alguma regra de integração, o sistema irá vincular automaticamente os NCMS marcados a esta respectiva configuração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30925" y="5460642"/>
            <a:ext cx="6417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Após clicar em salvar, a configuração estará disponível na listagem para edição ou detalhamento.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30995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Cadastros Auxiliares&gt; Configuração tributária&gt;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Após criadas as configurações, poderá ser editado no ícone:     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Abrirá a tela de edição, conforme a tela de criação da nova configuração tributária, podendo ser editado todos os campos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Tributária - Editar: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421" y="1573593"/>
            <a:ext cx="361950" cy="32385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809" y="2856478"/>
            <a:ext cx="6753225" cy="26860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05063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5" y="1147715"/>
            <a:ext cx="11530149" cy="5019385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Cadastros Auxiliares&gt; Configuração tributária&gt;</a:t>
            </a:r>
          </a:p>
          <a:p>
            <a:r>
              <a:rPr lang="pt-BR" dirty="0">
                <a:solidFill>
                  <a:schemeClr val="tx1"/>
                </a:solidFill>
              </a:rPr>
              <a:t>P</a:t>
            </a:r>
            <a:r>
              <a:rPr lang="pt-BR" dirty="0" smtClean="0">
                <a:solidFill>
                  <a:schemeClr val="tx1"/>
                </a:solidFill>
              </a:rPr>
              <a:t>ara detalhar(ou seja configurar) a configuração para cada operação clique no ícone: 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Selecione a natureza a qual deseja detalhar: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Para cada natureza de operação é necessário fazer um detalhamento com suas respectivas classes fiscais (estados). </a:t>
            </a:r>
            <a:r>
              <a:rPr lang="pt-BR" dirty="0" smtClean="0">
                <a:solidFill>
                  <a:schemeClr val="tx1"/>
                </a:solidFill>
              </a:rPr>
              <a:t>Nesse momento é imprescindível a consulta junto ao contador responsável para a correta realização dessas configurações.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Ao selecionar a natureza de operação será listado todas as classes fiscais já cadastradas, e para associar novas regras clique em “ associar classe fiscal”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Tributária – Detalhar Parte 1: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4256" y="1616239"/>
            <a:ext cx="397637" cy="39763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980" y="2526543"/>
            <a:ext cx="7581900" cy="7905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89867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530149" cy="5150054"/>
          </a:xfrm>
        </p:spPr>
        <p:txBody>
          <a:bodyPr>
            <a:noAutofit/>
          </a:bodyPr>
          <a:lstStyle/>
          <a:p>
            <a:r>
              <a:rPr lang="pt-BR" b="1" dirty="0">
                <a:solidFill>
                  <a:schemeClr val="tx1"/>
                </a:solidFill>
              </a:rPr>
              <a:t>O que é CFOP</a:t>
            </a:r>
          </a:p>
          <a:p>
            <a:endParaRPr lang="pt-BR" b="1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É um código numérico que identifica a natureza de circulação da mercadoria ou </a:t>
            </a:r>
            <a:r>
              <a:rPr lang="pt-BR" dirty="0" smtClean="0">
                <a:solidFill>
                  <a:schemeClr val="tx1"/>
                </a:solidFill>
              </a:rPr>
              <a:t>prestação </a:t>
            </a:r>
            <a:r>
              <a:rPr lang="pt-BR" dirty="0">
                <a:solidFill>
                  <a:schemeClr val="tx1"/>
                </a:solidFill>
              </a:rPr>
              <a:t>de serviço de transportes e de comunicação.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Através do CFOP pode ser definido </a:t>
            </a:r>
            <a:r>
              <a:rPr lang="pt-BR" dirty="0" smtClean="0">
                <a:solidFill>
                  <a:schemeClr val="tx1"/>
                </a:solidFill>
              </a:rPr>
              <a:t>alguma das informações quanto a operação fiscal, ou seja,  se terá </a:t>
            </a:r>
            <a:r>
              <a:rPr lang="pt-BR" dirty="0">
                <a:solidFill>
                  <a:schemeClr val="tx1"/>
                </a:solidFill>
              </a:rPr>
              <a:t>ou não </a:t>
            </a:r>
            <a:r>
              <a:rPr lang="pt-BR" dirty="0" smtClean="0">
                <a:solidFill>
                  <a:schemeClr val="tx1"/>
                </a:solidFill>
              </a:rPr>
              <a:t>incidência de impostos</a:t>
            </a:r>
            <a:r>
              <a:rPr lang="pt-BR" dirty="0">
                <a:solidFill>
                  <a:schemeClr val="tx1"/>
                </a:solidFill>
              </a:rPr>
              <a:t>. 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Cada código é composto por quatro dígitos, sendo que através do primeiro dígito é possível identificar qual o tipo de operação, se </a:t>
            </a:r>
            <a:r>
              <a:rPr lang="pt-BR" dirty="0" smtClean="0">
                <a:solidFill>
                  <a:schemeClr val="tx1"/>
                </a:solidFill>
              </a:rPr>
              <a:t>“Entrada” </a:t>
            </a:r>
            <a:r>
              <a:rPr lang="pt-BR" dirty="0">
                <a:solidFill>
                  <a:schemeClr val="tx1"/>
                </a:solidFill>
              </a:rPr>
              <a:t>ou </a:t>
            </a:r>
            <a:r>
              <a:rPr lang="pt-BR" dirty="0" smtClean="0">
                <a:solidFill>
                  <a:schemeClr val="tx1"/>
                </a:solidFill>
              </a:rPr>
              <a:t>“Saída” </a:t>
            </a:r>
            <a:r>
              <a:rPr lang="pt-BR" dirty="0">
                <a:solidFill>
                  <a:schemeClr val="tx1"/>
                </a:solidFill>
              </a:rPr>
              <a:t>de mercadorias: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/>
              <a:t>CFOP – Código Fiscal de Operações e de Prestações</a:t>
            </a:r>
          </a:p>
        </p:txBody>
      </p:sp>
    </p:spTree>
    <p:extLst>
      <p:ext uri="{BB962C8B-B14F-4D97-AF65-F5344CB8AC3E}">
        <p14:creationId xmlns:p14="http://schemas.microsoft.com/office/powerpoint/2010/main" val="252748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1236372"/>
            <a:ext cx="6419850" cy="1476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detalhamento de Classe Fiscal – Parte 2: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49" y="2616808"/>
            <a:ext cx="4905375" cy="34385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Seta para a esquerda 7"/>
          <p:cNvSpPr/>
          <p:nvPr/>
        </p:nvSpPr>
        <p:spPr>
          <a:xfrm>
            <a:off x="6606862" y="1727405"/>
            <a:ext cx="231819" cy="28333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 para a esquerda 8"/>
          <p:cNvSpPr/>
          <p:nvPr/>
        </p:nvSpPr>
        <p:spPr>
          <a:xfrm>
            <a:off x="5236300" y="2865293"/>
            <a:ext cx="1370562" cy="580369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000" dirty="0" smtClean="0"/>
              <a:t>Define a situação tributária</a:t>
            </a:r>
            <a:endParaRPr lang="pt-BR" sz="1000" dirty="0"/>
          </a:p>
        </p:txBody>
      </p:sp>
      <p:sp>
        <p:nvSpPr>
          <p:cNvPr id="10" name="Retângulo 9"/>
          <p:cNvSpPr/>
          <p:nvPr/>
        </p:nvSpPr>
        <p:spPr>
          <a:xfrm>
            <a:off x="1017431" y="3001086"/>
            <a:ext cx="4218869" cy="3087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a esquerda 10"/>
          <p:cNvSpPr/>
          <p:nvPr/>
        </p:nvSpPr>
        <p:spPr>
          <a:xfrm>
            <a:off x="5004481" y="3547512"/>
            <a:ext cx="231819" cy="14166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5132531" y="3853577"/>
            <a:ext cx="6947853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100" b="1" dirty="0" smtClean="0"/>
              <a:t>Em caso de  ST OBRIGATÓRIO Preencher CST x.10, x.30, x.70.  Alíquota ICMS +</a:t>
            </a:r>
          </a:p>
          <a:p>
            <a:r>
              <a:rPr lang="pt-BR" sz="1100" b="1" dirty="0" smtClean="0"/>
              <a:t>Margem ICMS ST + Alíquota ICMS ST  e redução somente quanto tiver</a:t>
            </a:r>
          </a:p>
          <a:p>
            <a:r>
              <a:rPr lang="pt-BR" sz="1100" b="1" dirty="0" smtClean="0"/>
              <a:t>Estes campos somente serão apresentados  se habilitado: </a:t>
            </a:r>
            <a:br>
              <a:rPr lang="pt-BR" sz="1100" b="1" dirty="0" smtClean="0"/>
            </a:br>
            <a:r>
              <a:rPr lang="pt-BR" sz="1100" b="1" dirty="0" smtClean="0"/>
              <a:t>Acesso Restrito&gt; faturamento&gt; </a:t>
            </a:r>
            <a:endParaRPr lang="pt-BR" sz="1100" b="1" dirty="0"/>
          </a:p>
        </p:txBody>
      </p:sp>
      <p:sp>
        <p:nvSpPr>
          <p:cNvPr id="13" name="Retângulo 12"/>
          <p:cNvSpPr/>
          <p:nvPr/>
        </p:nvSpPr>
        <p:spPr>
          <a:xfrm>
            <a:off x="927279" y="4018208"/>
            <a:ext cx="4172755" cy="57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2537138" y="2355474"/>
            <a:ext cx="4213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>
                <a:solidFill>
                  <a:srgbClr val="FF0000"/>
                </a:solidFill>
              </a:rPr>
              <a:t>CFOP define o código da operação</a:t>
            </a:r>
            <a:endParaRPr lang="pt-BR" sz="1200" dirty="0">
              <a:solidFill>
                <a:srgbClr val="FF0000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2060620" y="2206811"/>
            <a:ext cx="4584878" cy="42566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10005410" y="1869073"/>
            <a:ext cx="2074974" cy="2445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319276" y="5828106"/>
            <a:ext cx="572362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BR" b="1" i="1" dirty="0" smtClean="0"/>
              <a:t>Em caso do Simples Nacional o preenchimento do campo CSOSN é obrigatório.</a:t>
            </a:r>
            <a:endParaRPr lang="pt-BR" b="1" i="1" dirty="0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279" y="6055333"/>
            <a:ext cx="3600450" cy="352425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7160654" y="1236372"/>
            <a:ext cx="4919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Classe fiscal: Selecione todas as classes a serem configuradas com este detalhamento.</a:t>
            </a:r>
          </a:p>
          <a:p>
            <a:endParaRPr lang="pt-BR" sz="1200" dirty="0"/>
          </a:p>
          <a:p>
            <a:endParaRPr lang="pt-BR" sz="1200" dirty="0" smtClean="0"/>
          </a:p>
          <a:p>
            <a:r>
              <a:rPr lang="pt-BR" sz="1200" dirty="0" smtClean="0"/>
              <a:t>Operação de receita: Deverá estar marcado para todas as operações que configurem receita.</a:t>
            </a:r>
          </a:p>
          <a:p>
            <a:endParaRPr lang="pt-BR" sz="1200" dirty="0"/>
          </a:p>
          <a:p>
            <a:r>
              <a:rPr lang="pt-BR" sz="1200" dirty="0" smtClean="0"/>
              <a:t>CFOP: De acordo com a operação, bem como, se a operação é estadual ou interestadual.</a:t>
            </a:r>
          </a:p>
          <a:p>
            <a:endParaRPr lang="pt-BR" sz="1200" dirty="0"/>
          </a:p>
          <a:p>
            <a:r>
              <a:rPr lang="pt-BR" sz="1200" dirty="0" smtClean="0"/>
              <a:t>CST: Define o tipo de operação x tributação.</a:t>
            </a:r>
          </a:p>
          <a:p>
            <a:r>
              <a:rPr lang="pt-BR" sz="1200" dirty="0" smtClean="0"/>
              <a:t> </a:t>
            </a:r>
            <a:r>
              <a:rPr lang="pt-BR" sz="1200" dirty="0" err="1" smtClean="0"/>
              <a:t>Ex</a:t>
            </a:r>
            <a:r>
              <a:rPr lang="pt-BR" sz="1200" dirty="0" smtClean="0"/>
              <a:t>: 0.00 TI – 0.10 ou 0.60 ST etc.. Alíquota de ICMS: 0 % de alíquota estadual ou interestadual de acordo com a operação.</a:t>
            </a:r>
            <a:endParaRPr lang="pt-BR" sz="1200" dirty="0"/>
          </a:p>
          <a:p>
            <a:endParaRPr lang="pt-BR" sz="12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5525037" y="4842456"/>
            <a:ext cx="5975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Os Campos correspondentes a PIS e COFINS precisam ser configurados de acordo com o Regime de Tributação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2810" y="4018208"/>
            <a:ext cx="2268159" cy="60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461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64" y="1598755"/>
            <a:ext cx="6153150" cy="295275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</a:t>
            </a:r>
            <a:r>
              <a:rPr lang="pt-BR" dirty="0" smtClean="0"/>
              <a:t>das Informações para Obrigações Acessórias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7062952" y="1598755"/>
            <a:ext cx="45677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Tributação Simples</a:t>
            </a:r>
            <a:r>
              <a:rPr lang="pt-BR" dirty="0" smtClean="0"/>
              <a:t>: não é permitido crédito ou débito para optantes do simples.</a:t>
            </a:r>
          </a:p>
          <a:p>
            <a:endParaRPr lang="pt-BR" dirty="0"/>
          </a:p>
          <a:p>
            <a:r>
              <a:rPr lang="pt-BR" dirty="0" smtClean="0"/>
              <a:t>Na maioria dos Regulamentos do ICMS é estabelecido que tais lançamentos devem ocorrer na Base 3 (o sistema traz por padrão). </a:t>
            </a:r>
          </a:p>
          <a:p>
            <a:r>
              <a:rPr lang="pt-BR" dirty="0" smtClean="0"/>
              <a:t>Caso o estado do contribuinte tiver entendimento diferente, o usuário poderá alterar para a Base 2.</a:t>
            </a:r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44707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das Informações para Obrigações Acessórias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858150" y="1410754"/>
            <a:ext cx="50029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Tributação Real/Presumido e Regime Normal no Estado:</a:t>
            </a:r>
          </a:p>
          <a:p>
            <a:endParaRPr lang="pt-BR" dirty="0"/>
          </a:p>
          <a:p>
            <a:r>
              <a:rPr lang="pt-BR" b="1" dirty="0" smtClean="0"/>
              <a:t>ICMS</a:t>
            </a:r>
            <a:r>
              <a:rPr lang="pt-BR" dirty="0" smtClean="0"/>
              <a:t>: havendo crédito </a:t>
            </a:r>
            <a:r>
              <a:rPr lang="pt-BR" dirty="0"/>
              <a:t>ou débito </a:t>
            </a:r>
            <a:r>
              <a:rPr lang="pt-BR" dirty="0" smtClean="0"/>
              <a:t>de ICMS </a:t>
            </a:r>
            <a:r>
              <a:rPr lang="pt-BR" dirty="0"/>
              <a:t>na operação</a:t>
            </a:r>
            <a:r>
              <a:rPr lang="pt-BR" dirty="0" smtClean="0"/>
              <a:t>, esse parâmetro deverá estar marcado.</a:t>
            </a:r>
            <a:endParaRPr lang="pt-BR" dirty="0"/>
          </a:p>
          <a:p>
            <a:endParaRPr lang="pt-BR" dirty="0"/>
          </a:p>
          <a:p>
            <a:r>
              <a:rPr lang="pt-BR" b="1" dirty="0" smtClean="0"/>
              <a:t>IPI</a:t>
            </a:r>
            <a:r>
              <a:rPr lang="pt-BR" dirty="0" smtClean="0"/>
              <a:t>: </a:t>
            </a:r>
            <a:r>
              <a:rPr lang="pt-BR" dirty="0"/>
              <a:t>havendo crédito ou débito de </a:t>
            </a:r>
            <a:r>
              <a:rPr lang="pt-BR" dirty="0" smtClean="0"/>
              <a:t>IPI na operação, </a:t>
            </a:r>
            <a:r>
              <a:rPr lang="pt-BR" dirty="0"/>
              <a:t>esse parâmetro deverá estar marcado.</a:t>
            </a:r>
          </a:p>
          <a:p>
            <a:endParaRPr lang="pt-BR" dirty="0" smtClean="0"/>
          </a:p>
          <a:p>
            <a:r>
              <a:rPr lang="pt-BR" b="1" dirty="0" smtClean="0"/>
              <a:t>Obs</a:t>
            </a:r>
            <a:r>
              <a:rPr lang="pt-BR" dirty="0" smtClean="0"/>
              <a:t>. Nos casos em que tiver produtos com tributação isenta, não-tributado ou outros o sistema </a:t>
            </a:r>
            <a:r>
              <a:rPr lang="pt-BR" dirty="0"/>
              <a:t>traz por padrão </a:t>
            </a:r>
            <a:r>
              <a:rPr lang="pt-BR" dirty="0" smtClean="0"/>
              <a:t>na Base 3, porém caso </a:t>
            </a:r>
            <a:r>
              <a:rPr lang="pt-BR" dirty="0"/>
              <a:t>o estado do contribuinte tiver entendimento diferente, o usuário poderá alterar para a Base 2.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88" y="1378039"/>
            <a:ext cx="6134100" cy="303847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2041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447640" y="1096199"/>
            <a:ext cx="11530149" cy="5019385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Suprimentos&gt; Estoque&gt; Produtos&gt;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Atentar-se aos campos com validação Fiscal.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/>
                </a:solidFill>
              </a:rPr>
              <a:t>Origem Mercadoria</a:t>
            </a:r>
            <a:endParaRPr lang="pt-BR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/>
                </a:solidFill>
              </a:rPr>
              <a:t>Configuração tributária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/>
                </a:solidFill>
              </a:rPr>
              <a:t>NCM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do Produto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39" y="3742855"/>
            <a:ext cx="7734300" cy="18192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981519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pt-BR" sz="4400" dirty="0" smtClean="0">
              <a:solidFill>
                <a:schemeClr val="tx1"/>
              </a:solidFill>
            </a:endParaRPr>
          </a:p>
          <a:p>
            <a:pPr algn="ctr"/>
            <a:r>
              <a:rPr lang="pt-BR" sz="4400" dirty="0" smtClean="0">
                <a:solidFill>
                  <a:srgbClr val="FF0000"/>
                </a:solidFill>
              </a:rPr>
              <a:t>Vamos Relembrar a orientação que era passada no treinamento de certificação:</a:t>
            </a:r>
            <a:endParaRPr lang="pt-BR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6642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659305" cy="5019385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pt-BR" sz="1800" dirty="0" smtClean="0">
                <a:solidFill>
                  <a:schemeClr val="tx1"/>
                </a:solidFill>
              </a:rPr>
              <a:t>Acesso </a:t>
            </a:r>
            <a:r>
              <a:rPr lang="pt-BR" sz="1800" dirty="0">
                <a:solidFill>
                  <a:schemeClr val="tx1"/>
                </a:solidFill>
              </a:rPr>
              <a:t>restrito&gt; Fiscal&gt; Configuração de Regras Fiscais&gt;CST&gt; 0.00&gt;Alíquota de ICMS: Indiferente&gt;Salvar&gt;</a:t>
            </a:r>
          </a:p>
          <a:p>
            <a:pPr marL="342900" indent="-342900">
              <a:buFontTx/>
              <a:buChar char="-"/>
            </a:pPr>
            <a:endParaRPr lang="pt-BR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pt-BR" dirty="0">
              <a:solidFill>
                <a:schemeClr val="tx1"/>
              </a:solidFill>
            </a:endParaRPr>
          </a:p>
          <a:p>
            <a:r>
              <a:rPr lang="pt-BR" sz="1800" dirty="0">
                <a:solidFill>
                  <a:schemeClr val="tx1"/>
                </a:solidFill>
              </a:rPr>
              <a:t>Dentro do detalhamento da configuração tributária:  (suprimentos&gt; estoque&gt; cadastros auxiliares&gt; configuração tributária&gt; detalhamento&gt;) : Alterar a conf. Tributária para:</a:t>
            </a:r>
            <a:r>
              <a:rPr lang="pt-BR" sz="1800" b="1" dirty="0">
                <a:solidFill>
                  <a:schemeClr val="tx1"/>
                </a:solidFill>
              </a:rPr>
              <a:t> </a:t>
            </a:r>
            <a:endParaRPr lang="pt-BR" sz="1800" b="1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pt-BR" sz="1800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Gera </a:t>
            </a:r>
            <a:r>
              <a:rPr lang="pt-BR" sz="1800" dirty="0">
                <a:solidFill>
                  <a:srgbClr val="FF0000"/>
                </a:solidFill>
              </a:rPr>
              <a:t>operação de receita: </a:t>
            </a:r>
            <a:r>
              <a:rPr lang="pt-BR" sz="1800" dirty="0" smtClean="0">
                <a:solidFill>
                  <a:srgbClr val="FF0000"/>
                </a:solidFill>
              </a:rPr>
              <a:t>Desmarcado</a:t>
            </a:r>
            <a:endParaRPr lang="pt-BR" sz="18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b="1" dirty="0" err="1" smtClean="0">
                <a:solidFill>
                  <a:srgbClr val="FF0000"/>
                </a:solidFill>
              </a:rPr>
              <a:t>cst</a:t>
            </a:r>
            <a:r>
              <a:rPr lang="pt-BR" sz="1800" b="1" dirty="0">
                <a:solidFill>
                  <a:srgbClr val="FF0000"/>
                </a:solidFill>
              </a:rPr>
              <a:t>: 0.00 </a:t>
            </a:r>
            <a:endParaRPr lang="pt-BR" sz="18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Alíquota </a:t>
            </a:r>
            <a:r>
              <a:rPr lang="pt-BR" sz="1800" dirty="0">
                <a:solidFill>
                  <a:srgbClr val="FF0000"/>
                </a:solidFill>
              </a:rPr>
              <a:t>0</a:t>
            </a:r>
            <a:r>
              <a:rPr lang="pt-BR" sz="18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CSNOSN </a:t>
            </a:r>
            <a:r>
              <a:rPr lang="pt-BR" sz="1800" dirty="0">
                <a:solidFill>
                  <a:srgbClr val="FF0000"/>
                </a:solidFill>
              </a:rPr>
              <a:t>para: 0102 </a:t>
            </a:r>
            <a:endParaRPr lang="pt-BR" sz="18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CST PIS</a:t>
            </a:r>
            <a:r>
              <a:rPr lang="pt-BR" sz="1800" dirty="0">
                <a:solidFill>
                  <a:srgbClr val="FF0000"/>
                </a:solidFill>
              </a:rPr>
              <a:t>= 99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CST </a:t>
            </a:r>
            <a:r>
              <a:rPr lang="pt-BR" sz="1800" dirty="0" err="1" smtClean="0">
                <a:solidFill>
                  <a:srgbClr val="FF0000"/>
                </a:solidFill>
              </a:rPr>
              <a:t>Cofins</a:t>
            </a:r>
            <a:r>
              <a:rPr lang="pt-BR" sz="1800" dirty="0">
                <a:solidFill>
                  <a:srgbClr val="FF0000"/>
                </a:solidFill>
              </a:rPr>
              <a:t>= </a:t>
            </a:r>
            <a:r>
              <a:rPr lang="pt-BR" sz="1800" dirty="0" smtClean="0">
                <a:solidFill>
                  <a:srgbClr val="FF0000"/>
                </a:solidFill>
              </a:rPr>
              <a:t>99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1800" dirty="0">
              <a:solidFill>
                <a:srgbClr val="FF0000"/>
              </a:solidFill>
            </a:endParaRPr>
          </a:p>
          <a:p>
            <a:r>
              <a:rPr lang="pt-BR" sz="1800" dirty="0" smtClean="0">
                <a:solidFill>
                  <a:schemeClr val="tx1"/>
                </a:solidFill>
              </a:rPr>
              <a:t>OBS: Em alguns estados aceitam </a:t>
            </a:r>
            <a:r>
              <a:rPr lang="pt-BR" sz="1800" dirty="0" err="1" smtClean="0">
                <a:solidFill>
                  <a:schemeClr val="tx1"/>
                </a:solidFill>
              </a:rPr>
              <a:t>cst</a:t>
            </a:r>
            <a:r>
              <a:rPr lang="pt-BR" sz="1800" dirty="0" smtClean="0">
                <a:solidFill>
                  <a:schemeClr val="tx1"/>
                </a:solidFill>
              </a:rPr>
              <a:t> 0.00 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alíquota estadual 17/12/18/15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CSOSN 0900</a:t>
            </a:r>
          </a:p>
          <a:p>
            <a:r>
              <a:rPr lang="pt-BR" sz="3500" b="1" i="1" dirty="0" smtClean="0">
                <a:solidFill>
                  <a:schemeClr val="tx1"/>
                </a:solidFill>
              </a:rPr>
              <a:t>***Se não estiver configurado desta forma indicadas irá acusar rejeição! </a:t>
            </a:r>
            <a:endParaRPr lang="pt-BR" sz="3500" b="1" i="1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cap="all" dirty="0" smtClean="0">
                <a:solidFill>
                  <a:schemeClr val="tx1"/>
                </a:solidFill>
              </a:rPr>
              <a:t/>
            </a:r>
            <a:br>
              <a:rPr lang="pt-BR" sz="4000" cap="all" dirty="0" smtClean="0">
                <a:solidFill>
                  <a:schemeClr val="tx1"/>
                </a:solidFill>
              </a:rPr>
            </a:br>
            <a:r>
              <a:rPr lang="pt-BR" sz="4000" cap="all" dirty="0" smtClean="0">
                <a:solidFill>
                  <a:schemeClr val="tx1"/>
                </a:solidFill>
              </a:rPr>
              <a:t>Configuração </a:t>
            </a:r>
            <a:r>
              <a:rPr lang="pt-BR" sz="4000" cap="all" dirty="0">
                <a:solidFill>
                  <a:schemeClr val="tx1"/>
                </a:solidFill>
              </a:rPr>
              <a:t>tributária – Regime Simples:</a:t>
            </a:r>
            <a:r>
              <a:rPr lang="pt-BR" sz="4000" cap="all" dirty="0">
                <a:solidFill>
                  <a:srgbClr val="022859"/>
                </a:solidFill>
              </a:rPr>
              <a:t/>
            </a:r>
            <a:br>
              <a:rPr lang="pt-BR" sz="4000" cap="all" dirty="0">
                <a:solidFill>
                  <a:srgbClr val="022859"/>
                </a:solidFill>
              </a:rPr>
            </a:b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41" y="1411721"/>
            <a:ext cx="9307549" cy="726172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m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09882" y="2440607"/>
            <a:ext cx="5190187" cy="25371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7" name="Fluxograma: Somador 16"/>
          <p:cNvSpPr/>
          <p:nvPr/>
        </p:nvSpPr>
        <p:spPr>
          <a:xfrm>
            <a:off x="103031" y="180304"/>
            <a:ext cx="12088969" cy="6677696"/>
          </a:xfrm>
          <a:prstGeom prst="flowChartSummingJunctio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Fluxograma: Processo 17"/>
          <p:cNvSpPr/>
          <p:nvPr/>
        </p:nvSpPr>
        <p:spPr>
          <a:xfrm>
            <a:off x="3580328" y="5692462"/>
            <a:ext cx="5112912" cy="1004552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0" dirty="0"/>
              <a:t>M</a:t>
            </a:r>
            <a:r>
              <a:rPr lang="pt-BR" sz="8000" dirty="0" smtClean="0"/>
              <a:t>udou</a:t>
            </a:r>
            <a:endParaRPr lang="pt-BR" sz="8000" dirty="0"/>
          </a:p>
        </p:txBody>
      </p:sp>
    </p:spTree>
    <p:extLst>
      <p:ext uri="{BB962C8B-B14F-4D97-AF65-F5344CB8AC3E}">
        <p14:creationId xmlns:p14="http://schemas.microsoft.com/office/powerpoint/2010/main" val="34462862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330926" y="1134836"/>
            <a:ext cx="11659305" cy="5019385"/>
          </a:xfrm>
        </p:spPr>
        <p:txBody>
          <a:bodyPr>
            <a:normAutofit/>
          </a:bodyPr>
          <a:lstStyle/>
          <a:p>
            <a:r>
              <a:rPr lang="pt-BR" sz="1800" dirty="0" smtClean="0">
                <a:solidFill>
                  <a:schemeClr val="tx1"/>
                </a:solidFill>
              </a:rPr>
              <a:t>Dentro </a:t>
            </a:r>
            <a:r>
              <a:rPr lang="pt-BR" sz="1800" dirty="0">
                <a:solidFill>
                  <a:schemeClr val="tx1"/>
                </a:solidFill>
              </a:rPr>
              <a:t>do detalhamento da configuração tributária:  (suprimentos&gt; estoque&gt; cadastros auxiliares&gt; configuração tributária&gt; detalhamento&gt;) : Alterar a conf. Tributária para:</a:t>
            </a:r>
            <a:r>
              <a:rPr lang="pt-BR" sz="1800" b="1" dirty="0">
                <a:solidFill>
                  <a:schemeClr val="tx1"/>
                </a:solidFill>
              </a:rPr>
              <a:t> </a:t>
            </a:r>
            <a:endParaRPr lang="pt-BR" sz="1800" b="1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pt-BR" sz="1800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Gera </a:t>
            </a:r>
            <a:r>
              <a:rPr lang="pt-BR" sz="1800" dirty="0">
                <a:solidFill>
                  <a:srgbClr val="FF0000"/>
                </a:solidFill>
              </a:rPr>
              <a:t>operação de receita: </a:t>
            </a:r>
            <a:r>
              <a:rPr lang="pt-BR" sz="1800" dirty="0" smtClean="0">
                <a:solidFill>
                  <a:srgbClr val="FF0000"/>
                </a:solidFill>
              </a:rPr>
              <a:t>Desmarcado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b="1" dirty="0" smtClean="0">
                <a:solidFill>
                  <a:srgbClr val="FF0000"/>
                </a:solidFill>
              </a:rPr>
              <a:t>CFOP: 5405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b="1" dirty="0" err="1" smtClean="0">
                <a:solidFill>
                  <a:srgbClr val="FF0000"/>
                </a:solidFill>
              </a:rPr>
              <a:t>cst</a:t>
            </a:r>
            <a:r>
              <a:rPr lang="pt-BR" sz="1800" b="1" dirty="0">
                <a:solidFill>
                  <a:srgbClr val="FF0000"/>
                </a:solidFill>
              </a:rPr>
              <a:t>: </a:t>
            </a:r>
            <a:r>
              <a:rPr lang="pt-BR" sz="1800" b="1" dirty="0" smtClean="0">
                <a:solidFill>
                  <a:srgbClr val="FF0000"/>
                </a:solidFill>
              </a:rPr>
              <a:t>0.60</a:t>
            </a:r>
            <a:endParaRPr lang="pt-BR" sz="18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Alíquota </a:t>
            </a:r>
            <a:r>
              <a:rPr lang="pt-BR" sz="1800" dirty="0">
                <a:solidFill>
                  <a:srgbClr val="FF0000"/>
                </a:solidFill>
              </a:rPr>
              <a:t>0</a:t>
            </a:r>
            <a:r>
              <a:rPr lang="pt-BR" sz="18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CSNOSN </a:t>
            </a:r>
            <a:r>
              <a:rPr lang="pt-BR" sz="1800" dirty="0">
                <a:solidFill>
                  <a:srgbClr val="FF0000"/>
                </a:solidFill>
              </a:rPr>
              <a:t>para: </a:t>
            </a:r>
            <a:r>
              <a:rPr lang="pt-BR" sz="1800" dirty="0" smtClean="0">
                <a:solidFill>
                  <a:srgbClr val="FF0000"/>
                </a:solidFill>
              </a:rPr>
              <a:t>0102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CST PIS</a:t>
            </a:r>
            <a:r>
              <a:rPr lang="pt-BR" sz="1800" dirty="0">
                <a:solidFill>
                  <a:srgbClr val="FF0000"/>
                </a:solidFill>
              </a:rPr>
              <a:t>= 99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1800" dirty="0" smtClean="0">
                <a:solidFill>
                  <a:srgbClr val="FF0000"/>
                </a:solidFill>
              </a:rPr>
              <a:t>CST </a:t>
            </a:r>
            <a:r>
              <a:rPr lang="pt-BR" sz="1800" dirty="0" err="1" smtClean="0">
                <a:solidFill>
                  <a:srgbClr val="FF0000"/>
                </a:solidFill>
              </a:rPr>
              <a:t>Cofins</a:t>
            </a:r>
            <a:r>
              <a:rPr lang="pt-BR" sz="1800" dirty="0">
                <a:solidFill>
                  <a:srgbClr val="FF0000"/>
                </a:solidFill>
              </a:rPr>
              <a:t>= </a:t>
            </a:r>
            <a:r>
              <a:rPr lang="pt-BR" sz="1800" dirty="0" smtClean="0">
                <a:solidFill>
                  <a:srgbClr val="FF0000"/>
                </a:solidFill>
              </a:rPr>
              <a:t>99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1800" dirty="0">
              <a:solidFill>
                <a:srgbClr val="FF0000"/>
              </a:solidFill>
            </a:endParaRPr>
          </a:p>
          <a:p>
            <a:r>
              <a:rPr lang="pt-BR" sz="3500" b="1" i="1" dirty="0" smtClean="0">
                <a:solidFill>
                  <a:schemeClr val="tx1"/>
                </a:solidFill>
              </a:rPr>
              <a:t>***Se não estiver configurado desta forma indicadas irá acusar rejeição! </a:t>
            </a:r>
            <a:endParaRPr lang="pt-BR" sz="3500" b="1" i="1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cap="all" dirty="0" smtClean="0">
                <a:solidFill>
                  <a:schemeClr val="tx1"/>
                </a:solidFill>
              </a:rPr>
              <a:t/>
            </a:r>
            <a:br>
              <a:rPr lang="pt-BR" sz="4000" cap="all" dirty="0" smtClean="0">
                <a:solidFill>
                  <a:schemeClr val="tx1"/>
                </a:solidFill>
              </a:rPr>
            </a:br>
            <a:r>
              <a:rPr lang="pt-BR" sz="3600" cap="all" dirty="0" smtClean="0">
                <a:solidFill>
                  <a:schemeClr val="tx1"/>
                </a:solidFill>
              </a:rPr>
              <a:t>Configuração </a:t>
            </a:r>
            <a:r>
              <a:rPr lang="pt-BR" sz="3600" cap="all" dirty="0">
                <a:solidFill>
                  <a:schemeClr val="tx1"/>
                </a:solidFill>
              </a:rPr>
              <a:t>tributária – Regime </a:t>
            </a:r>
            <a:r>
              <a:rPr lang="pt-BR" sz="3600" cap="all" dirty="0" smtClean="0">
                <a:solidFill>
                  <a:schemeClr val="tx1"/>
                </a:solidFill>
              </a:rPr>
              <a:t>Simples COM ST</a:t>
            </a:r>
            <a:r>
              <a:rPr lang="pt-BR" sz="4000" cap="all" dirty="0">
                <a:solidFill>
                  <a:srgbClr val="022859"/>
                </a:solidFill>
              </a:rPr>
              <a:t/>
            </a:r>
            <a:br>
              <a:rPr lang="pt-BR" sz="4000" cap="all" dirty="0">
                <a:solidFill>
                  <a:srgbClr val="022859"/>
                </a:solidFill>
              </a:rPr>
            </a:br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5190186" y="1809543"/>
            <a:ext cx="5190187" cy="25371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Fluxograma: Somador 3"/>
          <p:cNvSpPr/>
          <p:nvPr/>
        </p:nvSpPr>
        <p:spPr>
          <a:xfrm>
            <a:off x="103031" y="180304"/>
            <a:ext cx="12088969" cy="6677696"/>
          </a:xfrm>
          <a:prstGeom prst="flowChartSummingJunctio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Fluxograma: Processo 5"/>
          <p:cNvSpPr/>
          <p:nvPr/>
        </p:nvSpPr>
        <p:spPr>
          <a:xfrm>
            <a:off x="3580327" y="5293217"/>
            <a:ext cx="5537915" cy="1403797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0" dirty="0"/>
              <a:t>M</a:t>
            </a:r>
            <a:r>
              <a:rPr lang="pt-BR" sz="8000" dirty="0" smtClean="0"/>
              <a:t>udou</a:t>
            </a:r>
            <a:endParaRPr lang="pt-BR" sz="8000" dirty="0"/>
          </a:p>
        </p:txBody>
      </p:sp>
    </p:spTree>
    <p:extLst>
      <p:ext uri="{BB962C8B-B14F-4D97-AF65-F5344CB8AC3E}">
        <p14:creationId xmlns:p14="http://schemas.microsoft.com/office/powerpoint/2010/main" val="2326259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pt-BR" sz="5600" dirty="0" smtClean="0">
                <a:solidFill>
                  <a:schemeClr val="tx1"/>
                </a:solidFill>
              </a:rPr>
              <a:t>Dentro </a:t>
            </a:r>
            <a:r>
              <a:rPr lang="pt-BR" sz="5600" dirty="0">
                <a:solidFill>
                  <a:schemeClr val="tx1"/>
                </a:solidFill>
              </a:rPr>
              <a:t>do detalhamento da configuração tributária:  (suprimentos&gt; estoque&gt; cadastros auxiliares&gt; configuração tributária&gt; detalhamento&gt;) : Alterar a conf. Tributária para:</a:t>
            </a:r>
            <a:r>
              <a:rPr lang="pt-BR" sz="5600" b="1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endParaRPr lang="pt-BR" sz="36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 smtClean="0">
              <a:solidFill>
                <a:srgbClr val="FF0000"/>
              </a:solidFill>
            </a:endParaRPr>
          </a:p>
          <a:p>
            <a:endParaRPr lang="pt-BR" sz="96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b="1" dirty="0" err="1" smtClean="0">
                <a:solidFill>
                  <a:srgbClr val="FF0000"/>
                </a:solidFill>
              </a:rPr>
              <a:t>cst</a:t>
            </a:r>
            <a:r>
              <a:rPr lang="pt-BR" sz="9600" b="1" dirty="0" smtClean="0">
                <a:solidFill>
                  <a:srgbClr val="FF0000"/>
                </a:solidFill>
              </a:rPr>
              <a:t>: 0.00</a:t>
            </a:r>
            <a:endParaRPr lang="pt-BR" sz="96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 smtClean="0">
                <a:solidFill>
                  <a:srgbClr val="FF0000"/>
                </a:solidFill>
              </a:rPr>
              <a:t>Alíquota  estadual (12/17/25/18)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 smtClean="0">
                <a:solidFill>
                  <a:srgbClr val="FF0000"/>
                </a:solidFill>
              </a:rPr>
              <a:t>CST </a:t>
            </a:r>
            <a:r>
              <a:rPr lang="pt-BR" sz="9600" dirty="0">
                <a:solidFill>
                  <a:srgbClr val="FF0000"/>
                </a:solidFill>
              </a:rPr>
              <a:t>PIS= </a:t>
            </a:r>
            <a:r>
              <a:rPr lang="pt-BR" sz="9600" dirty="0" smtClean="0">
                <a:solidFill>
                  <a:srgbClr val="FF0000"/>
                </a:solidFill>
              </a:rPr>
              <a:t>99 e alíquota 0</a:t>
            </a:r>
            <a:endParaRPr lang="pt-BR" sz="96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>
                <a:solidFill>
                  <a:srgbClr val="FF0000"/>
                </a:solidFill>
              </a:rPr>
              <a:t>CST </a:t>
            </a:r>
            <a:r>
              <a:rPr lang="pt-BR" sz="9600" dirty="0" err="1">
                <a:solidFill>
                  <a:srgbClr val="FF0000"/>
                </a:solidFill>
              </a:rPr>
              <a:t>Cofins</a:t>
            </a:r>
            <a:r>
              <a:rPr lang="pt-BR" sz="9600" dirty="0">
                <a:solidFill>
                  <a:srgbClr val="FF0000"/>
                </a:solidFill>
              </a:rPr>
              <a:t>= </a:t>
            </a:r>
            <a:r>
              <a:rPr lang="pt-BR" sz="9600" dirty="0" smtClean="0">
                <a:solidFill>
                  <a:srgbClr val="FF0000"/>
                </a:solidFill>
              </a:rPr>
              <a:t>99 e alíquota </a:t>
            </a:r>
            <a:r>
              <a:rPr lang="pt-BR" sz="9600" dirty="0">
                <a:solidFill>
                  <a:srgbClr val="FF0000"/>
                </a:solidFill>
              </a:rPr>
              <a:t>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9600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endParaRPr lang="pt-BR" sz="3600" dirty="0" smtClean="0">
              <a:solidFill>
                <a:schemeClr val="tx1"/>
              </a:solidFill>
            </a:endParaRPr>
          </a:p>
          <a:p>
            <a:endParaRPr lang="pt-BR" sz="5100" dirty="0" smtClean="0">
              <a:solidFill>
                <a:schemeClr val="tx1"/>
              </a:solidFill>
            </a:endParaRPr>
          </a:p>
          <a:p>
            <a:r>
              <a:rPr lang="pt-BR" sz="5100" dirty="0" smtClean="0">
                <a:solidFill>
                  <a:schemeClr val="tx1"/>
                </a:solidFill>
              </a:rPr>
              <a:t>Caso </a:t>
            </a:r>
            <a:r>
              <a:rPr lang="pt-BR" sz="5100" dirty="0">
                <a:solidFill>
                  <a:schemeClr val="tx1"/>
                </a:solidFill>
              </a:rPr>
              <a:t>a empresa esteja com configurações de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/</a:t>
            </a:r>
            <a:r>
              <a:rPr lang="pt-BR" sz="5100" dirty="0" err="1">
                <a:solidFill>
                  <a:schemeClr val="tx1"/>
                </a:solidFill>
              </a:rPr>
              <a:t>Cofins</a:t>
            </a:r>
            <a:r>
              <a:rPr lang="pt-BR" sz="5100" dirty="0">
                <a:solidFill>
                  <a:schemeClr val="tx1"/>
                </a:solidFill>
              </a:rPr>
              <a:t> indevidamente o ERP apresenta a </a:t>
            </a:r>
            <a:r>
              <a:rPr lang="pt-BR" sz="5100" dirty="0" err="1">
                <a:solidFill>
                  <a:schemeClr val="tx1"/>
                </a:solidFill>
              </a:rPr>
              <a:t>msg</a:t>
            </a:r>
            <a:r>
              <a:rPr lang="pt-BR" sz="5100" dirty="0">
                <a:solidFill>
                  <a:schemeClr val="tx1"/>
                </a:solidFill>
              </a:rPr>
              <a:t>:</a:t>
            </a:r>
          </a:p>
          <a:p>
            <a:r>
              <a:rPr lang="pt-BR" sz="5100" dirty="0">
                <a:solidFill>
                  <a:schemeClr val="tx1"/>
                </a:solidFill>
              </a:rPr>
              <a:t>mensagem : rejeição total do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 difere do somatório dos itens sujeitos ao ICMS</a:t>
            </a:r>
          </a:p>
          <a:p>
            <a:endParaRPr lang="pt-BR" sz="5100" dirty="0" smtClean="0">
              <a:solidFill>
                <a:schemeClr val="tx1"/>
              </a:solidFill>
            </a:endParaRPr>
          </a:p>
          <a:p>
            <a:r>
              <a:rPr lang="pt-BR" sz="5100" dirty="0" smtClean="0">
                <a:solidFill>
                  <a:srgbClr val="FF0000"/>
                </a:solidFill>
              </a:rPr>
              <a:t>Solução</a:t>
            </a:r>
            <a:r>
              <a:rPr lang="pt-BR" sz="5100" dirty="0">
                <a:solidFill>
                  <a:srgbClr val="FF0000"/>
                </a:solidFill>
              </a:rPr>
              <a:t>:</a:t>
            </a:r>
          </a:p>
          <a:p>
            <a:r>
              <a:rPr lang="pt-BR" sz="5100" dirty="0">
                <a:solidFill>
                  <a:schemeClr val="tx1"/>
                </a:solidFill>
              </a:rPr>
              <a:t>No campo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/ </a:t>
            </a:r>
            <a:r>
              <a:rPr lang="pt-BR" sz="5100" dirty="0" err="1">
                <a:solidFill>
                  <a:schemeClr val="tx1"/>
                </a:solidFill>
              </a:rPr>
              <a:t>Cofins</a:t>
            </a:r>
            <a:r>
              <a:rPr lang="pt-BR" sz="5100" dirty="0">
                <a:solidFill>
                  <a:schemeClr val="tx1"/>
                </a:solidFill>
              </a:rPr>
              <a:t> mude para 99 e alíquota 0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cap="all" dirty="0" smtClean="0">
                <a:solidFill>
                  <a:schemeClr val="tx1"/>
                </a:solidFill>
              </a:rPr>
              <a:t/>
            </a:r>
            <a:br>
              <a:rPr lang="pt-BR" sz="2800" cap="all" dirty="0" smtClean="0">
                <a:solidFill>
                  <a:schemeClr val="tx1"/>
                </a:solidFill>
              </a:rPr>
            </a:br>
            <a:r>
              <a:rPr lang="pt-BR" sz="2800" cap="all" dirty="0" smtClean="0">
                <a:solidFill>
                  <a:schemeClr val="tx1"/>
                </a:solidFill>
              </a:rPr>
              <a:t>Configuração </a:t>
            </a:r>
            <a:r>
              <a:rPr lang="pt-BR" sz="2800" cap="all" dirty="0">
                <a:solidFill>
                  <a:schemeClr val="tx1"/>
                </a:solidFill>
              </a:rPr>
              <a:t>tributária – Regime Real ou presumido:</a:t>
            </a:r>
            <a:r>
              <a:rPr lang="pt-BR" sz="4000" cap="all" dirty="0">
                <a:solidFill>
                  <a:srgbClr val="022859"/>
                </a:solidFill>
              </a:rPr>
              <a:t/>
            </a:r>
            <a:br>
              <a:rPr lang="pt-BR" sz="4000" cap="all" dirty="0">
                <a:solidFill>
                  <a:srgbClr val="022859"/>
                </a:solidFill>
              </a:rPr>
            </a:b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08" y="1392415"/>
            <a:ext cx="4972050" cy="2897746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Fluxograma: Somador 4"/>
          <p:cNvSpPr/>
          <p:nvPr/>
        </p:nvSpPr>
        <p:spPr>
          <a:xfrm>
            <a:off x="103031" y="180304"/>
            <a:ext cx="12088969" cy="6677696"/>
          </a:xfrm>
          <a:prstGeom prst="flowChartSummingJunctio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Fluxograma: Processo 5"/>
          <p:cNvSpPr/>
          <p:nvPr/>
        </p:nvSpPr>
        <p:spPr>
          <a:xfrm>
            <a:off x="3825026" y="5186231"/>
            <a:ext cx="5293217" cy="1068946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0" dirty="0"/>
              <a:t>M</a:t>
            </a:r>
            <a:r>
              <a:rPr lang="pt-BR" sz="8000" dirty="0" smtClean="0"/>
              <a:t>udou</a:t>
            </a:r>
            <a:endParaRPr lang="pt-BR" sz="8000" dirty="0"/>
          </a:p>
        </p:txBody>
      </p:sp>
    </p:spTree>
    <p:extLst>
      <p:ext uri="{BB962C8B-B14F-4D97-AF65-F5344CB8AC3E}">
        <p14:creationId xmlns:p14="http://schemas.microsoft.com/office/powerpoint/2010/main" val="30105533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pt-BR" sz="5600" dirty="0" smtClean="0">
                <a:solidFill>
                  <a:schemeClr val="tx1"/>
                </a:solidFill>
              </a:rPr>
              <a:t>Dentro </a:t>
            </a:r>
            <a:r>
              <a:rPr lang="pt-BR" sz="5600" dirty="0">
                <a:solidFill>
                  <a:schemeClr val="tx1"/>
                </a:solidFill>
              </a:rPr>
              <a:t>do detalhamento da configuração tributária:  (suprimentos&gt; estoque&gt; cadastros auxiliares&gt; configuração tributária&gt; detalhamento&gt;) : Alterar a conf. Tributária para:</a:t>
            </a:r>
            <a:r>
              <a:rPr lang="pt-BR" sz="5600" b="1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FontTx/>
              <a:buChar char="-"/>
            </a:pPr>
            <a:endParaRPr lang="pt-BR" sz="36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3600" b="1" dirty="0" smtClean="0">
              <a:solidFill>
                <a:srgbClr val="FF0000"/>
              </a:solidFill>
            </a:endParaRPr>
          </a:p>
          <a:p>
            <a:endParaRPr lang="pt-BR" sz="9600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b="1" dirty="0" err="1" smtClean="0">
                <a:solidFill>
                  <a:srgbClr val="FF0000"/>
                </a:solidFill>
              </a:rPr>
              <a:t>cst</a:t>
            </a:r>
            <a:r>
              <a:rPr lang="pt-BR" sz="9600" b="1" dirty="0" smtClean="0">
                <a:solidFill>
                  <a:srgbClr val="FF0000"/>
                </a:solidFill>
              </a:rPr>
              <a:t>: 0.60</a:t>
            </a:r>
            <a:endParaRPr lang="pt-BR" sz="96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 smtClean="0">
                <a:solidFill>
                  <a:srgbClr val="FF0000"/>
                </a:solidFill>
              </a:rPr>
              <a:t>Alíquota  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 smtClean="0">
                <a:solidFill>
                  <a:srgbClr val="FF0000"/>
                </a:solidFill>
              </a:rPr>
              <a:t>CST </a:t>
            </a:r>
            <a:r>
              <a:rPr lang="pt-BR" sz="9600" dirty="0">
                <a:solidFill>
                  <a:srgbClr val="FF0000"/>
                </a:solidFill>
              </a:rPr>
              <a:t>PIS= </a:t>
            </a:r>
            <a:r>
              <a:rPr lang="pt-BR" sz="9600" dirty="0" smtClean="0">
                <a:solidFill>
                  <a:srgbClr val="FF0000"/>
                </a:solidFill>
              </a:rPr>
              <a:t>99 e alíquota 0</a:t>
            </a:r>
            <a:endParaRPr lang="pt-BR" sz="96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9600" dirty="0">
                <a:solidFill>
                  <a:srgbClr val="FF0000"/>
                </a:solidFill>
              </a:rPr>
              <a:t>CST </a:t>
            </a:r>
            <a:r>
              <a:rPr lang="pt-BR" sz="9600" dirty="0" err="1">
                <a:solidFill>
                  <a:srgbClr val="FF0000"/>
                </a:solidFill>
              </a:rPr>
              <a:t>Cofins</a:t>
            </a:r>
            <a:r>
              <a:rPr lang="pt-BR" sz="9600" dirty="0">
                <a:solidFill>
                  <a:srgbClr val="FF0000"/>
                </a:solidFill>
              </a:rPr>
              <a:t>= </a:t>
            </a:r>
            <a:r>
              <a:rPr lang="pt-BR" sz="9600" dirty="0" smtClean="0">
                <a:solidFill>
                  <a:srgbClr val="FF0000"/>
                </a:solidFill>
              </a:rPr>
              <a:t>99 e alíquota </a:t>
            </a:r>
            <a:r>
              <a:rPr lang="pt-BR" sz="9600" dirty="0">
                <a:solidFill>
                  <a:srgbClr val="FF0000"/>
                </a:solidFill>
              </a:rPr>
              <a:t>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t-BR" sz="9600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endParaRPr lang="pt-BR" sz="3600" dirty="0" smtClean="0">
              <a:solidFill>
                <a:schemeClr val="tx1"/>
              </a:solidFill>
            </a:endParaRPr>
          </a:p>
          <a:p>
            <a:endParaRPr lang="pt-BR" sz="5100" dirty="0" smtClean="0">
              <a:solidFill>
                <a:schemeClr val="tx1"/>
              </a:solidFill>
            </a:endParaRPr>
          </a:p>
          <a:p>
            <a:r>
              <a:rPr lang="pt-BR" sz="5100" dirty="0" smtClean="0">
                <a:solidFill>
                  <a:schemeClr val="tx1"/>
                </a:solidFill>
              </a:rPr>
              <a:t>Caso </a:t>
            </a:r>
            <a:r>
              <a:rPr lang="pt-BR" sz="5100" dirty="0">
                <a:solidFill>
                  <a:schemeClr val="tx1"/>
                </a:solidFill>
              </a:rPr>
              <a:t>a empresa esteja com configurações de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/</a:t>
            </a:r>
            <a:r>
              <a:rPr lang="pt-BR" sz="5100" dirty="0" err="1">
                <a:solidFill>
                  <a:schemeClr val="tx1"/>
                </a:solidFill>
              </a:rPr>
              <a:t>Cofins</a:t>
            </a:r>
            <a:r>
              <a:rPr lang="pt-BR" sz="5100" dirty="0">
                <a:solidFill>
                  <a:schemeClr val="tx1"/>
                </a:solidFill>
              </a:rPr>
              <a:t> indevidamente o ERP apresenta a </a:t>
            </a:r>
            <a:r>
              <a:rPr lang="pt-BR" sz="5100" dirty="0" err="1">
                <a:solidFill>
                  <a:schemeClr val="tx1"/>
                </a:solidFill>
              </a:rPr>
              <a:t>msg</a:t>
            </a:r>
            <a:r>
              <a:rPr lang="pt-BR" sz="5100" dirty="0">
                <a:solidFill>
                  <a:schemeClr val="tx1"/>
                </a:solidFill>
              </a:rPr>
              <a:t>:</a:t>
            </a:r>
          </a:p>
          <a:p>
            <a:r>
              <a:rPr lang="pt-BR" sz="5100" dirty="0">
                <a:solidFill>
                  <a:schemeClr val="tx1"/>
                </a:solidFill>
              </a:rPr>
              <a:t>mensagem : rejeição total do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 difere do somatório dos itens sujeitos ao ICMS</a:t>
            </a:r>
          </a:p>
          <a:p>
            <a:endParaRPr lang="pt-BR" sz="5100" dirty="0" smtClean="0">
              <a:solidFill>
                <a:schemeClr val="tx1"/>
              </a:solidFill>
            </a:endParaRPr>
          </a:p>
          <a:p>
            <a:r>
              <a:rPr lang="pt-BR" sz="5100" dirty="0" smtClean="0">
                <a:solidFill>
                  <a:srgbClr val="FF0000"/>
                </a:solidFill>
              </a:rPr>
              <a:t>Solução</a:t>
            </a:r>
            <a:r>
              <a:rPr lang="pt-BR" sz="5100" dirty="0">
                <a:solidFill>
                  <a:srgbClr val="FF0000"/>
                </a:solidFill>
              </a:rPr>
              <a:t>:</a:t>
            </a:r>
          </a:p>
          <a:p>
            <a:r>
              <a:rPr lang="pt-BR" sz="5100" dirty="0">
                <a:solidFill>
                  <a:schemeClr val="tx1"/>
                </a:solidFill>
              </a:rPr>
              <a:t>No campo </a:t>
            </a:r>
            <a:r>
              <a:rPr lang="pt-BR" sz="5100" dirty="0" err="1">
                <a:solidFill>
                  <a:schemeClr val="tx1"/>
                </a:solidFill>
              </a:rPr>
              <a:t>Pis</a:t>
            </a:r>
            <a:r>
              <a:rPr lang="pt-BR" sz="5100" dirty="0">
                <a:solidFill>
                  <a:schemeClr val="tx1"/>
                </a:solidFill>
              </a:rPr>
              <a:t>/ </a:t>
            </a:r>
            <a:r>
              <a:rPr lang="pt-BR" sz="5100" dirty="0" err="1">
                <a:solidFill>
                  <a:schemeClr val="tx1"/>
                </a:solidFill>
              </a:rPr>
              <a:t>Cofins</a:t>
            </a:r>
            <a:r>
              <a:rPr lang="pt-BR" sz="5100" dirty="0">
                <a:solidFill>
                  <a:schemeClr val="tx1"/>
                </a:solidFill>
              </a:rPr>
              <a:t> mude para 99 e alíquota 0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cap="all" dirty="0" smtClean="0">
                <a:solidFill>
                  <a:schemeClr val="tx1"/>
                </a:solidFill>
              </a:rPr>
              <a:t/>
            </a:r>
            <a:br>
              <a:rPr lang="pt-BR" sz="2800" cap="all" dirty="0" smtClean="0">
                <a:solidFill>
                  <a:schemeClr val="tx1"/>
                </a:solidFill>
              </a:rPr>
            </a:br>
            <a:r>
              <a:rPr lang="pt-BR" sz="2800" cap="all" dirty="0" smtClean="0">
                <a:solidFill>
                  <a:schemeClr val="tx1"/>
                </a:solidFill>
              </a:rPr>
              <a:t>Configuração </a:t>
            </a:r>
            <a:r>
              <a:rPr lang="pt-BR" sz="2800" cap="all" dirty="0">
                <a:solidFill>
                  <a:schemeClr val="tx1"/>
                </a:solidFill>
              </a:rPr>
              <a:t>tributária – Regime Real ou </a:t>
            </a:r>
            <a:r>
              <a:rPr lang="pt-BR" sz="2800" cap="all" dirty="0" smtClean="0">
                <a:solidFill>
                  <a:schemeClr val="tx1"/>
                </a:solidFill>
              </a:rPr>
              <a:t>presumido com ST:</a:t>
            </a:r>
            <a:r>
              <a:rPr lang="pt-BR" sz="4000" cap="all" dirty="0">
                <a:solidFill>
                  <a:srgbClr val="022859"/>
                </a:solidFill>
              </a:rPr>
              <a:t/>
            </a:r>
            <a:br>
              <a:rPr lang="pt-BR" sz="4000" cap="all" dirty="0">
                <a:solidFill>
                  <a:srgbClr val="022859"/>
                </a:solidFill>
              </a:rPr>
            </a:b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708" y="1392415"/>
            <a:ext cx="4972050" cy="2897746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Fluxograma: Somador 4"/>
          <p:cNvSpPr/>
          <p:nvPr/>
        </p:nvSpPr>
        <p:spPr>
          <a:xfrm>
            <a:off x="103031" y="180304"/>
            <a:ext cx="12088969" cy="6677696"/>
          </a:xfrm>
          <a:prstGeom prst="flowChartSummingJunctio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Fluxograma: Processo 5"/>
          <p:cNvSpPr/>
          <p:nvPr/>
        </p:nvSpPr>
        <p:spPr>
          <a:xfrm>
            <a:off x="3850783" y="5310715"/>
            <a:ext cx="5087155" cy="1043189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0" dirty="0"/>
              <a:t>M</a:t>
            </a:r>
            <a:r>
              <a:rPr lang="pt-BR" sz="8000" dirty="0" smtClean="0"/>
              <a:t>udou</a:t>
            </a:r>
            <a:endParaRPr lang="pt-BR" sz="8000" dirty="0"/>
          </a:p>
        </p:txBody>
      </p:sp>
    </p:spTree>
    <p:extLst>
      <p:ext uri="{BB962C8B-B14F-4D97-AF65-F5344CB8AC3E}">
        <p14:creationId xmlns:p14="http://schemas.microsoft.com/office/powerpoint/2010/main" val="2463888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54" y="1931831"/>
            <a:ext cx="6467475" cy="23431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18" y="1439346"/>
            <a:ext cx="10953750" cy="4714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Combinações de CST X Alíquotas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096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493" y="1525069"/>
            <a:ext cx="9040968" cy="47598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/>
              <a:t>Composição do CFOP</a:t>
            </a:r>
          </a:p>
        </p:txBody>
      </p:sp>
    </p:spTree>
    <p:extLst>
      <p:ext uri="{BB962C8B-B14F-4D97-AF65-F5344CB8AC3E}">
        <p14:creationId xmlns:p14="http://schemas.microsoft.com/office/powerpoint/2010/main" val="381529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Combinações de configuração tributária – Simples Nacional</a:t>
            </a:r>
            <a:endParaRPr lang="pt-BR" sz="3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071308"/>
              </p:ext>
            </p:extLst>
          </p:nvPr>
        </p:nvGraphicFramePr>
        <p:xfrm>
          <a:off x="489397" y="1584101"/>
          <a:ext cx="11230378" cy="41093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0776"/>
                <a:gridCol w="9009602"/>
              </a:tblGrid>
              <a:tr h="321538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Parâmetros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Valores referenciais, os quais devem ser confirmados juntamente ao contador responsável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94675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Sistema de Tributação  -Federal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Simples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94675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Regime Tributário - Estadual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(1) Simples Nacional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Operação de </a:t>
                      </a:r>
                      <a:r>
                        <a:rPr lang="pt-BR" sz="1600" u="none" strike="noStrike" dirty="0" smtClean="0">
                          <a:effectLst/>
                        </a:rPr>
                        <a:t>Receita</a:t>
                      </a:r>
                      <a:r>
                        <a:rPr lang="pt-BR" sz="1600" u="none" strike="noStrike" dirty="0">
                          <a:effectLst/>
                        </a:rPr>
                        <a:t>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Marcado para operações de receita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ICMS: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CST compatível com a tributação do produto (ex. x.00, x.60, x.30, etc.)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de ICMS: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Alíquota compatível com a tributação do produto (ex. 7%, 12%, 17%, 25%, etc.)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CSOSN - NFC-e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CSOSN compatível com a tributação do produto perante a NFC-e (ex. x.102, x.103, x.300, x.400, x.500, x.900)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OBS. CSOSN Não compatíveis perante a NFC-e: x101, x.201, x.202 e x.203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PIS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99 - Outras operações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PIS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0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7337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COFINS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99 - Outras operações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970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COFINS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0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29681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2986228"/>
            <a:ext cx="4838700" cy="18948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Exemplo de Simples Nacional – Tributado Integralmente (Venda)</a:t>
            </a:r>
            <a:endParaRPr lang="pt-BR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564" y="1134836"/>
            <a:ext cx="6675528" cy="50193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702606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425" y="1151636"/>
            <a:ext cx="6734444" cy="50476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Simples Nacional – </a:t>
            </a:r>
            <a:r>
              <a:rPr lang="pt-BR" dirty="0" smtClean="0"/>
              <a:t>ST (Venda)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70371"/>
            <a:ext cx="4855335" cy="17349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579891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Combinações de configuração tributária – Lucro Presumido</a:t>
            </a:r>
            <a:endParaRPr lang="pt-BR" sz="32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71596"/>
              </p:ext>
            </p:extLst>
          </p:nvPr>
        </p:nvGraphicFramePr>
        <p:xfrm>
          <a:off x="656823" y="1253746"/>
          <a:ext cx="10689464" cy="5301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60619"/>
                <a:gridCol w="8628845"/>
              </a:tblGrid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Parâmetros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Valores referenciais, os quais devem ser confirmados juntamente ao contador responsável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2177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Sistema de Tributação  -Federal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Lucro Presumido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62177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Regime Tributário - Estadual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(3) Regime Normal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Operação de </a:t>
                      </a:r>
                      <a:r>
                        <a:rPr lang="pt-BR" sz="1600" u="none" strike="noStrike" dirty="0" smtClean="0">
                          <a:effectLst/>
                        </a:rPr>
                        <a:t>Receita</a:t>
                      </a:r>
                      <a:r>
                        <a:rPr lang="pt-BR" sz="1600" u="none" strike="noStrike" dirty="0">
                          <a:effectLst/>
                        </a:rPr>
                        <a:t>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Marcado para operações de receita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ICMS: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compatível com a tributação do produto (ex. x.00, x.10, x.30, x.60, etc.)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de ICMS: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Alíquota compatível com a tributação do produto (ex. 7%, 12%, 17%, 25%, etc.)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PIS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01 - Operação tributável com alíquota básica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CSTs atendidas pelo Microvix: 01, 02, 04, 05, 06, 07, 08, 09, 49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OBS. </a:t>
                      </a:r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:  04, 05, 06, 07, 08, 09 deve ser Base de Cálculo/Alíquota e Valor do PIS = Zero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 </a:t>
                      </a:r>
                      <a:r>
                        <a:rPr lang="pt-BR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incompatíveis </a:t>
                      </a:r>
                      <a:r>
                        <a:rPr lang="pt-BR" sz="1600" u="none" strike="noStrike" dirty="0">
                          <a:effectLst/>
                        </a:rPr>
                        <a:t>com a NFC-e: 03 e ST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PIS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0,65%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COFINS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01 - Operação tributável com alíquota básica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CSTs atendidas pelo Microvix: 01, 02, 04, 05, 06, 07, 08, 09, 49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OBS. CSTs:  04, 05, 06, 07, 08, 09 deve ser Base de Cálculo/Alíquota e Valor do PIS = Zero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 </a:t>
                      </a:r>
                      <a:r>
                        <a:rPr lang="pt-BR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incompatíveis </a:t>
                      </a:r>
                      <a:r>
                        <a:rPr lang="pt-BR" sz="1600" u="none" strike="noStrike" dirty="0">
                          <a:effectLst/>
                        </a:rPr>
                        <a:t>com a NFC-e: 03 e ST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515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COFINS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3,00%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9069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9713"/>
            <a:ext cx="4838700" cy="18987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Exemplo de Lucro Presumido - </a:t>
            </a:r>
            <a:r>
              <a:rPr lang="pt-BR" sz="3200" dirty="0"/>
              <a:t>Tributado </a:t>
            </a:r>
            <a:r>
              <a:rPr lang="pt-BR" sz="3200" dirty="0" smtClean="0"/>
              <a:t>Integralmente (Venda) </a:t>
            </a:r>
            <a:endParaRPr lang="pt-BR" sz="32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700" y="1043189"/>
            <a:ext cx="7058596" cy="48553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02448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456" y="1030310"/>
            <a:ext cx="6905300" cy="50501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Lucro Presumido </a:t>
            </a:r>
            <a:r>
              <a:rPr lang="pt-BR" dirty="0" smtClean="0"/>
              <a:t>– ST (Venda)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6" y="1983346"/>
            <a:ext cx="4762500" cy="1931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393096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Combinações de configuração tributária – Lucro Real</a:t>
            </a:r>
            <a:endParaRPr lang="pt-BR" sz="3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27009"/>
              </p:ext>
            </p:extLst>
          </p:nvPr>
        </p:nvGraphicFramePr>
        <p:xfrm>
          <a:off x="545205" y="935153"/>
          <a:ext cx="10479111" cy="57643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1781"/>
                <a:gridCol w="8577330"/>
              </a:tblGrid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Parâmetros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1" u="none" strike="noStrike" dirty="0">
                          <a:effectLst/>
                        </a:rPr>
                        <a:t>Valores referenciais, os quais devem ser confirmados juntamente ao contador responsável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2280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Sistema de Tributação  </a:t>
                      </a:r>
                      <a:r>
                        <a:rPr lang="pt-BR" sz="1600" u="none" strike="noStrike" dirty="0" smtClean="0">
                          <a:effectLst/>
                        </a:rPr>
                        <a:t>-</a:t>
                      </a:r>
                    </a:p>
                    <a:p>
                      <a:pPr algn="l" fontAlgn="t"/>
                      <a:r>
                        <a:rPr lang="pt-BR" sz="1600" u="none" strike="noStrike" dirty="0" smtClean="0">
                          <a:effectLst/>
                        </a:rPr>
                        <a:t>Federal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Lucro Real 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2280"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Regime Tributário - Estadual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(3) Regime Normal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72280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Operação de </a:t>
                      </a:r>
                      <a:r>
                        <a:rPr lang="pt-BR" sz="1600" u="none" strike="noStrike" dirty="0" smtClean="0">
                          <a:effectLst/>
                        </a:rPr>
                        <a:t>Receita</a:t>
                      </a:r>
                      <a:r>
                        <a:rPr lang="pt-BR" sz="1600" u="none" strike="noStrike" dirty="0">
                          <a:effectLst/>
                        </a:rPr>
                        <a:t>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Marcado para operações de receita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ICMS: 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CST compatível com a tributação do produto (ex. x.00, x.10, x.30, x.60, etc.)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Alíquota de ICMS: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Alíquota compatível com a tributação do produto (ex. 7%, 12%, 17%, 25%, etc.)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 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CST PIS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01 - Operação tributável com alíquota básica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 atendidas pelo Microvix: 01, 02, 04, 05, 06, 07, 08, 09, 49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OBS. </a:t>
                      </a:r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:  04, 05, 06, 07, 08, 09 deve ser Base de Cálculo/Alíquota e Valor do PIS = Zero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pt-BR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incompatíveis</a:t>
                      </a:r>
                      <a:r>
                        <a:rPr lang="pt-BR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pt-BR" sz="1600" u="none" strike="noStrike" dirty="0">
                          <a:effectLst/>
                        </a:rPr>
                        <a:t>com a NFC-e: 03 e ST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Alíquota PIS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1,65%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CST COFINS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01 - Operação tributável com alíquota básica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 atendidas pelo Microvix: 01, 02, 04, 05, 06, 07, 08, 09, 49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>
                          <a:effectLst/>
                        </a:rPr>
                        <a:t>OBS. </a:t>
                      </a:r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:  04, 05, 06, 07, 08, 09 deve ser Base de Cálculo/Alíquota e Valor do PIS = Zero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 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 dirty="0" err="1">
                          <a:effectLst/>
                        </a:rPr>
                        <a:t>CSTs</a:t>
                      </a:r>
                      <a:r>
                        <a:rPr lang="pt-BR" sz="1600" u="none" strike="noStrike" dirty="0">
                          <a:effectLst/>
                        </a:rPr>
                        <a:t> </a:t>
                      </a:r>
                      <a:r>
                        <a:rPr lang="pt-BR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incompatíveis </a:t>
                      </a:r>
                      <a:r>
                        <a:rPr lang="pt-BR" sz="1600" u="none" strike="noStrike" dirty="0">
                          <a:effectLst/>
                        </a:rPr>
                        <a:t>com a NFC-e: 03 e ST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066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none" strike="noStrike">
                          <a:effectLst/>
                        </a:rPr>
                        <a:t>Alíquota COFINS</a:t>
                      </a:r>
                      <a:endParaRPr lang="pt-BR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t-BR" sz="1600" u="none" strike="noStrike" dirty="0">
                          <a:effectLst/>
                        </a:rPr>
                        <a:t>7,60%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8645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25" y="2446986"/>
            <a:ext cx="5765074" cy="1647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/>
              <a:t>Exemplo de Lucro </a:t>
            </a:r>
            <a:r>
              <a:rPr lang="pt-BR" sz="3600" dirty="0" smtClean="0"/>
              <a:t>Real </a:t>
            </a:r>
            <a:r>
              <a:rPr lang="pt-BR" sz="3600" dirty="0"/>
              <a:t>- Tributado </a:t>
            </a:r>
            <a:r>
              <a:rPr lang="pt-BR" sz="3600" dirty="0" smtClean="0"/>
              <a:t>Integralmente (Venda) </a:t>
            </a:r>
            <a:endParaRPr lang="pt-BR" sz="3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120462"/>
            <a:ext cx="6010275" cy="4778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264420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Lucro </a:t>
            </a:r>
            <a:r>
              <a:rPr lang="pt-BR" dirty="0" smtClean="0"/>
              <a:t>Real – ST (Venda)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373" y="1223493"/>
            <a:ext cx="5762625" cy="45076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65" y="2463420"/>
            <a:ext cx="5797908" cy="1647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004596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t-BR" sz="3800" b="1" dirty="0" smtClean="0">
                <a:solidFill>
                  <a:schemeClr val="tx1"/>
                </a:solidFill>
              </a:rPr>
              <a:t>1 - Posso vincular todos os produtos do portal a uma única configuração tributária?</a:t>
            </a:r>
            <a:endParaRPr lang="pt-BR" sz="3800" b="1" dirty="0">
              <a:solidFill>
                <a:schemeClr val="tx1"/>
              </a:solidFill>
            </a:endParaRPr>
          </a:p>
          <a:p>
            <a:r>
              <a:rPr lang="pt-BR" sz="3500" dirty="0">
                <a:solidFill>
                  <a:schemeClr val="tx1"/>
                </a:solidFill>
              </a:rPr>
              <a:t>É recomendado que as configurações tributárias sejam realizadas por NCM, origem do produto e regime de tributação. Se todos os produtos existentes no portal possuírem a mesma NCM, tributação, origem do produto e as empresas apresentarem o mesmo regime de tributação poderá ser criado uma única configuração, caso contrário é necessário criar uma configuração tributária para cada grupo de NCM que possuam distintas cargas tributárias</a:t>
            </a:r>
            <a:r>
              <a:rPr lang="pt-BR" sz="3500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sz="3800" b="1" dirty="0" smtClean="0">
                <a:solidFill>
                  <a:schemeClr val="tx1"/>
                </a:solidFill>
              </a:rPr>
              <a:t>2 - Posso alterar o valor de ST no total da nota de compra?</a:t>
            </a:r>
          </a:p>
          <a:p>
            <a:r>
              <a:rPr lang="pt-BR" sz="2900" dirty="0" smtClean="0">
                <a:solidFill>
                  <a:schemeClr val="tx1"/>
                </a:solidFill>
              </a:rPr>
              <a:t>Para alterar o valor de ST no final da nota de entrada é permitido somente se o parâmetro “Acesso Restrito&gt; estoque&gt; </a:t>
            </a:r>
            <a:r>
              <a:rPr lang="pt-BR" sz="2900" dirty="0">
                <a:solidFill>
                  <a:schemeClr val="tx1"/>
                </a:solidFill>
              </a:rPr>
              <a:t>Ajuste manual de ICMS e </a:t>
            </a:r>
            <a:r>
              <a:rPr lang="pt-BR" sz="2900" dirty="0" smtClean="0">
                <a:solidFill>
                  <a:schemeClr val="tx1"/>
                </a:solidFill>
              </a:rPr>
              <a:t>IPI” estiver marcado, e a nota possuir ao menos 1 item com ST (x.10) devidamente configurado com alíquota de ICMS / alíquota </a:t>
            </a:r>
            <a:r>
              <a:rPr lang="pt-BR" sz="2900" dirty="0">
                <a:solidFill>
                  <a:schemeClr val="tx1"/>
                </a:solidFill>
              </a:rPr>
              <a:t>de </a:t>
            </a:r>
            <a:r>
              <a:rPr lang="pt-BR" sz="2900" dirty="0" smtClean="0">
                <a:solidFill>
                  <a:schemeClr val="tx1"/>
                </a:solidFill>
              </a:rPr>
              <a:t>ICMS/ST  e margem de ICMS/ST.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sz="3800" b="1" dirty="0" smtClean="0">
                <a:solidFill>
                  <a:schemeClr val="tx1"/>
                </a:solidFill>
              </a:rPr>
              <a:t>3- Dentro da configuração tributária não aparece os campos respectivos a ST.</a:t>
            </a:r>
          </a:p>
          <a:p>
            <a:r>
              <a:rPr lang="pt-BR" sz="2900" dirty="0" smtClean="0">
                <a:solidFill>
                  <a:schemeClr val="tx1"/>
                </a:solidFill>
              </a:rPr>
              <a:t>Necessário habilitar essa tributação em: </a:t>
            </a:r>
            <a:r>
              <a:rPr lang="pt-BR" sz="2900" dirty="0">
                <a:solidFill>
                  <a:schemeClr val="tx1"/>
                </a:solidFill>
              </a:rPr>
              <a:t>: Acesso Restrito&gt; faturamento&gt; </a:t>
            </a:r>
            <a:r>
              <a:rPr lang="pt-BR" sz="2900" dirty="0" smtClean="0">
                <a:solidFill>
                  <a:schemeClr val="tx1"/>
                </a:solidFill>
              </a:rPr>
              <a:t>Substituição tributária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sz="3800" b="1" dirty="0" smtClean="0">
              <a:solidFill>
                <a:schemeClr val="tx1"/>
              </a:solidFill>
            </a:endParaRPr>
          </a:p>
          <a:p>
            <a:r>
              <a:rPr lang="pt-BR" sz="3800" b="1" dirty="0" smtClean="0">
                <a:solidFill>
                  <a:schemeClr val="tx1"/>
                </a:solidFill>
              </a:rPr>
              <a:t>4 – Tenho várias empresas no portal com Regime de tributação diferente, quando crio um determinado produto em uma empresa, ele fica disponível para todas, no entanto a configuração tributária deste produto é diferente entre as empresas, como configurar?</a:t>
            </a:r>
          </a:p>
          <a:p>
            <a:r>
              <a:rPr lang="pt-BR" sz="3500" dirty="0" smtClean="0">
                <a:solidFill>
                  <a:schemeClr val="tx1"/>
                </a:solidFill>
              </a:rPr>
              <a:t>O Linx Microvix | ERP trata configuração tributária por empresa.  Ao </a:t>
            </a:r>
            <a:r>
              <a:rPr lang="pt-BR" sz="3500" dirty="0" err="1" smtClean="0">
                <a:solidFill>
                  <a:schemeClr val="tx1"/>
                </a:solidFill>
              </a:rPr>
              <a:t>logar</a:t>
            </a:r>
            <a:r>
              <a:rPr lang="pt-BR" sz="3500" dirty="0" smtClean="0">
                <a:solidFill>
                  <a:schemeClr val="tx1"/>
                </a:solidFill>
              </a:rPr>
              <a:t> na empresa 1 posso vincular um ID na configuração tributária dentro do cadastro do produto, e ao entrar em outra empresa EX: 2,3,4 ... Posso vincular outro, não é preciso marcar nenhum parâmetro. Somente é preciso tomar cuidado com a </a:t>
            </a:r>
            <a:r>
              <a:rPr lang="pt-BR" sz="3500" dirty="0">
                <a:solidFill>
                  <a:schemeClr val="tx1"/>
                </a:solidFill>
              </a:rPr>
              <a:t>configuração </a:t>
            </a:r>
            <a:r>
              <a:rPr lang="pt-BR" sz="3500" dirty="0" smtClean="0">
                <a:solidFill>
                  <a:schemeClr val="tx1"/>
                </a:solidFill>
              </a:rPr>
              <a:t>contrária (veja a possibilidade descrita abaixo).</a:t>
            </a:r>
          </a:p>
          <a:p>
            <a:r>
              <a:rPr lang="pt-BR" sz="3500" dirty="0" smtClean="0">
                <a:solidFill>
                  <a:schemeClr val="tx1"/>
                </a:solidFill>
              </a:rPr>
              <a:t> </a:t>
            </a:r>
            <a:r>
              <a:rPr lang="pt-BR" sz="3500" dirty="0">
                <a:solidFill>
                  <a:schemeClr val="tx1"/>
                </a:solidFill>
              </a:rPr>
              <a:t>Segurança&gt; configurar usuários&gt;  alterar as permissões de usuário no grupo de Estoque&gt;PERMISSÕES GERAIS DO GRUPO ESTOQUE&gt;Replicar custo e </a:t>
            </a:r>
            <a:r>
              <a:rPr lang="pt-BR" sz="3500" dirty="0" err="1">
                <a:solidFill>
                  <a:schemeClr val="tx1"/>
                </a:solidFill>
              </a:rPr>
              <a:t>config</a:t>
            </a:r>
            <a:r>
              <a:rPr lang="pt-BR" sz="3500" dirty="0">
                <a:solidFill>
                  <a:schemeClr val="tx1"/>
                </a:solidFill>
              </a:rPr>
              <a:t>. tributária para outras empresas</a:t>
            </a:r>
            <a:r>
              <a:rPr lang="pt-BR" sz="3500" dirty="0" smtClean="0">
                <a:solidFill>
                  <a:schemeClr val="tx1"/>
                </a:solidFill>
              </a:rPr>
              <a:t>. Se este usuário tiver esta permissão, assim </a:t>
            </a:r>
            <a:r>
              <a:rPr lang="pt-BR" sz="3500" dirty="0">
                <a:solidFill>
                  <a:schemeClr val="tx1"/>
                </a:solidFill>
              </a:rPr>
              <a:t>sempre que vincular uma configuração tributária a um produto, esta configuração tributária será assumida para todas as empresas</a:t>
            </a:r>
            <a:r>
              <a:rPr lang="pt-BR" sz="3500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sz="5100" b="1" dirty="0" smtClean="0">
                <a:solidFill>
                  <a:schemeClr val="tx1"/>
                </a:solidFill>
              </a:rPr>
              <a:t>5 – Qual é a fórmula de ICMS ST?</a:t>
            </a:r>
            <a:endParaRPr lang="pt-BR" sz="5100" b="1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 comuns relacionadas a Configuração tributária.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681" y="2729891"/>
            <a:ext cx="36099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017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2400" b="1" dirty="0">
                <a:solidFill>
                  <a:prstClr val="black"/>
                </a:solidFill>
              </a:rPr>
              <a:t>Qual a finalidade do CST</a:t>
            </a:r>
          </a:p>
          <a:p>
            <a:pPr marL="0" indent="0" algn="just">
              <a:buNone/>
            </a:pPr>
            <a:endParaRPr lang="pt-BR" sz="2400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pt-BR" sz="24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pt-BR" sz="2400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pt-BR" sz="2400" dirty="0" smtClean="0"/>
              <a:t>O </a:t>
            </a:r>
            <a:r>
              <a:rPr lang="pt-BR" sz="2400" dirty="0"/>
              <a:t>CST foi instituído com a finalidade de identificar a origem e o regime de tributação a que está sujeita a mercadoria, na operação praticada. </a:t>
            </a:r>
          </a:p>
          <a:p>
            <a:pPr marL="0" indent="0" algn="just">
              <a:buNone/>
            </a:pPr>
            <a:endParaRPr lang="pt-BR" sz="2400" dirty="0"/>
          </a:p>
          <a:p>
            <a:pPr marL="0" indent="0" algn="just">
              <a:buNone/>
            </a:pPr>
            <a:r>
              <a:rPr lang="pt-BR" sz="2400" dirty="0"/>
              <a:t>É composto por três dígitos, onde o 1° dígito indicará a origem da mercadoria, com base na Tabela A e os dois últimos dígitos a tributação pelo ICMS, com base na Tabela B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CST – Código Situação </a:t>
            </a:r>
            <a:r>
              <a:rPr lang="pt-BR" sz="4000" dirty="0" smtClean="0">
                <a:solidFill>
                  <a:prstClr val="black"/>
                </a:solidFill>
              </a:rPr>
              <a:t>Tributária	</a:t>
            </a:r>
            <a:endParaRPr lang="pt-BR" sz="4000" dirty="0">
              <a:solidFill>
                <a:prstClr val="black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0088" y="1208535"/>
            <a:ext cx="2426793" cy="165057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330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Fórmula do cálculo de ICMS/ST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05" y="1770947"/>
            <a:ext cx="8272650" cy="16540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5" y="1119119"/>
            <a:ext cx="8272650" cy="6246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449911"/>
              </p:ext>
            </p:extLst>
          </p:nvPr>
        </p:nvGraphicFramePr>
        <p:xfrm>
          <a:off x="444461" y="3413023"/>
          <a:ext cx="8222538" cy="296082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111269"/>
                <a:gridCol w="4111269"/>
              </a:tblGrid>
              <a:tr h="365696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Operação – ICMS/ST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Valores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38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</a:tabLst>
                      </a:pPr>
                      <a:r>
                        <a:rPr lang="pt-BR" sz="1700" b="0" dirty="0" smtClean="0">
                          <a:effectLst/>
                        </a:rPr>
                        <a:t>Valor </a:t>
                      </a:r>
                      <a:r>
                        <a:rPr lang="pt-BR" sz="1700" b="0" dirty="0">
                          <a:effectLst/>
                        </a:rPr>
                        <a:t>da mercadoria</a:t>
                      </a:r>
                      <a:endParaRPr lang="pt-BR" sz="17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</a:rPr>
                        <a:t>R$ 1.000,00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38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  <a:tab pos="572770" algn="l"/>
                        </a:tabLst>
                      </a:pPr>
                      <a:r>
                        <a:rPr lang="pt-BR" sz="1700" b="0" dirty="0">
                          <a:effectLst/>
                        </a:rPr>
                        <a:t>Valor do IPI (15%)</a:t>
                      </a:r>
                      <a:endParaRPr lang="pt-BR" sz="17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</a:rPr>
                        <a:t>1.000,00 x 15% = R$ 150,00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38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  <a:tab pos="572770" algn="l"/>
                        </a:tabLst>
                      </a:pPr>
                      <a:r>
                        <a:rPr lang="pt-BR" sz="1700" b="0" dirty="0">
                          <a:effectLst/>
                        </a:rPr>
                        <a:t>Margem de Valor Agregado (MVA)</a:t>
                      </a:r>
                      <a:endParaRPr lang="pt-BR" sz="17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</a:rPr>
                        <a:t>40%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6247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  <a:tab pos="572770" algn="l"/>
                        </a:tabLst>
                      </a:pPr>
                      <a:r>
                        <a:rPr lang="pt-BR" sz="1700" b="0" dirty="0">
                          <a:effectLst/>
                        </a:rPr>
                        <a:t>Base de cálculo do ICMS/ST</a:t>
                      </a:r>
                      <a:endParaRPr lang="pt-BR" sz="17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41630" algn="l"/>
                        </a:tabLst>
                      </a:pPr>
                      <a:r>
                        <a:rPr lang="pt-BR" sz="1700" dirty="0">
                          <a:effectLst/>
                        </a:rPr>
                        <a:t>1.000,00 + 150,00 + 40% = R$ 1.610,00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38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  <a:tab pos="572770" algn="l"/>
                        </a:tabLst>
                      </a:pPr>
                      <a:r>
                        <a:rPr lang="pt-BR" sz="1700" b="0" dirty="0">
                          <a:effectLst/>
                        </a:rPr>
                        <a:t>Alíquota de ICMS (interna RJ) 19%</a:t>
                      </a:r>
                      <a:endParaRPr lang="pt-BR" sz="17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</a:rPr>
                        <a:t>1.610,00 x 19% = R$ 305,90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38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415" algn="l"/>
                          <a:tab pos="572770" algn="l"/>
                        </a:tabLst>
                      </a:pPr>
                      <a:r>
                        <a:rPr lang="pt-BR" sz="1700" b="1" dirty="0">
                          <a:effectLst/>
                        </a:rPr>
                        <a:t>Valor do ICMS/ST</a:t>
                      </a:r>
                      <a:endParaRPr lang="pt-BR" sz="1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 smtClean="0">
                          <a:effectLst/>
                        </a:rPr>
                        <a:t>         305,90 </a:t>
                      </a:r>
                      <a:r>
                        <a:rPr lang="pt-BR" sz="1700" dirty="0">
                          <a:effectLst/>
                        </a:rPr>
                        <a:t>– 190,00 = </a:t>
                      </a:r>
                      <a:r>
                        <a:rPr lang="pt-BR" sz="1700" b="1" dirty="0">
                          <a:effectLst/>
                        </a:rPr>
                        <a:t>R$ 115,90</a:t>
                      </a:r>
                      <a:endParaRPr lang="pt-BR" sz="17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9821" y="6201917"/>
            <a:ext cx="5707119" cy="48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84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>
                <a:solidFill>
                  <a:prstClr val="black"/>
                </a:solidFill>
              </a:rPr>
              <a:t>Exemplo: </a:t>
            </a:r>
            <a:r>
              <a:rPr lang="pt-BR" sz="3600" dirty="0" smtClean="0">
                <a:solidFill>
                  <a:prstClr val="black"/>
                </a:solidFill>
              </a:rPr>
              <a:t>Doc. com tributação de ICMS-ST</a:t>
            </a:r>
            <a:endParaRPr lang="pt-BR" dirty="0"/>
          </a:p>
        </p:txBody>
      </p:sp>
      <p:pic>
        <p:nvPicPr>
          <p:cNvPr id="9" name="Espaço Reservado para Conteúdo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43" y="1112461"/>
            <a:ext cx="9367833" cy="504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785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6- Ao preencher os dados da empresa, o botão salvar não fica disponível para clique, ou nada acontece ao clicar:</a:t>
            </a:r>
            <a:endParaRPr lang="pt-BR" dirty="0">
              <a:solidFill>
                <a:schemeClr val="tx1"/>
              </a:solidFill>
            </a:endParaRPr>
          </a:p>
          <a:p>
            <a:r>
              <a:rPr lang="pt-BR" sz="1500" dirty="0" smtClean="0">
                <a:solidFill>
                  <a:schemeClr val="tx1"/>
                </a:solidFill>
              </a:rPr>
              <a:t>Possíveis causas: </a:t>
            </a:r>
          </a:p>
          <a:p>
            <a:pPr marL="285750" indent="-285750">
              <a:buFontTx/>
              <a:buChar char="-"/>
            </a:pPr>
            <a:r>
              <a:rPr lang="pt-BR" sz="1500" dirty="0" smtClean="0">
                <a:solidFill>
                  <a:schemeClr val="tx1"/>
                </a:solidFill>
              </a:rPr>
              <a:t>Falta de preenchimento de campos obrigatórios;</a:t>
            </a:r>
          </a:p>
          <a:p>
            <a:pPr marL="285750" indent="-285750">
              <a:buFontTx/>
              <a:buChar char="-"/>
            </a:pPr>
            <a:r>
              <a:rPr lang="pt-BR" sz="1500" dirty="0" smtClean="0">
                <a:solidFill>
                  <a:schemeClr val="tx1"/>
                </a:solidFill>
              </a:rPr>
              <a:t>Sistema de tributação em discordância com Regime tributário. EX: não existe simples Nacional com Regime Normal, para estados diferentes de Alagoas, Bahia, Ceará, Sergipe e Tocantins. </a:t>
            </a:r>
            <a:endParaRPr lang="pt-BR" sz="1500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7 – Ao emitir uma Nota fiscal, não está destacando ICMS: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De </a:t>
            </a:r>
            <a:r>
              <a:rPr lang="pt-BR" dirty="0">
                <a:solidFill>
                  <a:schemeClr val="tx1"/>
                </a:solidFill>
              </a:rPr>
              <a:t>acordo com o caput do Art.23 da Lei Complementar 123/07: “Art. 23. As microempresas e as empresas de pequeno porte optantes pelo Simples Nacional não farão jus à apropriação nem transferirão créditos, relativos a impostos ou contribuições abrangidos pelo Simples Nacional, para outras empresas optantes deste regime</a:t>
            </a:r>
            <a:r>
              <a:rPr lang="pt-BR" dirty="0" smtClean="0">
                <a:solidFill>
                  <a:schemeClr val="tx1"/>
                </a:solidFill>
              </a:rPr>
              <a:t>”.</a:t>
            </a:r>
          </a:p>
          <a:p>
            <a:r>
              <a:rPr lang="pt-BR" dirty="0">
                <a:solidFill>
                  <a:schemeClr val="tx1"/>
                </a:solidFill>
              </a:rPr>
              <a:t>Em operações de entrada, utilizando Nota fiscal eletrônica (NF-e) de fornecedores, ao efetuar os lançamentos, não haverá destaque do ICMS nos campos próprios.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Em operações de saída, utilizando Nota fiscal eletrônica (NF-e) emissão própria, haverá destaque do ICMS nos campos próprios, bem como, em operações de devolução de compra, onde os impostos devem ser devolvidos de acordo com a nota de origem do fornecedor</a:t>
            </a:r>
            <a:r>
              <a:rPr lang="pt-BR" dirty="0" smtClean="0">
                <a:solidFill>
                  <a:schemeClr val="tx1"/>
                </a:solidFill>
              </a:rPr>
              <a:t>. </a:t>
            </a:r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**Salvo Empresas situadas no ES destacam ICMS em campo próprio na entrada de compras.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Dúvidas comuns relacionadas a Configuração </a:t>
            </a:r>
            <a:r>
              <a:rPr lang="pt-BR" dirty="0" smtClean="0"/>
              <a:t>Tributária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1680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8 - Empresas do simples não destaca ICMS em campo próprio, e como fica o ICMS ST para simples?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R: Há um tratamento para ICMS/ST no ERP. Mesmo sendo do simples, o cálculo é </a:t>
            </a:r>
            <a:r>
              <a:rPr lang="pt-BR" dirty="0">
                <a:solidFill>
                  <a:schemeClr val="tx1"/>
                </a:solidFill>
              </a:rPr>
              <a:t>feito </a:t>
            </a:r>
            <a:r>
              <a:rPr lang="pt-BR" dirty="0" smtClean="0">
                <a:solidFill>
                  <a:schemeClr val="tx1"/>
                </a:solidFill>
              </a:rPr>
              <a:t>corretamente para </a:t>
            </a:r>
            <a:r>
              <a:rPr lang="pt-BR" dirty="0">
                <a:solidFill>
                  <a:schemeClr val="tx1"/>
                </a:solidFill>
              </a:rPr>
              <a:t>pessoas jurídicas que possuem inscrição estadual </a:t>
            </a:r>
            <a:r>
              <a:rPr lang="pt-BR" dirty="0" smtClean="0">
                <a:solidFill>
                  <a:schemeClr val="tx1"/>
                </a:solidFill>
              </a:rPr>
              <a:t>(IE) válida.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9 – Ao realizar uma entrada de XML o  valor de ICMS/ST não bate com a formula de ST: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R: Ao realizar uma entrada por XML, o sistema considera o valor de ICMS e IMCS/ST informado no XML e busca apenas o percentual de margem do ERP, então use para o cálculo os valores informados no XML com a margem do ERP.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10- O valor de imposto da nota do cliente não bate com o valor de imposto do </a:t>
            </a:r>
            <a:r>
              <a:rPr lang="pt-BR" dirty="0" err="1" smtClean="0">
                <a:solidFill>
                  <a:schemeClr val="tx1"/>
                </a:solidFill>
              </a:rPr>
              <a:t>Microvix</a:t>
            </a:r>
            <a:r>
              <a:rPr lang="pt-BR" dirty="0" smtClean="0">
                <a:solidFill>
                  <a:schemeClr val="tx1"/>
                </a:solidFill>
              </a:rPr>
              <a:t>. A nota do cliente foi emitido direto no site da </a:t>
            </a:r>
            <a:r>
              <a:rPr lang="pt-BR" dirty="0" err="1" smtClean="0">
                <a:solidFill>
                  <a:schemeClr val="tx1"/>
                </a:solidFill>
              </a:rPr>
              <a:t>Sefaz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R: Vale lembrar, que para o sistema bater os valores de impostos com a nota do cliente é preciso que seja utilizado os mesmos percentuais de impostos. Por exemplo, se em uma nota com ST, estiver sendo usado o mesmo valor de ICMS estadual e de ST, no entanto margens diferentes, os valores não irão bater. </a:t>
            </a: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smtClean="0">
                <a:solidFill>
                  <a:schemeClr val="tx1"/>
                </a:solidFill>
              </a:rPr>
              <a:t>Lembramos também que as notas que são emitidas na </a:t>
            </a:r>
            <a:r>
              <a:rPr lang="pt-BR" dirty="0" err="1" smtClean="0">
                <a:solidFill>
                  <a:schemeClr val="tx1"/>
                </a:solidFill>
              </a:rPr>
              <a:t>Sefaz</a:t>
            </a:r>
            <a:r>
              <a:rPr lang="pt-BR" dirty="0" smtClean="0">
                <a:solidFill>
                  <a:schemeClr val="tx1"/>
                </a:solidFill>
              </a:rPr>
              <a:t>, o cálculo dos impostos são informados manualmente, ou seja, não foi a </a:t>
            </a:r>
            <a:r>
              <a:rPr lang="pt-BR" dirty="0" err="1" smtClean="0">
                <a:solidFill>
                  <a:schemeClr val="tx1"/>
                </a:solidFill>
              </a:rPr>
              <a:t>Sefaz</a:t>
            </a:r>
            <a:r>
              <a:rPr lang="pt-BR" dirty="0" smtClean="0">
                <a:solidFill>
                  <a:schemeClr val="tx1"/>
                </a:solidFill>
              </a:rPr>
              <a:t> que calculou e sim o usuário que informou manualmente, por isso que indicamos sempre que em casos de ST utilize a planilha de cálculo da fórmula, ou aplique a fórmula direta para chegar nos resultados, de modo que os comparativos tenham fundamento.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Dúvidas comuns relacionadas a Configuração </a:t>
            </a:r>
            <a:r>
              <a:rPr lang="pt-BR" dirty="0" smtClean="0"/>
              <a:t>Tributária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75602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593531" y="1353777"/>
            <a:ext cx="11530149" cy="501938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1200" dirty="0" smtClean="0">
                <a:solidFill>
                  <a:schemeClr val="tx1"/>
                </a:solidFill>
              </a:rPr>
              <a:t>Suprimentos</a:t>
            </a:r>
            <a:r>
              <a:rPr lang="pt-BR" sz="1200" dirty="0">
                <a:solidFill>
                  <a:schemeClr val="tx1"/>
                </a:solidFill>
              </a:rPr>
              <a:t>&gt; estoque&gt; produto&gt; Informe o </a:t>
            </a:r>
            <a:r>
              <a:rPr lang="pt-BR" sz="1200" dirty="0" smtClean="0">
                <a:solidFill>
                  <a:schemeClr val="tx1"/>
                </a:solidFill>
              </a:rPr>
              <a:t>cód. </a:t>
            </a:r>
            <a:r>
              <a:rPr lang="pt-BR" sz="1200" dirty="0">
                <a:solidFill>
                  <a:schemeClr val="tx1"/>
                </a:solidFill>
              </a:rPr>
              <a:t>do </a:t>
            </a:r>
            <a:r>
              <a:rPr lang="pt-BR" sz="1200" dirty="0" smtClean="0">
                <a:solidFill>
                  <a:schemeClr val="tx1"/>
                </a:solidFill>
              </a:rPr>
              <a:t>produto&gt; Veja </a:t>
            </a:r>
            <a:r>
              <a:rPr lang="pt-BR" sz="1200" dirty="0">
                <a:solidFill>
                  <a:schemeClr val="tx1"/>
                </a:solidFill>
              </a:rPr>
              <a:t>qual é o ID de configuração tributária do produto.</a:t>
            </a:r>
          </a:p>
          <a:p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 smtClean="0">
                <a:solidFill>
                  <a:schemeClr val="tx1"/>
                </a:solidFill>
              </a:rPr>
              <a:t>CRM&gt; </a:t>
            </a:r>
            <a:r>
              <a:rPr lang="pt-BR" sz="1200" dirty="0">
                <a:solidFill>
                  <a:schemeClr val="tx1"/>
                </a:solidFill>
              </a:rPr>
              <a:t>pesquisa&gt;  </a:t>
            </a:r>
            <a:r>
              <a:rPr lang="pt-BR" sz="1200" dirty="0" smtClean="0">
                <a:solidFill>
                  <a:schemeClr val="tx1"/>
                </a:solidFill>
              </a:rPr>
              <a:t>Veja </a:t>
            </a:r>
            <a:r>
              <a:rPr lang="pt-BR" sz="1200" dirty="0">
                <a:solidFill>
                  <a:schemeClr val="tx1"/>
                </a:solidFill>
              </a:rPr>
              <a:t>qual é a classe fiscal associada ao cliente</a:t>
            </a:r>
          </a:p>
          <a:p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>
                <a:solidFill>
                  <a:schemeClr val="tx1"/>
                </a:solidFill>
              </a:rPr>
              <a:t>Qual foi a natureza de operação utilizada na NF?</a:t>
            </a:r>
          </a:p>
          <a:p>
            <a:r>
              <a:rPr lang="pt-BR" sz="1200" dirty="0">
                <a:solidFill>
                  <a:schemeClr val="tx1"/>
                </a:solidFill>
              </a:rPr>
              <a:t>No caso do POS busca a natureza de operação configurada em: acesso restrito&gt; faturamento&gt; Natureza de Operação padrão do POS&gt;</a:t>
            </a:r>
          </a:p>
          <a:p>
            <a:r>
              <a:rPr lang="pt-BR" sz="1200" dirty="0" smtClean="0">
                <a:solidFill>
                  <a:schemeClr val="tx1"/>
                </a:solidFill>
              </a:rPr>
              <a:t>_______________________</a:t>
            </a:r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 smtClean="0">
                <a:solidFill>
                  <a:schemeClr val="tx1"/>
                </a:solidFill>
              </a:rPr>
              <a:t>Cód. </a:t>
            </a:r>
            <a:r>
              <a:rPr lang="pt-BR" sz="1200" dirty="0">
                <a:solidFill>
                  <a:schemeClr val="tx1"/>
                </a:solidFill>
              </a:rPr>
              <a:t>do produto:</a:t>
            </a:r>
          </a:p>
          <a:p>
            <a:r>
              <a:rPr lang="pt-BR" sz="1200" dirty="0">
                <a:solidFill>
                  <a:schemeClr val="tx1"/>
                </a:solidFill>
              </a:rPr>
              <a:t>Id da configuração tributária:</a:t>
            </a:r>
          </a:p>
          <a:p>
            <a:r>
              <a:rPr lang="pt-BR" sz="1200" dirty="0">
                <a:solidFill>
                  <a:schemeClr val="tx1"/>
                </a:solidFill>
              </a:rPr>
              <a:t>ID da natureza de operação:</a:t>
            </a:r>
          </a:p>
          <a:p>
            <a:r>
              <a:rPr lang="pt-BR" sz="1200" dirty="0">
                <a:solidFill>
                  <a:schemeClr val="tx1"/>
                </a:solidFill>
              </a:rPr>
              <a:t>ID da classe fiscal:</a:t>
            </a:r>
          </a:p>
          <a:p>
            <a:r>
              <a:rPr lang="pt-BR" sz="1200" dirty="0" smtClean="0">
                <a:solidFill>
                  <a:schemeClr val="tx1"/>
                </a:solidFill>
              </a:rPr>
              <a:t>____________________</a:t>
            </a:r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 smtClean="0">
                <a:solidFill>
                  <a:schemeClr val="tx1"/>
                </a:solidFill>
              </a:rPr>
              <a:t>Suprimentos</a:t>
            </a:r>
            <a:r>
              <a:rPr lang="pt-BR" sz="1200" dirty="0">
                <a:solidFill>
                  <a:schemeClr val="tx1"/>
                </a:solidFill>
              </a:rPr>
              <a:t>&gt; estoque&gt; cadastros auxiliares&gt; configuração </a:t>
            </a:r>
            <a:r>
              <a:rPr lang="pt-BR" sz="1200" dirty="0" smtClean="0">
                <a:solidFill>
                  <a:schemeClr val="tx1"/>
                </a:solidFill>
              </a:rPr>
              <a:t>tributária&gt;Clique </a:t>
            </a:r>
            <a:r>
              <a:rPr lang="pt-BR" sz="1200" dirty="0">
                <a:solidFill>
                  <a:schemeClr val="tx1"/>
                </a:solidFill>
              </a:rPr>
              <a:t>em configurar da configuração desejada&gt;</a:t>
            </a:r>
          </a:p>
          <a:p>
            <a:r>
              <a:rPr lang="pt-BR" sz="1200" dirty="0">
                <a:solidFill>
                  <a:schemeClr val="tx1"/>
                </a:solidFill>
              </a:rPr>
              <a:t>Selecione o ID XX da natureza de operação&gt;</a:t>
            </a:r>
          </a:p>
          <a:p>
            <a:r>
              <a:rPr lang="pt-BR" sz="1200" dirty="0">
                <a:solidFill>
                  <a:schemeClr val="tx1"/>
                </a:solidFill>
              </a:rPr>
              <a:t>edite a classe fiscal:</a:t>
            </a:r>
          </a:p>
          <a:p>
            <a:r>
              <a:rPr lang="pt-BR" sz="1200" dirty="0" smtClean="0">
                <a:solidFill>
                  <a:schemeClr val="tx1"/>
                </a:solidFill>
              </a:rPr>
              <a:t>Verifique</a:t>
            </a:r>
            <a:r>
              <a:rPr lang="pt-BR" sz="1200" dirty="0">
                <a:solidFill>
                  <a:schemeClr val="tx1"/>
                </a:solidFill>
              </a:rPr>
              <a:t>&gt;</a:t>
            </a:r>
          </a:p>
          <a:p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>
                <a:solidFill>
                  <a:schemeClr val="tx1"/>
                </a:solidFill>
              </a:rPr>
              <a:t>CST</a:t>
            </a:r>
          </a:p>
          <a:p>
            <a:r>
              <a:rPr lang="pt-BR" sz="1200" dirty="0">
                <a:solidFill>
                  <a:schemeClr val="tx1"/>
                </a:solidFill>
              </a:rPr>
              <a:t>CFOP</a:t>
            </a:r>
          </a:p>
          <a:p>
            <a:r>
              <a:rPr lang="pt-BR" sz="1200" dirty="0" smtClean="0">
                <a:solidFill>
                  <a:schemeClr val="tx1"/>
                </a:solidFill>
              </a:rPr>
              <a:t>Alíquota </a:t>
            </a:r>
            <a:r>
              <a:rPr lang="pt-BR" sz="1200" dirty="0">
                <a:solidFill>
                  <a:schemeClr val="tx1"/>
                </a:solidFill>
              </a:rPr>
              <a:t>de ICMS</a:t>
            </a:r>
          </a:p>
          <a:p>
            <a:r>
              <a:rPr lang="pt-BR" sz="1200" dirty="0">
                <a:solidFill>
                  <a:schemeClr val="tx1"/>
                </a:solidFill>
              </a:rPr>
              <a:t>dados de </a:t>
            </a:r>
            <a:r>
              <a:rPr lang="pt-BR" sz="1200" dirty="0" smtClean="0">
                <a:solidFill>
                  <a:schemeClr val="tx1"/>
                </a:solidFill>
              </a:rPr>
              <a:t>ICMS/ST</a:t>
            </a:r>
            <a:endParaRPr lang="pt-BR" sz="1200" dirty="0">
              <a:solidFill>
                <a:schemeClr val="tx1"/>
              </a:solidFill>
            </a:endParaRPr>
          </a:p>
          <a:p>
            <a:r>
              <a:rPr lang="pt-BR" sz="1200" dirty="0">
                <a:solidFill>
                  <a:schemeClr val="tx1"/>
                </a:solidFill>
              </a:rPr>
              <a:t>CSOSN (quando </a:t>
            </a:r>
            <a:r>
              <a:rPr lang="pt-BR" sz="1200" dirty="0" smtClean="0">
                <a:solidFill>
                  <a:schemeClr val="tx1"/>
                </a:solidFill>
              </a:rPr>
              <a:t>Simples</a:t>
            </a:r>
            <a:r>
              <a:rPr lang="pt-BR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schemeClr val="tx1"/>
                </a:solidFill>
              </a:rPr>
              <a:t>Como conferir a </a:t>
            </a:r>
            <a:r>
              <a:rPr lang="pt-BR" sz="4000" dirty="0" smtClean="0">
                <a:solidFill>
                  <a:schemeClr val="tx1"/>
                </a:solidFill>
              </a:rPr>
              <a:t>configuração </a:t>
            </a:r>
            <a:r>
              <a:rPr lang="pt-BR" sz="4000" dirty="0">
                <a:solidFill>
                  <a:schemeClr val="tx1"/>
                </a:solidFill>
              </a:rPr>
              <a:t>tributária</a:t>
            </a:r>
            <a:r>
              <a:rPr lang="pt-BR" sz="4000" dirty="0" smtClean="0">
                <a:solidFill>
                  <a:schemeClr val="tx1"/>
                </a:solidFill>
              </a:rPr>
              <a:t>?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562896" y="2859110"/>
            <a:ext cx="379926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Anote o ID do lado dos campos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87563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Alerta de operação com erro:</a:t>
            </a: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5" y="1134836"/>
            <a:ext cx="10045520" cy="5092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37635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Alerta de operação com erro: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92" y="1158640"/>
            <a:ext cx="5694700" cy="4001939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m 5"/>
          <p:cNvPicPr/>
          <p:nvPr/>
        </p:nvPicPr>
        <p:blipFill>
          <a:blip r:embed="rId3"/>
          <a:stretch>
            <a:fillRect/>
          </a:stretch>
        </p:blipFill>
        <p:spPr>
          <a:xfrm>
            <a:off x="6180083" y="1158642"/>
            <a:ext cx="5475889" cy="4001938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67530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88" y="2629364"/>
            <a:ext cx="9373822" cy="21229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de Alerta de operação com erro:</a:t>
            </a:r>
          </a:p>
        </p:txBody>
      </p:sp>
    </p:spTree>
    <p:extLst>
      <p:ext uri="{BB962C8B-B14F-4D97-AF65-F5344CB8AC3E}">
        <p14:creationId xmlns:p14="http://schemas.microsoft.com/office/powerpoint/2010/main" val="28612337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Regra de configuração tributária automática: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921" y="2043581"/>
            <a:ext cx="7599877" cy="443680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89397" y="1210614"/>
            <a:ext cx="905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Somente para redes de franquias com regra de integração – Não é padrão do sistema</a:t>
            </a:r>
          </a:p>
          <a:p>
            <a:r>
              <a:rPr lang="pt-BR" dirty="0" smtClean="0"/>
              <a:t>Estimado a partir de 4h para ativação da regra.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73399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5938" y="1970468"/>
            <a:ext cx="7652309" cy="2962139"/>
          </a:xfrm>
        </p:spPr>
        <p:txBody>
          <a:bodyPr/>
          <a:lstStyle/>
          <a:p>
            <a:pPr algn="l"/>
            <a:r>
              <a:rPr lang="pt-BR" dirty="0" smtClean="0"/>
              <a:t>Configuração Tributária Fiscal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sz="2400" dirty="0" smtClean="0"/>
              <a:t>Gislaini Bosse</a:t>
            </a:r>
            <a:br>
              <a:rPr lang="pt-BR" sz="2400" dirty="0" smtClean="0"/>
            </a:br>
            <a:r>
              <a:rPr lang="pt-BR" sz="2400" dirty="0" smtClean="0"/>
              <a:t>Gislaini.bosse@linx.com.br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914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731" y="1089158"/>
            <a:ext cx="10251583" cy="56051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Tabela A</a:t>
            </a:r>
          </a:p>
        </p:txBody>
      </p:sp>
    </p:spTree>
    <p:extLst>
      <p:ext uri="{BB962C8B-B14F-4D97-AF65-F5344CB8AC3E}">
        <p14:creationId xmlns:p14="http://schemas.microsoft.com/office/powerpoint/2010/main" val="19774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Tabela </a:t>
            </a:r>
            <a:r>
              <a:rPr lang="pt-BR" sz="4000" dirty="0" smtClean="0">
                <a:solidFill>
                  <a:prstClr val="black"/>
                </a:solidFill>
              </a:rPr>
              <a:t>B</a:t>
            </a:r>
            <a:endParaRPr lang="pt-BR" sz="4000" dirty="0">
              <a:solidFill>
                <a:prstClr val="black"/>
              </a:solidFill>
            </a:endParaRPr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2126" y="1141332"/>
            <a:ext cx="9558550" cy="546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198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>
                <a:solidFill>
                  <a:prstClr val="black"/>
                </a:solidFill>
              </a:rPr>
              <a:t>Composição do  </a:t>
            </a:r>
            <a:r>
              <a:rPr lang="pt-BR" sz="4000" dirty="0" smtClean="0">
                <a:solidFill>
                  <a:prstClr val="black"/>
                </a:solidFill>
              </a:rPr>
              <a:t>CST</a:t>
            </a:r>
            <a:endParaRPr lang="pt-BR" sz="4000" dirty="0">
              <a:solidFill>
                <a:prstClr val="black"/>
              </a:solidFill>
            </a:endParaRPr>
          </a:p>
        </p:txBody>
      </p:sp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4640" y="1102038"/>
            <a:ext cx="8952245" cy="5610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9615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ICMS </a:t>
            </a:r>
            <a:r>
              <a:rPr lang="pt-BR" dirty="0">
                <a:solidFill>
                  <a:schemeClr val="tx1"/>
                </a:solidFill>
              </a:rPr>
              <a:t>- Imposto sobre Operações relativas à Circulação de Mercadorias e Prestação de Serviços de Transporte Interestadual e Intermunicipal, Comunicação e </a:t>
            </a:r>
            <a:r>
              <a:rPr lang="pt-BR" dirty="0" smtClean="0">
                <a:solidFill>
                  <a:schemeClr val="tx1"/>
                </a:solidFill>
              </a:rPr>
              <a:t>Importação</a:t>
            </a:r>
            <a:r>
              <a:rPr lang="pt-BR" dirty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O ICMS é um imposto estadual, ou seja, somente os governos dos Estados e do Distrito Federal têm competência para instituí-lo. Cada Estado possui seu Regulamento, bem como a tabela de valores/alíquotas a serem praticadas.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/>
                </a:solidFill>
              </a:rPr>
              <a:t>O principal fato gerador do ICMS é a circulação de mercadoria.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/>
              <a:t>Introdução ao </a:t>
            </a:r>
            <a:r>
              <a:rPr lang="pt-BR" sz="4000" dirty="0" smtClean="0"/>
              <a:t>ICMS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947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n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" id="{06FA45E5-6951-4423-99B8-F8DBBC3A8728}" vid="{173C750A-0E93-4633-8AC7-9BF4EC8467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Linx</Template>
  <TotalTime>6110</TotalTime>
  <Words>4271</Words>
  <Application>Microsoft Office PowerPoint</Application>
  <PresentationFormat>Widescreen</PresentationFormat>
  <Paragraphs>505</Paragraphs>
  <Slides>59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59</vt:i4>
      </vt:variant>
    </vt:vector>
  </HeadingPairs>
  <TitlesOfParts>
    <vt:vector size="64" baseType="lpstr">
      <vt:lpstr>Arial</vt:lpstr>
      <vt:lpstr>Calibri</vt:lpstr>
      <vt:lpstr>Times New Roman</vt:lpstr>
      <vt:lpstr>Wingdings</vt:lpstr>
      <vt:lpstr>Linx</vt:lpstr>
      <vt:lpstr>Apoio a Operações</vt:lpstr>
      <vt:lpstr>Treinamento de Configuração Tributária Fiscal</vt:lpstr>
      <vt:lpstr>CFOP – Código Fiscal de Operações e de Prestações</vt:lpstr>
      <vt:lpstr>Composição do CFOP</vt:lpstr>
      <vt:lpstr>CST – Código Situação Tributária </vt:lpstr>
      <vt:lpstr>Tabela A</vt:lpstr>
      <vt:lpstr>Tabela B</vt:lpstr>
      <vt:lpstr>Composição do  CST</vt:lpstr>
      <vt:lpstr>Introdução ao ICMS</vt:lpstr>
      <vt:lpstr>Apresentação do PowerPoint</vt:lpstr>
      <vt:lpstr>CSOSN – Simples Nacional</vt:lpstr>
      <vt:lpstr>Tabela B </vt:lpstr>
      <vt:lpstr>Tabela B </vt:lpstr>
      <vt:lpstr>Regimes Tributários - Estadual</vt:lpstr>
      <vt:lpstr>Tabela demonstrativa - ICMS </vt:lpstr>
      <vt:lpstr>Regras Fiscais  </vt:lpstr>
      <vt:lpstr>Regras Fiscais  </vt:lpstr>
      <vt:lpstr>Regras Fiscais  </vt:lpstr>
      <vt:lpstr>IPI – Destaque em NF</vt:lpstr>
      <vt:lpstr>Aproveitamento de Crédito</vt:lpstr>
      <vt:lpstr>Exemplo: Base de Cálculo do ICMS</vt:lpstr>
      <vt:lpstr>Configuração de Fuso Horário:</vt:lpstr>
      <vt:lpstr>DADOS DA EMPRESA</vt:lpstr>
      <vt:lpstr>Natureza de operação</vt:lpstr>
      <vt:lpstr>Classe Fiscal</vt:lpstr>
      <vt:lpstr>Classe Fiscal - Regras</vt:lpstr>
      <vt:lpstr>Configuração Tributária – Criação de cadastro:</vt:lpstr>
      <vt:lpstr>Configuração Tributária - Editar:</vt:lpstr>
      <vt:lpstr>Configuração Tributária – Detalhar Parte 1:</vt:lpstr>
      <vt:lpstr>Exemplo de detalhamento de Classe Fiscal – Parte 2:</vt:lpstr>
      <vt:lpstr>Exemplo das Informações para Obrigações Acessórias</vt:lpstr>
      <vt:lpstr>Exemplo das Informações para Obrigações Acessórias</vt:lpstr>
      <vt:lpstr>Cadastro do Produto</vt:lpstr>
      <vt:lpstr>Apresentação do PowerPoint</vt:lpstr>
      <vt:lpstr> Configuração tributária – Regime Simples: </vt:lpstr>
      <vt:lpstr> Configuração tributária – Regime Simples COM ST </vt:lpstr>
      <vt:lpstr> Configuração tributária – Regime Real ou presumido: </vt:lpstr>
      <vt:lpstr> Configuração tributária – Regime Real ou presumido com ST: </vt:lpstr>
      <vt:lpstr>Combinações de CST X Alíquotas</vt:lpstr>
      <vt:lpstr>Combinações de configuração tributária – Simples Nacional</vt:lpstr>
      <vt:lpstr>Exemplo de Simples Nacional – Tributado Integralmente (Venda)</vt:lpstr>
      <vt:lpstr>Exemplo de Simples Nacional – ST (Venda)</vt:lpstr>
      <vt:lpstr>Combinações de configuração tributária – Lucro Presumido</vt:lpstr>
      <vt:lpstr>Exemplo de Lucro Presumido - Tributado Integralmente (Venda) </vt:lpstr>
      <vt:lpstr>Exemplo de Lucro Presumido – ST (Venda)</vt:lpstr>
      <vt:lpstr>Combinações de configuração tributária – Lucro Real</vt:lpstr>
      <vt:lpstr>Exemplo de Lucro Real - Tributado Integralmente (Venda) </vt:lpstr>
      <vt:lpstr>Exemplo de Lucro Real – ST (Venda)</vt:lpstr>
      <vt:lpstr>Dúvidas comuns relacionadas a Configuração tributária.</vt:lpstr>
      <vt:lpstr>Fórmula do cálculo de ICMS/ST</vt:lpstr>
      <vt:lpstr>Exemplo: Doc. com tributação de ICMS-ST</vt:lpstr>
      <vt:lpstr>Dúvidas comuns relacionadas a Configuração Tributária.</vt:lpstr>
      <vt:lpstr>Dúvidas comuns relacionadas a Configuração Tributária.</vt:lpstr>
      <vt:lpstr>Como conferir a configuração tributária?</vt:lpstr>
      <vt:lpstr>Exemplo de Alerta de operação com erro:</vt:lpstr>
      <vt:lpstr>Exemplo de Alerta de operação com erro:</vt:lpstr>
      <vt:lpstr>Exemplo de Alerta de operação com erro:</vt:lpstr>
      <vt:lpstr>Regra de configuração tributária automática:</vt:lpstr>
      <vt:lpstr>Configuração Tributária Fiscal  Gislaini Bosse Gislaini.bosse@linx.com.br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Danilo de Lara</dc:creator>
  <cp:lastModifiedBy>Gislaini Grasielli Cordeiro Bosse</cp:lastModifiedBy>
  <cp:revision>146</cp:revision>
  <dcterms:created xsi:type="dcterms:W3CDTF">2015-07-10T18:35:20Z</dcterms:created>
  <dcterms:modified xsi:type="dcterms:W3CDTF">2015-11-04T10:58:18Z</dcterms:modified>
</cp:coreProperties>
</file>