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6"/>
  </p:notesMasterIdLst>
  <p:sldIdLst>
    <p:sldId id="256" r:id="rId5"/>
    <p:sldId id="259" r:id="rId6"/>
    <p:sldId id="257" r:id="rId7"/>
    <p:sldId id="258" r:id="rId8"/>
    <p:sldId id="264" r:id="rId9"/>
    <p:sldId id="265" r:id="rId10"/>
    <p:sldId id="267" r:id="rId11"/>
    <p:sldId id="266" r:id="rId12"/>
    <p:sldId id="262" r:id="rId13"/>
    <p:sldId id="263" r:id="rId14"/>
    <p:sldId id="268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23/12/2015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tPag:3 =&gt; Cartão </a:t>
            </a:r>
            <a:r>
              <a:rPr lang="pt-BR" smtClean="0"/>
              <a:t>de crédito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1411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" name="Slide do think-cell" r:id="rId22" imgW="421" imgH="420" progId="TCLayout.ActiveDocument.1">
                  <p:embed/>
                </p:oleObj>
              </mc:Choice>
              <mc:Fallback>
                <p:oleObj name="Slide do think-cell" r:id="rId22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" name="Slide do think-cell" r:id="rId25" imgW="421" imgH="420" progId="TCLayout.ActiveDocument.1">
                  <p:embed/>
                </p:oleObj>
              </mc:Choice>
              <mc:Fallback>
                <p:oleObj name="Slide do think-cell" r:id="rId25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500" r:id="rId2"/>
    <p:sldLayoutId id="2147493475" r:id="rId3"/>
    <p:sldLayoutId id="2147493472" r:id="rId4"/>
    <p:sldLayoutId id="2147493476" r:id="rId5"/>
    <p:sldLayoutId id="2147493478" r:id="rId6"/>
    <p:sldLayoutId id="2147493498" r:id="rId7"/>
    <p:sldLayoutId id="2147493499" r:id="rId8"/>
    <p:sldLayoutId id="2147493481" r:id="rId9"/>
    <p:sldLayoutId id="2147493480" r:id="rId10"/>
    <p:sldLayoutId id="2147493483" r:id="rId11"/>
    <p:sldLayoutId id="2147493484" r:id="rId12"/>
    <p:sldLayoutId id="2147493485" r:id="rId13"/>
    <p:sldLayoutId id="2147493489" r:id="rId14"/>
    <p:sldLayoutId id="2147493488" r:id="rId15"/>
    <p:sldLayoutId id="2147493467" r:id="rId16"/>
    <p:sldLayoutId id="2147493468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DADOS DE CARTÃO DE CRÉDITO E DÉBITO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Regras de Negócio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123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163993"/>
            <a:ext cx="8478279" cy="398994"/>
          </a:xfrm>
        </p:spPr>
        <p:txBody>
          <a:bodyPr/>
          <a:lstStyle/>
          <a:p>
            <a:r>
              <a:rPr lang="pt-BR" dirty="0" smtClean="0"/>
              <a:t>Implementação </a:t>
            </a:r>
            <a:r>
              <a:rPr lang="pt-BR" dirty="0"/>
              <a:t>do grupo de cartões na NFC-e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pt-BR" dirty="0"/>
              <a:t>No XML </a:t>
            </a:r>
            <a:r>
              <a:rPr lang="pt-BR"/>
              <a:t>o </a:t>
            </a:r>
            <a:r>
              <a:rPr lang="pt-BR" smtClean="0"/>
              <a:t>grupo </a:t>
            </a:r>
            <a:r>
              <a:rPr lang="pt-BR" dirty="0" smtClean="0"/>
              <a:t>de cartões ficará </a:t>
            </a:r>
            <a:r>
              <a:rPr lang="pt-BR" dirty="0"/>
              <a:t>da seguinte maneira:</a:t>
            </a:r>
          </a:p>
          <a:p>
            <a:pPr marL="400050" lvl="2" indent="0">
              <a:buNone/>
            </a:pPr>
            <a:r>
              <a:rPr lang="pt-BR" sz="1400" dirty="0"/>
              <a:t>&lt;</a:t>
            </a:r>
            <a:r>
              <a:rPr lang="pt-BR" sz="1400" dirty="0" err="1"/>
              <a:t>pag</a:t>
            </a:r>
            <a:r>
              <a:rPr lang="pt-BR" sz="1400" dirty="0"/>
              <a:t>&gt;</a:t>
            </a:r>
          </a:p>
          <a:p>
            <a:pPr marL="400050" lvl="2" indent="0">
              <a:buNone/>
            </a:pPr>
            <a:r>
              <a:rPr lang="pt-BR" sz="1400" dirty="0"/>
              <a:t>         &lt;</a:t>
            </a:r>
            <a:r>
              <a:rPr lang="pt-BR" sz="1400" dirty="0" err="1"/>
              <a:t>tPag</a:t>
            </a:r>
            <a:r>
              <a:rPr lang="pt-BR" sz="1400" dirty="0"/>
              <a:t>&gt;03&lt;/</a:t>
            </a:r>
            <a:r>
              <a:rPr lang="pt-BR" sz="1400" dirty="0" err="1"/>
              <a:t>tPag</a:t>
            </a:r>
            <a:r>
              <a:rPr lang="pt-BR" sz="1400" dirty="0"/>
              <a:t>&gt;</a:t>
            </a:r>
          </a:p>
          <a:p>
            <a:pPr marL="400050" lvl="2" indent="0">
              <a:buNone/>
            </a:pPr>
            <a:r>
              <a:rPr lang="pt-BR" sz="1400" dirty="0"/>
              <a:t>         &lt;</a:t>
            </a:r>
            <a:r>
              <a:rPr lang="pt-BR" sz="1400" dirty="0" err="1"/>
              <a:t>vPag</a:t>
            </a:r>
            <a:r>
              <a:rPr lang="pt-BR" sz="1400" dirty="0"/>
              <a:t>&gt;10.00&lt;/</a:t>
            </a:r>
            <a:r>
              <a:rPr lang="pt-BR" sz="1400" dirty="0" err="1"/>
              <a:t>vPag</a:t>
            </a:r>
            <a:r>
              <a:rPr lang="pt-BR" sz="1400" dirty="0"/>
              <a:t>&gt;</a:t>
            </a:r>
          </a:p>
          <a:p>
            <a:pPr marL="400050" lvl="2" indent="0">
              <a:buNone/>
            </a:pPr>
            <a:r>
              <a:rPr lang="pt-BR" sz="1400" b="1" dirty="0"/>
              <a:t>         &lt;</a:t>
            </a:r>
            <a:r>
              <a:rPr lang="pt-BR" sz="1400" b="1" dirty="0" err="1"/>
              <a:t>card</a:t>
            </a:r>
            <a:r>
              <a:rPr lang="pt-BR" sz="1400" b="1" dirty="0"/>
              <a:t>&gt;</a:t>
            </a:r>
          </a:p>
          <a:p>
            <a:pPr marL="400050" lvl="2" indent="0">
              <a:buNone/>
            </a:pPr>
            <a:r>
              <a:rPr lang="pt-BR" sz="1400" b="1" dirty="0"/>
              <a:t>            &lt;</a:t>
            </a:r>
            <a:r>
              <a:rPr lang="pt-BR" sz="1400" b="1" dirty="0" err="1"/>
              <a:t>tpIntegra</a:t>
            </a:r>
            <a:r>
              <a:rPr lang="pt-BR" sz="1400" b="1" dirty="0"/>
              <a:t>&gt;1&lt;/</a:t>
            </a:r>
            <a:r>
              <a:rPr lang="pt-BR" sz="1400" b="1" dirty="0" err="1"/>
              <a:t>tpIntegra</a:t>
            </a:r>
            <a:r>
              <a:rPr lang="pt-BR" sz="1400" b="1" dirty="0"/>
              <a:t>&gt;</a:t>
            </a:r>
          </a:p>
          <a:p>
            <a:pPr marL="400050" lvl="2" indent="0">
              <a:buNone/>
            </a:pPr>
            <a:r>
              <a:rPr lang="pt-BR" sz="1400" b="1" dirty="0"/>
              <a:t>            &lt;CNPJ&gt;12345678901234&lt;/CNPJ&gt;</a:t>
            </a:r>
          </a:p>
          <a:p>
            <a:pPr marL="400050" lvl="2" indent="0">
              <a:buNone/>
            </a:pPr>
            <a:r>
              <a:rPr lang="pt-BR" sz="1400" b="1" dirty="0"/>
              <a:t>            &lt;</a:t>
            </a:r>
            <a:r>
              <a:rPr lang="pt-BR" sz="1400" b="1" dirty="0" err="1" smtClean="0"/>
              <a:t>tBand</a:t>
            </a:r>
            <a:r>
              <a:rPr lang="pt-BR" sz="1400" b="1" dirty="0" smtClean="0"/>
              <a:t>&gt;99&lt;/</a:t>
            </a:r>
            <a:r>
              <a:rPr lang="pt-BR" sz="1400" b="1" dirty="0" err="1"/>
              <a:t>tBand</a:t>
            </a:r>
            <a:r>
              <a:rPr lang="pt-BR" sz="1400" b="1" dirty="0"/>
              <a:t>&gt;</a:t>
            </a:r>
          </a:p>
          <a:p>
            <a:pPr marL="400050" lvl="2" indent="0">
              <a:buNone/>
            </a:pPr>
            <a:r>
              <a:rPr lang="pt-BR" sz="1400" b="1" dirty="0"/>
              <a:t>            &lt;</a:t>
            </a:r>
            <a:r>
              <a:rPr lang="pt-BR" sz="1400" b="1" dirty="0" err="1"/>
              <a:t>cAut</a:t>
            </a:r>
            <a:r>
              <a:rPr lang="pt-BR" sz="1400" b="1" dirty="0"/>
              <a:t>&gt;093485&lt;/</a:t>
            </a:r>
            <a:r>
              <a:rPr lang="pt-BR" sz="1400" b="1" dirty="0" err="1"/>
              <a:t>cAut</a:t>
            </a:r>
            <a:r>
              <a:rPr lang="pt-BR" sz="1400" b="1" dirty="0"/>
              <a:t>&gt;</a:t>
            </a:r>
          </a:p>
          <a:p>
            <a:pPr marL="400050" lvl="2" indent="0">
              <a:buNone/>
            </a:pPr>
            <a:r>
              <a:rPr lang="pt-BR" sz="1400" b="1" dirty="0"/>
              <a:t>         &lt;/</a:t>
            </a:r>
            <a:r>
              <a:rPr lang="pt-BR" sz="1400" b="1" dirty="0" err="1"/>
              <a:t>card</a:t>
            </a:r>
            <a:r>
              <a:rPr lang="pt-BR" sz="1400" b="1" dirty="0"/>
              <a:t>&gt;</a:t>
            </a:r>
          </a:p>
          <a:p>
            <a:pPr marL="400050" lvl="2" indent="0">
              <a:buNone/>
            </a:pPr>
            <a:r>
              <a:rPr lang="pt-BR" sz="1400" dirty="0"/>
              <a:t>      &lt;/</a:t>
            </a:r>
            <a:r>
              <a:rPr lang="pt-BR" sz="1400" dirty="0" err="1"/>
              <a:t>pag</a:t>
            </a:r>
            <a:r>
              <a:rPr lang="pt-BR" sz="1400" dirty="0"/>
              <a:t>&gt;</a:t>
            </a:r>
          </a:p>
        </p:txBody>
      </p:sp>
      <p:sp>
        <p:nvSpPr>
          <p:cNvPr id="6" name="Retângulo 5"/>
          <p:cNvSpPr/>
          <p:nvPr/>
        </p:nvSpPr>
        <p:spPr>
          <a:xfrm>
            <a:off x="1253446" y="2198669"/>
            <a:ext cx="4212405" cy="1726059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307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Obrigada.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95675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63993"/>
            <a:ext cx="8385812" cy="398994"/>
          </a:xfrm>
        </p:spPr>
        <p:txBody>
          <a:bodyPr/>
          <a:lstStyle/>
          <a:p>
            <a:r>
              <a:rPr lang="pt-BR" dirty="0" smtClean="0"/>
              <a:t>Implementação </a:t>
            </a:r>
            <a:r>
              <a:rPr lang="pt-BR" dirty="0"/>
              <a:t>do grupo de cartões na NFC-e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sz="1600" b="1" dirty="0" smtClean="0"/>
              <a:t>Contextualização</a:t>
            </a:r>
            <a:r>
              <a:rPr lang="pt-BR" sz="1600" dirty="0"/>
              <a:t>: As Notas Técnicas 2012.004 e 2015.002 estabelecem o grupo de cartões, e suas respectivas </a:t>
            </a:r>
            <a:r>
              <a:rPr lang="pt-BR" sz="1600" dirty="0" err="1"/>
              <a:t>tags</a:t>
            </a:r>
            <a:r>
              <a:rPr lang="pt-BR" sz="1600" dirty="0"/>
              <a:t>, </a:t>
            </a:r>
            <a:r>
              <a:rPr lang="pt-BR" sz="1600" dirty="0" smtClean="0"/>
              <a:t>entre os </a:t>
            </a:r>
            <a:r>
              <a:rPr lang="pt-BR" sz="1600" dirty="0"/>
              <a:t>elementos do grupo de formas de pagamento. Este grupo era de implementação opcional. No entanto, </a:t>
            </a:r>
            <a:r>
              <a:rPr lang="pt-BR" sz="1600" dirty="0" smtClean="0"/>
              <a:t>a partir </a:t>
            </a:r>
            <a:r>
              <a:rPr lang="pt-BR" sz="1600" dirty="0"/>
              <a:t>de janeiro, o estado do Rio de Janeiro passa a exigir que os campos sejam preenchidos na NFC-e. </a:t>
            </a:r>
            <a:r>
              <a:rPr lang="pt-BR" sz="1600" dirty="0" smtClean="0"/>
              <a:t>Para evitar </a:t>
            </a:r>
            <a:r>
              <a:rPr lang="pt-BR" sz="1600" dirty="0"/>
              <a:t>transtornos em outros estados, a implementação </a:t>
            </a:r>
            <a:r>
              <a:rPr lang="pt-BR" sz="1600" dirty="0" smtClean="0"/>
              <a:t>no </a:t>
            </a:r>
            <a:r>
              <a:rPr lang="pt-BR" sz="1600" dirty="0"/>
              <a:t>POS NFC-e </a:t>
            </a:r>
            <a:r>
              <a:rPr lang="pt-BR" sz="1600" dirty="0" smtClean="0"/>
              <a:t>foi </a:t>
            </a:r>
            <a:r>
              <a:rPr lang="pt-BR" sz="1600" dirty="0"/>
              <a:t>realizada </a:t>
            </a:r>
            <a:r>
              <a:rPr lang="pt-BR" sz="1600" dirty="0" smtClean="0"/>
              <a:t>para os </a:t>
            </a:r>
            <a:r>
              <a:rPr lang="pt-BR" sz="1600" dirty="0"/>
              <a:t>demais </a:t>
            </a:r>
            <a:r>
              <a:rPr lang="pt-BR" sz="1600" dirty="0" smtClean="0"/>
              <a:t>estados.</a:t>
            </a:r>
          </a:p>
          <a:p>
            <a:r>
              <a:rPr lang="pt-BR" sz="1600" dirty="0" smtClean="0"/>
              <a:t>Impacto: Apenas </a:t>
            </a:r>
            <a:r>
              <a:rPr lang="pt-BR" sz="1600" b="1" dirty="0" smtClean="0"/>
              <a:t>NFC-e</a:t>
            </a:r>
            <a:r>
              <a:rPr lang="pt-BR" sz="1600" dirty="0" smtClean="0"/>
              <a:t>.</a:t>
            </a:r>
          </a:p>
          <a:p>
            <a:r>
              <a:rPr lang="pt-BR" sz="1600" dirty="0"/>
              <a:t>Ao realizar vendas com cartão de crédito ou débito no Linx Microvix POS devemos informar a nova </a:t>
            </a:r>
            <a:r>
              <a:rPr lang="pt-BR" sz="1600" dirty="0" err="1"/>
              <a:t>tag</a:t>
            </a:r>
            <a:r>
              <a:rPr lang="pt-BR" sz="1600" dirty="0"/>
              <a:t> de cartões, com ou sem </a:t>
            </a:r>
            <a:r>
              <a:rPr lang="pt-BR" sz="1600" dirty="0" smtClean="0"/>
              <a:t>TEF.</a:t>
            </a:r>
          </a:p>
          <a:p>
            <a:r>
              <a:rPr lang="pt-BR" sz="1600" dirty="0" smtClean="0"/>
              <a:t>Estas validações estão disponíveis a partir da versão de POS: 5170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09737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Informações do Grupo de Cartões na NFC-e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</a:t>
            </a:fld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 partir de 01/01/2016, o contribuinte deve informar no XML da NFC-e as seguintes informações, relacionadas a vendas com cartão de crédito ou débito:</a:t>
            </a:r>
          </a:p>
          <a:p>
            <a:r>
              <a:rPr lang="pt-BR" u="sng" dirty="0" smtClean="0"/>
              <a:t>Tipo de Integração:</a:t>
            </a:r>
            <a:r>
              <a:rPr lang="pt-BR" dirty="0" smtClean="0"/>
              <a:t> 1 – Vendas com integração TEF / 2 – Vendas não integradas com TEF;</a:t>
            </a:r>
          </a:p>
          <a:p>
            <a:r>
              <a:rPr lang="pt-BR" u="sng" dirty="0" smtClean="0"/>
              <a:t>CNPJ:</a:t>
            </a:r>
            <a:r>
              <a:rPr lang="pt-BR" dirty="0" smtClean="0"/>
              <a:t> CNPJ da credenciadora (Rede, </a:t>
            </a:r>
            <a:r>
              <a:rPr lang="pt-BR" dirty="0" err="1" smtClean="0"/>
              <a:t>Cielo</a:t>
            </a:r>
            <a:r>
              <a:rPr lang="pt-BR" dirty="0" smtClean="0"/>
              <a:t>, </a:t>
            </a:r>
            <a:r>
              <a:rPr lang="pt-BR" dirty="0" err="1" smtClean="0"/>
              <a:t>etc</a:t>
            </a:r>
            <a:r>
              <a:rPr lang="pt-BR" dirty="0"/>
              <a:t>)</a:t>
            </a:r>
            <a:r>
              <a:rPr lang="pt-BR" dirty="0" smtClean="0"/>
              <a:t>.</a:t>
            </a:r>
          </a:p>
          <a:p>
            <a:r>
              <a:rPr lang="pt-BR" u="sng" dirty="0" smtClean="0"/>
              <a:t>Bandeira:</a:t>
            </a:r>
            <a:r>
              <a:rPr lang="pt-BR" dirty="0"/>
              <a:t> </a:t>
            </a:r>
            <a:r>
              <a:rPr lang="pt-BR" dirty="0" smtClean="0"/>
              <a:t>Bandeira do cartão utilizada na venda </a:t>
            </a:r>
            <a:r>
              <a:rPr lang="pt-BR" dirty="0" smtClean="0">
                <a:solidFill>
                  <a:schemeClr val="accent3"/>
                </a:solidFill>
              </a:rPr>
              <a:t>(01 -  Visa / 02 – Mastercard / 03 – American Express / 04 – </a:t>
            </a:r>
            <a:r>
              <a:rPr lang="pt-BR" dirty="0" err="1" smtClean="0">
                <a:solidFill>
                  <a:schemeClr val="accent3"/>
                </a:solidFill>
              </a:rPr>
              <a:t>Sorocred</a:t>
            </a:r>
            <a:r>
              <a:rPr lang="pt-BR" dirty="0">
                <a:solidFill>
                  <a:schemeClr val="accent3"/>
                </a:solidFill>
              </a:rPr>
              <a:t> </a:t>
            </a:r>
            <a:r>
              <a:rPr lang="pt-BR" dirty="0" smtClean="0">
                <a:solidFill>
                  <a:schemeClr val="accent3"/>
                </a:solidFill>
              </a:rPr>
              <a:t>/ 99 – Outras)</a:t>
            </a:r>
          </a:p>
          <a:p>
            <a:r>
              <a:rPr lang="pt-BR" u="sng" dirty="0" smtClean="0"/>
              <a:t>Código de autorização da operação.</a:t>
            </a:r>
            <a:endParaRPr lang="pt-BR" u="sng" dirty="0"/>
          </a:p>
        </p:txBody>
      </p:sp>
    </p:spTree>
    <p:extLst>
      <p:ext uri="{BB962C8B-B14F-4D97-AF65-F5344CB8AC3E}">
        <p14:creationId xmlns:p14="http://schemas.microsoft.com/office/powerpoint/2010/main" val="420336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/>
              <a:t>Configurações no ERP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21045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CRM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567872" y="1206755"/>
            <a:ext cx="7966528" cy="2393328"/>
          </a:xfrm>
        </p:spPr>
        <p:txBody>
          <a:bodyPr/>
          <a:lstStyle/>
          <a:p>
            <a:r>
              <a:rPr lang="pt-BR" dirty="0" smtClean="0"/>
              <a:t>Cadastrar </a:t>
            </a:r>
            <a:r>
              <a:rPr lang="pt-BR" dirty="0"/>
              <a:t>a Credenciadora de Cartões com um CNPJ correto. (não é para cadastrar a </a:t>
            </a:r>
            <a:r>
              <a:rPr lang="pt-BR" dirty="0" smtClean="0"/>
              <a:t>bandeira(Visa. Master, </a:t>
            </a:r>
            <a:r>
              <a:rPr lang="pt-BR" dirty="0" err="1" smtClean="0"/>
              <a:t>Hiper</a:t>
            </a:r>
            <a:r>
              <a:rPr lang="pt-BR" dirty="0" smtClean="0"/>
              <a:t> etc..) , </a:t>
            </a:r>
            <a:r>
              <a:rPr lang="pt-BR" dirty="0"/>
              <a:t>e sim a </a:t>
            </a:r>
            <a:r>
              <a:rPr lang="pt-BR" sz="2000" b="1" dirty="0" smtClean="0"/>
              <a:t>credenciadora</a:t>
            </a:r>
            <a:r>
              <a:rPr lang="pt-BR" dirty="0" smtClean="0"/>
              <a:t> (EX: </a:t>
            </a:r>
            <a:r>
              <a:rPr lang="pt-BR" dirty="0" err="1" smtClean="0"/>
              <a:t>Cielo</a:t>
            </a:r>
            <a:r>
              <a:rPr lang="pt-BR" dirty="0" smtClean="0"/>
              <a:t>, Rede </a:t>
            </a:r>
            <a:r>
              <a:rPr lang="pt-BR" dirty="0" err="1" smtClean="0"/>
              <a:t>Card</a:t>
            </a:r>
            <a:r>
              <a:rPr lang="pt-BR" dirty="0" smtClean="0"/>
              <a:t>, </a:t>
            </a:r>
            <a:r>
              <a:rPr lang="pt-BR" dirty="0" err="1" smtClean="0"/>
              <a:t>Getnet</a:t>
            </a:r>
            <a:r>
              <a:rPr lang="pt-BR" dirty="0" smtClean="0"/>
              <a:t> etc..) – O CNPJ da credenciadora assim como os demais dados, deve ser solicitado direto a mesma, ou coletado através do contrato</a:t>
            </a:r>
            <a:endParaRPr lang="pt-BR" dirty="0"/>
          </a:p>
          <a:p>
            <a:r>
              <a:rPr lang="pt-BR" dirty="0"/>
              <a:t>Anote o </a:t>
            </a:r>
            <a:r>
              <a:rPr lang="pt-BR" dirty="0" err="1"/>
              <a:t>cód</a:t>
            </a:r>
            <a:r>
              <a:rPr lang="pt-BR" dirty="0"/>
              <a:t> do cadastro gerado após salva-lo</a:t>
            </a:r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90484"/>
            <a:ext cx="8215312" cy="281914"/>
          </a:xfrm>
        </p:spPr>
        <p:txBody>
          <a:bodyPr/>
          <a:lstStyle/>
          <a:p>
            <a:r>
              <a:rPr lang="pt-BR" dirty="0"/>
              <a:t>CRM&gt; Cadastro&gt;</a:t>
            </a:r>
          </a:p>
          <a:p>
            <a:endParaRPr lang="pt-BR" dirty="0"/>
          </a:p>
        </p:txBody>
      </p:sp>
      <p:pic>
        <p:nvPicPr>
          <p:cNvPr id="6146" name="Imagem 8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1" y="2403419"/>
            <a:ext cx="6471558" cy="168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893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Plano de Pagamento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982880"/>
            <a:ext cx="8215606" cy="3158151"/>
          </a:xfrm>
        </p:spPr>
        <p:txBody>
          <a:bodyPr/>
          <a:lstStyle/>
          <a:p>
            <a:r>
              <a:rPr lang="pt-BR" dirty="0"/>
              <a:t>Após cadastrar acesse o plano de pagamento:</a:t>
            </a:r>
          </a:p>
          <a:p>
            <a:r>
              <a:rPr lang="pt-BR" dirty="0"/>
              <a:t>Faturamento&gt; Cadastros Auxiliares&gt; Plano de Pagamento&gt; Clique na opção editar (É preciso repetir o processo para cada plano de </a:t>
            </a:r>
            <a:r>
              <a:rPr lang="pt-BR" dirty="0" smtClean="0"/>
              <a:t>pagamento “Cartão” existente)</a:t>
            </a:r>
            <a:endParaRPr lang="pt-BR" dirty="0"/>
          </a:p>
          <a:p>
            <a:r>
              <a:rPr lang="pt-BR" dirty="0"/>
              <a:t>No campo “Conta Central” Informe o </a:t>
            </a:r>
            <a:r>
              <a:rPr lang="pt-BR" dirty="0" err="1"/>
              <a:t>cód</a:t>
            </a:r>
            <a:r>
              <a:rPr lang="pt-BR" dirty="0"/>
              <a:t> de cadastro da credenciadora.</a:t>
            </a:r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/>
              <a:t>Faturamento&gt; Cadastros Auxiliares&gt; Plano de Pagamento&gt;</a:t>
            </a:r>
          </a:p>
        </p:txBody>
      </p:sp>
      <p:pic>
        <p:nvPicPr>
          <p:cNvPr id="7170" name="Imagem 9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849" y="2191674"/>
            <a:ext cx="4741408" cy="2775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6335486" y="2296886"/>
            <a:ext cx="28085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Após salvar o plano de pagamento está devidamente configurado</a:t>
            </a:r>
            <a:r>
              <a:rPr lang="pt-B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É preciso fechar o POS, abrir novamente e forçar a sincronização novamente para validar a alteração.</a:t>
            </a:r>
          </a:p>
        </p:txBody>
      </p:sp>
    </p:spTree>
    <p:extLst>
      <p:ext uri="{BB962C8B-B14F-4D97-AF65-F5344CB8AC3E}">
        <p14:creationId xmlns:p14="http://schemas.microsoft.com/office/powerpoint/2010/main" val="3798722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/>
              <a:t>Tradução dos comandos</a:t>
            </a: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50028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Tradução do campos: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86" y="1127732"/>
            <a:ext cx="4200525" cy="3517379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484913" y="1127732"/>
            <a:ext cx="4211479" cy="3158151"/>
          </a:xfrm>
        </p:spPr>
        <p:txBody>
          <a:bodyPr>
            <a:normAutofit fontScale="62500" lnSpcReduction="20000"/>
          </a:bodyPr>
          <a:lstStyle/>
          <a:p>
            <a:r>
              <a:rPr lang="pt-BR" dirty="0" smtClean="0"/>
              <a:t>Se o campo USA TEF estiver </a:t>
            </a:r>
            <a:r>
              <a:rPr lang="pt-BR" u="sng" dirty="0" smtClean="0"/>
              <a:t>marcado</a:t>
            </a:r>
            <a:r>
              <a:rPr lang="pt-BR" dirty="0" smtClean="0"/>
              <a:t> o POS envia a informação: </a:t>
            </a:r>
            <a:r>
              <a:rPr lang="pt-BR" dirty="0"/>
              <a:t>1 – Vendas com integração TEF </a:t>
            </a:r>
            <a:r>
              <a:rPr lang="pt-BR" dirty="0" smtClean="0"/>
              <a:t>/</a:t>
            </a:r>
          </a:p>
          <a:p>
            <a:endParaRPr lang="pt-BR" dirty="0" smtClean="0"/>
          </a:p>
          <a:p>
            <a:r>
              <a:rPr lang="pt-BR" dirty="0"/>
              <a:t>Se o campo USA TEF estiver </a:t>
            </a:r>
            <a:r>
              <a:rPr lang="pt-BR" u="sng" dirty="0" smtClean="0"/>
              <a:t>desmarcado</a:t>
            </a:r>
            <a:r>
              <a:rPr lang="pt-BR" dirty="0" smtClean="0"/>
              <a:t> </a:t>
            </a:r>
            <a:r>
              <a:rPr lang="pt-BR" dirty="0"/>
              <a:t>o POS envia a informação:</a:t>
            </a:r>
            <a:r>
              <a:rPr lang="pt-BR" dirty="0" smtClean="0"/>
              <a:t> </a:t>
            </a:r>
            <a:r>
              <a:rPr lang="pt-BR" dirty="0"/>
              <a:t>2 – Vendas não integradas com TEF</a:t>
            </a:r>
            <a:r>
              <a:rPr lang="pt-BR" dirty="0" smtClean="0"/>
              <a:t>;</a:t>
            </a:r>
          </a:p>
          <a:p>
            <a:endParaRPr lang="pt-BR" dirty="0"/>
          </a:p>
          <a:p>
            <a:r>
              <a:rPr lang="pt-BR" dirty="0" smtClean="0">
                <a:solidFill>
                  <a:srgbClr val="FF0000"/>
                </a:solidFill>
              </a:rPr>
              <a:t>Este parâmetro somente deve estar marcado, se realmente utilizar TEF interligado com o Sistema </a:t>
            </a:r>
            <a:r>
              <a:rPr lang="pt-BR" dirty="0" err="1" smtClean="0">
                <a:solidFill>
                  <a:srgbClr val="FF0000"/>
                </a:solidFill>
              </a:rPr>
              <a:t>Microvix</a:t>
            </a:r>
            <a:r>
              <a:rPr lang="pt-BR" dirty="0" smtClean="0">
                <a:solidFill>
                  <a:srgbClr val="FF0000"/>
                </a:solidFill>
              </a:rPr>
              <a:t>.</a:t>
            </a:r>
            <a:endParaRPr lang="pt-BR" dirty="0" smtClean="0"/>
          </a:p>
          <a:p>
            <a:endParaRPr lang="pt-BR" dirty="0"/>
          </a:p>
          <a:p>
            <a:r>
              <a:rPr lang="pt-BR" u="sng" dirty="0"/>
              <a:t>CNPJ:</a:t>
            </a:r>
            <a:r>
              <a:rPr lang="pt-BR" dirty="0"/>
              <a:t> CNPJ da credenciadora (Rede, </a:t>
            </a:r>
            <a:r>
              <a:rPr lang="pt-BR" dirty="0" err="1"/>
              <a:t>Cielo</a:t>
            </a:r>
            <a:r>
              <a:rPr lang="pt-BR" dirty="0"/>
              <a:t>, </a:t>
            </a:r>
            <a:r>
              <a:rPr lang="pt-BR" dirty="0" err="1"/>
              <a:t>etc</a:t>
            </a:r>
            <a:r>
              <a:rPr lang="pt-BR" dirty="0" smtClean="0"/>
              <a:t>), o ERP envia ao </a:t>
            </a:r>
            <a:r>
              <a:rPr lang="pt-BR" dirty="0" err="1" smtClean="0"/>
              <a:t>Sefaz</a:t>
            </a:r>
            <a:r>
              <a:rPr lang="pt-BR" dirty="0" smtClean="0"/>
              <a:t> o CNPJ do cliente cadastrado no campo “conta Central” por isso que neste campo cadastramos a credenciadora e não a bandeira.</a:t>
            </a:r>
          </a:p>
          <a:p>
            <a:endParaRPr lang="pt-BR" dirty="0"/>
          </a:p>
          <a:p>
            <a:r>
              <a:rPr lang="pt-BR" u="sng" dirty="0"/>
              <a:t>Bandeira:</a:t>
            </a:r>
            <a:r>
              <a:rPr lang="pt-BR" dirty="0"/>
              <a:t> Bandeira do cartão utilizada na venda </a:t>
            </a:r>
            <a:r>
              <a:rPr lang="pt-BR" dirty="0">
                <a:solidFill>
                  <a:schemeClr val="accent3"/>
                </a:solidFill>
              </a:rPr>
              <a:t>(01 -  Visa / 02 – Mastercard / 03 – American Express / 04 – </a:t>
            </a:r>
            <a:r>
              <a:rPr lang="pt-BR" dirty="0" err="1">
                <a:solidFill>
                  <a:schemeClr val="accent3"/>
                </a:solidFill>
              </a:rPr>
              <a:t>Sorocred</a:t>
            </a:r>
            <a:r>
              <a:rPr lang="pt-BR" dirty="0">
                <a:solidFill>
                  <a:schemeClr val="accent3"/>
                </a:solidFill>
              </a:rPr>
              <a:t> / 99 – Outras</a:t>
            </a:r>
            <a:r>
              <a:rPr lang="pt-BR" dirty="0" smtClean="0">
                <a:solidFill>
                  <a:schemeClr val="accent3"/>
                </a:solidFill>
              </a:rPr>
              <a:t>) – </a:t>
            </a:r>
            <a:r>
              <a:rPr lang="pt-BR" dirty="0" smtClean="0"/>
              <a:t>Será enviado ao </a:t>
            </a:r>
            <a:r>
              <a:rPr lang="pt-BR" dirty="0" err="1" smtClean="0"/>
              <a:t>Sefaz</a:t>
            </a:r>
            <a:r>
              <a:rPr lang="pt-BR" dirty="0" smtClean="0"/>
              <a:t> sempre a informação 99</a:t>
            </a:r>
          </a:p>
          <a:p>
            <a:endParaRPr lang="pt-BR" dirty="0">
              <a:solidFill>
                <a:schemeClr val="accent3"/>
              </a:solidFill>
            </a:endParaRPr>
          </a:p>
          <a:p>
            <a:r>
              <a:rPr lang="pt-BR" u="sng" dirty="0"/>
              <a:t>Código de autorização da operação</a:t>
            </a:r>
            <a:r>
              <a:rPr lang="pt-BR" dirty="0" smtClean="0"/>
              <a:t>.: Caso seja uma venda com TEF, o numero é enviado automaticamente, se for uma operação sem TEF, este campo não precisa ser enviado pelo </a:t>
            </a:r>
            <a:r>
              <a:rPr lang="pt-BR" dirty="0" err="1" smtClean="0"/>
              <a:t>Microvix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377257" y="590823"/>
            <a:ext cx="8215312" cy="281914"/>
          </a:xfrm>
        </p:spPr>
        <p:txBody>
          <a:bodyPr/>
          <a:lstStyle/>
          <a:p>
            <a:r>
              <a:rPr lang="pt-BR" dirty="0" smtClean="0"/>
              <a:t>Informações de envio na XML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47498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163993"/>
            <a:ext cx="8344715" cy="398994"/>
          </a:xfrm>
        </p:spPr>
        <p:txBody>
          <a:bodyPr/>
          <a:lstStyle/>
          <a:p>
            <a:r>
              <a:rPr lang="pt-BR" dirty="0" smtClean="0"/>
              <a:t>Implementação </a:t>
            </a:r>
            <a:r>
              <a:rPr lang="pt-BR" dirty="0"/>
              <a:t>do grupo de cartões na NFC-e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80787" y="891274"/>
            <a:ext cx="8498826" cy="3618929"/>
          </a:xfrm>
        </p:spPr>
        <p:txBody>
          <a:bodyPr>
            <a:noAutofit/>
          </a:bodyPr>
          <a:lstStyle/>
          <a:p>
            <a:pPr marL="342900" lvl="1" indent="-342900">
              <a:buFont typeface="Arial"/>
              <a:buChar char="•"/>
            </a:pPr>
            <a:r>
              <a:rPr lang="pt-BR" dirty="0" smtClean="0"/>
              <a:t>No </a:t>
            </a:r>
            <a:r>
              <a:rPr lang="pt-BR" dirty="0"/>
              <a:t>momento da finalização da venda (envio dos dados para o </a:t>
            </a:r>
            <a:r>
              <a:rPr lang="pt-BR" dirty="0" err="1"/>
              <a:t>MID-e</a:t>
            </a:r>
            <a:r>
              <a:rPr lang="pt-BR" dirty="0"/>
              <a:t> </a:t>
            </a:r>
            <a:r>
              <a:rPr lang="pt-BR" dirty="0" err="1"/>
              <a:t>Client</a:t>
            </a:r>
            <a:r>
              <a:rPr lang="pt-BR" dirty="0"/>
              <a:t>) </a:t>
            </a:r>
            <a:r>
              <a:rPr lang="pt-BR" dirty="0" smtClean="0"/>
              <a:t>enviamos as </a:t>
            </a:r>
            <a:r>
              <a:rPr lang="pt-BR" dirty="0" err="1" smtClean="0"/>
              <a:t>tags</a:t>
            </a:r>
            <a:r>
              <a:rPr lang="pt-BR" dirty="0" smtClean="0"/>
              <a:t> de cartão </a:t>
            </a:r>
            <a:r>
              <a:rPr lang="pt-BR" dirty="0"/>
              <a:t>para cada </a:t>
            </a:r>
            <a:r>
              <a:rPr lang="pt-BR" dirty="0" smtClean="0"/>
              <a:t>cartão utilizado na venda, </a:t>
            </a:r>
            <a:r>
              <a:rPr lang="pt-BR" dirty="0"/>
              <a:t>quando </a:t>
            </a:r>
            <a:r>
              <a:rPr lang="pt-BR" dirty="0" smtClean="0"/>
              <a:t>não há cartão, essas </a:t>
            </a:r>
            <a:r>
              <a:rPr lang="pt-BR" dirty="0" err="1" smtClean="0"/>
              <a:t>tags</a:t>
            </a:r>
            <a:r>
              <a:rPr lang="pt-BR" dirty="0" smtClean="0"/>
              <a:t> não são enviadas. As novas </a:t>
            </a:r>
            <a:r>
              <a:rPr lang="pt-BR" dirty="0" err="1" smtClean="0"/>
              <a:t>tags</a:t>
            </a:r>
            <a:r>
              <a:rPr lang="pt-BR" dirty="0" smtClean="0"/>
              <a:t>, são enviadas </a:t>
            </a:r>
            <a:r>
              <a:rPr lang="pt-BR" dirty="0"/>
              <a:t>no JSON dentro da </a:t>
            </a:r>
            <a:r>
              <a:rPr lang="pt-BR" dirty="0" err="1"/>
              <a:t>tag</a:t>
            </a:r>
            <a:r>
              <a:rPr lang="pt-BR" dirty="0"/>
              <a:t> </a:t>
            </a:r>
            <a:r>
              <a:rPr lang="pt-BR" b="1" dirty="0" err="1" smtClean="0"/>
              <a:t>PagNFCeList</a:t>
            </a:r>
            <a:r>
              <a:rPr lang="pt-BR" dirty="0" smtClean="0"/>
              <a:t>, logo abaixo do valor pago (</a:t>
            </a:r>
            <a:r>
              <a:rPr lang="pt-BR" dirty="0" err="1" smtClean="0"/>
              <a:t>vPag</a:t>
            </a:r>
            <a:r>
              <a:rPr lang="pt-BR" dirty="0" smtClean="0"/>
              <a:t>). </a:t>
            </a:r>
            <a:r>
              <a:rPr lang="pt-BR" dirty="0"/>
              <a:t>Ex</a:t>
            </a:r>
            <a:r>
              <a:rPr lang="pt-BR" dirty="0" smtClean="0"/>
              <a:t>.:</a:t>
            </a:r>
          </a:p>
          <a:p>
            <a:pPr marL="800100" lvl="2" indent="0">
              <a:buNone/>
            </a:pPr>
            <a:r>
              <a:rPr lang="pt-BR" dirty="0"/>
              <a:t>"</a:t>
            </a:r>
            <a:r>
              <a:rPr lang="pt-BR" dirty="0" err="1"/>
              <a:t>PagNFCeList</a:t>
            </a:r>
            <a:r>
              <a:rPr lang="pt-BR" dirty="0"/>
              <a:t>":[</a:t>
            </a:r>
          </a:p>
          <a:p>
            <a:pPr marL="800100" lvl="2" indent="0">
              <a:buNone/>
            </a:pPr>
            <a:r>
              <a:rPr lang="pt-BR" dirty="0"/>
              <a:t>      {</a:t>
            </a:r>
          </a:p>
          <a:p>
            <a:pPr marL="800100" lvl="2" indent="0">
              <a:buNone/>
            </a:pPr>
            <a:r>
              <a:rPr lang="pt-BR" dirty="0"/>
              <a:t>         "tPag":3,</a:t>
            </a:r>
          </a:p>
          <a:p>
            <a:pPr marL="800100" lvl="2" indent="0">
              <a:buNone/>
            </a:pPr>
            <a:r>
              <a:rPr lang="pt-BR" dirty="0"/>
              <a:t>         "vPag":10,</a:t>
            </a:r>
          </a:p>
          <a:p>
            <a:pPr marL="800100" lvl="2" indent="0">
              <a:buNone/>
            </a:pPr>
            <a:r>
              <a:rPr lang="pt-BR" dirty="0"/>
              <a:t>         </a:t>
            </a:r>
            <a:r>
              <a:rPr lang="pt-BR" b="1" dirty="0"/>
              <a:t>"</a:t>
            </a:r>
            <a:r>
              <a:rPr lang="pt-BR" b="1" dirty="0" err="1"/>
              <a:t>CardNFCeList</a:t>
            </a:r>
            <a:r>
              <a:rPr lang="pt-BR" b="1" dirty="0"/>
              <a:t>":[</a:t>
            </a:r>
          </a:p>
          <a:p>
            <a:pPr marL="800100" lvl="2" indent="0">
              <a:buNone/>
            </a:pPr>
            <a:r>
              <a:rPr lang="pt-BR" b="1" dirty="0"/>
              <a:t>            {</a:t>
            </a:r>
          </a:p>
          <a:p>
            <a:pPr marL="800100" lvl="2" indent="0">
              <a:buNone/>
            </a:pPr>
            <a:r>
              <a:rPr lang="pt-BR" b="1" dirty="0"/>
              <a:t>               "CNPJ":"12345678901234",</a:t>
            </a:r>
          </a:p>
          <a:p>
            <a:pPr marL="800100" lvl="2" indent="0">
              <a:buNone/>
            </a:pPr>
            <a:r>
              <a:rPr lang="pt-BR" b="1" dirty="0"/>
              <a:t>               "tBand</a:t>
            </a:r>
            <a:r>
              <a:rPr lang="pt-BR" b="1" dirty="0" smtClean="0"/>
              <a:t>":99,</a:t>
            </a:r>
            <a:endParaRPr lang="pt-BR" b="1" dirty="0"/>
          </a:p>
          <a:p>
            <a:pPr marL="800100" lvl="2" indent="0">
              <a:buNone/>
            </a:pPr>
            <a:r>
              <a:rPr lang="pt-BR" b="1" dirty="0"/>
              <a:t>               "cAut":"093485",</a:t>
            </a:r>
          </a:p>
          <a:p>
            <a:pPr marL="800100" lvl="2" indent="0">
              <a:buNone/>
            </a:pPr>
            <a:r>
              <a:rPr lang="pt-BR" b="1" dirty="0"/>
              <a:t>               "tpIntegra":"1"</a:t>
            </a:r>
          </a:p>
          <a:p>
            <a:pPr marL="800100" lvl="2" indent="0">
              <a:buNone/>
            </a:pPr>
            <a:r>
              <a:rPr lang="pt-BR" b="1" dirty="0"/>
              <a:t>            }</a:t>
            </a:r>
          </a:p>
          <a:p>
            <a:pPr marL="800100" lvl="2" indent="0">
              <a:buNone/>
            </a:pPr>
            <a:r>
              <a:rPr lang="pt-BR" b="1" dirty="0"/>
              <a:t>         ]</a:t>
            </a:r>
          </a:p>
          <a:p>
            <a:pPr marL="800100" lvl="2" indent="0">
              <a:buNone/>
            </a:pPr>
            <a:r>
              <a:rPr lang="pt-BR" dirty="0"/>
              <a:t>      }</a:t>
            </a:r>
          </a:p>
          <a:p>
            <a:pPr marL="800100" lvl="2" indent="0">
              <a:buNone/>
            </a:pPr>
            <a:r>
              <a:rPr lang="pt-BR" dirty="0"/>
              <a:t>   ] </a:t>
            </a:r>
          </a:p>
        </p:txBody>
      </p:sp>
      <p:sp>
        <p:nvSpPr>
          <p:cNvPr id="5" name="Retângulo 4"/>
          <p:cNvSpPr/>
          <p:nvPr/>
        </p:nvSpPr>
        <p:spPr>
          <a:xfrm>
            <a:off x="1350002" y="2619911"/>
            <a:ext cx="3380198" cy="2044556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271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744014f9-b381-4d57-9569-1658a6c28a47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1225</TotalTime>
  <Words>803</Words>
  <Application>Microsoft Office PowerPoint</Application>
  <PresentationFormat>Apresentação na tela (16:9)</PresentationFormat>
  <Paragraphs>78</Paragraphs>
  <Slides>11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9" baseType="lpstr">
      <vt:lpstr>Arial</vt:lpstr>
      <vt:lpstr>Calibri</vt:lpstr>
      <vt:lpstr>Dosis Bold</vt:lpstr>
      <vt:lpstr>Dosis ExtraLight</vt:lpstr>
      <vt:lpstr>Neo Sans Pro</vt:lpstr>
      <vt:lpstr>Verdana</vt:lpstr>
      <vt:lpstr>Linx.3.0</vt:lpstr>
      <vt:lpstr>Slide do think-cell</vt:lpstr>
      <vt:lpstr>DADOS DE CARTÃO DE CRÉDITO E DÉBITO</vt:lpstr>
      <vt:lpstr>Implementação do grupo de cartões na NFC-e</vt:lpstr>
      <vt:lpstr>Informações do Grupo de Cartões na NFC-e</vt:lpstr>
      <vt:lpstr>Configurações no ERP</vt:lpstr>
      <vt:lpstr>Cadastro de CRM</vt:lpstr>
      <vt:lpstr>Plano de Pagamento</vt:lpstr>
      <vt:lpstr>Tradução dos comandos</vt:lpstr>
      <vt:lpstr>Tradução do campos:</vt:lpstr>
      <vt:lpstr>Implementação do grupo de cartões na NFC-e</vt:lpstr>
      <vt:lpstr>Implementação do grupo de cartões na NFC-e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131</cp:revision>
  <dcterms:created xsi:type="dcterms:W3CDTF">2010-04-12T23:12:02Z</dcterms:created>
  <dcterms:modified xsi:type="dcterms:W3CDTF">2015-12-23T11:55:39Z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