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21" r:id="rId2"/>
    <p:sldId id="324" r:id="rId3"/>
    <p:sldId id="356" r:id="rId4"/>
    <p:sldId id="264" r:id="rId5"/>
    <p:sldId id="355" r:id="rId6"/>
    <p:sldId id="357" r:id="rId7"/>
    <p:sldId id="329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ÇÃO" id="{CAFFAC24-98C3-4B85-9F3E-E11475BB55DC}">
          <p14:sldIdLst>
            <p14:sldId id="321"/>
            <p14:sldId id="324"/>
            <p14:sldId id="356"/>
          </p14:sldIdLst>
        </p14:section>
        <p14:section name="CAPÍTULO 01" id="{86DE009F-6A24-4B41-A9E7-17160EE128BA}">
          <p14:sldIdLst>
            <p14:sldId id="264"/>
          </p14:sldIdLst>
        </p14:section>
        <p14:section name="CAPÍTULO 02" id="{34AA3FD3-C86E-4E53-84CD-E717AD3EF352}">
          <p14:sldIdLst>
            <p14:sldId id="355"/>
            <p14:sldId id="357"/>
          </p14:sldIdLst>
        </p14:section>
        <p14:section name="AVALIAÇÃO FINAL" id="{E3EB04C0-0A22-4919-B4EB-3D38D5841705}">
          <p14:sldIdLst/>
        </p14:section>
        <p14:section name="AGRADECIMENTO" id="{D1FAE0C7-2D9B-44B2-85B7-7E269A7679D2}">
          <p14:sldIdLst>
            <p14:sldId id="32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94B"/>
    <a:srgbClr val="FBA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67" autoAdjust="0"/>
    <p:restoredTop sz="95778" autoAdjust="0"/>
  </p:normalViewPr>
  <p:slideViewPr>
    <p:cSldViewPr>
      <p:cViewPr>
        <p:scale>
          <a:sx n="66" d="100"/>
          <a:sy n="66" d="100"/>
        </p:scale>
        <p:origin x="-12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DBEF-7CA1-49DC-B3E0-4BE5A86D7CAA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BF8C0-1362-41DD-8384-8C4C44123E4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0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5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Boas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vindas</a:t>
            </a:r>
          </a:p>
          <a:p>
            <a:pPr algn="ctr"/>
            <a:endParaRPr lang="pt-BR" sz="2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Dica: Dê as boas vindas instrutor deve dar a saudação ao </a:t>
            </a:r>
            <a:r>
              <a:rPr lang="pt-BR" sz="1100" b="1" dirty="0" smtClean="0">
                <a:solidFill>
                  <a:srgbClr val="F6A01A"/>
                </a:solidFill>
                <a:latin typeface="Verdana"/>
                <a:cs typeface="Verdana"/>
              </a:rPr>
              <a:t>participante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convite a realizar todo o programa de treinamento</a:t>
            </a:r>
            <a:r>
              <a:rPr lang="pt-BR" sz="12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(são palavras de 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incentivo!!)</a:t>
            </a:r>
          </a:p>
          <a:p>
            <a:endParaRPr lang="pt-BR" dirty="0" smtClean="0"/>
          </a:p>
          <a:p>
            <a:r>
              <a:rPr lang="en-US" dirty="0" err="1" smtClean="0"/>
              <a:t>Título</a:t>
            </a:r>
            <a:r>
              <a:rPr lang="en-US" dirty="0" smtClean="0"/>
              <a:t>: </a:t>
            </a:r>
            <a:r>
              <a:rPr lang="en-US" dirty="0" err="1" smtClean="0"/>
              <a:t>verdana</a:t>
            </a:r>
            <a:r>
              <a:rPr lang="en-US" dirty="0" smtClean="0"/>
              <a:t>, 40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negrito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laranja</a:t>
            </a:r>
            <a:r>
              <a:rPr lang="en-US" baseline="0" dirty="0" smtClean="0"/>
              <a:t> | Ex.: </a:t>
            </a:r>
            <a:r>
              <a:rPr lang="en-US" baseline="0" dirty="0" err="1" smtClean="0"/>
              <a:t>titulo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curso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Por</a:t>
            </a:r>
            <a:r>
              <a:rPr lang="en-US" baseline="0" dirty="0" smtClean="0"/>
              <a:t> favor, </a:t>
            </a:r>
            <a:r>
              <a:rPr lang="en-US" baseline="0" dirty="0" err="1" smtClean="0"/>
              <a:t>atentar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alinhamento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texto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justificar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pt-BR" b="1" dirty="0" smtClean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rgbClr val="022859"/>
                </a:solidFill>
                <a:cs typeface="Estrangelo Edessa" pitchFamily="66" charset="0"/>
              </a:rPr>
              <a:t>Convidamos você a participar  dos cursos oferecidos pela empresa. Confira o nosso calendário de curso presencial disponível no site da Linx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29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3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r="54722"/>
          <a:stretch/>
        </p:blipFill>
        <p:spPr>
          <a:xfrm>
            <a:off x="0" y="829535"/>
            <a:ext cx="4478482" cy="57331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9" r="59048" b="28959"/>
          <a:stretch/>
        </p:blipFill>
        <p:spPr bwMode="auto">
          <a:xfrm>
            <a:off x="1" y="1190171"/>
            <a:ext cx="4064000" cy="32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tângulo 33"/>
          <p:cNvSpPr/>
          <p:nvPr/>
        </p:nvSpPr>
        <p:spPr>
          <a:xfrm>
            <a:off x="4224316" y="0"/>
            <a:ext cx="4919684" cy="6858000"/>
          </a:xfrm>
          <a:prstGeom prst="rect">
            <a:avLst/>
          </a:prstGeom>
          <a:solidFill>
            <a:srgbClr val="C5C7C8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404443"/>
            <a:ext cx="1555751" cy="154305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5718"/>
            <a:ext cx="1485900" cy="1460500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9902"/>
            <a:ext cx="1517651" cy="1511301"/>
          </a:xfrm>
          <a:prstGeom prst="rect">
            <a:avLst/>
          </a:prstGeom>
        </p:spPr>
      </p:pic>
      <p:pic>
        <p:nvPicPr>
          <p:cNvPr id="3" name="Imagem 2" descr="IV.png"/>
          <p:cNvPicPr>
            <a:picLocks noChangeAspect="1"/>
          </p:cNvPicPr>
          <p:nvPr/>
        </p:nvPicPr>
        <p:blipFill>
          <a:blip r:embed="rId6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391104"/>
            <a:ext cx="1555751" cy="154305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6893"/>
            <a:ext cx="1485900" cy="14605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8088"/>
            <a:ext cx="1517651" cy="1511301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 r="62287" b="32352"/>
          <a:stretch/>
        </p:blipFill>
        <p:spPr>
          <a:xfrm>
            <a:off x="0" y="1407886"/>
            <a:ext cx="3730171" cy="275771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7" t="15000" r="67954"/>
          <a:stretch/>
        </p:blipFill>
        <p:spPr>
          <a:xfrm>
            <a:off x="363682" y="2026228"/>
            <a:ext cx="2566554" cy="5829300"/>
          </a:xfrm>
          <a:prstGeom prst="rect">
            <a:avLst/>
          </a:prstGeom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8" t="17561" r="19187" b="28533"/>
          <a:stretch/>
        </p:blipFill>
        <p:spPr bwMode="auto">
          <a:xfrm>
            <a:off x="4366349" y="3043034"/>
            <a:ext cx="411301" cy="42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572000" y="2308021"/>
            <a:ext cx="4392488" cy="1470025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Custo e configuração tributária por empresa no </a:t>
            </a:r>
            <a:r>
              <a:rPr lang="pt-BR" sz="36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Microvix ERP</a:t>
            </a:r>
            <a:endParaRPr lang="pt-BR" sz="36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77782"/>
      </p:ext>
    </p:extLst>
  </p:cSld>
  <p:clrMapOvr>
    <a:masterClrMapping/>
  </p:clrMapOvr>
  <p:transition spd="slow" advClick="0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0.08525 0.16505 " pathEditMode="relative" rAng="0" ptsTypes="AA">
                                      <p:cBhvr>
                                        <p:cTn id="1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25 0.16505 L 0.20435 -0.0092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-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Após a realização desse curso você estará apto a: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BR" sz="2400" dirty="0"/>
              <a:t>C</a:t>
            </a:r>
            <a:r>
              <a:rPr lang="pt-BR" sz="2400" dirty="0" smtClean="0"/>
              <a:t>onhecimento </a:t>
            </a:r>
            <a:r>
              <a:rPr lang="pt-BR" sz="2400" dirty="0"/>
              <a:t>do funcionamento </a:t>
            </a:r>
            <a:r>
              <a:rPr lang="pt-BR" sz="2400" dirty="0" smtClean="0"/>
              <a:t>completo desde as configurações até a usabilidade/fluxo de custo e configuração tributária por empresa no Linx Microvix ERP.</a:t>
            </a: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01. Conceitos </a:t>
            </a:r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Gerais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pt-BR" sz="2400" b="1" dirty="0" smtClean="0"/>
              <a:t>Treinamento sobre custo e configuração tributária por empresa no Linx Microvix ERP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pt-BR" sz="2400" dirty="0"/>
              <a:t> </a:t>
            </a:r>
            <a:r>
              <a:rPr lang="pt-BR" sz="2400" dirty="0" smtClean="0"/>
              <a:t>é direcionado a Colaboradores e Consultores Microvix e tem por objetivo orientar o consultor as configurações necessárias o fluxo a seguir e a usabilidade da rotina.</a:t>
            </a: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5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02. Custo e configuração tributária por empresa no Linx Microvix ERP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defRPr/>
            </a:pPr>
            <a:endParaRPr lang="pt-BR" sz="2800" dirty="0">
              <a:solidFill>
                <a:schemeClr val="tx1"/>
              </a:solidFill>
            </a:endParaRPr>
          </a:p>
          <a:p>
            <a:pPr marL="457200" lvl="0" indent="-457200">
              <a:buFont typeface="Wingdings" pitchFamily="2" charset="2"/>
              <a:buChar char="ü"/>
            </a:pPr>
            <a:r>
              <a:rPr lang="pt-BR" sz="2800" dirty="0" smtClean="0"/>
              <a:t>Acesso restrito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pt-BR" sz="2800" dirty="0" smtClean="0">
                <a:solidFill>
                  <a:schemeClr val="tx1"/>
                </a:solidFill>
              </a:rPr>
              <a:t>Permissão de usuário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pt-BR" sz="2800" dirty="0" smtClean="0">
                <a:solidFill>
                  <a:schemeClr val="tx1"/>
                </a:solidFill>
              </a:rPr>
              <a:t>Alteração de preço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pt-BR" sz="2800" dirty="0" smtClean="0">
                <a:solidFill>
                  <a:schemeClr val="tx1"/>
                </a:solidFill>
              </a:rPr>
              <a:t>Alteração de configuração tributária</a:t>
            </a:r>
          </a:p>
          <a:p>
            <a:pPr lvl="0"/>
            <a:endParaRPr lang="pt-BR" sz="2800" dirty="0" smtClean="0">
              <a:solidFill>
                <a:schemeClr val="tx1"/>
              </a:solidFill>
            </a:endParaRPr>
          </a:p>
          <a:p>
            <a:pPr marL="457200" lvl="0" indent="-457200">
              <a:buFont typeface="Wingdings" pitchFamily="2" charset="2"/>
              <a:buChar char="ü"/>
            </a:pP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03. Custo e configuração tributária por empresa no Linx Microvix ERP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50000"/>
              </a:lnSpc>
              <a:defRPr/>
            </a:pPr>
            <a:endParaRPr lang="pt-BR" sz="2800" dirty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pt-BR" sz="2800" dirty="0"/>
              <a:t>Acesso restrito&gt; estoque - Custos -</a:t>
            </a:r>
          </a:p>
          <a:p>
            <a:pPr marL="457200" lvl="0" indent="-457200" algn="l">
              <a:buFont typeface="Wingdings" pitchFamily="2" charset="2"/>
              <a:buChar char="ü"/>
            </a:pPr>
            <a:endParaRPr lang="pt-BR" sz="2800" dirty="0"/>
          </a:p>
          <a:p>
            <a:pPr lvl="0" algn="l"/>
            <a:r>
              <a:rPr lang="pt-BR" sz="2800" dirty="0" smtClean="0">
                <a:solidFill>
                  <a:srgbClr val="FF0000"/>
                </a:solidFill>
              </a:rPr>
              <a:t>Permissões de usuários:</a:t>
            </a:r>
            <a:endParaRPr lang="pt-BR" sz="2800" dirty="0">
              <a:solidFill>
                <a:srgbClr val="FF0000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pt-BR" sz="2800" dirty="0"/>
              <a:t>Dentro do grupo de estoque&gt;PERMISSÕES GERAIS DO GRUPO ESTOQUE&gt; Replicar custo e </a:t>
            </a:r>
            <a:r>
              <a:rPr lang="pt-BR" sz="2800" dirty="0" err="1"/>
              <a:t>config</a:t>
            </a:r>
            <a:r>
              <a:rPr lang="pt-BR" sz="2800" dirty="0"/>
              <a:t>. tributária para outras </a:t>
            </a:r>
            <a:r>
              <a:rPr lang="pt-BR" sz="2800" dirty="0" smtClean="0"/>
              <a:t>empresas </a:t>
            </a:r>
            <a:endParaRPr lang="pt-BR" sz="2800" dirty="0"/>
          </a:p>
          <a:p>
            <a:pPr lvl="0" algn="l"/>
            <a:endParaRPr lang="pt-BR" sz="2800" dirty="0"/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pt-BR" sz="2800" dirty="0" smtClean="0"/>
              <a:t>Sempre </a:t>
            </a:r>
            <a:r>
              <a:rPr lang="pt-BR" sz="2800" dirty="0"/>
              <a:t>que você mudar o preço de custo ou de venda na empresa, 1 por exemplo, e acessar a empresa 2, verá que o que alterou na empresa 1, não muda na </a:t>
            </a:r>
            <a:r>
              <a:rPr lang="pt-BR" sz="2800" dirty="0" smtClean="0"/>
              <a:t>2. Assim </a:t>
            </a:r>
            <a:r>
              <a:rPr lang="pt-BR" sz="2800" dirty="0"/>
              <a:t>como acontecerá o mesmo se </a:t>
            </a:r>
            <a:r>
              <a:rPr lang="pt-BR" sz="2800" dirty="0" err="1"/>
              <a:t>vc</a:t>
            </a:r>
            <a:r>
              <a:rPr lang="pt-BR" sz="2800" dirty="0"/>
              <a:t> mudar o preço na 2, não impactará em nenhuma outra.</a:t>
            </a:r>
          </a:p>
          <a:p>
            <a:pPr lvl="0" algn="l"/>
            <a:r>
              <a:rPr lang="pt-BR" sz="2800" dirty="0" smtClean="0">
                <a:solidFill>
                  <a:srgbClr val="FF0000"/>
                </a:solidFill>
              </a:rPr>
              <a:t>Atenção:</a:t>
            </a:r>
            <a:endParaRPr lang="pt-BR" sz="2800" dirty="0">
              <a:solidFill>
                <a:srgbClr val="FF0000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pt-BR" sz="2800" dirty="0" smtClean="0"/>
              <a:t>A </a:t>
            </a:r>
            <a:r>
              <a:rPr lang="pt-BR" sz="2800" dirty="0" err="1"/>
              <a:t>unica</a:t>
            </a:r>
            <a:r>
              <a:rPr lang="pt-BR" sz="2800" dirty="0"/>
              <a:t> coisa que pode dar problema, é se o cliente já possui movimentação. Pode causar transtornos </a:t>
            </a:r>
            <a:r>
              <a:rPr lang="pt-BR" sz="2800" dirty="0" smtClean="0"/>
              <a:t>contábeis, </a:t>
            </a:r>
            <a:r>
              <a:rPr lang="pt-BR" sz="2800" dirty="0"/>
              <a:t>e de custo médio.</a:t>
            </a: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pt-BR" sz="2800" dirty="0"/>
              <a:t>se não possui movimentação não gera nenhum caus.</a:t>
            </a:r>
          </a:p>
          <a:p>
            <a:pPr marL="457200" lvl="0" indent="-457200">
              <a:buFont typeface="Wingdings" pitchFamily="2" charset="2"/>
              <a:buChar char="ü"/>
            </a:pP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59565" y="3633775"/>
            <a:ext cx="52178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22859"/>
                </a:solidFill>
                <a:cs typeface="Estrangelo Edessa" pitchFamily="66" charset="0"/>
              </a:rPr>
              <a:t>Agradecemos sua </a:t>
            </a:r>
            <a:r>
              <a:rPr lang="pt-BR" sz="2400" b="1" dirty="0" smtClean="0">
                <a:solidFill>
                  <a:srgbClr val="022859"/>
                </a:solidFill>
                <a:cs typeface="Estrangelo Edessa" pitchFamily="66" charset="0"/>
              </a:rPr>
              <a:t>participação</a:t>
            </a:r>
            <a:r>
              <a:rPr lang="pt-BR" b="1" dirty="0" smtClean="0">
                <a:solidFill>
                  <a:srgbClr val="022859"/>
                </a:solidFill>
                <a:cs typeface="Estrangelo Edessa" pitchFamily="66" charset="0"/>
              </a:rPr>
              <a:t>!</a:t>
            </a:r>
            <a:endParaRPr lang="pt-BR" b="1" dirty="0">
              <a:solidFill>
                <a:srgbClr val="022859"/>
              </a:solidFill>
              <a:cs typeface="Estrangelo Edessa" pitchFamily="66" charset="0"/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r>
              <a:rPr lang="pt-BR" dirty="0" smtClean="0">
                <a:solidFill>
                  <a:srgbClr val="022859"/>
                </a:solidFill>
              </a:rPr>
              <a:t>Para informações sobre outros cursos acesse:</a:t>
            </a:r>
          </a:p>
          <a:p>
            <a:r>
              <a:rPr lang="pt-BR" sz="2400" dirty="0" smtClean="0">
                <a:solidFill>
                  <a:srgbClr val="022859"/>
                </a:solidFill>
                <a:cs typeface="Estrangelo Edessa" pitchFamily="66" charset="0"/>
              </a:rPr>
              <a:t>www.linx.com.br</a:t>
            </a:r>
            <a:endParaRPr lang="pt-BR" sz="2400" dirty="0" smtClean="0">
              <a:solidFill>
                <a:srgbClr val="022859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1" y="313994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6" name="Imagem 5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-3688" y="2730566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3687" y="5386677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565" y="633330"/>
            <a:ext cx="6406480" cy="1470025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Agradecimento</a:t>
            </a:r>
          </a:p>
        </p:txBody>
      </p:sp>
    </p:spTree>
    <p:extLst>
      <p:ext uri="{BB962C8B-B14F-4D97-AF65-F5344CB8AC3E}">
        <p14:creationId xmlns:p14="http://schemas.microsoft.com/office/powerpoint/2010/main" val="3490399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4143</TotalTime>
  <Words>305</Words>
  <Application>Microsoft Office PowerPoint</Application>
  <PresentationFormat>Apresentação na tela (4:3)</PresentationFormat>
  <Paragraphs>41</Paragraphs>
  <Slides>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Apresentação do PowerPoint</vt:lpstr>
      <vt:lpstr>Custo e configuração tributária por empresa no Microvix ERP</vt:lpstr>
      <vt:lpstr> Após a realização desse curso você estará apto a:</vt:lpstr>
      <vt:lpstr>01. Conceitos Gerais</vt:lpstr>
      <vt:lpstr>02. Custo e configuração tributária por empresa no Linx Microvix ERP</vt:lpstr>
      <vt:lpstr>03. Custo e configuração tributária por empresa no Linx Microvix ERP</vt:lpstr>
      <vt:lpstr>Agradecimento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Vinicio Silva</dc:creator>
  <cp:lastModifiedBy>Gislaini Grasielli Cordeiro Bosse</cp:lastModifiedBy>
  <cp:revision>169</cp:revision>
  <dcterms:created xsi:type="dcterms:W3CDTF">2013-12-23T17:00:42Z</dcterms:created>
  <dcterms:modified xsi:type="dcterms:W3CDTF">2014-09-30T22:39:12Z</dcterms:modified>
</cp:coreProperties>
</file>