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43"/>
  </p:notesMasterIdLst>
  <p:sldIdLst>
    <p:sldId id="347" r:id="rId5"/>
    <p:sldId id="338" r:id="rId6"/>
    <p:sldId id="334" r:id="rId7"/>
    <p:sldId id="350" r:id="rId8"/>
    <p:sldId id="339" r:id="rId9"/>
    <p:sldId id="340" r:id="rId10"/>
    <p:sldId id="369" r:id="rId11"/>
    <p:sldId id="370" r:id="rId12"/>
    <p:sldId id="400" r:id="rId13"/>
    <p:sldId id="401" r:id="rId14"/>
    <p:sldId id="402" r:id="rId15"/>
    <p:sldId id="405" r:id="rId16"/>
    <p:sldId id="404" r:id="rId17"/>
    <p:sldId id="403" r:id="rId18"/>
    <p:sldId id="395" r:id="rId19"/>
    <p:sldId id="396" r:id="rId20"/>
    <p:sldId id="406" r:id="rId21"/>
    <p:sldId id="407" r:id="rId22"/>
    <p:sldId id="378" r:id="rId23"/>
    <p:sldId id="379" r:id="rId24"/>
    <p:sldId id="380" r:id="rId25"/>
    <p:sldId id="381" r:id="rId26"/>
    <p:sldId id="382" r:id="rId27"/>
    <p:sldId id="383" r:id="rId28"/>
    <p:sldId id="384" r:id="rId29"/>
    <p:sldId id="348" r:id="rId30"/>
    <p:sldId id="341" r:id="rId31"/>
    <p:sldId id="342" r:id="rId32"/>
    <p:sldId id="385" r:id="rId33"/>
    <p:sldId id="388" r:id="rId34"/>
    <p:sldId id="386" r:id="rId35"/>
    <p:sldId id="408" r:id="rId36"/>
    <p:sldId id="409" r:id="rId37"/>
    <p:sldId id="390" r:id="rId38"/>
    <p:sldId id="391" r:id="rId39"/>
    <p:sldId id="392" r:id="rId40"/>
    <p:sldId id="393" r:id="rId41"/>
    <p:sldId id="357" r:id="rId4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édio 2 - Ênfas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Estilo Médio 2 - Ênfas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Estilo com Tema 1 - Ênfase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89" autoAdjust="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438" y="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heme" Target="theme/theme1.xml"/><Relationship Id="rId20" Type="http://schemas.openxmlformats.org/officeDocument/2006/relationships/slide" Target="slides/slide16.xml"/><Relationship Id="rId41" Type="http://schemas.openxmlformats.org/officeDocument/2006/relationships/slide" Target="slides/slide3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625F0D-BADC-483E-AE73-BD0A6A107D9F}" type="doc">
      <dgm:prSet loTypeId="urn:microsoft.com/office/officeart/2005/8/layout/equation1" loCatId="relationship" qsTypeId="urn:microsoft.com/office/officeart/2005/8/quickstyle/simple1" qsCatId="simple" csTypeId="urn:microsoft.com/office/officeart/2005/8/colors/accent2_2" csCatId="accent2" phldr="1"/>
      <dgm:spPr/>
    </dgm:pt>
    <dgm:pt modelId="{DF0FF732-CF32-4747-9C3C-FF110085825C}">
      <dgm:prSet phldrT="[Texto]"/>
      <dgm:spPr>
        <a:solidFill>
          <a:srgbClr val="FFB900"/>
        </a:solidFill>
      </dgm:spPr>
      <dgm:t>
        <a:bodyPr/>
        <a:lstStyle/>
        <a:p>
          <a:r>
            <a:rPr lang="pt-BR" dirty="0" smtClean="0">
              <a:solidFill>
                <a:schemeClr val="accent3"/>
              </a:solidFill>
            </a:rPr>
            <a:t>Operação Interestadual</a:t>
          </a:r>
          <a:endParaRPr lang="pt-BR" dirty="0">
            <a:solidFill>
              <a:schemeClr val="accent3"/>
            </a:solidFill>
          </a:endParaRPr>
        </a:p>
      </dgm:t>
    </dgm:pt>
    <dgm:pt modelId="{11116768-62FC-43F5-829A-A3EF6E84B21C}" type="parTrans" cxnId="{293647C2-1BBC-41EA-B6FD-A1E2ECFED22B}">
      <dgm:prSet/>
      <dgm:spPr/>
      <dgm:t>
        <a:bodyPr/>
        <a:lstStyle/>
        <a:p>
          <a:endParaRPr lang="pt-BR"/>
        </a:p>
      </dgm:t>
    </dgm:pt>
    <dgm:pt modelId="{4BF02549-0E23-46B9-A108-457A448076A5}" type="sibTrans" cxnId="{293647C2-1BBC-41EA-B6FD-A1E2ECFED22B}">
      <dgm:prSet/>
      <dgm:spPr/>
      <dgm:t>
        <a:bodyPr/>
        <a:lstStyle/>
        <a:p>
          <a:endParaRPr lang="pt-BR"/>
        </a:p>
      </dgm:t>
    </dgm:pt>
    <dgm:pt modelId="{41FF277B-8117-41AC-B360-00CCCF007D86}">
      <dgm:prSet phldrT="[Texto]"/>
      <dgm:spPr>
        <a:solidFill>
          <a:schemeClr val="tx2"/>
        </a:solidFill>
      </dgm:spPr>
      <dgm:t>
        <a:bodyPr/>
        <a:lstStyle/>
        <a:p>
          <a:r>
            <a:rPr lang="pt-BR" dirty="0" smtClean="0">
              <a:solidFill>
                <a:schemeClr val="accent3"/>
              </a:solidFill>
            </a:rPr>
            <a:t>Destinatário Consumidor Final</a:t>
          </a:r>
          <a:endParaRPr lang="pt-BR" dirty="0">
            <a:solidFill>
              <a:schemeClr val="accent3"/>
            </a:solidFill>
          </a:endParaRPr>
        </a:p>
      </dgm:t>
    </dgm:pt>
    <dgm:pt modelId="{5A9790BE-057D-4242-8C73-B2EAB8A1F5B4}" type="parTrans" cxnId="{3371E153-F166-4DE0-86E4-208CFD13BCD3}">
      <dgm:prSet/>
      <dgm:spPr/>
      <dgm:t>
        <a:bodyPr/>
        <a:lstStyle/>
        <a:p>
          <a:endParaRPr lang="pt-BR"/>
        </a:p>
      </dgm:t>
    </dgm:pt>
    <dgm:pt modelId="{8B5DA917-C34F-4A40-B263-8969766F7346}" type="sibTrans" cxnId="{3371E153-F166-4DE0-86E4-208CFD13BCD3}">
      <dgm:prSet/>
      <dgm:spPr/>
      <dgm:t>
        <a:bodyPr/>
        <a:lstStyle/>
        <a:p>
          <a:endParaRPr lang="pt-BR"/>
        </a:p>
      </dgm:t>
    </dgm:pt>
    <dgm:pt modelId="{8487A400-6EC4-4284-90AC-66F7EB82461E}">
      <dgm:prSet phldrT="[Texto]"/>
      <dgm:spPr>
        <a:solidFill>
          <a:schemeClr val="tx2"/>
        </a:solidFill>
      </dgm:spPr>
      <dgm:t>
        <a:bodyPr/>
        <a:lstStyle/>
        <a:p>
          <a:r>
            <a:rPr lang="pt-BR" dirty="0" smtClean="0">
              <a:solidFill>
                <a:schemeClr val="accent3"/>
              </a:solidFill>
            </a:rPr>
            <a:t>Alíquota Interestadual</a:t>
          </a:r>
          <a:endParaRPr lang="pt-BR" dirty="0">
            <a:solidFill>
              <a:schemeClr val="accent3"/>
            </a:solidFill>
          </a:endParaRPr>
        </a:p>
      </dgm:t>
    </dgm:pt>
    <dgm:pt modelId="{144BFD29-4F3B-47C7-A8EB-B20B29F3483C}" type="parTrans" cxnId="{8D2B74F3-2FD4-4C41-9B6C-DB86FEB1F51C}">
      <dgm:prSet/>
      <dgm:spPr/>
      <dgm:t>
        <a:bodyPr/>
        <a:lstStyle/>
        <a:p>
          <a:endParaRPr lang="pt-BR"/>
        </a:p>
      </dgm:t>
    </dgm:pt>
    <dgm:pt modelId="{CEA03D1C-AD34-494E-B1C7-DD120282E595}" type="sibTrans" cxnId="{8D2B74F3-2FD4-4C41-9B6C-DB86FEB1F51C}">
      <dgm:prSet/>
      <dgm:spPr/>
      <dgm:t>
        <a:bodyPr/>
        <a:lstStyle/>
        <a:p>
          <a:endParaRPr lang="pt-BR"/>
        </a:p>
      </dgm:t>
    </dgm:pt>
    <dgm:pt modelId="{5B1FC75C-3D2A-4E7C-9627-9DA9DFDC03F4}">
      <dgm:prSet phldrT="[Texto]"/>
      <dgm:spPr>
        <a:solidFill>
          <a:schemeClr val="tx2"/>
        </a:solidFill>
      </dgm:spPr>
      <dgm:t>
        <a:bodyPr/>
        <a:lstStyle/>
        <a:p>
          <a:r>
            <a:rPr lang="pt-BR" dirty="0" smtClean="0">
              <a:solidFill>
                <a:schemeClr val="accent3"/>
              </a:solidFill>
            </a:rPr>
            <a:t>Diferencial de Alíquotas</a:t>
          </a:r>
          <a:endParaRPr lang="pt-BR" dirty="0">
            <a:solidFill>
              <a:schemeClr val="accent3"/>
            </a:solidFill>
          </a:endParaRPr>
        </a:p>
      </dgm:t>
    </dgm:pt>
    <dgm:pt modelId="{EE627C2A-7713-4191-8BCC-06B2477125C3}" type="parTrans" cxnId="{103EDFE6-C217-4121-A9F8-1FC378B03EA8}">
      <dgm:prSet/>
      <dgm:spPr/>
      <dgm:t>
        <a:bodyPr/>
        <a:lstStyle/>
        <a:p>
          <a:endParaRPr lang="pt-BR"/>
        </a:p>
      </dgm:t>
    </dgm:pt>
    <dgm:pt modelId="{E9B356B9-455E-4A7C-A97F-C44BCD02443C}" type="sibTrans" cxnId="{103EDFE6-C217-4121-A9F8-1FC378B03EA8}">
      <dgm:prSet/>
      <dgm:spPr/>
      <dgm:t>
        <a:bodyPr/>
        <a:lstStyle/>
        <a:p>
          <a:endParaRPr lang="pt-BR"/>
        </a:p>
      </dgm:t>
    </dgm:pt>
    <dgm:pt modelId="{D5650C03-DCC2-48FB-A0B4-184F3E384196}" type="pres">
      <dgm:prSet presAssocID="{1F625F0D-BADC-483E-AE73-BD0A6A107D9F}" presName="linearFlow" presStyleCnt="0">
        <dgm:presLayoutVars>
          <dgm:dir/>
          <dgm:resizeHandles val="exact"/>
        </dgm:presLayoutVars>
      </dgm:prSet>
      <dgm:spPr/>
    </dgm:pt>
    <dgm:pt modelId="{9A6F423D-6BE6-4D73-AE02-D8156BEA711F}" type="pres">
      <dgm:prSet presAssocID="{DF0FF732-CF32-4747-9C3C-FF110085825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A0AA3DF6-5D07-420E-80D5-63B56ED058B3}" type="pres">
      <dgm:prSet presAssocID="{4BF02549-0E23-46B9-A108-457A448076A5}" presName="spacerL" presStyleCnt="0"/>
      <dgm:spPr/>
    </dgm:pt>
    <dgm:pt modelId="{29A54872-7120-438F-A75D-B5A57FBD2AC2}" type="pres">
      <dgm:prSet presAssocID="{4BF02549-0E23-46B9-A108-457A448076A5}" presName="sibTrans" presStyleLbl="sibTrans2D1" presStyleIdx="0" presStyleCnt="3"/>
      <dgm:spPr/>
      <dgm:t>
        <a:bodyPr/>
        <a:lstStyle/>
        <a:p>
          <a:endParaRPr lang="pt-BR"/>
        </a:p>
      </dgm:t>
    </dgm:pt>
    <dgm:pt modelId="{88986467-86D5-4202-A3CD-16A34D4A497A}" type="pres">
      <dgm:prSet presAssocID="{4BF02549-0E23-46B9-A108-457A448076A5}" presName="spacerR" presStyleCnt="0"/>
      <dgm:spPr/>
    </dgm:pt>
    <dgm:pt modelId="{FFD64644-2F6A-4C82-8C77-F7B682E93DEA}" type="pres">
      <dgm:prSet presAssocID="{41FF277B-8117-41AC-B360-00CCCF007D86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86366681-7DD0-4035-9E00-666F337C83F9}" type="pres">
      <dgm:prSet presAssocID="{8B5DA917-C34F-4A40-B263-8969766F7346}" presName="spacerL" presStyleCnt="0"/>
      <dgm:spPr/>
    </dgm:pt>
    <dgm:pt modelId="{0FAF12C6-94C1-4BBA-864C-0C8A6E47073F}" type="pres">
      <dgm:prSet presAssocID="{8B5DA917-C34F-4A40-B263-8969766F7346}" presName="sibTrans" presStyleLbl="sibTrans2D1" presStyleIdx="1" presStyleCnt="3" custLinFactX="257653" custLinFactNeighborX="300000" custLinFactNeighborY="3042"/>
      <dgm:spPr/>
      <dgm:t>
        <a:bodyPr/>
        <a:lstStyle/>
        <a:p>
          <a:endParaRPr lang="pt-BR"/>
        </a:p>
      </dgm:t>
    </dgm:pt>
    <dgm:pt modelId="{43992205-CF80-4F95-83C8-966EE42FDBEC}" type="pres">
      <dgm:prSet presAssocID="{8B5DA917-C34F-4A40-B263-8969766F7346}" presName="spacerR" presStyleCnt="0"/>
      <dgm:spPr/>
    </dgm:pt>
    <dgm:pt modelId="{B73C7187-3988-460C-8BC1-41F3B1AAD918}" type="pres">
      <dgm:prSet presAssocID="{8487A400-6EC4-4284-90AC-66F7EB82461E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B579A90C-64A6-4114-8B17-814EDD0A1C32}" type="pres">
      <dgm:prSet presAssocID="{CEA03D1C-AD34-494E-B1C7-DD120282E595}" presName="spacerL" presStyleCnt="0"/>
      <dgm:spPr/>
    </dgm:pt>
    <dgm:pt modelId="{025229A8-11D2-475B-BB1A-4E22A5BABB70}" type="pres">
      <dgm:prSet presAssocID="{CEA03D1C-AD34-494E-B1C7-DD120282E595}" presName="sibTrans" presStyleLbl="sibTrans2D1" presStyleIdx="2" presStyleCnt="3" custLinFactX="-251569" custLinFactNeighborX="-300000" custLinFactNeighborY="7605"/>
      <dgm:spPr/>
      <dgm:t>
        <a:bodyPr/>
        <a:lstStyle/>
        <a:p>
          <a:endParaRPr lang="pt-BR"/>
        </a:p>
      </dgm:t>
    </dgm:pt>
    <dgm:pt modelId="{AEAF376C-0A4D-4B57-881D-86F59E2FCE8B}" type="pres">
      <dgm:prSet presAssocID="{CEA03D1C-AD34-494E-B1C7-DD120282E595}" presName="spacerR" presStyleCnt="0"/>
      <dgm:spPr/>
    </dgm:pt>
    <dgm:pt modelId="{490B5BBE-F45F-4718-8080-3FE86BB3848B}" type="pres">
      <dgm:prSet presAssocID="{5B1FC75C-3D2A-4E7C-9627-9DA9DFDC03F4}" presName="node" presStyleLbl="node1" presStyleIdx="3" presStyleCnt="4" custLinFactX="-3262" custLinFactNeighborX="-100000" custLinFactNeighborY="-21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8D2B74F3-2FD4-4C41-9B6C-DB86FEB1F51C}" srcId="{1F625F0D-BADC-483E-AE73-BD0A6A107D9F}" destId="{8487A400-6EC4-4284-90AC-66F7EB82461E}" srcOrd="2" destOrd="0" parTransId="{144BFD29-4F3B-47C7-A8EB-B20B29F3483C}" sibTransId="{CEA03D1C-AD34-494E-B1C7-DD120282E595}"/>
    <dgm:cxn modelId="{9DFE075F-44CB-471A-ABA7-3AB321F68A4E}" type="presOf" srcId="{41FF277B-8117-41AC-B360-00CCCF007D86}" destId="{FFD64644-2F6A-4C82-8C77-F7B682E93DEA}" srcOrd="0" destOrd="0" presId="urn:microsoft.com/office/officeart/2005/8/layout/equation1"/>
    <dgm:cxn modelId="{71C9906B-D8C5-44F8-8B02-546EEDA9D4A6}" type="presOf" srcId="{CEA03D1C-AD34-494E-B1C7-DD120282E595}" destId="{025229A8-11D2-475B-BB1A-4E22A5BABB70}" srcOrd="0" destOrd="0" presId="urn:microsoft.com/office/officeart/2005/8/layout/equation1"/>
    <dgm:cxn modelId="{3371E153-F166-4DE0-86E4-208CFD13BCD3}" srcId="{1F625F0D-BADC-483E-AE73-BD0A6A107D9F}" destId="{41FF277B-8117-41AC-B360-00CCCF007D86}" srcOrd="1" destOrd="0" parTransId="{5A9790BE-057D-4242-8C73-B2EAB8A1F5B4}" sibTransId="{8B5DA917-C34F-4A40-B263-8969766F7346}"/>
    <dgm:cxn modelId="{293647C2-1BBC-41EA-B6FD-A1E2ECFED22B}" srcId="{1F625F0D-BADC-483E-AE73-BD0A6A107D9F}" destId="{DF0FF732-CF32-4747-9C3C-FF110085825C}" srcOrd="0" destOrd="0" parTransId="{11116768-62FC-43F5-829A-A3EF6E84B21C}" sibTransId="{4BF02549-0E23-46B9-A108-457A448076A5}"/>
    <dgm:cxn modelId="{E502FFFE-C1F9-4F4D-B0E4-4F936D83F695}" type="presOf" srcId="{8487A400-6EC4-4284-90AC-66F7EB82461E}" destId="{B73C7187-3988-460C-8BC1-41F3B1AAD918}" srcOrd="0" destOrd="0" presId="urn:microsoft.com/office/officeart/2005/8/layout/equation1"/>
    <dgm:cxn modelId="{7D5843FB-EB37-4F82-9B1B-4E6B5EF06C3F}" type="presOf" srcId="{5B1FC75C-3D2A-4E7C-9627-9DA9DFDC03F4}" destId="{490B5BBE-F45F-4718-8080-3FE86BB3848B}" srcOrd="0" destOrd="0" presId="urn:microsoft.com/office/officeart/2005/8/layout/equation1"/>
    <dgm:cxn modelId="{497D551A-E56E-4722-B1E3-D3001F704438}" type="presOf" srcId="{8B5DA917-C34F-4A40-B263-8969766F7346}" destId="{0FAF12C6-94C1-4BBA-864C-0C8A6E47073F}" srcOrd="0" destOrd="0" presId="urn:microsoft.com/office/officeart/2005/8/layout/equation1"/>
    <dgm:cxn modelId="{C29A9842-9D66-4BD2-B60A-D378B0BD4086}" type="presOf" srcId="{4BF02549-0E23-46B9-A108-457A448076A5}" destId="{29A54872-7120-438F-A75D-B5A57FBD2AC2}" srcOrd="0" destOrd="0" presId="urn:microsoft.com/office/officeart/2005/8/layout/equation1"/>
    <dgm:cxn modelId="{4656C654-E324-422C-961C-6634A0BFF509}" type="presOf" srcId="{1F625F0D-BADC-483E-AE73-BD0A6A107D9F}" destId="{D5650C03-DCC2-48FB-A0B4-184F3E384196}" srcOrd="0" destOrd="0" presId="urn:microsoft.com/office/officeart/2005/8/layout/equation1"/>
    <dgm:cxn modelId="{103EDFE6-C217-4121-A9F8-1FC378B03EA8}" srcId="{1F625F0D-BADC-483E-AE73-BD0A6A107D9F}" destId="{5B1FC75C-3D2A-4E7C-9627-9DA9DFDC03F4}" srcOrd="3" destOrd="0" parTransId="{EE627C2A-7713-4191-8BCC-06B2477125C3}" sibTransId="{E9B356B9-455E-4A7C-A97F-C44BCD02443C}"/>
    <dgm:cxn modelId="{F1D1BFDE-B67A-4D77-B4D2-BD88B085201A}" type="presOf" srcId="{DF0FF732-CF32-4747-9C3C-FF110085825C}" destId="{9A6F423D-6BE6-4D73-AE02-D8156BEA711F}" srcOrd="0" destOrd="0" presId="urn:microsoft.com/office/officeart/2005/8/layout/equation1"/>
    <dgm:cxn modelId="{9DD67800-79A6-4197-A590-4BBF65013D21}" type="presParOf" srcId="{D5650C03-DCC2-48FB-A0B4-184F3E384196}" destId="{9A6F423D-6BE6-4D73-AE02-D8156BEA711F}" srcOrd="0" destOrd="0" presId="urn:microsoft.com/office/officeart/2005/8/layout/equation1"/>
    <dgm:cxn modelId="{8D1927BD-A33D-408F-AFF4-F3F767E4DADB}" type="presParOf" srcId="{D5650C03-DCC2-48FB-A0B4-184F3E384196}" destId="{A0AA3DF6-5D07-420E-80D5-63B56ED058B3}" srcOrd="1" destOrd="0" presId="urn:microsoft.com/office/officeart/2005/8/layout/equation1"/>
    <dgm:cxn modelId="{61DCA281-41F8-46EB-9DDC-49D71A82D2E1}" type="presParOf" srcId="{D5650C03-DCC2-48FB-A0B4-184F3E384196}" destId="{29A54872-7120-438F-A75D-B5A57FBD2AC2}" srcOrd="2" destOrd="0" presId="urn:microsoft.com/office/officeart/2005/8/layout/equation1"/>
    <dgm:cxn modelId="{034EED6B-E912-43E4-8C3D-AB3385D03150}" type="presParOf" srcId="{D5650C03-DCC2-48FB-A0B4-184F3E384196}" destId="{88986467-86D5-4202-A3CD-16A34D4A497A}" srcOrd="3" destOrd="0" presId="urn:microsoft.com/office/officeart/2005/8/layout/equation1"/>
    <dgm:cxn modelId="{25C4DF75-7138-4935-B651-4616F0B61136}" type="presParOf" srcId="{D5650C03-DCC2-48FB-A0B4-184F3E384196}" destId="{FFD64644-2F6A-4C82-8C77-F7B682E93DEA}" srcOrd="4" destOrd="0" presId="urn:microsoft.com/office/officeart/2005/8/layout/equation1"/>
    <dgm:cxn modelId="{6C3409FE-AEE8-4028-A223-750C9508BB6B}" type="presParOf" srcId="{D5650C03-DCC2-48FB-A0B4-184F3E384196}" destId="{86366681-7DD0-4035-9E00-666F337C83F9}" srcOrd="5" destOrd="0" presId="urn:microsoft.com/office/officeart/2005/8/layout/equation1"/>
    <dgm:cxn modelId="{7F91B802-F230-48DB-8229-4AEB9DB0AB84}" type="presParOf" srcId="{D5650C03-DCC2-48FB-A0B4-184F3E384196}" destId="{0FAF12C6-94C1-4BBA-864C-0C8A6E47073F}" srcOrd="6" destOrd="0" presId="urn:microsoft.com/office/officeart/2005/8/layout/equation1"/>
    <dgm:cxn modelId="{D87CDDD6-C2DA-47B0-B84E-41AC4AFD8DAA}" type="presParOf" srcId="{D5650C03-DCC2-48FB-A0B4-184F3E384196}" destId="{43992205-CF80-4F95-83C8-966EE42FDBEC}" srcOrd="7" destOrd="0" presId="urn:microsoft.com/office/officeart/2005/8/layout/equation1"/>
    <dgm:cxn modelId="{DCA26346-F64B-427B-B778-14E32EE525ED}" type="presParOf" srcId="{D5650C03-DCC2-48FB-A0B4-184F3E384196}" destId="{B73C7187-3988-460C-8BC1-41F3B1AAD918}" srcOrd="8" destOrd="0" presId="urn:microsoft.com/office/officeart/2005/8/layout/equation1"/>
    <dgm:cxn modelId="{CD5C468F-3FE7-47A6-B052-CA40ECEF9F3D}" type="presParOf" srcId="{D5650C03-DCC2-48FB-A0B4-184F3E384196}" destId="{B579A90C-64A6-4114-8B17-814EDD0A1C32}" srcOrd="9" destOrd="0" presId="urn:microsoft.com/office/officeart/2005/8/layout/equation1"/>
    <dgm:cxn modelId="{8699AAE8-3E5E-45BC-93A5-885C99F4C170}" type="presParOf" srcId="{D5650C03-DCC2-48FB-A0B4-184F3E384196}" destId="{025229A8-11D2-475B-BB1A-4E22A5BABB70}" srcOrd="10" destOrd="0" presId="urn:microsoft.com/office/officeart/2005/8/layout/equation1"/>
    <dgm:cxn modelId="{E130E642-3BE0-47B8-A0B8-4141D35C7CD9}" type="presParOf" srcId="{D5650C03-DCC2-48FB-A0B4-184F3E384196}" destId="{AEAF376C-0A4D-4B57-881D-86F59E2FCE8B}" srcOrd="11" destOrd="0" presId="urn:microsoft.com/office/officeart/2005/8/layout/equation1"/>
    <dgm:cxn modelId="{4544F21D-A6E5-41DF-AF5E-B9F70CA14907}" type="presParOf" srcId="{D5650C03-DCC2-48FB-A0B4-184F3E384196}" destId="{490B5BBE-F45F-4718-8080-3FE86BB3848B}" srcOrd="12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0DE7DCB-80A0-490C-BF8E-95AC302FDEE9}" type="doc">
      <dgm:prSet loTypeId="urn:microsoft.com/office/officeart/2005/8/layout/vList2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pt-BR"/>
        </a:p>
      </dgm:t>
    </dgm:pt>
    <dgm:pt modelId="{B987FC1E-C144-4AAA-8645-3693DC387832}">
      <dgm:prSet phldrT="[Texto]" custT="1"/>
      <dgm:spPr/>
      <dgm:t>
        <a:bodyPr/>
        <a:lstStyle/>
        <a:p>
          <a:r>
            <a:rPr lang="pt-BR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Consumidor Final Contribuinte</a:t>
          </a:r>
          <a:endParaRPr lang="pt-BR" sz="20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97187CFC-4B1B-4844-9B77-92322963AA96}" type="parTrans" cxnId="{CFB15DDB-D6F3-4701-AF27-0C6808A18DED}">
      <dgm:prSet/>
      <dgm:spPr/>
      <dgm:t>
        <a:bodyPr/>
        <a:lstStyle/>
        <a:p>
          <a:endParaRPr lang="pt-BR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64155124-EC2C-4B6C-A2C6-F987006AF729}" type="sibTrans" cxnId="{CFB15DDB-D6F3-4701-AF27-0C6808A18DED}">
      <dgm:prSet/>
      <dgm:spPr/>
      <dgm:t>
        <a:bodyPr/>
        <a:lstStyle/>
        <a:p>
          <a:endParaRPr lang="pt-BR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15C82FC9-CA4B-41AE-A22B-A3CAECA66D30}">
      <dgm:prSet phldrT="[Texto]" custT="1"/>
      <dgm:spPr/>
      <dgm:t>
        <a:bodyPr/>
        <a:lstStyle/>
        <a:p>
          <a:r>
            <a:rPr lang="pt-BR" sz="130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Quem paga é o </a:t>
          </a:r>
          <a:r>
            <a:rPr lang="pt-BR" sz="1300" b="1" u="sng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Comprador</a:t>
          </a:r>
          <a:endParaRPr lang="pt-BR" sz="1300" b="1" u="sng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F6CE94C5-8914-42A2-ADAA-71F46702116B}" type="parTrans" cxnId="{22F3FDBD-6F9F-4D70-BD45-E82018D6E61B}">
      <dgm:prSet/>
      <dgm:spPr/>
      <dgm:t>
        <a:bodyPr/>
        <a:lstStyle/>
        <a:p>
          <a:endParaRPr lang="pt-BR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F6577801-B66C-4835-BF21-AF6D7B5504BE}" type="sibTrans" cxnId="{22F3FDBD-6F9F-4D70-BD45-E82018D6E61B}">
      <dgm:prSet/>
      <dgm:spPr/>
      <dgm:t>
        <a:bodyPr/>
        <a:lstStyle/>
        <a:p>
          <a:endParaRPr lang="pt-BR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0C38A6A1-B98A-4879-A6BC-F58B4864E5C6}">
      <dgm:prSet phldrT="[Texto]" custT="1"/>
      <dgm:spPr/>
      <dgm:t>
        <a:bodyPr/>
        <a:lstStyle/>
        <a:p>
          <a:r>
            <a:rPr lang="pt-BR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Consumidor Final Não Contribuinte</a:t>
          </a:r>
          <a:endParaRPr lang="pt-BR" sz="20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8FDB9BF6-C9D2-4C04-A713-F4FD044CE046}" type="parTrans" cxnId="{0FB09D55-81C5-49EF-912B-BB8FC17A87AA}">
      <dgm:prSet/>
      <dgm:spPr/>
      <dgm:t>
        <a:bodyPr/>
        <a:lstStyle/>
        <a:p>
          <a:endParaRPr lang="pt-BR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74D834EE-71A1-4137-9996-CB6B919497EE}" type="sibTrans" cxnId="{0FB09D55-81C5-49EF-912B-BB8FC17A87AA}">
      <dgm:prSet/>
      <dgm:spPr/>
      <dgm:t>
        <a:bodyPr/>
        <a:lstStyle/>
        <a:p>
          <a:endParaRPr lang="pt-BR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FED19B2D-85D1-47FC-95F9-C372BD776750}">
      <dgm:prSet phldrT="[Texto]" custT="1"/>
      <dgm:spPr/>
      <dgm:t>
        <a:bodyPr/>
        <a:lstStyle/>
        <a:p>
          <a:r>
            <a:rPr lang="pt-BR" sz="13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Quem paga é o </a:t>
          </a:r>
          <a:r>
            <a:rPr lang="pt-BR" sz="1300" b="1" u="sng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Vendedor</a:t>
          </a:r>
          <a:endParaRPr lang="pt-BR" sz="1300" b="1" u="sng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C22F70DC-BDE9-4F54-9B7C-F59D52809D36}" type="parTrans" cxnId="{3DD86876-BEAA-486D-8D62-7BA8A13B3E5D}">
      <dgm:prSet/>
      <dgm:spPr/>
      <dgm:t>
        <a:bodyPr/>
        <a:lstStyle/>
        <a:p>
          <a:endParaRPr lang="pt-BR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0D5BB91F-6AB4-4585-8CB3-365CDD971066}" type="sibTrans" cxnId="{3DD86876-BEAA-486D-8D62-7BA8A13B3E5D}">
      <dgm:prSet/>
      <dgm:spPr/>
      <dgm:t>
        <a:bodyPr/>
        <a:lstStyle/>
        <a:p>
          <a:endParaRPr lang="pt-BR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D6015397-7850-4162-8FC3-D4BB26E75B1D}">
      <dgm:prSet phldrT="[Texto]" custT="1"/>
      <dgm:spPr/>
      <dgm:t>
        <a:bodyPr/>
        <a:lstStyle/>
        <a:p>
          <a:r>
            <a:rPr lang="pt-BR" sz="1300" b="1" u="sng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Não</a:t>
          </a:r>
          <a:r>
            <a:rPr lang="pt-BR" sz="13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há partilha do ICMS</a:t>
          </a:r>
          <a:endParaRPr lang="pt-BR" sz="13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180E8194-5E91-4A93-A95A-D60A3E84EA91}" type="parTrans" cxnId="{A57929CF-E678-4062-93DE-776A83055677}">
      <dgm:prSet/>
      <dgm:spPr/>
      <dgm:t>
        <a:bodyPr/>
        <a:lstStyle/>
        <a:p>
          <a:endParaRPr lang="pt-BR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B48D425A-D081-4FAA-B02E-51D8B4298934}" type="sibTrans" cxnId="{A57929CF-E678-4062-93DE-776A83055677}">
      <dgm:prSet/>
      <dgm:spPr/>
      <dgm:t>
        <a:bodyPr/>
        <a:lstStyle/>
        <a:p>
          <a:endParaRPr lang="pt-BR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4619FD54-E23B-48D7-BDEB-84A90DAC90AE}">
      <dgm:prSet phldrT="[Texto]" custT="1"/>
      <dgm:spPr/>
      <dgm:t>
        <a:bodyPr/>
        <a:lstStyle/>
        <a:p>
          <a:r>
            <a:rPr lang="pt-BR" sz="1300" b="1" u="sng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Há</a:t>
          </a:r>
          <a:r>
            <a:rPr lang="pt-BR" sz="130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partilha do ICMS</a:t>
          </a:r>
          <a:endParaRPr lang="pt-BR" sz="13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480BA218-41A9-40C8-92EF-348E5081019C}" type="parTrans" cxnId="{C30C8FDD-AFFA-4962-9A64-B7607DBCFC5B}">
      <dgm:prSet/>
      <dgm:spPr/>
      <dgm:t>
        <a:bodyPr/>
        <a:lstStyle/>
        <a:p>
          <a:endParaRPr lang="pt-BR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A8DD5F10-AD6B-4E46-B9CC-5B36B71BFC36}" type="sibTrans" cxnId="{C30C8FDD-AFFA-4962-9A64-B7607DBCFC5B}">
      <dgm:prSet/>
      <dgm:spPr/>
      <dgm:t>
        <a:bodyPr/>
        <a:lstStyle/>
        <a:p>
          <a:endParaRPr lang="pt-BR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gm:t>
    </dgm:pt>
    <dgm:pt modelId="{557FC818-B8C9-409D-BB84-E2037EEE2098}" type="pres">
      <dgm:prSet presAssocID="{50DE7DCB-80A0-490C-BF8E-95AC302FDEE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pt-BR"/>
        </a:p>
      </dgm:t>
    </dgm:pt>
    <dgm:pt modelId="{5C8218DF-6491-4780-A549-ACAC379B0EA6}" type="pres">
      <dgm:prSet presAssocID="{B987FC1E-C144-4AAA-8645-3693DC387832}" presName="parentText" presStyleLbl="node1" presStyleIdx="0" presStyleCnt="2" custLinFactNeighborY="-31452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2AB189BE-9D80-4FF1-A27D-9DA4A8FEB82D}" type="pres">
      <dgm:prSet presAssocID="{B987FC1E-C144-4AAA-8645-3693DC387832}" presName="childText" presStyleLbl="revTx" presStyleIdx="0" presStyleCnt="2" custLinFactNeighborX="-874" custLinFactNeighborY="-57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543C16C4-5B7F-4EF8-B47E-D69548491C04}" type="pres">
      <dgm:prSet presAssocID="{0C38A6A1-B98A-4879-A6BC-F58B4864E5C6}" presName="parentText" presStyleLbl="node1" presStyleIdx="1" presStyleCnt="2" custLinFactNeighborY="-13768">
        <dgm:presLayoutVars>
          <dgm:chMax val="0"/>
          <dgm:bulletEnabled val="1"/>
        </dgm:presLayoutVars>
      </dgm:prSet>
      <dgm:spPr/>
      <dgm:t>
        <a:bodyPr/>
        <a:lstStyle/>
        <a:p>
          <a:endParaRPr lang="pt-BR"/>
        </a:p>
      </dgm:t>
    </dgm:pt>
    <dgm:pt modelId="{D76AA1A2-C2D1-4C3B-8552-02598981CF66}" type="pres">
      <dgm:prSet presAssocID="{0C38A6A1-B98A-4879-A6BC-F58B4864E5C6}" presName="childText" presStyleLbl="revTx" presStyleIdx="1" presStyleCnt="2" custLinFactNeighborY="-4692">
        <dgm:presLayoutVars>
          <dgm:bulletEnabled val="1"/>
        </dgm:presLayoutVars>
      </dgm:prSet>
      <dgm:spPr/>
      <dgm:t>
        <a:bodyPr/>
        <a:lstStyle/>
        <a:p>
          <a:endParaRPr lang="pt-BR"/>
        </a:p>
      </dgm:t>
    </dgm:pt>
  </dgm:ptLst>
  <dgm:cxnLst>
    <dgm:cxn modelId="{AE775E9F-6912-4244-92EC-991272E46CF4}" type="presOf" srcId="{0C38A6A1-B98A-4879-A6BC-F58B4864E5C6}" destId="{543C16C4-5B7F-4EF8-B47E-D69548491C04}" srcOrd="0" destOrd="0" presId="urn:microsoft.com/office/officeart/2005/8/layout/vList2"/>
    <dgm:cxn modelId="{C74A1BC4-591F-4AD6-B695-56C2C2885582}" type="presOf" srcId="{4619FD54-E23B-48D7-BDEB-84A90DAC90AE}" destId="{D76AA1A2-C2D1-4C3B-8552-02598981CF66}" srcOrd="0" destOrd="1" presId="urn:microsoft.com/office/officeart/2005/8/layout/vList2"/>
    <dgm:cxn modelId="{0FB09D55-81C5-49EF-912B-BB8FC17A87AA}" srcId="{50DE7DCB-80A0-490C-BF8E-95AC302FDEE9}" destId="{0C38A6A1-B98A-4879-A6BC-F58B4864E5C6}" srcOrd="1" destOrd="0" parTransId="{8FDB9BF6-C9D2-4C04-A713-F4FD044CE046}" sibTransId="{74D834EE-71A1-4137-9996-CB6B919497EE}"/>
    <dgm:cxn modelId="{45D41D20-F522-4BF1-A9A7-56084E4874A5}" type="presOf" srcId="{FED19B2D-85D1-47FC-95F9-C372BD776750}" destId="{D76AA1A2-C2D1-4C3B-8552-02598981CF66}" srcOrd="0" destOrd="0" presId="urn:microsoft.com/office/officeart/2005/8/layout/vList2"/>
    <dgm:cxn modelId="{C30C8FDD-AFFA-4962-9A64-B7607DBCFC5B}" srcId="{0C38A6A1-B98A-4879-A6BC-F58B4864E5C6}" destId="{4619FD54-E23B-48D7-BDEB-84A90DAC90AE}" srcOrd="1" destOrd="0" parTransId="{480BA218-41A9-40C8-92EF-348E5081019C}" sibTransId="{A8DD5F10-AD6B-4E46-B9CC-5B36B71BFC36}"/>
    <dgm:cxn modelId="{A57929CF-E678-4062-93DE-776A83055677}" srcId="{B987FC1E-C144-4AAA-8645-3693DC387832}" destId="{D6015397-7850-4162-8FC3-D4BB26E75B1D}" srcOrd="1" destOrd="0" parTransId="{180E8194-5E91-4A93-A95A-D60A3E84EA91}" sibTransId="{B48D425A-D081-4FAA-B02E-51D8B4298934}"/>
    <dgm:cxn modelId="{3DD86876-BEAA-486D-8D62-7BA8A13B3E5D}" srcId="{0C38A6A1-B98A-4879-A6BC-F58B4864E5C6}" destId="{FED19B2D-85D1-47FC-95F9-C372BD776750}" srcOrd="0" destOrd="0" parTransId="{C22F70DC-BDE9-4F54-9B7C-F59D52809D36}" sibTransId="{0D5BB91F-6AB4-4585-8CB3-365CDD971066}"/>
    <dgm:cxn modelId="{CFB15DDB-D6F3-4701-AF27-0C6808A18DED}" srcId="{50DE7DCB-80A0-490C-BF8E-95AC302FDEE9}" destId="{B987FC1E-C144-4AAA-8645-3693DC387832}" srcOrd="0" destOrd="0" parTransId="{97187CFC-4B1B-4844-9B77-92322963AA96}" sibTransId="{64155124-EC2C-4B6C-A2C6-F987006AF729}"/>
    <dgm:cxn modelId="{66DC38A7-3AD4-4B34-9AE4-29A1435405C7}" type="presOf" srcId="{50DE7DCB-80A0-490C-BF8E-95AC302FDEE9}" destId="{557FC818-B8C9-409D-BB84-E2037EEE2098}" srcOrd="0" destOrd="0" presId="urn:microsoft.com/office/officeart/2005/8/layout/vList2"/>
    <dgm:cxn modelId="{524778D7-A6E2-4D6C-A902-50942AFE3DC2}" type="presOf" srcId="{D6015397-7850-4162-8FC3-D4BB26E75B1D}" destId="{2AB189BE-9D80-4FF1-A27D-9DA4A8FEB82D}" srcOrd="0" destOrd="1" presId="urn:microsoft.com/office/officeart/2005/8/layout/vList2"/>
    <dgm:cxn modelId="{735DA001-522F-4714-8BB7-8595D32DA5FF}" type="presOf" srcId="{B987FC1E-C144-4AAA-8645-3693DC387832}" destId="{5C8218DF-6491-4780-A549-ACAC379B0EA6}" srcOrd="0" destOrd="0" presId="urn:microsoft.com/office/officeart/2005/8/layout/vList2"/>
    <dgm:cxn modelId="{3A7EAB27-67F5-4127-A19B-199BAAA7887A}" type="presOf" srcId="{15C82FC9-CA4B-41AE-A22B-A3CAECA66D30}" destId="{2AB189BE-9D80-4FF1-A27D-9DA4A8FEB82D}" srcOrd="0" destOrd="0" presId="urn:microsoft.com/office/officeart/2005/8/layout/vList2"/>
    <dgm:cxn modelId="{22F3FDBD-6F9F-4D70-BD45-E82018D6E61B}" srcId="{B987FC1E-C144-4AAA-8645-3693DC387832}" destId="{15C82FC9-CA4B-41AE-A22B-A3CAECA66D30}" srcOrd="0" destOrd="0" parTransId="{F6CE94C5-8914-42A2-ADAA-71F46702116B}" sibTransId="{F6577801-B66C-4835-BF21-AF6D7B5504BE}"/>
    <dgm:cxn modelId="{10B616EF-2F48-4EC6-8A3F-CC2287FB927E}" type="presParOf" srcId="{557FC818-B8C9-409D-BB84-E2037EEE2098}" destId="{5C8218DF-6491-4780-A549-ACAC379B0EA6}" srcOrd="0" destOrd="0" presId="urn:microsoft.com/office/officeart/2005/8/layout/vList2"/>
    <dgm:cxn modelId="{AEB95B1C-721D-471E-9954-29280C08EC12}" type="presParOf" srcId="{557FC818-B8C9-409D-BB84-E2037EEE2098}" destId="{2AB189BE-9D80-4FF1-A27D-9DA4A8FEB82D}" srcOrd="1" destOrd="0" presId="urn:microsoft.com/office/officeart/2005/8/layout/vList2"/>
    <dgm:cxn modelId="{82845134-F721-431B-B1A7-7714901E2E37}" type="presParOf" srcId="{557FC818-B8C9-409D-BB84-E2037EEE2098}" destId="{543C16C4-5B7F-4EF8-B47E-D69548491C04}" srcOrd="2" destOrd="0" presId="urn:microsoft.com/office/officeart/2005/8/layout/vList2"/>
    <dgm:cxn modelId="{B6A22526-1C84-427E-ABD5-A154C1C6E238}" type="presParOf" srcId="{557FC818-B8C9-409D-BB84-E2037EEE2098}" destId="{D76AA1A2-C2D1-4C3B-8552-02598981CF66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6F423D-6BE6-4D73-AE02-D8156BEA711F}">
      <dsp:nvSpPr>
        <dsp:cNvPr id="0" name=""/>
        <dsp:cNvSpPr/>
      </dsp:nvSpPr>
      <dsp:spPr>
        <a:xfrm>
          <a:off x="5154" y="1299729"/>
          <a:ext cx="1432109" cy="1432109"/>
        </a:xfrm>
        <a:prstGeom prst="ellipse">
          <a:avLst/>
        </a:prstGeom>
        <a:solidFill>
          <a:srgbClr val="FFB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solidFill>
                <a:schemeClr val="accent3"/>
              </a:solidFill>
            </a:rPr>
            <a:t>Operação Interestadual</a:t>
          </a:r>
          <a:endParaRPr lang="pt-BR" sz="1400" kern="1200" dirty="0">
            <a:solidFill>
              <a:schemeClr val="accent3"/>
            </a:solidFill>
          </a:endParaRPr>
        </a:p>
      </dsp:txBody>
      <dsp:txXfrm>
        <a:off x="214882" y="1509457"/>
        <a:ext cx="1012653" cy="1012653"/>
      </dsp:txXfrm>
    </dsp:sp>
    <dsp:sp modelId="{29A54872-7120-438F-A75D-B5A57FBD2AC2}">
      <dsp:nvSpPr>
        <dsp:cNvPr id="0" name=""/>
        <dsp:cNvSpPr/>
      </dsp:nvSpPr>
      <dsp:spPr>
        <a:xfrm>
          <a:off x="1553551" y="1600472"/>
          <a:ext cx="830623" cy="830623"/>
        </a:xfrm>
        <a:prstGeom prst="mathPlus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1663650" y="1918102"/>
        <a:ext cx="610425" cy="195363"/>
      </dsp:txXfrm>
    </dsp:sp>
    <dsp:sp modelId="{FFD64644-2F6A-4C82-8C77-F7B682E93DEA}">
      <dsp:nvSpPr>
        <dsp:cNvPr id="0" name=""/>
        <dsp:cNvSpPr/>
      </dsp:nvSpPr>
      <dsp:spPr>
        <a:xfrm>
          <a:off x="2500461" y="1299729"/>
          <a:ext cx="1432109" cy="1432109"/>
        </a:xfrm>
        <a:prstGeom prst="ellipse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solidFill>
                <a:schemeClr val="accent3"/>
              </a:solidFill>
            </a:rPr>
            <a:t>Destinatário Consumidor Final</a:t>
          </a:r>
          <a:endParaRPr lang="pt-BR" sz="1400" kern="1200" dirty="0">
            <a:solidFill>
              <a:schemeClr val="accent3"/>
            </a:solidFill>
          </a:endParaRPr>
        </a:p>
      </dsp:txBody>
      <dsp:txXfrm>
        <a:off x="2710189" y="1509457"/>
        <a:ext cx="1012653" cy="1012653"/>
      </dsp:txXfrm>
    </dsp:sp>
    <dsp:sp modelId="{0FAF12C6-94C1-4BBA-864C-0C8A6E47073F}">
      <dsp:nvSpPr>
        <dsp:cNvPr id="0" name=""/>
        <dsp:cNvSpPr/>
      </dsp:nvSpPr>
      <dsp:spPr>
        <a:xfrm>
          <a:off x="6537846" y="1625740"/>
          <a:ext cx="830623" cy="830623"/>
        </a:xfrm>
        <a:prstGeom prst="mathPlus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6647945" y="1943370"/>
        <a:ext cx="610425" cy="195363"/>
      </dsp:txXfrm>
    </dsp:sp>
    <dsp:sp modelId="{B73C7187-3988-460C-8BC1-41F3B1AAD918}">
      <dsp:nvSpPr>
        <dsp:cNvPr id="0" name=""/>
        <dsp:cNvSpPr/>
      </dsp:nvSpPr>
      <dsp:spPr>
        <a:xfrm>
          <a:off x="4995768" y="1299729"/>
          <a:ext cx="1432109" cy="1432109"/>
        </a:xfrm>
        <a:prstGeom prst="ellipse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solidFill>
                <a:schemeClr val="accent3"/>
              </a:solidFill>
            </a:rPr>
            <a:t>Alíquota Interestadual</a:t>
          </a:r>
          <a:endParaRPr lang="pt-BR" sz="1400" kern="1200" dirty="0">
            <a:solidFill>
              <a:schemeClr val="accent3"/>
            </a:solidFill>
          </a:endParaRPr>
        </a:p>
      </dsp:txBody>
      <dsp:txXfrm>
        <a:off x="5205496" y="1509457"/>
        <a:ext cx="1012653" cy="1012653"/>
      </dsp:txXfrm>
    </dsp:sp>
    <dsp:sp modelId="{025229A8-11D2-475B-BB1A-4E22A5BABB70}">
      <dsp:nvSpPr>
        <dsp:cNvPr id="0" name=""/>
        <dsp:cNvSpPr/>
      </dsp:nvSpPr>
      <dsp:spPr>
        <a:xfrm>
          <a:off x="4105712" y="1663641"/>
          <a:ext cx="830623" cy="830623"/>
        </a:xfrm>
        <a:prstGeom prst="mathEqual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pt-BR" sz="1200" kern="1200"/>
        </a:p>
      </dsp:txBody>
      <dsp:txXfrm>
        <a:off x="4215811" y="1834749"/>
        <a:ext cx="610425" cy="488407"/>
      </dsp:txXfrm>
    </dsp:sp>
    <dsp:sp modelId="{490B5BBE-F45F-4718-8080-3FE86BB3848B}">
      <dsp:nvSpPr>
        <dsp:cNvPr id="0" name=""/>
        <dsp:cNvSpPr/>
      </dsp:nvSpPr>
      <dsp:spPr>
        <a:xfrm>
          <a:off x="7328073" y="1299429"/>
          <a:ext cx="1432109" cy="1432109"/>
        </a:xfrm>
        <a:prstGeom prst="ellipse">
          <a:avLst/>
        </a:prstGeom>
        <a:solidFill>
          <a:schemeClr val="tx2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1400" kern="1200" dirty="0" smtClean="0">
              <a:solidFill>
                <a:schemeClr val="accent3"/>
              </a:solidFill>
            </a:rPr>
            <a:t>Diferencial de Alíquotas</a:t>
          </a:r>
          <a:endParaRPr lang="pt-BR" sz="1400" kern="1200" dirty="0">
            <a:solidFill>
              <a:schemeClr val="accent3"/>
            </a:solidFill>
          </a:endParaRPr>
        </a:p>
      </dsp:txBody>
      <dsp:txXfrm>
        <a:off x="7537801" y="1509157"/>
        <a:ext cx="1012653" cy="101265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218DF-6491-4780-A549-ACAC379B0EA6}">
      <dsp:nvSpPr>
        <dsp:cNvPr id="0" name=""/>
        <dsp:cNvSpPr/>
      </dsp:nvSpPr>
      <dsp:spPr>
        <a:xfrm>
          <a:off x="0" y="0"/>
          <a:ext cx="6912634" cy="10108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Consumidor Final Contribuinte</a:t>
          </a:r>
          <a:endParaRPr lang="pt-BR" sz="20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49347" y="49347"/>
        <a:ext cx="6813940" cy="912186"/>
      </dsp:txXfrm>
    </dsp:sp>
    <dsp:sp modelId="{2AB189BE-9D80-4FF1-A27D-9DA4A8FEB82D}">
      <dsp:nvSpPr>
        <dsp:cNvPr id="0" name=""/>
        <dsp:cNvSpPr/>
      </dsp:nvSpPr>
      <dsp:spPr>
        <a:xfrm>
          <a:off x="0" y="1023253"/>
          <a:ext cx="6912634" cy="894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9476" tIns="16510" rIns="92456" bIns="1651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300" kern="120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Quem paga é o </a:t>
          </a:r>
          <a:r>
            <a:rPr lang="pt-BR" sz="1300" b="1" u="sng" kern="120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Comprador</a:t>
          </a:r>
          <a:endParaRPr lang="pt-BR" sz="1300" b="1" u="sng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300" b="1" u="sng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Não</a:t>
          </a:r>
          <a:r>
            <a:rPr lang="pt-BR" sz="1300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há partilha do ICMS</a:t>
          </a:r>
          <a:endParaRPr lang="pt-BR" sz="13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1023253"/>
        <a:ext cx="6912634" cy="894240"/>
      </dsp:txXfrm>
    </dsp:sp>
    <dsp:sp modelId="{543C16C4-5B7F-4EF8-B47E-D69548491C04}">
      <dsp:nvSpPr>
        <dsp:cNvPr id="0" name=""/>
        <dsp:cNvSpPr/>
      </dsp:nvSpPr>
      <dsp:spPr>
        <a:xfrm>
          <a:off x="0" y="1794950"/>
          <a:ext cx="6912634" cy="1010880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100000"/>
                <a:shade val="100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50000"/>
                <a:shade val="100000"/>
                <a:satMod val="350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pt-BR" sz="2000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Consumidor Final Não Contribuinte</a:t>
          </a:r>
          <a:endParaRPr lang="pt-BR" sz="20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49347" y="1844297"/>
        <a:ext cx="6813940" cy="912186"/>
      </dsp:txXfrm>
    </dsp:sp>
    <dsp:sp modelId="{D76AA1A2-C2D1-4C3B-8552-02598981CF66}">
      <dsp:nvSpPr>
        <dsp:cNvPr id="0" name=""/>
        <dsp:cNvSpPr/>
      </dsp:nvSpPr>
      <dsp:spPr>
        <a:xfrm>
          <a:off x="0" y="2881519"/>
          <a:ext cx="6912634" cy="8942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19476" tIns="16510" rIns="92456" bIns="1651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300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Quem paga é o </a:t>
          </a:r>
          <a:r>
            <a:rPr lang="pt-BR" sz="1300" b="1" u="sng" kern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Vendedor</a:t>
          </a:r>
          <a:endParaRPr lang="pt-BR" sz="1300" b="1" u="sng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pt-BR" sz="1300" b="1" u="sng" kern="120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Há</a:t>
          </a:r>
          <a:r>
            <a:rPr lang="pt-BR" sz="1300" kern="120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rPr>
            <a:t> partilha do ICMS</a:t>
          </a:r>
          <a:endParaRPr lang="pt-BR" sz="1300" kern="1200" dirty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endParaRPr>
        </a:p>
      </dsp:txBody>
      <dsp:txXfrm>
        <a:off x="0" y="2881519"/>
        <a:ext cx="6912634" cy="89424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11/01/2016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3807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6542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2335121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7" name="Straight Connector 5"/>
          <p:cNvCxnSpPr/>
          <p:nvPr/>
        </p:nvCxnSpPr>
        <p:spPr>
          <a:xfrm>
            <a:off x="-596030" y="-172251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82"/>
          <a:stretch/>
        </p:blipFill>
        <p:spPr>
          <a:xfrm>
            <a:off x="433570" y="4696779"/>
            <a:ext cx="544545" cy="33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884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0354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2279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15210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nx_ab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8905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com Canto Aparado do Mesmo Lado 2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6084"/>
            <a:ext cx="7226493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8624"/>
            <a:ext cx="7226914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916" y="800205"/>
            <a:ext cx="2170010" cy="15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05873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com Canto Aparado do Mesmo Lado 5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6607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B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7038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2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6412553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61291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oleObject" Target="../embeddings/oleObject2.bin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21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2" name="Slide do think-cell" r:id="rId23" imgW="421" imgH="420" progId="TCLayout.ActiveDocument.1">
                  <p:embed/>
                </p:oleObj>
              </mc:Choice>
              <mc:Fallback>
                <p:oleObj name="Slide do think-cell" r:id="rId23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25" y="4691091"/>
            <a:ext cx="553050" cy="326645"/>
          </a:xfrm>
          <a:prstGeom prst="rect">
            <a:avLst/>
          </a:prstGeom>
        </p:spPr>
      </p:pic>
      <p:sp>
        <p:nvSpPr>
          <p:cNvPr id="1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 lang="pt-BR" smtClean="0"/>
              <a:pPr/>
              <a:t>‹nº›</a:t>
            </a:fld>
            <a:endParaRPr lang="pt-BR" dirty="0"/>
          </a:p>
        </p:txBody>
      </p: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243" name="Slide do think-cell" r:id="rId26" imgW="421" imgH="420" progId="TCLayout.ActiveDocument.1">
                  <p:embed/>
                </p:oleObj>
              </mc:Choice>
              <mc:Fallback>
                <p:oleObj name="Slide do think-cell" r:id="rId26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500" r:id="rId3"/>
    <p:sldLayoutId id="2147493475" r:id="rId4"/>
    <p:sldLayoutId id="2147493472" r:id="rId5"/>
    <p:sldLayoutId id="2147493476" r:id="rId6"/>
    <p:sldLayoutId id="2147493478" r:id="rId7"/>
    <p:sldLayoutId id="2147493498" r:id="rId8"/>
    <p:sldLayoutId id="2147493499" r:id="rId9"/>
    <p:sldLayoutId id="2147493481" r:id="rId10"/>
    <p:sldLayoutId id="2147493480" r:id="rId11"/>
    <p:sldLayoutId id="2147493483" r:id="rId12"/>
    <p:sldLayoutId id="2147493484" r:id="rId13"/>
    <p:sldLayoutId id="2147493485" r:id="rId14"/>
    <p:sldLayoutId id="2147493489" r:id="rId15"/>
    <p:sldLayoutId id="2147493488" r:id="rId16"/>
    <p:sldLayoutId id="2147493467" r:id="rId17"/>
    <p:sldLayoutId id="2147493468" r:id="rId18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5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g"/><Relationship Id="rId1" Type="http://schemas.openxmlformats.org/officeDocument/2006/relationships/slideLayout" Target="../slideLayouts/slideLayout15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DIFERENCIAL DE ALÍQUOTAS E PARTILHA DO ICMS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1469477" y="4496954"/>
            <a:ext cx="7226914" cy="647700"/>
          </a:xfrm>
        </p:spPr>
        <p:txBody>
          <a:bodyPr/>
          <a:lstStyle/>
          <a:p>
            <a:r>
              <a:rPr lang="pt-BR" dirty="0" smtClean="0"/>
              <a:t>Regras de Negócio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314584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de Classe Fiscal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10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465" y="1701919"/>
            <a:ext cx="7162800" cy="2009775"/>
          </a:xfrm>
          <a:prstGeom prst="rect">
            <a:avLst/>
          </a:prstGeom>
        </p:spPr>
      </p:pic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Crie uma classe fiscal para contribuinte e uma para não contribuinte para cada estado de operação.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CRM&gt; Classe Fiscal&gt;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33491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Associação de Classe </a:t>
            </a:r>
            <a:r>
              <a:rPr lang="pt-BR" dirty="0"/>
              <a:t>F</a:t>
            </a:r>
            <a:r>
              <a:rPr lang="pt-BR" dirty="0" smtClean="0"/>
              <a:t>iscal Regras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11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Associe uma classe fiscal para cada ação, lembrando que não pode ser utilizado o mesmo cadastro para contribuinte e não contribuinte, deve ser associado cadastros distintos.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CRM&gt; Classe Fiscal&gt; Classe Fiscal- Regras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340" y="2050764"/>
            <a:ext cx="68199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6425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Configuração tributária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12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Dentro de cada configuração tributária utilizada, clique em detalhar&gt; Selecione a natureza de operação que terá a partilha de ICMS&gt; e dentro de cada classe fiscal, atente-se aos novos parâmetros:</a:t>
            </a:r>
          </a:p>
          <a:p>
            <a:r>
              <a:rPr lang="pt-BR" sz="1000" dirty="0" smtClean="0">
                <a:solidFill>
                  <a:srgbClr val="FF0000"/>
                </a:solidFill>
              </a:rPr>
              <a:t>(Este procedimento terá que ser repetido para todas as configurações e todas as naturezas utilizadas com este fim)</a:t>
            </a:r>
            <a:endParaRPr lang="pt-BR" sz="1000" dirty="0">
              <a:solidFill>
                <a:srgbClr val="FF0000"/>
              </a:solidFill>
            </a:endParaRP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Suprimentos&gt; Estoque&gt; Cadastros Auxiliares&gt; Configuração Tributária&gt;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42" y="2437517"/>
            <a:ext cx="6353175" cy="847725"/>
          </a:xfrm>
          <a:prstGeom prst="rect">
            <a:avLst/>
          </a:prstGeom>
        </p:spPr>
      </p:pic>
      <p:sp>
        <p:nvSpPr>
          <p:cNvPr id="7" name="CaixaDeTexto 6"/>
          <p:cNvSpPr txBox="1"/>
          <p:nvPr/>
        </p:nvSpPr>
        <p:spPr>
          <a:xfrm>
            <a:off x="823076" y="3443040"/>
            <a:ext cx="753102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000" dirty="0" smtClean="0">
                <a:solidFill>
                  <a:srgbClr val="FF0000"/>
                </a:solidFill>
              </a:rPr>
              <a:t>Estes campos aparecerá apenas, se a natureza de operação estiver marcada para ter diferencial, se a classe fiscal utilizada for não contribuinte e a CFOP da operação for interestadual</a:t>
            </a:r>
          </a:p>
          <a:p>
            <a:r>
              <a:rPr lang="pt-BR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 </a:t>
            </a:r>
            <a:r>
              <a:rPr lang="pt-BR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gerar o cálculo do Diferencial o campo “Alíquota Interna de ICMS da UF de destino” deverá ser maior que o campo “Alíquota Interestadual de ICMS das </a:t>
            </a:r>
            <a:r>
              <a:rPr lang="pt-BR" sz="1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UF’s</a:t>
            </a:r>
            <a:r>
              <a:rPr lang="pt-BR" sz="1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envolvidas</a:t>
            </a:r>
            <a:r>
              <a:rPr lang="pt-BR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” (formula automática usado no sistema: UF de destino – UF interestadual </a:t>
            </a:r>
            <a:r>
              <a:rPr lang="pt-BR" sz="1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</a:t>
            </a:r>
            <a:r>
              <a:rPr lang="pt-BR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18-12= 6% de diferencial de ICMS) Se os percentuais de alíquotas não estiverem devidamente preenchido não será feito o calculo correto.</a:t>
            </a:r>
            <a:endParaRPr lang="pt-BR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000" dirty="0">
              <a:solidFill>
                <a:srgbClr val="FF0000"/>
              </a:solidFill>
            </a:endParaRPr>
          </a:p>
        </p:txBody>
      </p:sp>
      <p:sp>
        <p:nvSpPr>
          <p:cNvPr id="8" name="CaixaDeTexto 7"/>
          <p:cNvSpPr txBox="1"/>
          <p:nvPr/>
        </p:nvSpPr>
        <p:spPr>
          <a:xfrm>
            <a:off x="6719299" y="2301411"/>
            <a:ext cx="23116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Informe a alíquota estadual e interestadual</a:t>
            </a:r>
            <a:endParaRPr lang="pt-BR" dirty="0"/>
          </a:p>
        </p:txBody>
      </p:sp>
      <p:sp>
        <p:nvSpPr>
          <p:cNvPr id="10" name="Seta para baixo 9"/>
          <p:cNvSpPr/>
          <p:nvPr/>
        </p:nvSpPr>
        <p:spPr>
          <a:xfrm>
            <a:off x="5876818" y="2219218"/>
            <a:ext cx="144874" cy="2182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Seta para baixo 10"/>
          <p:cNvSpPr/>
          <p:nvPr/>
        </p:nvSpPr>
        <p:spPr>
          <a:xfrm>
            <a:off x="5889063" y="2719538"/>
            <a:ext cx="144874" cy="21829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872565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do Governo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13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Crie um cadastro </a:t>
            </a:r>
            <a:r>
              <a:rPr lang="pt-BR" dirty="0" smtClean="0"/>
              <a:t>no CRM  </a:t>
            </a:r>
            <a:r>
              <a:rPr lang="pt-BR" dirty="0" smtClean="0"/>
              <a:t>para cada estado de operação.</a:t>
            </a:r>
          </a:p>
          <a:p>
            <a:r>
              <a:rPr lang="pt-BR" dirty="0" smtClean="0"/>
              <a:t>Os dados do Governo bem como CNPJ endereço completo pode ser verificado diretamente no site do </a:t>
            </a:r>
            <a:r>
              <a:rPr lang="pt-BR" dirty="0" err="1" smtClean="0"/>
              <a:t>sefaz</a:t>
            </a:r>
            <a:r>
              <a:rPr lang="pt-BR" dirty="0" smtClean="0"/>
              <a:t> local.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CRM&gt; Cadastro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350" y="2321402"/>
            <a:ext cx="6715446" cy="1069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249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Obrigações Fiscais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14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6" y="1127732"/>
            <a:ext cx="8215607" cy="1133725"/>
          </a:xfrm>
        </p:spPr>
        <p:txBody>
          <a:bodyPr/>
          <a:lstStyle/>
          <a:p>
            <a:r>
              <a:rPr lang="pt-BR" dirty="0"/>
              <a:t>Define os parâmetros para Geração das Guias de Pagamento de Imposto para o Estado de Origem e </a:t>
            </a:r>
            <a:r>
              <a:rPr lang="pt-BR" dirty="0" smtClean="0"/>
              <a:t>Destino (Plano de pagamento, e cliente utilizado nas faturas)</a:t>
            </a:r>
            <a:endParaRPr lang="pt-BR" dirty="0"/>
          </a:p>
          <a:p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0786" y="722194"/>
            <a:ext cx="8215312" cy="262745"/>
          </a:xfrm>
        </p:spPr>
        <p:txBody>
          <a:bodyPr/>
          <a:lstStyle/>
          <a:p>
            <a:r>
              <a:rPr lang="pt-BR" dirty="0"/>
              <a:t>Parâmetros Globais -&gt; Obrigações Fiscais</a:t>
            </a:r>
          </a:p>
          <a:p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287" y="2842037"/>
            <a:ext cx="4193956" cy="1438275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5216" y="2842037"/>
            <a:ext cx="3741177" cy="1400175"/>
          </a:xfrm>
          <a:prstGeom prst="rect">
            <a:avLst/>
          </a:prstGeom>
        </p:spPr>
      </p:pic>
      <p:sp>
        <p:nvSpPr>
          <p:cNvPr id="8" name="CaixaDeTexto 7"/>
          <p:cNvSpPr txBox="1"/>
          <p:nvPr/>
        </p:nvSpPr>
        <p:spPr>
          <a:xfrm>
            <a:off x="162287" y="2517169"/>
            <a:ext cx="41117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Selecione a fatura padrão:</a:t>
            </a:r>
            <a:endParaRPr lang="pt-BR" dirty="0"/>
          </a:p>
        </p:txBody>
      </p:sp>
      <p:sp>
        <p:nvSpPr>
          <p:cNvPr id="9" name="CaixaDeTexto 8"/>
          <p:cNvSpPr txBox="1"/>
          <p:nvPr/>
        </p:nvSpPr>
        <p:spPr>
          <a:xfrm>
            <a:off x="4664468" y="2656925"/>
            <a:ext cx="46850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/>
              <a:t>Selecione o fornecedor (governo para cada estado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19943780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de contas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15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Crie ao menos 2 Contas Contábeis</a:t>
            </a:r>
          </a:p>
          <a:p>
            <a:r>
              <a:rPr lang="pt-BR" dirty="0" smtClean="0"/>
              <a:t>Dentro do passivo&gt; Obrigações fiscais</a:t>
            </a:r>
            <a:r>
              <a:rPr lang="pt-BR" dirty="0"/>
              <a:t>&gt; ICMS diferencial de alíquotas a </a:t>
            </a:r>
            <a:r>
              <a:rPr lang="pt-BR" dirty="0" smtClean="0"/>
              <a:t>recolher</a:t>
            </a:r>
          </a:p>
          <a:p>
            <a:r>
              <a:rPr lang="pt-BR" dirty="0" smtClean="0"/>
              <a:t>Dentro do ativo&gt; Deduções e abatimentos&gt;ICMS Diferencial </a:t>
            </a:r>
            <a:r>
              <a:rPr lang="pt-BR" dirty="0"/>
              <a:t>de </a:t>
            </a:r>
            <a:r>
              <a:rPr lang="pt-BR" dirty="0" smtClean="0"/>
              <a:t>Alíquotas</a:t>
            </a:r>
            <a:endParaRPr lang="pt-BR" dirty="0"/>
          </a:p>
          <a:p>
            <a:endParaRPr lang="pt-BR" dirty="0"/>
          </a:p>
          <a:p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Adm. Financeiro&gt; Contabilidade&gt; Cadastros Auxiliares&gt; Planos de Contas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167" y="3233498"/>
            <a:ext cx="3388594" cy="1733310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59628" y="3727417"/>
            <a:ext cx="3028950" cy="1095375"/>
          </a:xfrm>
          <a:prstGeom prst="rect">
            <a:avLst/>
          </a:prstGeom>
        </p:spPr>
      </p:pic>
      <p:pic>
        <p:nvPicPr>
          <p:cNvPr id="8" name="Imagem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713" y="2210362"/>
            <a:ext cx="3331680" cy="1286350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620" y="2021931"/>
            <a:ext cx="3081709" cy="1195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3236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de Históricos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16</a:t>
            </a:fld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/>
              <a:t>Adm. Financeiro&gt; Contabilidade&gt; Cadastros </a:t>
            </a:r>
            <a:r>
              <a:rPr lang="pt-BR" dirty="0" smtClean="0"/>
              <a:t>Auxiliares&gt; Históricos</a:t>
            </a:r>
            <a:endParaRPr lang="pt-BR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2064" y="1004244"/>
            <a:ext cx="3975992" cy="194444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68321"/>
            <a:ext cx="4335283" cy="211392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28944" y="2939573"/>
            <a:ext cx="3359645" cy="21594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2" name="CaixaDeTexto 11"/>
          <p:cNvSpPr txBox="1"/>
          <p:nvPr/>
        </p:nvSpPr>
        <p:spPr>
          <a:xfrm>
            <a:off x="4726112" y="3174715"/>
            <a:ext cx="43254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solidFill>
                  <a:srgbClr val="FF0000"/>
                </a:solidFill>
              </a:rPr>
              <a:t>Cadastrar 3 históricos contábeis:</a:t>
            </a:r>
          </a:p>
          <a:p>
            <a:r>
              <a:rPr lang="pt-BR" dirty="0"/>
              <a:t>ICMS </a:t>
            </a:r>
            <a:r>
              <a:rPr lang="pt-BR" dirty="0" smtClean="0"/>
              <a:t>Diferencial </a:t>
            </a:r>
            <a:r>
              <a:rPr lang="pt-BR" dirty="0"/>
              <a:t>de </a:t>
            </a:r>
            <a:r>
              <a:rPr lang="pt-BR" dirty="0" smtClean="0"/>
              <a:t>Alíquota </a:t>
            </a:r>
            <a:r>
              <a:rPr lang="pt-BR" dirty="0"/>
              <a:t>UF destinatário</a:t>
            </a:r>
          </a:p>
          <a:p>
            <a:r>
              <a:rPr lang="pt-BR" dirty="0"/>
              <a:t>ICMS diferencial de </a:t>
            </a:r>
            <a:r>
              <a:rPr lang="pt-BR" dirty="0" smtClean="0"/>
              <a:t>Alíquota </a:t>
            </a:r>
            <a:r>
              <a:rPr lang="pt-BR" dirty="0"/>
              <a:t>UF remetente</a:t>
            </a:r>
          </a:p>
          <a:p>
            <a:r>
              <a:rPr lang="pt-BR" dirty="0"/>
              <a:t>Pagamento Diferencial de </a:t>
            </a:r>
            <a:r>
              <a:rPr lang="pt-BR" dirty="0" smtClean="0"/>
              <a:t>Alíquota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42589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Operação Padrão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17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727" y="1513302"/>
            <a:ext cx="7708874" cy="3118274"/>
          </a:xfrm>
          <a:prstGeom prst="rect">
            <a:avLst/>
          </a:prstGeom>
        </p:spPr>
      </p:pic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227533" y="1018206"/>
            <a:ext cx="8215606" cy="3158151"/>
          </a:xfrm>
        </p:spPr>
        <p:txBody>
          <a:bodyPr/>
          <a:lstStyle/>
          <a:p>
            <a:r>
              <a:rPr lang="pt-BR" dirty="0" smtClean="0"/>
              <a:t>Configure as 4 contas de operação referente a Diferencial de ICMS:</a:t>
            </a:r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/>
              <a:t>Adm. Financeiro&gt; Contabilidade</a:t>
            </a:r>
            <a:r>
              <a:rPr lang="pt-BR" dirty="0" smtClean="0"/>
              <a:t>&gt; Operação Padrão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1010411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de CRM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18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sz="1400" dirty="0"/>
              <a:t>Para geração da Partilha o Cliente deve </a:t>
            </a:r>
            <a:r>
              <a:rPr lang="pt-BR" sz="1400" dirty="0" smtClean="0"/>
              <a:t>estar cadastrado com uma classe fiscal </a:t>
            </a:r>
            <a:r>
              <a:rPr lang="pt-BR" sz="1400" dirty="0"/>
              <a:t>“Não Contribuinte do ICMS”, </a:t>
            </a:r>
            <a:r>
              <a:rPr lang="pt-BR" sz="1400" dirty="0" smtClean="0"/>
              <a:t>e manter o campo em destaque desmarcado</a:t>
            </a:r>
            <a:endParaRPr lang="pt-BR" sz="1400" dirty="0"/>
          </a:p>
          <a:p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CRM &gt; Cadastro (para novos clientes) CRM&gt; Pesquisa&gt; (para alterar clientes já cadastrados)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9471" y="1885566"/>
            <a:ext cx="5741542" cy="2965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92761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7533" y="59504"/>
            <a:ext cx="8215606" cy="398994"/>
          </a:xfrm>
        </p:spPr>
        <p:txBody>
          <a:bodyPr/>
          <a:lstStyle/>
          <a:p>
            <a:r>
              <a:rPr lang="pt-BR" dirty="0" smtClean="0"/>
              <a:t>Impactos Geração do Diferencial Movimentação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19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393447" y="846095"/>
            <a:ext cx="8215606" cy="358909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Diferencial do ICMS será gravado nas seguintes Rotinas de Emissão de Documento Fiscal do ERP, tratando-se da geração da Nota Fiscal Eletrônica:</a:t>
            </a:r>
          </a:p>
          <a:p>
            <a:pPr marL="0" indent="0">
              <a:buNone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Emissão de Nota Fiscal 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Faturamento do Pedido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Venda Consignada (No momento de Faturar)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Faturamento Antecipado (na geração do Financeiro) 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Faturamento B2C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Frente de Loja (Transformação de Pré-Venda em Nota, Importação de Pré-Venda do POS) – Emissão de Documentos para NF-e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Contingência  (Geração de Documentos para NF-e)</a:t>
            </a:r>
          </a:p>
          <a:p>
            <a:pPr marL="0" indent="0">
              <a:buNone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725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Diferencial de Alíquotas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pPr algn="just"/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diferencial de alíquotas do ICMS é o valor da diferença entre a aplicação da alíquota interna e a interestadual, sobre a base de cálculo de operações com mercadorias destinadas a consumidor final.</a:t>
            </a:r>
          </a:p>
          <a:p>
            <a:pPr algn="just"/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 a Emenda Constitucional 87/2015, as operações destinadas a consumidor final não contribuinte do ICMS passam a sofrer incidência do diferencial de alíquotas.</a:t>
            </a:r>
          </a:p>
          <a:p>
            <a:pPr algn="just"/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diferencial incide sobre todas as vendas interestaduais realizadas para consumidor final, sejam elas presenciais ou não presenciais (e-commerce, telefone), realizadas a partir de 01/01/2016.</a:t>
            </a:r>
          </a:p>
          <a:p>
            <a:pPr algn="just"/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 operações com diferencial de alíquota devem estar acobertadas por Nota Fiscal Eletrônica (NF-e modelo 55), conforme a cláusula terceira do Convênio ICMS 93/2015.</a:t>
            </a:r>
          </a:p>
          <a:p>
            <a:pPr algn="just"/>
            <a:r>
              <a:rPr lang="pt-BR" u="sng" dirty="0" smtClean="0">
                <a:solidFill>
                  <a:schemeClr val="bg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Não há diferencial em operações com NFC-e e CF-e-SAT. </a:t>
            </a:r>
            <a:r>
              <a:rPr lang="pt-BR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(Somente </a:t>
            </a:r>
            <a:r>
              <a:rPr lang="pt-BR" dirty="0" err="1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Nf-e</a:t>
            </a:r>
            <a:r>
              <a:rPr lang="pt-BR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algn="just"/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Operações interestaduais não podem ser realizadas com nota fiscal modelo 1. A utilização de NF-e modelo 55 é obrigatória. </a:t>
            </a:r>
          </a:p>
          <a:p>
            <a:pPr marL="0" indent="0">
              <a:buNone/>
            </a:pPr>
            <a:endParaRPr lang="pt-BR" sz="1300" dirty="0" smtClean="0"/>
          </a:p>
          <a:p>
            <a:pPr marL="0" indent="0">
              <a:buNone/>
            </a:pPr>
            <a:endParaRPr lang="pt-BR" sz="1300" dirty="0" smtClean="0"/>
          </a:p>
          <a:p>
            <a:pPr lvl="1"/>
            <a:endParaRPr lang="pt-BR" sz="1300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dirty="0" smtClean="0"/>
              <a:t>Emenda Constitucional 87/2015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smtClean="0"/>
              <a:t>Convênio ICMS 93/2015</a:t>
            </a:r>
          </a:p>
        </p:txBody>
      </p:sp>
    </p:spTree>
    <p:extLst>
      <p:ext uri="{BB962C8B-B14F-4D97-AF65-F5344CB8AC3E}">
        <p14:creationId xmlns:p14="http://schemas.microsoft.com/office/powerpoint/2010/main" val="602032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0733" y="171484"/>
            <a:ext cx="2357664" cy="792088"/>
          </a:xfrm>
        </p:spPr>
        <p:txBody>
          <a:bodyPr/>
          <a:lstStyle/>
          <a:p>
            <a:pPr algn="ctr"/>
            <a:r>
              <a:rPr lang="pt-BR" dirty="0" smtClean="0"/>
              <a:t>Cálculo Diferencial</a:t>
            </a:r>
            <a:br>
              <a:rPr lang="pt-BR" dirty="0" smtClean="0"/>
            </a:br>
            <a:r>
              <a:rPr lang="pt-BR" dirty="0" smtClean="0"/>
              <a:t>Alíquota Item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20</a:t>
            </a:fld>
            <a:endParaRPr lang="pt-BR" dirty="0"/>
          </a:p>
        </p:txBody>
      </p:sp>
      <p:sp>
        <p:nvSpPr>
          <p:cNvPr id="6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130733" y="1165591"/>
            <a:ext cx="2813321" cy="12556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Exibe o Cálculo do Diferencial de Alíquota de ICMS por item</a:t>
            </a:r>
            <a:endParaRPr lang="pt-BR" sz="1600" dirty="0"/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7750" y="171484"/>
            <a:ext cx="5618642" cy="3646967"/>
          </a:xfrm>
          <a:prstGeom prst="rect">
            <a:avLst/>
          </a:prstGeom>
        </p:spPr>
      </p:pic>
      <p:sp>
        <p:nvSpPr>
          <p:cNvPr id="10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130732" y="2421236"/>
            <a:ext cx="2813321" cy="12556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A maioria das rotinas de geração de nota passará pela tela, tratando em si o cálculo</a:t>
            </a:r>
            <a:endParaRPr lang="pt-BR" sz="1600" dirty="0"/>
          </a:p>
        </p:txBody>
      </p:sp>
      <p:sp>
        <p:nvSpPr>
          <p:cNvPr id="12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3159895" y="3920853"/>
            <a:ext cx="3929273" cy="12556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Cálculo do Diferencial por item entrará em vigor a partir de 01/01/2016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2942167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0733" y="171484"/>
            <a:ext cx="2357664" cy="792088"/>
          </a:xfrm>
        </p:spPr>
        <p:txBody>
          <a:bodyPr/>
          <a:lstStyle/>
          <a:p>
            <a:pPr algn="ctr"/>
            <a:r>
              <a:rPr lang="pt-BR" dirty="0" smtClean="0"/>
              <a:t>Espelho do Documento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21</a:t>
            </a:fld>
            <a:endParaRPr lang="pt-BR" dirty="0"/>
          </a:p>
        </p:txBody>
      </p:sp>
      <p:sp>
        <p:nvSpPr>
          <p:cNvPr id="6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130731" y="968183"/>
            <a:ext cx="2813321" cy="12556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Com Diferencial calculado, será feita a Partilha do ICMS entre o Estado de Origem e Destino</a:t>
            </a:r>
            <a:endParaRPr lang="pt-BR" sz="1600" dirty="0"/>
          </a:p>
        </p:txBody>
      </p:sp>
      <p:sp>
        <p:nvSpPr>
          <p:cNvPr id="10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130730" y="2866583"/>
            <a:ext cx="2813321" cy="12556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O Cálculo da Partilha ficará destacado na observação do Documento</a:t>
            </a:r>
            <a:endParaRPr lang="pt-BR" sz="16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053" y="317971"/>
            <a:ext cx="5982814" cy="3811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9043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0733" y="171484"/>
            <a:ext cx="2357664" cy="792088"/>
          </a:xfrm>
        </p:spPr>
        <p:txBody>
          <a:bodyPr/>
          <a:lstStyle/>
          <a:p>
            <a:pPr algn="ctr"/>
            <a:r>
              <a:rPr lang="pt-BR" dirty="0" smtClean="0"/>
              <a:t>Geração Faturas (Financeiro)</a:t>
            </a:r>
            <a:br>
              <a:rPr lang="pt-BR" dirty="0" smtClean="0"/>
            </a:br>
            <a:r>
              <a:rPr lang="pt-BR" dirty="0" smtClean="0"/>
              <a:t>Guia de Imposto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22</a:t>
            </a:fld>
            <a:endParaRPr lang="pt-BR" dirty="0"/>
          </a:p>
        </p:txBody>
      </p:sp>
      <p:sp>
        <p:nvSpPr>
          <p:cNvPr id="6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130733" y="1287254"/>
            <a:ext cx="2813321" cy="12556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Com o cálculo da Partilha do ICMS, serão geradas duas Faturas a Pagar</a:t>
            </a:r>
            <a:endParaRPr lang="pt-BR" sz="1600" dirty="0"/>
          </a:p>
        </p:txBody>
      </p:sp>
      <p:sp>
        <p:nvSpPr>
          <p:cNvPr id="10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130730" y="2851828"/>
            <a:ext cx="2813321" cy="12556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Uma Fatura será paga </a:t>
            </a:r>
          </a:p>
          <a:p>
            <a:r>
              <a:rPr lang="pt-BR" sz="1600" dirty="0"/>
              <a:t> </a:t>
            </a:r>
            <a:r>
              <a:rPr lang="pt-BR" sz="1600" dirty="0" smtClean="0"/>
              <a:t>   para o Estado de     </a:t>
            </a:r>
          </a:p>
          <a:p>
            <a:r>
              <a:rPr lang="pt-BR" sz="1600" dirty="0" smtClean="0"/>
              <a:t>    Origem e outro para      </a:t>
            </a:r>
          </a:p>
          <a:p>
            <a:r>
              <a:rPr lang="pt-BR" sz="1600" dirty="0"/>
              <a:t> </a:t>
            </a:r>
            <a:r>
              <a:rPr lang="pt-BR" sz="1600" dirty="0" smtClean="0"/>
              <a:t>   de Destino</a:t>
            </a:r>
            <a:endParaRPr lang="pt-BR" sz="16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4052" y="350502"/>
            <a:ext cx="5897313" cy="3129151"/>
          </a:xfrm>
          <a:prstGeom prst="rect">
            <a:avLst/>
          </a:prstGeom>
        </p:spPr>
      </p:pic>
      <p:sp>
        <p:nvSpPr>
          <p:cNvPr id="8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3079387" y="3644627"/>
            <a:ext cx="4862537" cy="12556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O Código do Cliente da Fatura e o Plano foram definidos nos parâmetros de Obrigações Fiscais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257163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0733" y="171484"/>
            <a:ext cx="2357664" cy="792088"/>
          </a:xfrm>
        </p:spPr>
        <p:txBody>
          <a:bodyPr/>
          <a:lstStyle/>
          <a:p>
            <a:pPr algn="ctr"/>
            <a:r>
              <a:rPr lang="pt-BR" dirty="0" smtClean="0"/>
              <a:t>Relatório de Faturas a Pagar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23</a:t>
            </a:fld>
            <a:endParaRPr lang="pt-BR" dirty="0"/>
          </a:p>
        </p:txBody>
      </p:sp>
      <p:sp>
        <p:nvSpPr>
          <p:cNvPr id="6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130731" y="968183"/>
            <a:ext cx="2813321" cy="12556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Será visível no Relatório de Faturas a Pagar</a:t>
            </a:r>
            <a:endParaRPr lang="pt-BR" sz="1600" dirty="0"/>
          </a:p>
        </p:txBody>
      </p:sp>
      <p:sp>
        <p:nvSpPr>
          <p:cNvPr id="10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130729" y="2223921"/>
            <a:ext cx="2813321" cy="12556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Processo de Baixa será feito normalmente pelo sistema conforme a intervenção do Usuário</a:t>
            </a:r>
            <a:endParaRPr lang="pt-BR" sz="16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038" y="795323"/>
            <a:ext cx="6066382" cy="4112840"/>
          </a:xfrm>
          <a:prstGeom prst="rect">
            <a:avLst/>
          </a:prstGeom>
        </p:spPr>
      </p:pic>
      <p:sp>
        <p:nvSpPr>
          <p:cNvPr id="8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2681576" y="0"/>
            <a:ext cx="6074606" cy="708917"/>
          </a:xfrm>
        </p:spPr>
        <p:txBody>
          <a:bodyPr>
            <a:noAutofit/>
          </a:bodyPr>
          <a:lstStyle/>
          <a:p>
            <a:r>
              <a:rPr lang="pt-BR" sz="1600" dirty="0" smtClean="0"/>
              <a:t>Adm./Financeiro-&gt;Contas a Pagar-&gt;Relatórios-&gt;Faturas a Pagar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2087196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0733" y="171484"/>
            <a:ext cx="2930966" cy="792088"/>
          </a:xfrm>
        </p:spPr>
        <p:txBody>
          <a:bodyPr/>
          <a:lstStyle/>
          <a:p>
            <a:pPr algn="ctr"/>
            <a:r>
              <a:rPr lang="pt-BR" dirty="0" smtClean="0"/>
              <a:t>Lançamentos</a:t>
            </a:r>
            <a:br>
              <a:rPr lang="pt-BR" dirty="0" smtClean="0"/>
            </a:br>
            <a:r>
              <a:rPr lang="pt-BR" dirty="0" smtClean="0"/>
              <a:t>Contábeis Diferencial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24</a:t>
            </a:fld>
            <a:endParaRPr lang="pt-BR" dirty="0"/>
          </a:p>
        </p:txBody>
      </p:sp>
      <p:sp>
        <p:nvSpPr>
          <p:cNvPr id="6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189555" y="1107037"/>
            <a:ext cx="2813321" cy="12556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Estarão vinculados ao </a:t>
            </a:r>
          </a:p>
          <a:p>
            <a:r>
              <a:rPr lang="pt-BR" sz="1600" dirty="0"/>
              <a:t> </a:t>
            </a:r>
            <a:r>
              <a:rPr lang="pt-BR" sz="1600" dirty="0" smtClean="0"/>
              <a:t>   lançamento da nota </a:t>
            </a:r>
          </a:p>
          <a:p>
            <a:r>
              <a:rPr lang="pt-BR" sz="1600" dirty="0" smtClean="0"/>
              <a:t>    com  Diferencial </a:t>
            </a:r>
          </a:p>
          <a:p>
            <a:r>
              <a:rPr lang="pt-BR" sz="1600" dirty="0" smtClean="0"/>
              <a:t>    calculado</a:t>
            </a:r>
          </a:p>
          <a:p>
            <a:endParaRPr lang="pt-BR" sz="16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0312" y="328772"/>
            <a:ext cx="5891769" cy="3226086"/>
          </a:xfrm>
          <a:prstGeom prst="rect">
            <a:avLst/>
          </a:prstGeom>
        </p:spPr>
      </p:pic>
      <p:sp>
        <p:nvSpPr>
          <p:cNvPr id="11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130733" y="2713078"/>
            <a:ext cx="2813321" cy="12556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O Lançamento será gerado conforme Operação Padrão configurada pelo Usuário</a:t>
            </a:r>
          </a:p>
          <a:p>
            <a:endParaRPr lang="pt-BR" sz="1600" dirty="0"/>
          </a:p>
        </p:txBody>
      </p:sp>
      <p:sp>
        <p:nvSpPr>
          <p:cNvPr id="12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3061699" y="3781677"/>
            <a:ext cx="3694764" cy="12556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Gera Lançamento de Crédito e Débito para o Estado de Origem e Destino</a:t>
            </a:r>
          </a:p>
          <a:p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30987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0733" y="171484"/>
            <a:ext cx="2930966" cy="792088"/>
          </a:xfrm>
        </p:spPr>
        <p:txBody>
          <a:bodyPr/>
          <a:lstStyle/>
          <a:p>
            <a:pPr algn="ctr"/>
            <a:r>
              <a:rPr lang="pt-BR" dirty="0" smtClean="0"/>
              <a:t>Geração da NF-e</a:t>
            </a:r>
            <a:br>
              <a:rPr lang="pt-BR" dirty="0" smtClean="0"/>
            </a:br>
            <a:r>
              <a:rPr lang="pt-BR" dirty="0" err="1" smtClean="0"/>
              <a:t>Tags</a:t>
            </a:r>
            <a:r>
              <a:rPr lang="pt-BR" dirty="0" smtClean="0"/>
              <a:t> Partilha ICMS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25</a:t>
            </a:fld>
            <a:endParaRPr lang="pt-BR" dirty="0"/>
          </a:p>
        </p:txBody>
      </p:sp>
      <p:sp>
        <p:nvSpPr>
          <p:cNvPr id="6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189555" y="1107037"/>
            <a:ext cx="2872144" cy="12556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Com a Partilha gravada</a:t>
            </a:r>
          </a:p>
          <a:p>
            <a:r>
              <a:rPr lang="pt-BR" sz="1600" dirty="0"/>
              <a:t> </a:t>
            </a:r>
            <a:r>
              <a:rPr lang="pt-BR" sz="1600" dirty="0" smtClean="0"/>
              <a:t>   no documento, serão </a:t>
            </a:r>
          </a:p>
          <a:p>
            <a:r>
              <a:rPr lang="pt-BR" sz="1600" dirty="0" smtClean="0"/>
              <a:t>    geradas as TAGS para</a:t>
            </a:r>
          </a:p>
          <a:p>
            <a:r>
              <a:rPr lang="pt-BR" sz="1600" dirty="0"/>
              <a:t> </a:t>
            </a:r>
            <a:r>
              <a:rPr lang="pt-BR" sz="1600" dirty="0" smtClean="0"/>
              <a:t>   Partilha</a:t>
            </a:r>
          </a:p>
          <a:p>
            <a:endParaRPr lang="pt-BR" sz="1600" dirty="0"/>
          </a:p>
        </p:txBody>
      </p:sp>
      <p:sp>
        <p:nvSpPr>
          <p:cNvPr id="11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130733" y="2713078"/>
            <a:ext cx="2813321" cy="12556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Informação por item, destacando o Estado de Origem e Destino</a:t>
            </a:r>
          </a:p>
          <a:p>
            <a:endParaRPr lang="pt-BR" sz="16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699" y="350022"/>
            <a:ext cx="6082301" cy="3452117"/>
          </a:xfrm>
          <a:prstGeom prst="rect">
            <a:avLst/>
          </a:prstGeom>
        </p:spPr>
      </p:pic>
      <p:sp>
        <p:nvSpPr>
          <p:cNvPr id="10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130733" y="3925169"/>
            <a:ext cx="4223375" cy="787899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Validação dos Campos entra em vigor a partir de 01/01/2016</a:t>
            </a:r>
          </a:p>
          <a:p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303676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FUNDO DE COMBATE À POBREZA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Regras de Negócio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37289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Fundo de Combate à Pobreza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27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Emenda Constitucional 31/2000 instituiu o Fundo de Combate a pobreza, para “viabilizar a todos os brasileiros acesso a níveis dignos 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subsistência, cujos recursos serão aplicados em ações suplementares de nutrição, habitação, educação, saúde, reforço de renda familiar e outros programas de relevante interesse social voltados para melhoria da qualidade de 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vida”.</a:t>
            </a:r>
          </a:p>
          <a:p>
            <a:pPr algn="just"/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Cada estado pode aplicar ao ICMS adicional de até 2% sobre os produtos e serviços supérfluos.</a:t>
            </a:r>
          </a:p>
          <a:p>
            <a:pPr algn="just"/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acordo com o Site SPED Brasil, apenas os estados do Acre, Amapá, Amazonas e Roraima não possuem o adicional.</a:t>
            </a:r>
          </a:p>
          <a:p>
            <a:pPr algn="just"/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valor do fundo na UF de destino deve ser adicionado ao cálculo do diferencial de alíquotas, e recolhido diretamente à UF de destino, sem partilha.</a:t>
            </a:r>
          </a:p>
          <a:p>
            <a:pPr algn="just"/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acordo com a legislação, cabe ao vendedor a obrigação de saber se o estado o qual está realizando a venda, determinado produto pertence ou não ao fundo de combate a pobreza.</a:t>
            </a:r>
          </a:p>
          <a:p>
            <a:pPr marL="0" indent="0" algn="just">
              <a:buNone/>
            </a:pPr>
            <a:endParaRPr lang="pt-BR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pt-BR" sz="1300" dirty="0" smtClean="0"/>
          </a:p>
          <a:p>
            <a:pPr marL="0" indent="0">
              <a:buNone/>
            </a:pPr>
            <a:endParaRPr lang="pt-BR" sz="1300" dirty="0" smtClean="0"/>
          </a:p>
          <a:p>
            <a:pPr lvl="1"/>
            <a:endParaRPr lang="pt-BR" sz="1300" dirty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1"/>
          </p:nvPr>
        </p:nvSpPr>
        <p:spPr>
          <a:xfrm>
            <a:off x="480785" y="1690232"/>
            <a:ext cx="1657561" cy="145409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dirty="0" smtClean="0"/>
              <a:t>Emenda Constitucional 31/2000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smtClean="0"/>
              <a:t>Convênio ICMS 93/2015</a:t>
            </a:r>
          </a:p>
        </p:txBody>
      </p:sp>
    </p:spTree>
    <p:extLst>
      <p:ext uri="{BB962C8B-B14F-4D97-AF65-F5344CB8AC3E}">
        <p14:creationId xmlns:p14="http://schemas.microsoft.com/office/powerpoint/2010/main" val="108315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 Cálculo Diferencial com Fundo de Combate à Pobreza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28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77500" lnSpcReduction="20000"/>
          </a:bodyPr>
          <a:lstStyle/>
          <a:p>
            <a:pPr algn="just"/>
            <a:r>
              <a:rPr lang="pt-BR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Venda de Santa Catarina para Rio Grande do Sul, em 2016</a:t>
            </a:r>
          </a:p>
          <a:p>
            <a:pPr algn="just"/>
            <a:r>
              <a:rPr lang="pt-BR" sz="15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Mercadoria:</a:t>
            </a:r>
            <a:r>
              <a:rPr lang="pt-BR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Perfume importado</a:t>
            </a:r>
          </a:p>
          <a:p>
            <a:pPr algn="just"/>
            <a:r>
              <a:rPr lang="pt-BR" sz="15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Valor da Operação:</a:t>
            </a:r>
            <a:r>
              <a:rPr lang="pt-BR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R$ 1.000,00 </a:t>
            </a:r>
            <a:r>
              <a:rPr lang="pt-BR" sz="1500" dirty="0" smtClean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(Base de Cálculo)</a:t>
            </a:r>
            <a:endParaRPr lang="pt-BR" sz="1500" u="sng" dirty="0" smtClean="0">
              <a:solidFill>
                <a:schemeClr val="accent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pt-BR" sz="15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Alíquota Interestadual:</a:t>
            </a:r>
            <a:r>
              <a:rPr lang="pt-BR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12% = R$ 120,00 </a:t>
            </a:r>
            <a:r>
              <a:rPr lang="pt-BR" sz="1500" dirty="0" smtClean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(valor do campo ICMS na NF)</a:t>
            </a:r>
          </a:p>
          <a:p>
            <a:pPr algn="just"/>
            <a:r>
              <a:rPr lang="pt-BR" sz="15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Alíquota Interna UF do Destinatário:</a:t>
            </a:r>
            <a:r>
              <a:rPr lang="pt-BR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18%</a:t>
            </a:r>
          </a:p>
          <a:p>
            <a:pPr algn="just"/>
            <a:r>
              <a:rPr lang="pt-BR" sz="1500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Fundo Estadual de Combate a Pobreza</a:t>
            </a:r>
            <a:r>
              <a:rPr lang="pt-BR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2%</a:t>
            </a:r>
            <a:endParaRPr lang="pt-BR" sz="1500" u="sng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pt-BR" sz="15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DIFA</a:t>
            </a:r>
            <a:r>
              <a:rPr lang="pt-BR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18% - 12% = 6%</a:t>
            </a:r>
          </a:p>
          <a:p>
            <a:pPr algn="just"/>
            <a:r>
              <a:rPr lang="pt-BR" sz="15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Valor do DIFA</a:t>
            </a:r>
            <a:r>
              <a:rPr lang="pt-BR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R$ 1.000,00 x 6% = R$ 60,00</a:t>
            </a:r>
          </a:p>
          <a:p>
            <a:pPr algn="just"/>
            <a:endParaRPr lang="pt-BR" sz="1500" u="sng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pt-BR" sz="15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Partilha</a:t>
            </a:r>
            <a:r>
              <a:rPr lang="pt-BR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60,00 x 60% = 36,00 (UF de origem)</a:t>
            </a:r>
          </a:p>
          <a:p>
            <a:pPr marL="0" indent="0">
              <a:buNone/>
            </a:pPr>
            <a:r>
              <a:rPr lang="pt-BR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   60,00 x 40% = 24,00 (UF de destino)</a:t>
            </a:r>
          </a:p>
          <a:p>
            <a:pPr algn="just"/>
            <a:r>
              <a:rPr lang="pt-BR" sz="1500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FCP</a:t>
            </a:r>
            <a:r>
              <a:rPr lang="pt-BR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1.000,00 </a:t>
            </a:r>
            <a:r>
              <a:rPr lang="pt-BR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x </a:t>
            </a:r>
            <a:r>
              <a:rPr lang="pt-BR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2% </a:t>
            </a:r>
            <a:r>
              <a:rPr lang="pt-BR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 </a:t>
            </a:r>
            <a:r>
              <a:rPr lang="pt-BR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20,00 </a:t>
            </a:r>
            <a:r>
              <a:rPr lang="pt-BR" sz="15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(UF </a:t>
            </a:r>
            <a:r>
              <a:rPr lang="pt-BR" sz="15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destino)</a:t>
            </a:r>
            <a:endParaRPr lang="pt-BR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pt-BR" sz="1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ctr">
              <a:buNone/>
            </a:pPr>
            <a:r>
              <a:rPr lang="pt-BR" sz="1500" u="sng" dirty="0" smtClean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 CARGA ICMS</a:t>
            </a:r>
            <a:r>
              <a:rPr lang="pt-BR" sz="1500" dirty="0" smtClean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pt-BR" sz="1500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R$ </a:t>
            </a:r>
            <a:r>
              <a:rPr lang="pt-BR" sz="1500" dirty="0" smtClean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120,00 + R$ 36,00 + R$ 24,00 + R$ 20,00 =</a:t>
            </a:r>
          </a:p>
          <a:p>
            <a:pPr marL="0" indent="0" algn="ctr">
              <a:buNone/>
            </a:pPr>
            <a:r>
              <a:rPr lang="pt-BR" sz="1500" dirty="0" smtClean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R$ 200,00</a:t>
            </a:r>
            <a:endParaRPr lang="pt-BR" sz="1500" dirty="0">
              <a:solidFill>
                <a:schemeClr val="accent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pt-BR" sz="13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pt-BR" sz="1300" dirty="0" smtClean="0"/>
          </a:p>
          <a:p>
            <a:pPr lvl="1"/>
            <a:endParaRPr lang="pt-BR" sz="1300" dirty="0"/>
          </a:p>
        </p:txBody>
      </p:sp>
      <p:sp>
        <p:nvSpPr>
          <p:cNvPr id="7" name="Espaço Reservado para Texto 5"/>
          <p:cNvSpPr txBox="1">
            <a:spLocks/>
          </p:cNvSpPr>
          <p:nvPr/>
        </p:nvSpPr>
        <p:spPr>
          <a:xfrm>
            <a:off x="480997" y="2417281"/>
            <a:ext cx="1657350" cy="145415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pt-BR" dirty="0" smtClean="0"/>
              <a:t>Convênio ICMS 152/2015</a:t>
            </a:r>
          </a:p>
        </p:txBody>
      </p:sp>
    </p:spTree>
    <p:extLst>
      <p:ext uri="{BB962C8B-B14F-4D97-AF65-F5344CB8AC3E}">
        <p14:creationId xmlns:p14="http://schemas.microsoft.com/office/powerpoint/2010/main" val="335747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ICMS de Fundo de Combate à Pobreza</a:t>
            </a:r>
            <a:endParaRPr lang="pt-BR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Configurações no ERP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220699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Incidência do Diferencial de Alíquotas de ICMS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</p:txBody>
      </p:sp>
      <p:graphicFrame>
        <p:nvGraphicFramePr>
          <p:cNvPr id="6" name="Diagrama 5"/>
          <p:cNvGraphicFramePr/>
          <p:nvPr>
            <p:extLst>
              <p:ext uri="{D42A27DB-BD31-4B8C-83A1-F6EECF244321}">
                <p14:modId xmlns:p14="http://schemas.microsoft.com/office/powerpoint/2010/main" val="2345428391"/>
              </p:ext>
            </p:extLst>
          </p:nvPr>
        </p:nvGraphicFramePr>
        <p:xfrm>
          <a:off x="215660" y="572180"/>
          <a:ext cx="8928340" cy="40315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Seta para baixo 6"/>
          <p:cNvSpPr/>
          <p:nvPr/>
        </p:nvSpPr>
        <p:spPr>
          <a:xfrm>
            <a:off x="5572664" y="3364302"/>
            <a:ext cx="629728" cy="921581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Seta para baixo 7"/>
          <p:cNvSpPr/>
          <p:nvPr/>
        </p:nvSpPr>
        <p:spPr>
          <a:xfrm>
            <a:off x="7944928" y="3373495"/>
            <a:ext cx="629728" cy="921581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9" name="CaixaDeTexto 8"/>
          <p:cNvSpPr txBox="1"/>
          <p:nvPr/>
        </p:nvSpPr>
        <p:spPr>
          <a:xfrm>
            <a:off x="4977441" y="4285883"/>
            <a:ext cx="1820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solidFill>
                  <a:schemeClr val="accent3"/>
                </a:solidFill>
              </a:rPr>
              <a:t>UF Remetente recebe esta parte</a:t>
            </a:r>
            <a:endParaRPr lang="pt-BR" dirty="0">
              <a:solidFill>
                <a:schemeClr val="accent3"/>
              </a:solidFill>
            </a:endParaRPr>
          </a:p>
        </p:txBody>
      </p:sp>
      <p:sp>
        <p:nvSpPr>
          <p:cNvPr id="10" name="CaixaDeTexto 9"/>
          <p:cNvSpPr txBox="1"/>
          <p:nvPr/>
        </p:nvSpPr>
        <p:spPr>
          <a:xfrm>
            <a:off x="7349705" y="4295076"/>
            <a:ext cx="1820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>
                <a:solidFill>
                  <a:schemeClr val="accent3"/>
                </a:solidFill>
              </a:rPr>
              <a:t>UF Destinatária recebe esta parte</a:t>
            </a:r>
            <a:endParaRPr lang="pt-BR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Regras de Aplicação Fundo de Combate à Pobreza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30</a:t>
            </a:fld>
            <a:endParaRPr lang="pt-BR" dirty="0"/>
          </a:p>
        </p:txBody>
      </p:sp>
      <p:sp>
        <p:nvSpPr>
          <p:cNvPr id="7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6" y="1096983"/>
            <a:ext cx="8215606" cy="342364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ICMS do Fundo de Combate à Pobreza será calculado no seguinte formato:</a:t>
            </a:r>
          </a:p>
          <a:p>
            <a:pPr marL="0" indent="0">
              <a:buNone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Calcula utilizando a alíquota do percentual do Produto configurado para o estado de destino (Cadastro Auxiliar)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Cálculo é feito sobre a Base de ICMS do item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Calcula apenas em produtos que possuem Diferencial de Alíquota e Partilha do ICMS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Será calculado apenas nos Estados que aderem a esse sistema, havendo a necessidade do uso do Cadastro Auxiliar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Valor ficará somado ao Cálculo da Partilha do ICMS da UF do Destinatário</a:t>
            </a:r>
          </a:p>
          <a:p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Fundo de Combate a Pobreza será calculado e gravado em cima de todas as rotinas de Emissão de Nota Fiscal Eletrônica, onde o item consiga gravar também o Diferencial de Alíquota de ICMS</a:t>
            </a:r>
          </a:p>
          <a:p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763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Impactos Configuração ICMS de Fundo de Combate</a:t>
            </a:r>
            <a:br>
              <a:rPr lang="pt-BR" dirty="0" smtClean="0"/>
            </a:br>
            <a:r>
              <a:rPr lang="pt-BR" dirty="0" smtClean="0"/>
              <a:t>à Pobreza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31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6" y="1096983"/>
            <a:ext cx="8215606" cy="284829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 configuração do ICMS de Fundo de Combate à Pobreza serão necessárias como premissa as configurações já realizadas para atender o Diferencial de Alíquota e Partilha do ICMS. </a:t>
            </a:r>
          </a:p>
          <a:p>
            <a:pPr marL="0" indent="0">
              <a:buNone/>
            </a:pPr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Apenas destacando uma única rotina exclusiva:</a:t>
            </a:r>
          </a:p>
          <a:p>
            <a:pPr marL="0" indent="0">
              <a:buNone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Valor Limite de alíquota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Cadastro Auxiliar de Fundo de Combate à Pobreza</a:t>
            </a:r>
          </a:p>
          <a:p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202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Valor Limite de Alíquota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32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sz="1400" dirty="0"/>
              <a:t>Define o valor limite a ser configurado nas Alíquotas de ICMS FCP para os Produtos “supérfluos</a:t>
            </a:r>
            <a:r>
              <a:rPr lang="pt-BR" sz="1400" dirty="0" smtClean="0"/>
              <a:t>”</a:t>
            </a:r>
          </a:p>
          <a:p>
            <a:r>
              <a:rPr lang="pt-BR" sz="1400" dirty="0"/>
              <a:t>Por padrão será 2,00 % para todos os portais e empresas do </a:t>
            </a:r>
            <a:r>
              <a:rPr lang="pt-BR" sz="1400" dirty="0" err="1"/>
              <a:t>Microvix</a:t>
            </a:r>
            <a:r>
              <a:rPr lang="pt-BR" sz="1400" dirty="0"/>
              <a:t> ERP</a:t>
            </a:r>
          </a:p>
          <a:p>
            <a:endParaRPr lang="pt-BR" sz="1400" dirty="0"/>
          </a:p>
          <a:p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1081" y="690484"/>
            <a:ext cx="8215312" cy="281914"/>
          </a:xfrm>
        </p:spPr>
        <p:txBody>
          <a:bodyPr/>
          <a:lstStyle/>
          <a:p>
            <a:r>
              <a:rPr lang="pt-BR" dirty="0"/>
              <a:t>Parâmetros Globais -&gt; Faturamento Gerais -&gt; Grupo “Fundo de Combate à Pobreza”</a:t>
            </a:r>
          </a:p>
          <a:p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25" y="2571750"/>
            <a:ext cx="821055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966283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Cadastro de Fundo de Combate a Pobreza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33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sz="1400" dirty="0"/>
              <a:t>Define o percentual de Alíquota de Combate à Pobreza por Produto x </a:t>
            </a:r>
            <a:r>
              <a:rPr lang="pt-BR" sz="1400" dirty="0" smtClean="0"/>
              <a:t>Estado, </a:t>
            </a:r>
            <a:r>
              <a:rPr lang="pt-BR" sz="1400" dirty="0"/>
              <a:t>Por padrão valores virão com zero</a:t>
            </a:r>
          </a:p>
          <a:p>
            <a:endParaRPr lang="pt-BR" sz="1400" dirty="0"/>
          </a:p>
          <a:p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480786" y="690484"/>
            <a:ext cx="8215312" cy="281914"/>
          </a:xfrm>
        </p:spPr>
        <p:txBody>
          <a:bodyPr/>
          <a:lstStyle/>
          <a:p>
            <a:r>
              <a:rPr lang="pt-BR" dirty="0"/>
              <a:t>Suprimentos-&gt;Estoque-&gt;Cadastros Auxiliares-&gt;Fundo de Combate a Pobreza</a:t>
            </a:r>
          </a:p>
          <a:p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5990" y="1731103"/>
            <a:ext cx="4607800" cy="2937577"/>
          </a:xfrm>
          <a:prstGeom prst="rect">
            <a:avLst/>
          </a:prstGeom>
        </p:spPr>
      </p:pic>
      <p:pic>
        <p:nvPicPr>
          <p:cNvPr id="7" name="Imagem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7210" y="2843407"/>
            <a:ext cx="4376790" cy="1003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841548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343197"/>
            <a:ext cx="1657561" cy="792088"/>
          </a:xfrm>
        </p:spPr>
        <p:txBody>
          <a:bodyPr/>
          <a:lstStyle/>
          <a:p>
            <a:r>
              <a:rPr lang="pt-BR" dirty="0" smtClean="0"/>
              <a:t>Espelho </a:t>
            </a:r>
            <a:br>
              <a:rPr lang="pt-BR" dirty="0" smtClean="0"/>
            </a:br>
            <a:r>
              <a:rPr lang="pt-BR" dirty="0" smtClean="0"/>
              <a:t>Documento </a:t>
            </a:r>
            <a:br>
              <a:rPr lang="pt-BR" dirty="0" smtClean="0"/>
            </a:br>
            <a:r>
              <a:rPr lang="pt-BR" dirty="0" smtClean="0"/>
              <a:t>Interno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34</a:t>
            </a:fld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381" y="343197"/>
            <a:ext cx="6560619" cy="3704821"/>
          </a:xfrm>
          <a:prstGeom prst="rect">
            <a:avLst/>
          </a:prstGeom>
        </p:spPr>
      </p:pic>
      <p:sp>
        <p:nvSpPr>
          <p:cNvPr id="7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170784" y="1436033"/>
            <a:ext cx="2233369" cy="12556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Será destacado no documento interno, destacado na observação</a:t>
            </a:r>
          </a:p>
          <a:p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291911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109803"/>
            <a:ext cx="1657561" cy="792088"/>
          </a:xfrm>
        </p:spPr>
        <p:txBody>
          <a:bodyPr/>
          <a:lstStyle/>
          <a:p>
            <a:r>
              <a:rPr lang="pt-BR" dirty="0" smtClean="0"/>
              <a:t>Geração do NF-e XML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35</a:t>
            </a:fld>
            <a:endParaRPr lang="pt-BR" dirty="0"/>
          </a:p>
        </p:txBody>
      </p:sp>
      <p:sp>
        <p:nvSpPr>
          <p:cNvPr id="7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170784" y="1143210"/>
            <a:ext cx="2233369" cy="12556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Na geração da NF-e será destacado nas no Grupo das TAGS da Partilha do Destinatário</a:t>
            </a:r>
          </a:p>
          <a:p>
            <a:endParaRPr lang="pt-BR" sz="16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4153" y="109803"/>
            <a:ext cx="6739847" cy="4503294"/>
          </a:xfrm>
          <a:prstGeom prst="rect">
            <a:avLst/>
          </a:prstGeom>
        </p:spPr>
      </p:pic>
      <p:sp>
        <p:nvSpPr>
          <p:cNvPr id="8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170784" y="3218266"/>
            <a:ext cx="2233369" cy="12556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Será exibido o valor e percentual por item e o total</a:t>
            </a:r>
            <a:endParaRPr lang="pt-BR" sz="1600" dirty="0"/>
          </a:p>
        </p:txBody>
      </p:sp>
    </p:spTree>
    <p:extLst>
      <p:ext uri="{BB962C8B-B14F-4D97-AF65-F5344CB8AC3E}">
        <p14:creationId xmlns:p14="http://schemas.microsoft.com/office/powerpoint/2010/main" val="1595180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109803"/>
            <a:ext cx="2724752" cy="792088"/>
          </a:xfrm>
        </p:spPr>
        <p:txBody>
          <a:bodyPr/>
          <a:lstStyle/>
          <a:p>
            <a:r>
              <a:rPr lang="pt-BR" dirty="0" smtClean="0"/>
              <a:t>Informação Complementar  DANFE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36</a:t>
            </a:fld>
            <a:endParaRPr lang="pt-BR" dirty="0"/>
          </a:p>
        </p:txBody>
      </p:sp>
      <p:sp>
        <p:nvSpPr>
          <p:cNvPr id="7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170784" y="1143210"/>
            <a:ext cx="2233369" cy="12556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Será destacado na observação do DANFE </a:t>
            </a:r>
          </a:p>
          <a:p>
            <a:endParaRPr lang="pt-BR" sz="1600" dirty="0"/>
          </a:p>
        </p:txBody>
      </p:sp>
      <p:sp>
        <p:nvSpPr>
          <p:cNvPr id="8" name="Espaço Reservado para Texto 4"/>
          <p:cNvSpPr>
            <a:spLocks noGrp="1"/>
          </p:cNvSpPr>
          <p:nvPr>
            <p:ph type="body" sz="quarter" idx="11"/>
          </p:nvPr>
        </p:nvSpPr>
        <p:spPr>
          <a:xfrm>
            <a:off x="170784" y="2292493"/>
            <a:ext cx="2345214" cy="24233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1600" dirty="0" smtClean="0"/>
              <a:t>Será inserido </a:t>
            </a:r>
          </a:p>
          <a:p>
            <a:r>
              <a:rPr lang="pt-BR" sz="1600" dirty="0" smtClean="0"/>
              <a:t>    nas TAGS de </a:t>
            </a:r>
          </a:p>
          <a:p>
            <a:r>
              <a:rPr lang="pt-BR" sz="1600" dirty="0" smtClean="0"/>
              <a:t>    Inf. Compl. junto </a:t>
            </a:r>
          </a:p>
          <a:p>
            <a:r>
              <a:rPr lang="pt-BR" sz="1600" dirty="0" smtClean="0"/>
              <a:t>    com o Diferencial</a:t>
            </a:r>
            <a:endParaRPr lang="pt-BR" sz="1600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281" y="249142"/>
            <a:ext cx="6277510" cy="40867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253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ICMS FCP – Financeiro e Contabilidade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37</a:t>
            </a:fld>
            <a:endParaRPr lang="pt-BR" dirty="0"/>
          </a:p>
        </p:txBody>
      </p:sp>
      <p:sp>
        <p:nvSpPr>
          <p:cNvPr id="6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80786" y="973693"/>
            <a:ext cx="8215606" cy="988671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Para geração do Financeiro e Contábil, o valor do ICMS FCP ficará somado ao valor da Fatura (Guia de Imposto) e do Lançamento Contábil referente ao cálculo do Diferencial e Partilha do ICMS para o Estado de Destino</a:t>
            </a:r>
          </a:p>
          <a:p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2423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OBRIGADA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50767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Contribuinte x Não Contribuinte</a:t>
            </a:r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endParaRPr lang="pt-BR" dirty="0" smtClean="0"/>
          </a:p>
          <a:p>
            <a:pPr marL="0" indent="0">
              <a:buNone/>
            </a:pPr>
            <a:endParaRPr lang="pt-BR" dirty="0"/>
          </a:p>
        </p:txBody>
      </p:sp>
      <p:graphicFrame>
        <p:nvGraphicFramePr>
          <p:cNvPr id="4" name="Diagrama 3"/>
          <p:cNvGraphicFramePr/>
          <p:nvPr>
            <p:extLst>
              <p:ext uri="{D42A27DB-BD31-4B8C-83A1-F6EECF244321}">
                <p14:modId xmlns:p14="http://schemas.microsoft.com/office/powerpoint/2010/main" val="3069764105"/>
              </p:ext>
            </p:extLst>
          </p:nvPr>
        </p:nvGraphicFramePr>
        <p:xfrm>
          <a:off x="566468" y="1216183"/>
          <a:ext cx="6912634" cy="38361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453918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Partilha do ICMS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5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4254862"/>
          </a:xfrm>
        </p:spPr>
        <p:txBody>
          <a:bodyPr>
            <a:normAutofit/>
          </a:bodyPr>
          <a:lstStyle/>
          <a:p>
            <a:pPr algn="just"/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valor da diferença deve ser recolhido ao estado de Destino. Porém, até 2018, este valor será partilhado entre o estado de destino e origem, nas operações com consumidor final não contribuinte do imposto, da seguinte forma:</a:t>
            </a:r>
          </a:p>
          <a:p>
            <a:pPr algn="just"/>
            <a:endParaRPr lang="pt-BR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pt-BR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endParaRPr lang="pt-BR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Contribuinte é qualquer pessoa física ou jurídica que pratique com habitualidade operação de circulação de mercadorias, bem como prestação de serviços de comunicação e de transporte intermunicipal ou interestadual.</a:t>
            </a:r>
          </a:p>
          <a:p>
            <a:pPr algn="just"/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 valores devem ser informados no campo de informações complementares. Não há alteração no leiaute do DANFE</a:t>
            </a:r>
          </a:p>
          <a:p>
            <a:pPr marL="0" indent="0" algn="just">
              <a:buNone/>
            </a:pPr>
            <a:endParaRPr lang="pt-BR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 algn="just">
              <a:buNone/>
            </a:pPr>
            <a:endParaRPr lang="pt-BR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sz="1300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sz="1300" dirty="0" smtClean="0"/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endParaRPr lang="pt-BR" sz="1300" dirty="0" smtClean="0"/>
          </a:p>
        </p:txBody>
      </p:sp>
      <p:sp>
        <p:nvSpPr>
          <p:cNvPr id="6" name="Espaço Reservado para Texto 5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pt-BR" dirty="0" smtClean="0"/>
              <a:t>Emenda Constitucional 87/2015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smtClean="0"/>
              <a:t>Convênio ICMS 93/2015</a:t>
            </a:r>
          </a:p>
        </p:txBody>
      </p:sp>
      <p:graphicFrame>
        <p:nvGraphicFramePr>
          <p:cNvPr id="5" name="Tabe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12144"/>
              </p:ext>
            </p:extLst>
          </p:nvPr>
        </p:nvGraphicFramePr>
        <p:xfrm>
          <a:off x="2748952" y="1619646"/>
          <a:ext cx="5947440" cy="144780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1982480"/>
                <a:gridCol w="1982480"/>
                <a:gridCol w="1982480"/>
              </a:tblGrid>
              <a:tr h="245729">
                <a:tc>
                  <a:txBody>
                    <a:bodyPr/>
                    <a:lstStyle/>
                    <a:p>
                      <a:pPr algn="ctr"/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Ano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% UF Origem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% UF Destino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45729">
                <a:tc>
                  <a:txBody>
                    <a:bodyPr/>
                    <a:lstStyle/>
                    <a:p>
                      <a:pPr algn="ctr"/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2016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60%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40%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45729">
                <a:tc>
                  <a:txBody>
                    <a:bodyPr/>
                    <a:lstStyle/>
                    <a:p>
                      <a:pPr algn="ctr"/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2017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40%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60%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45729">
                <a:tc>
                  <a:txBody>
                    <a:bodyPr/>
                    <a:lstStyle/>
                    <a:p>
                      <a:pPr algn="ctr"/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2018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20%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80%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45729">
                <a:tc>
                  <a:txBody>
                    <a:bodyPr/>
                    <a:lstStyle/>
                    <a:p>
                      <a:pPr algn="ctr"/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2019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3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100%</a:t>
                      </a:r>
                      <a:endParaRPr lang="pt-BR" sz="13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37967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 Cálculo Diferencial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6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algn="just"/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Venda de Santa Catarina para Rio Grande do Sul, em 2016</a:t>
            </a:r>
          </a:p>
          <a:p>
            <a:pPr algn="just"/>
            <a:r>
              <a:rPr lang="pt-BR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Mercadoria: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Televisor</a:t>
            </a:r>
          </a:p>
          <a:p>
            <a:pPr algn="just"/>
            <a:r>
              <a:rPr lang="pt-BR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Valor da Operação: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R$ 1.000,00 </a:t>
            </a:r>
            <a:r>
              <a:rPr lang="pt-BR" dirty="0" smtClean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(Base de Cálculo)</a:t>
            </a:r>
            <a:endParaRPr lang="pt-BR" u="sng" dirty="0" smtClean="0">
              <a:solidFill>
                <a:schemeClr val="accent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pt-BR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Alíquota Interestadual:</a:t>
            </a:r>
            <a:r>
              <a:rPr lang="pt-BR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12% = R$ 120,00 </a:t>
            </a:r>
            <a:r>
              <a:rPr lang="pt-BR" dirty="0" smtClean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(valor do campo ICMS na NF)</a:t>
            </a:r>
          </a:p>
          <a:p>
            <a:pPr algn="just"/>
            <a:r>
              <a:rPr lang="pt-BR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Alíquota Interna UF do Destinatário: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18%</a:t>
            </a:r>
          </a:p>
          <a:p>
            <a:pPr algn="just"/>
            <a:r>
              <a:rPr lang="pt-BR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DIFA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18% - 12% = 6%</a:t>
            </a:r>
          </a:p>
          <a:p>
            <a:pPr algn="just"/>
            <a:r>
              <a:rPr lang="pt-BR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Valor do DIFA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R$ 1.000,00 x 6% = R$ 60,00</a:t>
            </a:r>
          </a:p>
          <a:p>
            <a:pPr algn="just"/>
            <a:endParaRPr lang="pt-BR" u="sng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just"/>
            <a:r>
              <a:rPr lang="pt-BR" u="sng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Partilha</a:t>
            </a:r>
            <a:r>
              <a:rPr lang="pt-BR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60,00 x 60% = 36,00 (UF de origem)</a:t>
            </a:r>
          </a:p>
          <a:p>
            <a:pPr marL="0" indent="0">
              <a:buNone/>
            </a:pPr>
            <a:r>
              <a:rPr lang="pt-BR" sz="13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   60,00 x 40% = 24,00 (UF de destino)</a:t>
            </a:r>
          </a:p>
          <a:p>
            <a:pPr marL="0" indent="0">
              <a:buNone/>
            </a:pPr>
            <a:endParaRPr lang="pt-BR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pt-BR" u="sng" dirty="0" smtClean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 CARGA ICMS</a:t>
            </a:r>
            <a:r>
              <a:rPr lang="pt-BR" dirty="0" smtClean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= </a:t>
            </a:r>
            <a:r>
              <a:rPr lang="pt-BR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R$ </a:t>
            </a:r>
            <a:r>
              <a:rPr lang="pt-BR" dirty="0" smtClean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120,00 + R$ 36,00 + R$ 24,00= </a:t>
            </a:r>
            <a:r>
              <a:rPr lang="pt-BR" dirty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R$ </a:t>
            </a:r>
            <a:r>
              <a:rPr lang="pt-BR" dirty="0" smtClean="0">
                <a:solidFill>
                  <a:schemeClr val="accent3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180,00</a:t>
            </a:r>
            <a:endParaRPr lang="pt-BR" dirty="0">
              <a:solidFill>
                <a:schemeClr val="accent3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pt-BR" sz="13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pt-BR" sz="1300" dirty="0" smtClean="0"/>
          </a:p>
          <a:p>
            <a:pPr lvl="1"/>
            <a:endParaRPr lang="pt-BR" sz="1300" dirty="0"/>
          </a:p>
        </p:txBody>
      </p:sp>
      <p:sp>
        <p:nvSpPr>
          <p:cNvPr id="7" name="Espaço Reservado para Texto 5"/>
          <p:cNvSpPr txBox="1">
            <a:spLocks/>
          </p:cNvSpPr>
          <p:nvPr/>
        </p:nvSpPr>
        <p:spPr>
          <a:xfrm>
            <a:off x="480997" y="2417281"/>
            <a:ext cx="1657350" cy="145415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pt-BR" dirty="0" smtClean="0"/>
              <a:t>Convênio ICMS 152/2015</a:t>
            </a:r>
          </a:p>
        </p:txBody>
      </p:sp>
    </p:spTree>
    <p:extLst>
      <p:ext uri="{BB962C8B-B14F-4D97-AF65-F5344CB8AC3E}">
        <p14:creationId xmlns:p14="http://schemas.microsoft.com/office/powerpoint/2010/main" val="4044689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Diferencial de Alíquota</a:t>
            </a:r>
            <a:r>
              <a:rPr lang="pt-BR" dirty="0"/>
              <a:t/>
            </a:r>
            <a:br>
              <a:rPr lang="pt-BR" dirty="0"/>
            </a:br>
            <a:r>
              <a:rPr lang="pt-BR" dirty="0" smtClean="0"/>
              <a:t>e Partilha do ICMS</a:t>
            </a:r>
            <a:endParaRPr lang="pt-BR" dirty="0"/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 smtClean="0"/>
              <a:t>Configurações Linx </a:t>
            </a:r>
            <a:r>
              <a:rPr lang="pt-BR" dirty="0" err="1" smtClean="0"/>
              <a:t>Microvix</a:t>
            </a:r>
            <a:r>
              <a:rPr lang="pt-BR" dirty="0" smtClean="0"/>
              <a:t> ERP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15004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Impactos Configuração Diferencial e Partilha do ICMS</a:t>
            </a:r>
            <a:endParaRPr lang="pt-BR" dirty="0"/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8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>
          <a:xfrm>
            <a:off x="404587" y="746732"/>
            <a:ext cx="8215606" cy="392801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configuração para o uso do Diferencial de Alíquota e Partilha do ICMS impacta nas seguintes rotinas:</a:t>
            </a:r>
          </a:p>
          <a:p>
            <a:pPr marL="0" indent="0">
              <a:buNone/>
            </a:pPr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Cadastro de Natureza de Operação 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Classe fiscal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Classe Fiscal Regras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Cadastro de Configuração Tributária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Cadastro do Governo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Parâmetros </a:t>
            </a:r>
            <a:r>
              <a:rPr lang="pt-BR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 Obrigações </a:t>
            </a:r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Fiscais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Históricos e contas contábeis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Operações Padrões (Financeiro e Contábil)</a:t>
            </a: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Cadastro do CRM</a:t>
            </a:r>
          </a:p>
          <a:p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pt-BR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Todas as configurações a seguir são obrigatórias, no entanto o conteúdo de cada uma delas são apenas sugestivas, recomendamos que faça uma validação com seu contador sobre as configurações aqui descritas para uma melhor aderência ao seu negócio.</a:t>
            </a:r>
          </a:p>
          <a:p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pt-BR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0335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19" y="35578"/>
            <a:ext cx="8215606" cy="398994"/>
          </a:xfrm>
        </p:spPr>
        <p:txBody>
          <a:bodyPr/>
          <a:lstStyle/>
          <a:p>
            <a:r>
              <a:rPr lang="pt-BR" dirty="0"/>
              <a:t>Natureza de Operação</a:t>
            </a:r>
          </a:p>
        </p:txBody>
      </p:sp>
      <p:sp>
        <p:nvSpPr>
          <p:cNvPr id="3" name="Espaço Reservado para Número de Slide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45E1CD6A-3B87-4D97-ADBC-0D3947A19743}" type="slidenum">
              <a:rPr lang="pt-BR" smtClean="0"/>
              <a:pPr/>
              <a:t>9</a:t>
            </a:fld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marL="0" indent="0">
              <a:buNone/>
            </a:pPr>
            <a:r>
              <a:rPr lang="pt-BR" dirty="0" smtClean="0"/>
              <a:t>Parâmetro </a:t>
            </a:r>
            <a:r>
              <a:rPr lang="pt-BR" dirty="0"/>
              <a:t>que define se a Natureza aplicará o Diferencial ou </a:t>
            </a:r>
            <a:r>
              <a:rPr lang="pt-BR" dirty="0" smtClean="0"/>
              <a:t>não, virá </a:t>
            </a:r>
            <a:r>
              <a:rPr lang="pt-BR" dirty="0"/>
              <a:t>desmarcado por </a:t>
            </a:r>
            <a:r>
              <a:rPr lang="pt-BR" dirty="0" smtClean="0"/>
              <a:t>padrão:</a:t>
            </a:r>
          </a:p>
          <a:p>
            <a:pPr marL="0" indent="0">
              <a:buNone/>
            </a:pPr>
            <a:r>
              <a:rPr lang="pt-BR" dirty="0" smtClean="0"/>
              <a:t>Será necessário selecionar em todas as naturezas de operação interestaduais, utilizadas para vendas para clientes pessoas físicas.</a:t>
            </a:r>
            <a:endParaRPr lang="pt-BR" dirty="0"/>
          </a:p>
          <a:p>
            <a:pPr marL="0" indent="0">
              <a:buNone/>
            </a:pPr>
            <a:endParaRPr lang="pt-BR" dirty="0"/>
          </a:p>
          <a:p>
            <a:endParaRPr lang="pt-BR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u="sng" dirty="0"/>
              <a:t>Faturamento -&gt; Cadastros Auxiliares -&gt; Natureza de Operação</a:t>
            </a:r>
          </a:p>
          <a:p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2484" y="2040016"/>
            <a:ext cx="517207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41919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744014f9-b381-4d57-9569-1658a6c28a47"/>
    <ds:schemaRef ds:uri="http://www.w3.org/XML/1998/namespace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1957</TotalTime>
  <Words>2135</Words>
  <Application>Microsoft Office PowerPoint</Application>
  <PresentationFormat>Apresentação na tela (16:9)</PresentationFormat>
  <Paragraphs>299</Paragraphs>
  <Slides>38</Slides>
  <Notes>2</Notes>
  <HiddenSlides>0</HiddenSlides>
  <MMClips>0</MMClips>
  <ScaleCrop>false</ScaleCrop>
  <HeadingPairs>
    <vt:vector size="8" baseType="variant">
      <vt:variant>
        <vt:lpstr>Fontes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38</vt:i4>
      </vt:variant>
    </vt:vector>
  </HeadingPairs>
  <TitlesOfParts>
    <vt:vector size="46" baseType="lpstr">
      <vt:lpstr>Arial</vt:lpstr>
      <vt:lpstr>Calibri</vt:lpstr>
      <vt:lpstr>Dosis Bold</vt:lpstr>
      <vt:lpstr>Dosis ExtraLight</vt:lpstr>
      <vt:lpstr>Neo Sans Pro</vt:lpstr>
      <vt:lpstr>Verdana</vt:lpstr>
      <vt:lpstr>Linx.3.0</vt:lpstr>
      <vt:lpstr>Slide do think-cell</vt:lpstr>
      <vt:lpstr>DIFERENCIAL DE ALÍQUOTAS E PARTILHA DO ICMS</vt:lpstr>
      <vt:lpstr>Diferencial de Alíquotas</vt:lpstr>
      <vt:lpstr>Incidência do Diferencial de Alíquotas de ICMS</vt:lpstr>
      <vt:lpstr>Contribuinte x Não Contribuinte</vt:lpstr>
      <vt:lpstr>Partilha do ICMS</vt:lpstr>
      <vt:lpstr>Exemplo Cálculo Diferencial</vt:lpstr>
      <vt:lpstr>Diferencial de Alíquota e Partilha do ICMS</vt:lpstr>
      <vt:lpstr>Impactos Configuração Diferencial e Partilha do ICMS</vt:lpstr>
      <vt:lpstr>Natureza de Operação</vt:lpstr>
      <vt:lpstr>Cadastro de Classe Fiscal</vt:lpstr>
      <vt:lpstr>Associação de Classe Fiscal Regras</vt:lpstr>
      <vt:lpstr>Configuração tributária</vt:lpstr>
      <vt:lpstr>Cadastro do Governo</vt:lpstr>
      <vt:lpstr>Obrigações Fiscais</vt:lpstr>
      <vt:lpstr>Cadastro de contas</vt:lpstr>
      <vt:lpstr>Cadastro de Históricos</vt:lpstr>
      <vt:lpstr>Operação Padrão</vt:lpstr>
      <vt:lpstr>Cadastro de CRM</vt:lpstr>
      <vt:lpstr>Impactos Geração do Diferencial Movimentação</vt:lpstr>
      <vt:lpstr>Cálculo Diferencial Alíquota Item</vt:lpstr>
      <vt:lpstr>Espelho do Documento</vt:lpstr>
      <vt:lpstr>Geração Faturas (Financeiro) Guia de Imposto</vt:lpstr>
      <vt:lpstr>Relatório de Faturas a Pagar</vt:lpstr>
      <vt:lpstr>Lançamentos Contábeis Diferencial</vt:lpstr>
      <vt:lpstr>Geração da NF-e Tags Partilha ICMS</vt:lpstr>
      <vt:lpstr>FUNDO DE COMBATE À POBREZA</vt:lpstr>
      <vt:lpstr>Fundo de Combate à Pobreza</vt:lpstr>
      <vt:lpstr>Exemplo Cálculo Diferencial com Fundo de Combate à Pobreza</vt:lpstr>
      <vt:lpstr>ICMS de Fundo de Combate à Pobreza</vt:lpstr>
      <vt:lpstr>Regras de Aplicação Fundo de Combate à Pobreza</vt:lpstr>
      <vt:lpstr>Impactos Configuração ICMS de Fundo de Combate à Pobreza</vt:lpstr>
      <vt:lpstr>Valor Limite de Alíquota</vt:lpstr>
      <vt:lpstr>Cadastro de Fundo de Combate a Pobreza</vt:lpstr>
      <vt:lpstr>Espelho  Documento  Interno</vt:lpstr>
      <vt:lpstr>Geração do NF-e XML</vt:lpstr>
      <vt:lpstr>Informação Complementar  DANFE</vt:lpstr>
      <vt:lpstr>ICMS FCP – Financeiro e Contabilidade</vt:lpstr>
      <vt:lpstr>OBRIGADA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Gislaini Grasielli Cordeiro Bosse</cp:lastModifiedBy>
  <cp:revision>173</cp:revision>
  <dcterms:created xsi:type="dcterms:W3CDTF">2010-04-12T23:12:02Z</dcterms:created>
  <dcterms:modified xsi:type="dcterms:W3CDTF">2016-01-11T17:48:15Z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