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2" r:id="rId3"/>
    <p:sldId id="279" r:id="rId4"/>
    <p:sldId id="280" r:id="rId5"/>
    <p:sldId id="273" r:id="rId6"/>
    <p:sldId id="276" r:id="rId7"/>
    <p:sldId id="274" r:id="rId8"/>
    <p:sldId id="275" r:id="rId9"/>
    <p:sldId id="277" r:id="rId10"/>
    <p:sldId id="278" r:id="rId11"/>
    <p:sldId id="271" r:id="rId12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EA9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6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p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47819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6" name="Subtítulo 2"/>
          <p:cNvSpPr>
            <a:spLocks noGrp="1"/>
          </p:cNvSpPr>
          <p:nvPr>
            <p:ph type="subTitle" idx="1"/>
          </p:nvPr>
        </p:nvSpPr>
        <p:spPr>
          <a:xfrm>
            <a:off x="47819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7415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43550"/>
            <a:ext cx="12192001" cy="131445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9811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 sem assina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165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37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 capa - Mode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095622" y="92845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52B26F6D-C872-4459-AB9D-774B11615F8C}" type="datetime1">
              <a:rPr lang="pt-BR" smtClean="0"/>
              <a:pPr/>
              <a:t>09/11/2015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888334" y="6375474"/>
            <a:ext cx="608930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pt-BR" smtClean="0"/>
              <a:t>MATERIAL CONFIDENCIAL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1183814" y="92845"/>
            <a:ext cx="92109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E3C53022-CFD8-4DD6-BEF2-E5DA968542F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48835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8" name="Subtítulo 2"/>
          <p:cNvSpPr>
            <a:spLocks noGrp="1"/>
          </p:cNvSpPr>
          <p:nvPr>
            <p:ph type="subTitle" idx="1"/>
          </p:nvPr>
        </p:nvSpPr>
        <p:spPr>
          <a:xfrm>
            <a:off x="48835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77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561951" y="2639187"/>
            <a:ext cx="7456296" cy="1688123"/>
          </a:xfrm>
          <a:prstGeom prst="rect">
            <a:avLst/>
          </a:prstGeom>
        </p:spPr>
        <p:txBody>
          <a:bodyPr anchor="ctr"/>
          <a:lstStyle>
            <a:lvl1pPr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5" name="Conector reto 4"/>
          <p:cNvCxnSpPr/>
          <p:nvPr userDrawn="1"/>
        </p:nvCxnSpPr>
        <p:spPr>
          <a:xfrm>
            <a:off x="3958046" y="2011680"/>
            <a:ext cx="0" cy="292608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07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8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4" r:id="rId2"/>
    <p:sldLayoutId id="2147483678" r:id="rId3"/>
    <p:sldLayoutId id="2147483677" r:id="rId4"/>
    <p:sldLayoutId id="2147483671" r:id="rId5"/>
    <p:sldLayoutId id="2147483679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sz="4000" dirty="0" smtClean="0">
                <a:solidFill>
                  <a:schemeClr val="bg1"/>
                </a:solidFill>
              </a:rPr>
              <a:t>Apoio á Operações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/>
              <a:t>POS – Funções OFFLINE</a:t>
            </a:r>
            <a:endParaRPr lang="pt-BR" dirty="0" smtClean="0"/>
          </a:p>
          <a:p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8" y="2558081"/>
            <a:ext cx="5254580" cy="39278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Corrigir Inconsistências: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551" y="2558081"/>
            <a:ext cx="5507865" cy="39278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CaixaDeTexto 5"/>
          <p:cNvSpPr txBox="1"/>
          <p:nvPr/>
        </p:nvSpPr>
        <p:spPr>
          <a:xfrm>
            <a:off x="330925" y="1416676"/>
            <a:ext cx="11169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Ao acessar o Menu “Gerencial” Na opção: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25518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5938" y="1970468"/>
            <a:ext cx="7652309" cy="2962139"/>
          </a:xfrm>
        </p:spPr>
        <p:txBody>
          <a:bodyPr/>
          <a:lstStyle/>
          <a:p>
            <a:pPr algn="l"/>
            <a:r>
              <a:rPr lang="pt-BR" dirty="0"/>
              <a:t>POS – Funções OFFLINE</a:t>
            </a:r>
            <a:br>
              <a:rPr lang="pt-BR" dirty="0"/>
            </a:br>
            <a:r>
              <a:rPr lang="pt-BR" dirty="0" smtClean="0"/>
              <a:t>Obrigada</a:t>
            </a:r>
            <a:r>
              <a:rPr lang="pt-BR" dirty="0" smtClean="0"/>
              <a:t>!</a:t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914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>
                <a:solidFill>
                  <a:schemeClr val="tx1"/>
                </a:solidFill>
              </a:rPr>
              <a:t>As soluções Linx </a:t>
            </a:r>
            <a:r>
              <a:rPr lang="pt-BR" dirty="0" err="1">
                <a:solidFill>
                  <a:schemeClr val="tx1"/>
                </a:solidFill>
              </a:rPr>
              <a:t>Microvix|POS</a:t>
            </a:r>
            <a:r>
              <a:rPr lang="pt-BR" dirty="0">
                <a:solidFill>
                  <a:schemeClr val="tx1"/>
                </a:solidFill>
              </a:rPr>
              <a:t> e Linx </a:t>
            </a:r>
            <a:r>
              <a:rPr lang="pt-BR" dirty="0" err="1">
                <a:solidFill>
                  <a:schemeClr val="tx1"/>
                </a:solidFill>
              </a:rPr>
              <a:t>Microvix|ERP</a:t>
            </a:r>
            <a:r>
              <a:rPr lang="pt-BR" dirty="0">
                <a:solidFill>
                  <a:schemeClr val="tx1"/>
                </a:solidFill>
              </a:rPr>
              <a:t> trabalham em conjunto, ou seja, os dados inclusos em ambos sistemas são compartilhados, e por este motivo, é necessária uma conexão com a internet, para possibilitar esta integração. 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Porém</a:t>
            </a:r>
            <a:r>
              <a:rPr lang="pt-BR" dirty="0">
                <a:solidFill>
                  <a:schemeClr val="tx1"/>
                </a:solidFill>
              </a:rPr>
              <a:t>, uma queda de conexão não está descartada, por diversos fatores como por exemplo, problemas com o equipamento (modem, cabos, etc.), excesso na quantidade de usuários utilizando a rede interna, ou até mesmo um vírus. </a:t>
            </a:r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Prevendo situações como estas, o Linx </a:t>
            </a:r>
            <a:r>
              <a:rPr lang="pt-BR" dirty="0" err="1">
                <a:solidFill>
                  <a:schemeClr val="tx1"/>
                </a:solidFill>
              </a:rPr>
              <a:t>Microvix|POS</a:t>
            </a:r>
            <a:r>
              <a:rPr lang="pt-BR" dirty="0">
                <a:solidFill>
                  <a:schemeClr val="tx1"/>
                </a:solidFill>
              </a:rPr>
              <a:t> possibilita que sejam realizadas vendas mesmo estando off-line, ou seja, mesmo sem conexão com a internet. </a:t>
            </a:r>
            <a:r>
              <a:rPr lang="pt-BR" dirty="0" smtClean="0">
                <a:solidFill>
                  <a:schemeClr val="tx1"/>
                </a:solidFill>
              </a:rPr>
              <a:t>E </a:t>
            </a:r>
            <a:r>
              <a:rPr lang="pt-BR" dirty="0">
                <a:solidFill>
                  <a:schemeClr val="tx1"/>
                </a:solidFill>
              </a:rPr>
              <a:t>neste caso, estão inclusas as vendas de produtos com número serial, o que demanda um controle específico para garantir a integridade dos dados relacionados ao estoque. O objetivo deste </a:t>
            </a:r>
            <a:r>
              <a:rPr lang="pt-BR" dirty="0" err="1" smtClean="0">
                <a:solidFill>
                  <a:schemeClr val="tx1"/>
                </a:solidFill>
              </a:rPr>
              <a:t>Video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r>
              <a:rPr lang="pt-BR" dirty="0">
                <a:solidFill>
                  <a:schemeClr val="tx1"/>
                </a:solidFill>
              </a:rPr>
              <a:t>é explicar, detalhadamente, como é realizado o controle de números seriais em vendas off-line. 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POS – Funções OFFLINE</a:t>
            </a:r>
          </a:p>
        </p:txBody>
      </p:sp>
    </p:spTree>
    <p:extLst>
      <p:ext uri="{BB962C8B-B14F-4D97-AF65-F5344CB8AC3E}">
        <p14:creationId xmlns:p14="http://schemas.microsoft.com/office/powerpoint/2010/main" val="4292061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posso fazer em modo Off-Line</a:t>
            </a:r>
            <a:r>
              <a:rPr lang="pt-BR" dirty="0"/>
              <a:t>?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925" y="972173"/>
            <a:ext cx="11298697" cy="540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716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PDV: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Venda direta (meios de pagamento dinheiro, cartão de débito, cartão de crédito, cheque a vista, cheque a prazo).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lang="pt-BR" altLang="pt-BR" sz="11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Venda de produtos com Serial.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Pesquisa de produtos.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 Fiscal: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arquivo MFD (Arq. MFD).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espelho MFD.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leitura de memória fiscal completa (LMFC).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leitura de memória fiscal simplificada (LMFS).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Leitura X (LX).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meios de pagamento (Meios de </a:t>
            </a:r>
            <a:r>
              <a:rPr kumimoji="0" lang="pt-BR" altLang="pt-BR" sz="1100" b="0" i="0" u="none" strike="noStrike" cap="none" normalizeH="0" baseline="0" dirty="0" err="1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Pagto</a:t>
            </a: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tabela de produtos (Tab. Prod.).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identificação do PAF-ECF.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Consulta de Produtos.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Redução Z.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Arquivo CAT 52 (Nota fiscal paulista, nota fiscal alagoana, nota fiscal gaúcha, cupom mania e minas legal).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parâmetros de configuração do PAF-ECF (Parâmetros de Configuração).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 Gerencial: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Abertura de gaveta (Abrir Gaveta).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Lançamento de sangria.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Lançamento de suprimento.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Definição de permissões de usuário.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Cancelamento de último cupom fiscal (Cancelar Último Cupom).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Vendas Não Sincronizadas.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Terminal: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Pesquisa de produtos.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 Gerencial: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Permissões de usuário.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Vendas Não Sincronizadas.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7699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NÃO posso fazer em modo Off-Line</a:t>
            </a:r>
            <a:r>
              <a:rPr lang="pt-BR" dirty="0"/>
              <a:t>?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30926" y="1154463"/>
            <a:ext cx="11861074" cy="612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PDV: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Venda direta nos planos: crediário, convênio e troca.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Finalização de PV (Pré-venda).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Finalização de DAV (Documento auxiliar de 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 Fiscal: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estoque total.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estoque parcial.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movimento por ECF.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Arquivo de vendas do período -&gt; Convênio 57/95 Sintegra (Conforme contrato adicional ao módulo fiscal).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DAV Emitidos.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Arquivo de vendas do período -&gt; Ato COTEPE/ICMS 09/08 </a:t>
            </a:r>
            <a:r>
              <a:rPr kumimoji="0" lang="pt-BR" altLang="pt-BR" sz="1100" b="0" i="0" u="none" strike="noStrike" cap="none" normalizeH="0" baseline="0" dirty="0" err="1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Sped</a:t>
            </a: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(Conforme contrato adicional ao módulo fiscal).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 Gerencial: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Acesso à administração de TEF (Acessar Administração de TEF).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Sincronização de dados (online).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pt-BR" altLang="pt-BR" sz="1100" dirty="0" smtClean="0">
                <a:solidFill>
                  <a:srgbClr val="01010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Correção de vendas off-line com serial.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Envio de logs do POS (Enviar Logs do POS).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vendas em aberto.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Finalização de PV (Pré-venda).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Impressão de DAV (Documento auxiliar de 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rgbClr val="010101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endParaRPr lang="pt-BR" altLang="pt-BR" sz="1100" dirty="0">
              <a:solidFill>
                <a:srgbClr val="010101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Relatórios: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Listagem de Sangrias/Suprimentos.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Emissão de vale compras e vale trocas (Vale-Compras).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Recebimento de Faturas.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Conferência de Pacotes.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Faturamento de pedido (Somente para clientes não enquadrados no PAF-ECF).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Fechamento de Caixa.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Antecipação Financeira.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 de Redução Z.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Terminal: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Geração de PV (Pré-venda).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Geração de DAV (Documento auxiliar de 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Finalização de DAV (Documento auxiliar de 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 Gerencial:</a:t>
            </a:r>
            <a:endParaRPr kumimoji="0" lang="pt-BR" altLang="pt-B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Sincronização de Dados (online).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Enviar Logs do POS.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Vendas em Aberto.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Alteração de PV (Pré-venda).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Alteração de DAV (Documento auxiliar de venda).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Relatórios: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Conferência de Pacotes.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Faturamento de Pedido.</a:t>
            </a:r>
            <a:endParaRPr kumimoji="0" lang="pt-BR" alt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6897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Empresa&gt; Parâmetros Globais&gt; POS 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Verifique se o parâmetro que ativa a funcionalidade está marcado.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Após </a:t>
            </a:r>
            <a:r>
              <a:rPr lang="pt-BR" dirty="0" err="1" smtClean="0">
                <a:solidFill>
                  <a:schemeClr val="tx1"/>
                </a:solidFill>
              </a:rPr>
              <a:t>setado</a:t>
            </a:r>
            <a:r>
              <a:rPr lang="pt-BR" dirty="0" smtClean="0">
                <a:solidFill>
                  <a:schemeClr val="tx1"/>
                </a:solidFill>
              </a:rPr>
              <a:t>, a rotina fica ativa na loja.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41" y="3262312"/>
            <a:ext cx="11344409" cy="13096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91318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203" y="3582208"/>
            <a:ext cx="5466516" cy="3313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7"/>
            <a:ext cx="11530149" cy="1724274"/>
          </a:xfrm>
        </p:spPr>
        <p:txBody>
          <a:bodyPr/>
          <a:lstStyle/>
          <a:p>
            <a:endParaRPr lang="pt-BR" dirty="0">
              <a:solidFill>
                <a:schemeClr val="tx1"/>
              </a:solidFill>
            </a:endParaRPr>
          </a:p>
          <a:p>
            <a:r>
              <a:rPr lang="pt-BR" i="1" dirty="0">
                <a:solidFill>
                  <a:schemeClr val="tx1"/>
                </a:solidFill>
              </a:rPr>
              <a:t>Empresa &gt; Segurança &gt; Configurar Usuários &gt; Listar os usuários habilitados &gt; Alterar &gt; Estoque &gt; Permissões gerais do grupo estoque</a:t>
            </a:r>
            <a:r>
              <a:rPr lang="pt-BR" dirty="0">
                <a:solidFill>
                  <a:schemeClr val="tx1"/>
                </a:solidFill>
              </a:rPr>
              <a:t>; </a:t>
            </a:r>
          </a:p>
          <a:p>
            <a:r>
              <a:rPr lang="pt-BR" dirty="0">
                <a:solidFill>
                  <a:schemeClr val="tx1"/>
                </a:solidFill>
              </a:rPr>
              <a:t>	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Permissão de usuário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1538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191" y="1991940"/>
            <a:ext cx="8296275" cy="33051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identificar o POS </a:t>
            </a:r>
            <a:r>
              <a:rPr lang="pt-BR" dirty="0" err="1" smtClean="0"/>
              <a:t>On</a:t>
            </a:r>
            <a:r>
              <a:rPr lang="pt-BR" dirty="0" smtClean="0"/>
              <a:t> ou Off?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3347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Venda Off </a:t>
            </a:r>
            <a:r>
              <a:rPr lang="pt-BR" dirty="0" err="1" smtClean="0"/>
              <a:t>line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35" y="1275008"/>
            <a:ext cx="6715825" cy="3678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0573" y="3902299"/>
            <a:ext cx="3866817" cy="19086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CaixaDeTexto 6"/>
          <p:cNvSpPr txBox="1"/>
          <p:nvPr/>
        </p:nvSpPr>
        <p:spPr>
          <a:xfrm>
            <a:off x="7328079" y="1275008"/>
            <a:ext cx="43273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Ao vender um item com controle de serial, em modo off-line, o POS emite um alerta informando que não é possível realizar a validação deste produto. Sendo assim a venda será realizada, e após conexão com a internet esta venda será validade e se necessário será alertado ao usuário a possível correção de divergências.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30925" y="5473521"/>
            <a:ext cx="6636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Situação que causam divergências: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/>
              <a:t>O mesmo serial ser vendido em 2 </a:t>
            </a:r>
            <a:r>
              <a:rPr lang="pt-BR" dirty="0" err="1" smtClean="0"/>
              <a:t>PDv´s</a:t>
            </a:r>
            <a:r>
              <a:rPr lang="pt-BR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/>
              <a:t>Existência de um documento fiscal feito pelo ERP, durante este período em que o POS ficou off </a:t>
            </a:r>
            <a:r>
              <a:rPr lang="pt-BR" dirty="0" err="1" smtClean="0"/>
              <a:t>line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00234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936" y="2099257"/>
            <a:ext cx="7458365" cy="34866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Alerta de Inconsistências.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1497097"/>
      </p:ext>
    </p:extLst>
  </p:cSld>
  <p:clrMapOvr>
    <a:masterClrMapping/>
  </p:clrMapOvr>
</p:sld>
</file>

<file path=ppt/theme/theme1.xml><?xml version="1.0" encoding="utf-8"?>
<a:theme xmlns:a="http://schemas.openxmlformats.org/drawingml/2006/main" name="Lin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" id="{06FA45E5-6951-4423-99B8-F8DBBC3A8728}" vid="{173C750A-0E93-4633-8AC7-9BF4EC8467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Linx</Template>
  <TotalTime>1830</TotalTime>
  <Words>490</Words>
  <Application>Microsoft Office PowerPoint</Application>
  <PresentationFormat>Widescreen</PresentationFormat>
  <Paragraphs>104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Symbol</vt:lpstr>
      <vt:lpstr>Times New Roman</vt:lpstr>
      <vt:lpstr>Verdana</vt:lpstr>
      <vt:lpstr>Wingdings</vt:lpstr>
      <vt:lpstr>Linx</vt:lpstr>
      <vt:lpstr>Apoio á Operações</vt:lpstr>
      <vt:lpstr>POS – Funções OFFLINE</vt:lpstr>
      <vt:lpstr>O que posso fazer em modo Off-Line?</vt:lpstr>
      <vt:lpstr>O que NÃO posso fazer em modo Off-Line?</vt:lpstr>
      <vt:lpstr>Parâmetro</vt:lpstr>
      <vt:lpstr>Permissão de usuário</vt:lpstr>
      <vt:lpstr>Como identificar o POS On ou Off?</vt:lpstr>
      <vt:lpstr>Venda Off line</vt:lpstr>
      <vt:lpstr>Alerta de Inconsistências.</vt:lpstr>
      <vt:lpstr>Corrigir Inconsistências:</vt:lpstr>
      <vt:lpstr>POS – Funções OFFLINE Obrigada!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Danilo de Lara</dc:creator>
  <cp:lastModifiedBy>Gislaini Grasielli Cordeiro Bosse</cp:lastModifiedBy>
  <cp:revision>62</cp:revision>
  <dcterms:created xsi:type="dcterms:W3CDTF">2015-07-10T18:35:20Z</dcterms:created>
  <dcterms:modified xsi:type="dcterms:W3CDTF">2015-11-09T13:44:12Z</dcterms:modified>
</cp:coreProperties>
</file>