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369" r:id="rId3"/>
    <p:sldId id="263" r:id="rId4"/>
    <p:sldId id="265" r:id="rId5"/>
    <p:sldId id="264" r:id="rId6"/>
    <p:sldId id="266" r:id="rId7"/>
    <p:sldId id="267" r:id="rId8"/>
    <p:sldId id="272" r:id="rId9"/>
    <p:sldId id="268" r:id="rId10"/>
    <p:sldId id="269" r:id="rId11"/>
    <p:sldId id="271" r:id="rId12"/>
    <p:sldId id="270" r:id="rId13"/>
    <p:sldId id="273" r:id="rId14"/>
    <p:sldId id="274" r:id="rId15"/>
    <p:sldId id="275" r:id="rId16"/>
    <p:sldId id="276" r:id="rId17"/>
    <p:sldId id="277" r:id="rId18"/>
    <p:sldId id="289" r:id="rId19"/>
    <p:sldId id="259" r:id="rId20"/>
    <p:sldId id="279" r:id="rId21"/>
    <p:sldId id="280" r:id="rId22"/>
    <p:sldId id="260" r:id="rId23"/>
    <p:sldId id="281" r:id="rId24"/>
    <p:sldId id="290" r:id="rId25"/>
    <p:sldId id="286" r:id="rId26"/>
    <p:sldId id="283" r:id="rId27"/>
    <p:sldId id="282" r:id="rId28"/>
    <p:sldId id="284" r:id="rId29"/>
    <p:sldId id="285" r:id="rId30"/>
    <p:sldId id="320" r:id="rId31"/>
    <p:sldId id="321" r:id="rId32"/>
    <p:sldId id="323" r:id="rId33"/>
    <p:sldId id="339" r:id="rId34"/>
    <p:sldId id="338" r:id="rId35"/>
    <p:sldId id="342" r:id="rId36"/>
    <p:sldId id="344" r:id="rId37"/>
    <p:sldId id="288" r:id="rId38"/>
    <p:sldId id="287" r:id="rId39"/>
    <p:sldId id="370" r:id="rId40"/>
    <p:sldId id="371" r:id="rId41"/>
    <p:sldId id="372" r:id="rId42"/>
    <p:sldId id="373" r:id="rId43"/>
    <p:sldId id="374" r:id="rId44"/>
    <p:sldId id="291" r:id="rId45"/>
    <p:sldId id="375" r:id="rId46"/>
    <p:sldId id="337" r:id="rId47"/>
    <p:sldId id="293" r:id="rId48"/>
    <p:sldId id="294" r:id="rId49"/>
    <p:sldId id="295" r:id="rId50"/>
    <p:sldId id="382" r:id="rId51"/>
    <p:sldId id="296" r:id="rId52"/>
    <p:sldId id="297" r:id="rId53"/>
    <p:sldId id="298" r:id="rId54"/>
    <p:sldId id="324" r:id="rId55"/>
    <p:sldId id="325" r:id="rId56"/>
    <p:sldId id="326" r:id="rId57"/>
    <p:sldId id="327" r:id="rId58"/>
    <p:sldId id="328" r:id="rId59"/>
    <p:sldId id="330" r:id="rId60"/>
    <p:sldId id="331" r:id="rId61"/>
    <p:sldId id="332" r:id="rId62"/>
    <p:sldId id="333" r:id="rId63"/>
    <p:sldId id="334" r:id="rId64"/>
    <p:sldId id="335" r:id="rId65"/>
    <p:sldId id="336" r:id="rId66"/>
    <p:sldId id="380" r:id="rId67"/>
    <p:sldId id="341" r:id="rId68"/>
    <p:sldId id="312" r:id="rId69"/>
    <p:sldId id="340" r:id="rId70"/>
    <p:sldId id="345" r:id="rId71"/>
    <p:sldId id="346" r:id="rId72"/>
    <p:sldId id="347" r:id="rId73"/>
    <p:sldId id="349" r:id="rId74"/>
    <p:sldId id="348" r:id="rId75"/>
    <p:sldId id="350" r:id="rId76"/>
    <p:sldId id="351" r:id="rId77"/>
    <p:sldId id="381" r:id="rId78"/>
    <p:sldId id="385" r:id="rId79"/>
    <p:sldId id="383" r:id="rId80"/>
    <p:sldId id="352" r:id="rId81"/>
    <p:sldId id="353" r:id="rId82"/>
    <p:sldId id="354" r:id="rId83"/>
    <p:sldId id="356" r:id="rId84"/>
    <p:sldId id="357" r:id="rId85"/>
    <p:sldId id="358" r:id="rId86"/>
    <p:sldId id="359" r:id="rId87"/>
    <p:sldId id="360" r:id="rId88"/>
    <p:sldId id="361" r:id="rId89"/>
    <p:sldId id="362" r:id="rId90"/>
    <p:sldId id="363" r:id="rId91"/>
    <p:sldId id="364" r:id="rId92"/>
    <p:sldId id="365" r:id="rId93"/>
    <p:sldId id="366" r:id="rId94"/>
    <p:sldId id="367" r:id="rId95"/>
    <p:sldId id="368" r:id="rId96"/>
    <p:sldId id="319" r:id="rId97"/>
    <p:sldId id="376" r:id="rId98"/>
    <p:sldId id="257" r:id="rId99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 snapToGrid="0" snapToObjects="1">
      <p:cViewPr varScale="1">
        <p:scale>
          <a:sx n="98" d="100"/>
          <a:sy n="98" d="100"/>
        </p:scale>
        <p:origin x="57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6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7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5"/>
          <p:cNvSpPr/>
          <p:nvPr/>
        </p:nvSpPr>
        <p:spPr>
          <a:xfrm>
            <a:off x="2214563" y="0"/>
            <a:ext cx="6929437" cy="51435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ight Triangle 3"/>
          <p:cNvSpPr/>
          <p:nvPr/>
        </p:nvSpPr>
        <p:spPr>
          <a:xfrm>
            <a:off x="65088" y="0"/>
            <a:ext cx="6786562" cy="51435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ight Triangle 3"/>
          <p:cNvSpPr/>
          <p:nvPr/>
        </p:nvSpPr>
        <p:spPr>
          <a:xfrm>
            <a:off x="0" y="0"/>
            <a:ext cx="6802438" cy="5184775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9" name="Imagem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314450"/>
            <a:ext cx="2754313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24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450DF-3752-4B5C-85A5-1B9970C7299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3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68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69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7428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/>
          </p:nvPr>
        </p:nvSpPr>
        <p:spPr>
          <a:xfrm>
            <a:off x="480792" y="2064554"/>
            <a:ext cx="1657561" cy="616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F3527-D6FF-4AE2-B874-5793718B315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69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>
          <a:xfrm>
            <a:off x="481013" y="571655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87952-C1E3-4914-8432-BBF38D3FB8F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16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2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3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2621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6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7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0B45DF8-4E89-4D6B-9732-6927A07FC511}" type="datetimeFigureOut">
              <a:rPr lang="en-US"/>
              <a:pPr>
                <a:defRPr/>
              </a:pPr>
              <a:t>8/19/2016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C46C8-23E8-487B-AABA-E6EED6147E5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1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0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1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657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 descr="vestuario-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0"/>
            <a:ext cx="847248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="1" baseline="0">
                <a:solidFill>
                  <a:schemeClr val="tx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48981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4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5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/>
          <p:nvPr/>
        </p:nvSpPr>
        <p:spPr>
          <a:xfrm>
            <a:off x="906463" y="0"/>
            <a:ext cx="8237537" cy="514350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657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67403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48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49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separaca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22575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7"/>
          <p:cNvSpPr/>
          <p:nvPr/>
        </p:nvSpPr>
        <p:spPr>
          <a:xfrm>
            <a:off x="0" y="0"/>
            <a:ext cx="9153525" cy="51498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027164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2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3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separaca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22575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7"/>
          <p:cNvSpPr/>
          <p:nvPr/>
        </p:nvSpPr>
        <p:spPr>
          <a:xfrm>
            <a:off x="0" y="0"/>
            <a:ext cx="9153525" cy="51498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0901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6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7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separaca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22575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7"/>
          <p:cNvSpPr/>
          <p:nvPr/>
        </p:nvSpPr>
        <p:spPr>
          <a:xfrm>
            <a:off x="0" y="0"/>
            <a:ext cx="9153525" cy="51498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61433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0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1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73038" y="1619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pt-BR" altLang="pt-BR" smtClean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lang="pt-BR" sz="120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pPr>
              <a:defRPr/>
            </a:pPr>
            <a:fld id="{AD46B148-A27D-4B24-97C4-A5CA052A06B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98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5319813" cy="3989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116E9-8805-48FB-B93F-3486E204B3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76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4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5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spaço Reservado para Número de Slide 5"/>
          <p:cNvSpPr txBox="1">
            <a:spLocks/>
          </p:cNvSpPr>
          <p:nvPr/>
        </p:nvSpPr>
        <p:spPr>
          <a:xfrm>
            <a:off x="150813" y="4873625"/>
            <a:ext cx="506412" cy="144463"/>
          </a:xfrm>
          <a:prstGeom prst="rect">
            <a:avLst/>
          </a:prstGeom>
        </p:spPr>
        <p:txBody>
          <a:bodyPr lIns="91413" tIns="45708" rIns="91413" bIns="45708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CE19E31-AA0A-41D7-B47E-4E5C91CAE37F}" type="slidenum">
              <a:rPr lang="en-US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11"/>
          </p:nvPr>
        </p:nvSpPr>
        <p:spPr>
          <a:xfrm>
            <a:off x="8529638" y="4860925"/>
            <a:ext cx="506412" cy="144463"/>
          </a:xfrm>
        </p:spPr>
        <p:txBody>
          <a:bodyPr/>
          <a:lstStyle>
            <a:lvl1pPr algn="r">
              <a:defRPr lang="pt-BR" sz="120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pPr>
              <a:defRPr/>
            </a:pPr>
            <a:fld id="{CF817E79-6C03-4C92-B8CC-4714C03A8A7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53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2.bin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g-slide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8" name="Objeto 7" hidden="1"/>
          <p:cNvGraphicFramePr>
            <a:graphicFrameLocks noChangeAspect="1"/>
          </p:cNvGraphicFramePr>
          <p:nvPr>
            <p:custDataLst>
              <p:tags r:id="rId18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Slide do think-cell" r:id="rId21" imgW="360" imgH="360" progId="TCLayout.ActiveDocument.1">
                  <p:embed/>
                </p:oleObj>
              </mc:Choice>
              <mc:Fallback>
                <p:oleObj name="Slide do think-cell" r:id="rId21" imgW="360" imgH="360" progId="TCLayout.ActiveDocument.1">
                  <p:embed/>
                  <p:pic>
                    <p:nvPicPr>
                      <p:cNvPr id="0" name="Objeto 7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738188" y="188913"/>
            <a:ext cx="7958137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3" tIns="45708" rIns="91413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Editar título</a:t>
            </a:r>
          </a:p>
        </p:txBody>
      </p:sp>
      <p:sp>
        <p:nvSpPr>
          <p:cNvPr id="1030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738188" y="1063625"/>
            <a:ext cx="7958137" cy="351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3" tIns="45708" rIns="91413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</a:t>
            </a:r>
          </a:p>
        </p:txBody>
      </p:sp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813" y="4873625"/>
            <a:ext cx="506412" cy="144463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lang="pt-BR" sz="120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pPr>
              <a:defRPr/>
            </a:pPr>
            <a:fld id="{8942B635-516D-44D3-826B-15EC8AA9ED8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graphicFrame>
        <p:nvGraphicFramePr>
          <p:cNvPr id="1032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Slide do think-cell" r:id="rId23" imgW="360" imgH="360" progId="TCLayout.ActiveDocument.1">
                  <p:embed/>
                </p:oleObj>
              </mc:Choice>
              <mc:Fallback>
                <p:oleObj name="Slide do think-cell" r:id="rId23" imgW="360" imgH="360" progId="TCLayout.ActiveDocument.1">
                  <p:embed/>
                  <p:pic>
                    <p:nvPicPr>
                      <p:cNvPr id="0" name="Objeto 8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26" r:id="rId8"/>
    <p:sldLayoutId id="2147483737" r:id="rId9"/>
    <p:sldLayoutId id="2147483727" r:id="rId10"/>
    <p:sldLayoutId id="2147483738" r:id="rId11"/>
    <p:sldLayoutId id="2147483728" r:id="rId12"/>
    <p:sldLayoutId id="2147483729" r:id="rId13"/>
    <p:sldLayoutId id="2147483739" r:id="rId14"/>
    <p:sldLayoutId id="2147483740" r:id="rId1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2"/>
          </a:solidFill>
          <a:latin typeface="Dosis Bold"/>
          <a:ea typeface="Dosis Bold" panose="02010803020202060003" pitchFamily="2" charset="0"/>
          <a:cs typeface="Dosis Bold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9pPr>
    </p:titleStyle>
    <p:bodyStyle>
      <a:lvl1pPr marL="342900" indent="-342900" algn="l" defTabSz="457200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bg1"/>
          </a:solidFill>
          <a:latin typeface="Neo Sans Pro"/>
          <a:ea typeface="Neo Sans Pro" panose="020B0504030504040204" pitchFamily="34" charset="0"/>
          <a:cs typeface="Neo Sans Pro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00" kern="1200">
          <a:solidFill>
            <a:schemeClr val="bg1"/>
          </a:solidFill>
          <a:latin typeface="Neo Sans Pro"/>
          <a:ea typeface="Neo Sans Pro" panose="020B0504030504040204" pitchFamily="34" charset="0"/>
          <a:cs typeface="Neo Sans Pro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Neo Sans Pro" panose="020B0504030504040204" pitchFamily="34" charset="0"/>
          <a:cs typeface="Neo Sans Pro" panose="020B050403050404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Neo Sans Pro" panose="020B0504030504040204" pitchFamily="34" charset="0"/>
          <a:cs typeface="Neo Sans Pro" panose="020B050403050404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Neo Sans Pro" panose="020B0504030504040204" pitchFamily="34" charset="0"/>
          <a:cs typeface="Neo Sans Pro" panose="020B050403050404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vixerp.com.br/download/impressoras/Epson/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hyperlink" Target="http://linxmicrovix.blob.core.windows.net/microvix/SQLEXPR_x86_ENU.exe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2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1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9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7" Type="http://schemas.openxmlformats.org/officeDocument/2006/relationships/image" Target="../media/image166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5.png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8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3.png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6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8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1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3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1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475038" y="1971675"/>
            <a:ext cx="5462587" cy="1295400"/>
          </a:xfrm>
        </p:spPr>
        <p:txBody>
          <a:bodyPr/>
          <a:lstStyle/>
          <a:p>
            <a:pPr eaLnBrk="1" hangingPunct="1"/>
            <a:r>
              <a:rPr lang="en-US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POS 4.0 – PAF ECF 02.03</a:t>
            </a:r>
          </a:p>
        </p:txBody>
      </p:sp>
      <p:sp>
        <p:nvSpPr>
          <p:cNvPr id="133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5038" y="3484563"/>
            <a:ext cx="5462587" cy="647700"/>
          </a:xfrm>
        </p:spPr>
        <p:txBody>
          <a:bodyPr/>
          <a:lstStyle/>
          <a:p>
            <a:pPr defTabSz="912813" fontAlgn="base">
              <a:spcAft>
                <a:spcPct val="0"/>
              </a:spcAft>
            </a:pPr>
            <a:r>
              <a:rPr lang="en-US" altLang="pt-BR" smtClean="0">
                <a:latin typeface="Dosis Bold" panose="02010803020202060003" pitchFamily="2" charset="0"/>
                <a:ea typeface="Dosis Bold" panose="02010803020202060003" pitchFamily="2" charset="0"/>
                <a:cs typeface="Dosis Bold" panose="02010803020202060003" pitchFamily="2" charset="0"/>
              </a:rPr>
              <a:t>Configurações e Usabilidade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Cadastro de Planos de Pagamento no Emulador</a:t>
            </a:r>
          </a:p>
        </p:txBody>
      </p:sp>
      <p:sp>
        <p:nvSpPr>
          <p:cNvPr id="2253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842963"/>
            <a:ext cx="8215312" cy="3443287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Para cadastrar planos de pagamento, clique em “configurações&gt; Conf. Tipos de pagto&gt; em </a:t>
            </a:r>
            <a:r>
              <a:rPr lang="pt-BR" altLang="pt-BR" b="1" smtClean="0">
                <a:latin typeface="Neo Sans Pro" panose="020B0504030504040204" pitchFamily="34" charset="0"/>
                <a:cs typeface="Neo Sans Pro" panose="020B0504030504040204" pitchFamily="34" charset="0"/>
              </a:rPr>
              <a:t>extensão</a:t>
            </a:r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 informe a opção 0000 para planos de pagamento não vinculados (dinheiro, cheque) e 0001 para planos vinculados (cartão) o fato de ser vinculado significa que é um tipo de venda que emite um documento auxiliar, que no caso do cartão é o comprovante do TEF. Selecione sempre um </a:t>
            </a:r>
            <a:r>
              <a:rPr lang="pt-BR" altLang="pt-BR" b="1" smtClean="0">
                <a:latin typeface="Neo Sans Pro" panose="020B0504030504040204" pitchFamily="34" charset="0"/>
                <a:cs typeface="Neo Sans Pro" panose="020B0504030504040204" pitchFamily="34" charset="0"/>
              </a:rPr>
              <a:t>numero</a:t>
            </a:r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 diferente a cada cadastro e no campo “</a:t>
            </a:r>
            <a:r>
              <a:rPr lang="pt-BR" altLang="pt-BR" b="1" smtClean="0">
                <a:latin typeface="Neo Sans Pro" panose="020B0504030504040204" pitchFamily="34" charset="0"/>
                <a:cs typeface="Neo Sans Pro" panose="020B0504030504040204" pitchFamily="34" charset="0"/>
              </a:rPr>
              <a:t>descrição</a:t>
            </a:r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” digite o nome do plano ex: cartão débito, clique em enviar.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Repita o processo para cadastrar todas as alíquotas necessárias.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13" y="2879725"/>
            <a:ext cx="1657350" cy="1971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8363" y="2879725"/>
            <a:ext cx="5749925" cy="8778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163" y="4038600"/>
            <a:ext cx="4667250" cy="4762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Seta para a direita 7"/>
          <p:cNvSpPr/>
          <p:nvPr/>
        </p:nvSpPr>
        <p:spPr>
          <a:xfrm>
            <a:off x="65088" y="2797175"/>
            <a:ext cx="171450" cy="315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9" name="Seta para a direita 8"/>
          <p:cNvSpPr/>
          <p:nvPr/>
        </p:nvSpPr>
        <p:spPr>
          <a:xfrm>
            <a:off x="395288" y="2949575"/>
            <a:ext cx="171450" cy="315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0" name="Seta para a direita 9"/>
          <p:cNvSpPr/>
          <p:nvPr/>
        </p:nvSpPr>
        <p:spPr>
          <a:xfrm>
            <a:off x="3186113" y="3106738"/>
            <a:ext cx="171450" cy="3175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4321175" y="3106738"/>
            <a:ext cx="171450" cy="3175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5464175" y="3113088"/>
            <a:ext cx="171450" cy="3159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2822575" y="4110038"/>
            <a:ext cx="171450" cy="3159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6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Cadastro de Config Doc não Fiscal no Emulador</a:t>
            </a:r>
          </a:p>
        </p:txBody>
      </p:sp>
      <p:sp>
        <p:nvSpPr>
          <p:cNvPr id="2355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417638"/>
            <a:ext cx="8215312" cy="2868612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Para cadastrar totalizadores não fiscais, clique em “configurações&gt; Config doc Nfiscal&gt; “nome do documento” digite o nome da operação ex: sangria/suprimento/Vale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Repita o processo para cadastrar todos os demais totalizadores necessários.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13" y="2879725"/>
            <a:ext cx="1657350" cy="1971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Seta para a direita 7"/>
          <p:cNvSpPr/>
          <p:nvPr/>
        </p:nvSpPr>
        <p:spPr>
          <a:xfrm>
            <a:off x="65088" y="2797175"/>
            <a:ext cx="171450" cy="315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9" name="Seta para a direita 8"/>
          <p:cNvSpPr/>
          <p:nvPr/>
        </p:nvSpPr>
        <p:spPr>
          <a:xfrm>
            <a:off x="395288" y="3244850"/>
            <a:ext cx="171450" cy="315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263" y="2798763"/>
            <a:ext cx="6553200" cy="1066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163" y="4038600"/>
            <a:ext cx="4667250" cy="4762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5" name="Seta para a direita 14"/>
          <p:cNvSpPr/>
          <p:nvPr/>
        </p:nvSpPr>
        <p:spPr>
          <a:xfrm>
            <a:off x="1908175" y="3382963"/>
            <a:ext cx="171450" cy="3159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6" name="Seta para a direita 15"/>
          <p:cNvSpPr/>
          <p:nvPr/>
        </p:nvSpPr>
        <p:spPr>
          <a:xfrm>
            <a:off x="6064250" y="3382963"/>
            <a:ext cx="171450" cy="3159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7" name="Seta para a direita 16"/>
          <p:cNvSpPr/>
          <p:nvPr/>
        </p:nvSpPr>
        <p:spPr>
          <a:xfrm>
            <a:off x="2738438" y="4143375"/>
            <a:ext cx="171450" cy="315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Emissão de LX e Cadastro do Emulador no portal de testes</a:t>
            </a:r>
          </a:p>
        </p:txBody>
      </p:sp>
      <p:sp>
        <p:nvSpPr>
          <p:cNvPr id="2457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Após realizar os cadastros orientados emita uma LX pelo Emulador para ter o documento que será utilizado para cadastrar o emulador no portal de testes.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Acesse seu portal testes em: Empresa&gt; Parâmetros Globais&gt; Acesso Restrito&gt; Emissor de Cupom fiscal&gt; cadastrar&gt;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Após preencher as informações, clique em salvar.</a:t>
            </a:r>
          </a:p>
        </p:txBody>
      </p:sp>
      <p:sp>
        <p:nvSpPr>
          <p:cNvPr id="24580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Cadastro da ECF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0" y="3775075"/>
            <a:ext cx="3857625" cy="7239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CaixaDeTexto 6"/>
          <p:cNvSpPr txBox="1"/>
          <p:nvPr/>
        </p:nvSpPr>
        <p:spPr>
          <a:xfrm>
            <a:off x="4587875" y="2308225"/>
            <a:ext cx="4360863" cy="13858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/>
              <a:t>Descrição:</a:t>
            </a:r>
            <a:r>
              <a:rPr lang="pt-BR" sz="1200" dirty="0"/>
              <a:t> Emulador Epson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/>
              <a:t>Numero/serie/modelo</a:t>
            </a:r>
            <a:r>
              <a:rPr lang="pt-BR" sz="1200" dirty="0"/>
              <a:t>: Identificar no rodapé da LX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/>
              <a:t>N° PDV para TEF: </a:t>
            </a:r>
            <a:r>
              <a:rPr lang="pt-BR" sz="1200" dirty="0"/>
              <a:t>Composto por 8 dígitos sendo </a:t>
            </a:r>
            <a:r>
              <a:rPr lang="pt-BR" sz="1200" dirty="0">
                <a:solidFill>
                  <a:srgbClr val="FF0000"/>
                </a:solidFill>
              </a:rPr>
              <a:t>Portal</a:t>
            </a:r>
            <a:r>
              <a:rPr lang="pt-BR" sz="1200" dirty="0"/>
              <a:t> + </a:t>
            </a:r>
            <a:r>
              <a:rPr lang="pt-BR" sz="1200" dirty="0">
                <a:solidFill>
                  <a:schemeClr val="tx2"/>
                </a:solidFill>
              </a:rPr>
              <a:t>empresa</a:t>
            </a:r>
            <a:r>
              <a:rPr lang="pt-BR" sz="1200" dirty="0"/>
              <a:t> + </a:t>
            </a:r>
            <a:r>
              <a:rPr lang="pt-BR" sz="1200" dirty="0">
                <a:solidFill>
                  <a:schemeClr val="bg2"/>
                </a:solidFill>
              </a:rPr>
              <a:t>PDV</a:t>
            </a:r>
            <a:r>
              <a:rPr lang="pt-BR" sz="1200" dirty="0"/>
              <a:t>. Portais com menos de 4 </a:t>
            </a:r>
            <a:r>
              <a:rPr lang="pt-BR" sz="1200" dirty="0" err="1"/>
              <a:t>digítos</a:t>
            </a:r>
            <a:r>
              <a:rPr lang="pt-BR" sz="1200" dirty="0"/>
              <a:t> incluir um S na frente EX1: </a:t>
            </a:r>
            <a:r>
              <a:rPr lang="pt-BR" sz="1200" dirty="0">
                <a:solidFill>
                  <a:srgbClr val="FF0000"/>
                </a:solidFill>
              </a:rPr>
              <a:t>S837</a:t>
            </a:r>
            <a:r>
              <a:rPr lang="pt-BR" sz="1200" dirty="0">
                <a:solidFill>
                  <a:schemeClr val="tx2"/>
                </a:solidFill>
              </a:rPr>
              <a:t>01</a:t>
            </a:r>
            <a:r>
              <a:rPr lang="pt-BR" sz="1200" dirty="0">
                <a:solidFill>
                  <a:schemeClr val="bg2"/>
                </a:solidFill>
              </a:rPr>
              <a:t>01</a:t>
            </a:r>
            <a:r>
              <a:rPr lang="pt-BR" sz="1200" dirty="0"/>
              <a:t> EX2: </a:t>
            </a:r>
            <a:r>
              <a:rPr lang="pt-BR" sz="1200" dirty="0">
                <a:solidFill>
                  <a:srgbClr val="FF0000"/>
                </a:solidFill>
              </a:rPr>
              <a:t>1035</a:t>
            </a:r>
            <a:r>
              <a:rPr lang="pt-BR" sz="1200" dirty="0">
                <a:solidFill>
                  <a:schemeClr val="tx2"/>
                </a:solidFill>
              </a:rPr>
              <a:t>01</a:t>
            </a:r>
            <a:r>
              <a:rPr lang="pt-BR" sz="1200" dirty="0">
                <a:solidFill>
                  <a:schemeClr val="bg2"/>
                </a:solidFill>
              </a:rPr>
              <a:t>01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/>
              <a:t>Ativo: Deve estar marcado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/>
              <a:t>Servidor TEF: não alterar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922588"/>
            <a:ext cx="3732213" cy="19288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7" name="Conector de seta reta 16"/>
          <p:cNvCxnSpPr/>
          <p:nvPr/>
        </p:nvCxnSpPr>
        <p:spPr>
          <a:xfrm>
            <a:off x="2855913" y="3429000"/>
            <a:ext cx="3482975" cy="619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/>
          <p:nvPr/>
        </p:nvCxnSpPr>
        <p:spPr>
          <a:xfrm>
            <a:off x="2855913" y="3611563"/>
            <a:ext cx="2106612" cy="728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/>
          <p:nvPr/>
        </p:nvCxnSpPr>
        <p:spPr>
          <a:xfrm>
            <a:off x="3784600" y="3775075"/>
            <a:ext cx="3967163" cy="2016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Cadastro do Emulador no portal de testes</a:t>
            </a:r>
          </a:p>
        </p:txBody>
      </p:sp>
      <p:sp>
        <p:nvSpPr>
          <p:cNvPr id="2560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Após cadastrar a ECF é necessário configurar:</a:t>
            </a:r>
          </a:p>
        </p:txBody>
      </p:sp>
      <p:sp>
        <p:nvSpPr>
          <p:cNvPr id="25604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Configurações Iniciais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313" y="1652588"/>
            <a:ext cx="8278812" cy="193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Retângulo de cantos arredondados 5"/>
          <p:cNvSpPr/>
          <p:nvPr/>
        </p:nvSpPr>
        <p:spPr>
          <a:xfrm>
            <a:off x="8445500" y="1627188"/>
            <a:ext cx="174625" cy="1936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900" y="2422525"/>
            <a:ext cx="5362575" cy="12001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Cadastro do Emulador no portal de testes</a:t>
            </a:r>
          </a:p>
        </p:txBody>
      </p:sp>
      <p:sp>
        <p:nvSpPr>
          <p:cNvPr id="26627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Em formas de pagamento, o Emulador Epson, deve ser informado o numero respectivo ao cadastro do plano na LX, ex: dinheiro = 1, se por ventura deixei de cadastrar algum plano recomendado, preencha o mesmo numero utilizado para dinheiro para estes campos, desta forma a venda não será impedida, mas no comprovante sairá como dinheiro, por isso é recomendado cadastrar todos: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Não invente números se os mesmos não estiverem cadastrados, pois se não, na hora da venda acusa erro.</a:t>
            </a:r>
          </a:p>
        </p:txBody>
      </p:sp>
      <p:sp>
        <p:nvSpPr>
          <p:cNvPr id="26628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Configurações Iniciais – Planos de Pagamento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8" y="2824163"/>
            <a:ext cx="3638550" cy="21050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5100" y="3263900"/>
            <a:ext cx="3762375" cy="8953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1" name="Conector de seta reta 10"/>
          <p:cNvCxnSpPr/>
          <p:nvPr/>
        </p:nvCxnSpPr>
        <p:spPr>
          <a:xfrm>
            <a:off x="3122613" y="3114675"/>
            <a:ext cx="935037" cy="492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 flipV="1">
            <a:off x="3379788" y="3811588"/>
            <a:ext cx="698500" cy="1444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/>
          <p:nvPr/>
        </p:nvCxnSpPr>
        <p:spPr>
          <a:xfrm flipV="1">
            <a:off x="3379788" y="3956050"/>
            <a:ext cx="698500" cy="3540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 flipV="1">
            <a:off x="3379788" y="4132263"/>
            <a:ext cx="914400" cy="4270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5" name="CaixaDeTexto 17"/>
          <p:cNvSpPr txBox="1">
            <a:spLocks noChangeArrowheads="1"/>
          </p:cNvSpPr>
          <p:nvPr/>
        </p:nvSpPr>
        <p:spPr bwMode="auto">
          <a:xfrm>
            <a:off x="3975100" y="4559300"/>
            <a:ext cx="32194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Note que os que não existem cadastrei como dinheiro.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Cadastro do Emulador no portal de testes</a:t>
            </a:r>
          </a:p>
        </p:txBody>
      </p:sp>
      <p:sp>
        <p:nvSpPr>
          <p:cNvPr id="2765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92075" y="862013"/>
            <a:ext cx="8604250" cy="3424237"/>
          </a:xfrm>
        </p:spPr>
        <p:txBody>
          <a:bodyPr/>
          <a:lstStyle/>
          <a:p>
            <a:pPr eaLnBrk="1" hangingPunct="1"/>
            <a:r>
              <a:rPr lang="pt-BR" altLang="pt-BR" sz="1100" smtClean="0">
                <a:latin typeface="Neo Sans Pro" panose="020B0504030504040204" pitchFamily="34" charset="0"/>
                <a:cs typeface="Neo Sans Pro" panose="020B0504030504040204" pitchFamily="34" charset="0"/>
              </a:rPr>
              <a:t>Cadastre no portal teste somente as alíquotas cadastradas no Emulador e tome cuidado para seguir a mesma sequencia, caso contrário a totalização dos impostos sairão errado. (os índices de icms e ISS sempre serão padrões I N e F)</a:t>
            </a:r>
          </a:p>
        </p:txBody>
      </p:sp>
      <p:sp>
        <p:nvSpPr>
          <p:cNvPr id="27652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Configurações Iniciais – Alíquotas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5343525" cy="3724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2100" y="2093913"/>
            <a:ext cx="3771900" cy="2200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2" name="Conector de seta reta 11"/>
          <p:cNvCxnSpPr/>
          <p:nvPr/>
        </p:nvCxnSpPr>
        <p:spPr>
          <a:xfrm flipV="1">
            <a:off x="4818063" y="1284288"/>
            <a:ext cx="1828800" cy="534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 flipV="1">
            <a:off x="4818063" y="2476500"/>
            <a:ext cx="554037" cy="968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/>
          <p:nvPr/>
        </p:nvCxnSpPr>
        <p:spPr>
          <a:xfrm flipV="1">
            <a:off x="4818063" y="2625725"/>
            <a:ext cx="525462" cy="127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 flipV="1">
            <a:off x="4818063" y="2752725"/>
            <a:ext cx="554037" cy="203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/>
          <p:nvPr/>
        </p:nvCxnSpPr>
        <p:spPr>
          <a:xfrm flipV="1">
            <a:off x="4818063" y="2901950"/>
            <a:ext cx="565150" cy="228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eta para a direita 20"/>
          <p:cNvSpPr/>
          <p:nvPr/>
        </p:nvSpPr>
        <p:spPr>
          <a:xfrm>
            <a:off x="2435225" y="2573338"/>
            <a:ext cx="647700" cy="4429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2" name="Seta para a direita 21"/>
          <p:cNvSpPr/>
          <p:nvPr/>
        </p:nvSpPr>
        <p:spPr>
          <a:xfrm>
            <a:off x="2435225" y="4621213"/>
            <a:ext cx="647700" cy="4413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cxnSp>
        <p:nvCxnSpPr>
          <p:cNvPr id="24" name="Conector de seta reta 23"/>
          <p:cNvCxnSpPr/>
          <p:nvPr/>
        </p:nvCxnSpPr>
        <p:spPr>
          <a:xfrm flipV="1">
            <a:off x="4818063" y="4286250"/>
            <a:ext cx="554037" cy="5556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Cadastro do Emulador no portal de testes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5" y="2182813"/>
            <a:ext cx="3590925" cy="17430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28613" y="1127125"/>
            <a:ext cx="8367712" cy="36195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Em </a:t>
            </a:r>
            <a:r>
              <a:rPr lang="pt-BR" dirty="0" smtClean="0">
                <a:ea typeface="+mn-ea"/>
              </a:rPr>
              <a:t>totalizadores não fiscais, no ERP, </a:t>
            </a:r>
            <a:r>
              <a:rPr lang="pt-BR" dirty="0">
                <a:ea typeface="+mn-ea"/>
              </a:rPr>
              <a:t>deve ser informado o numero respectivo ao cadastro </a:t>
            </a:r>
            <a:r>
              <a:rPr lang="pt-BR" dirty="0" smtClean="0">
                <a:ea typeface="+mn-ea"/>
              </a:rPr>
              <a:t>na LX</a:t>
            </a:r>
            <a:r>
              <a:rPr lang="pt-BR" dirty="0">
                <a:ea typeface="+mn-ea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Não invente números se os mesmos não estiverem cadastrados, pois se não, na hora da venda acusa erro</a:t>
            </a:r>
            <a:r>
              <a:rPr lang="pt-BR" dirty="0" smtClean="0">
                <a:ea typeface="+mn-ea"/>
              </a:rPr>
              <a:t>. O totalizador não fiscal “relatório Gerencial” é o único que será observado no campo “relatório Gerencial”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Após preencher todos os dados clique em salvar configurações, e seu cadastro está concluído.</a:t>
            </a: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sp>
        <p:nvSpPr>
          <p:cNvPr id="28677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Configurações Iniciais – Totalizadores não fiscais/ Relatório Gerencial;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863" y="2173288"/>
            <a:ext cx="3819525" cy="20193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0" name="Conector de seta reta 9"/>
          <p:cNvCxnSpPr/>
          <p:nvPr/>
        </p:nvCxnSpPr>
        <p:spPr>
          <a:xfrm>
            <a:off x="4186238" y="2465388"/>
            <a:ext cx="428625" cy="523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>
            <a:off x="4110038" y="2706688"/>
            <a:ext cx="585787" cy="1079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 flipV="1">
            <a:off x="4110038" y="2979738"/>
            <a:ext cx="585787" cy="3206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/>
          <p:nvPr/>
        </p:nvCxnSpPr>
        <p:spPr>
          <a:xfrm>
            <a:off x="4110038" y="3140075"/>
            <a:ext cx="585787" cy="92868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 flipH="1">
            <a:off x="7027863" y="1870075"/>
            <a:ext cx="574675" cy="19113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Orientações Gerais – Emulador X Aplicativo X POS</a:t>
            </a:r>
          </a:p>
        </p:txBody>
      </p:sp>
      <p:sp>
        <p:nvSpPr>
          <p:cNvPr id="2969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Após fazer todas as configurações de totalizadores, e cadastrado a LX no ERP, feche o aplicativo do fabricante e não abra mais.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Se deixar aberto o aplicativo, ao abrir o POS, a impressora estará ocupada, pois ela não tem como atender 2 sistemas ao mesmo tempo. E não será possível estabelecer a comunicação.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Se acontecer de ter que utilizar o aplicativo do fabricante novamente por algum motivo e for emitido um documento qualquer, será necessário reinstalar todo o POS, pois acusará um erro no GT (totalizador do emulador)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Parâmetros Restritos de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>
            <a:normAutofit fontScale="85000" lnSpcReduction="10000"/>
          </a:bodyPr>
          <a:lstStyle/>
          <a:p>
            <a:pPr>
              <a:defRPr/>
            </a:pPr>
            <a:r>
              <a:rPr lang="pt-BR" dirty="0" smtClean="0">
                <a:ea typeface="+mn-ea"/>
              </a:rPr>
              <a:t>Parâmetros Globais Restritos: Consulte um consultor Linx ou o suporte técnico para ativação dos parâmetros a seguir.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– POS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1747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Nesta tela você encontrará uma serie de parâmetros que irá desenhar o POS de acordo com a regra de negócios do cliente. É importante revisar todos eles para não desabilitar ou habilitar algo importante ou algo que o cliente não irá utilizar.</a:t>
            </a:r>
          </a:p>
        </p:txBody>
      </p:sp>
      <p:sp>
        <p:nvSpPr>
          <p:cNvPr id="31748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31749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1971675"/>
            <a:ext cx="37433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CaixaDeTexto 7"/>
          <p:cNvSpPr txBox="1">
            <a:spLocks noChangeArrowheads="1"/>
          </p:cNvSpPr>
          <p:nvPr/>
        </p:nvSpPr>
        <p:spPr bwMode="auto">
          <a:xfrm>
            <a:off x="2968625" y="2152650"/>
            <a:ext cx="42592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Utilizado para gerar um arquivo de informações de estoque exigido pelo PAF ECF contendo as informações de todos os produtos vendidos. (Gera sempre do Mês anterior ao atual de geração) – Transmissão automática para o SEFAZ</a:t>
            </a:r>
          </a:p>
        </p:txBody>
      </p:sp>
      <p:sp>
        <p:nvSpPr>
          <p:cNvPr id="31751" name="CaixaDeTexto 10"/>
          <p:cNvSpPr txBox="1">
            <a:spLocks noChangeArrowheads="1"/>
          </p:cNvSpPr>
          <p:nvPr/>
        </p:nvSpPr>
        <p:spPr bwMode="auto">
          <a:xfrm>
            <a:off x="2968625" y="2801938"/>
            <a:ext cx="42592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Utilizado para gerar um arquivo de informações para consulta de preços</a:t>
            </a:r>
          </a:p>
        </p:txBody>
      </p:sp>
      <p:sp>
        <p:nvSpPr>
          <p:cNvPr id="31752" name="CaixaDeTexto 12"/>
          <p:cNvSpPr txBox="1">
            <a:spLocks noChangeArrowheads="1"/>
          </p:cNvSpPr>
          <p:nvPr/>
        </p:nvSpPr>
        <p:spPr bwMode="auto">
          <a:xfrm>
            <a:off x="2886075" y="3119438"/>
            <a:ext cx="49434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Validação da MD5, alertando qualquer violação de sua integridade fiscal (Uso de DLLS alternativas provocam essa violação na MD5)</a:t>
            </a:r>
          </a:p>
        </p:txBody>
      </p:sp>
      <p:sp>
        <p:nvSpPr>
          <p:cNvPr id="31753" name="CaixaDeTexto 13"/>
          <p:cNvSpPr txBox="1">
            <a:spLocks noChangeArrowheads="1"/>
          </p:cNvSpPr>
          <p:nvPr/>
        </p:nvSpPr>
        <p:spPr bwMode="auto">
          <a:xfrm>
            <a:off x="2851150" y="3457575"/>
            <a:ext cx="50958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Utilizado para venda de seguro de produtos. Onde o seguro é o serviço de terceiro.</a:t>
            </a:r>
          </a:p>
        </p:txBody>
      </p:sp>
      <p:sp>
        <p:nvSpPr>
          <p:cNvPr id="31754" name="CaixaDeTexto 14"/>
          <p:cNvSpPr txBox="1">
            <a:spLocks noChangeArrowheads="1"/>
          </p:cNvSpPr>
          <p:nvPr/>
        </p:nvSpPr>
        <p:spPr bwMode="auto">
          <a:xfrm>
            <a:off x="2886075" y="3673475"/>
            <a:ext cx="49434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Envio de um arquivo com transmissão automática para o Sefaz com os dados da redução Z</a:t>
            </a:r>
          </a:p>
        </p:txBody>
      </p:sp>
      <p:sp>
        <p:nvSpPr>
          <p:cNvPr id="31755" name="CaixaDeTexto 15"/>
          <p:cNvSpPr txBox="1">
            <a:spLocks noChangeArrowheads="1"/>
          </p:cNvSpPr>
          <p:nvPr/>
        </p:nvSpPr>
        <p:spPr bwMode="auto">
          <a:xfrm>
            <a:off x="3038475" y="3948113"/>
            <a:ext cx="55308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Define a quantidade de dias antes que o ERP irá começar emitir alerta sobre o horário de verão.</a:t>
            </a:r>
          </a:p>
        </p:txBody>
      </p:sp>
      <p:sp>
        <p:nvSpPr>
          <p:cNvPr id="31756" name="CaixaDeTexto 16"/>
          <p:cNvSpPr txBox="1">
            <a:spLocks noChangeArrowheads="1"/>
          </p:cNvSpPr>
          <p:nvPr/>
        </p:nvSpPr>
        <p:spPr bwMode="auto">
          <a:xfrm>
            <a:off x="3960813" y="4376738"/>
            <a:ext cx="55308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Mensagem padrão de alerta que será exibido.</a:t>
            </a:r>
          </a:p>
        </p:txBody>
      </p:sp>
      <p:sp>
        <p:nvSpPr>
          <p:cNvPr id="31757" name="CaixaDeTexto 17"/>
          <p:cNvSpPr txBox="1">
            <a:spLocks noChangeArrowheads="1"/>
          </p:cNvSpPr>
          <p:nvPr/>
        </p:nvSpPr>
        <p:spPr bwMode="auto">
          <a:xfrm>
            <a:off x="2968625" y="4730750"/>
            <a:ext cx="48609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Na consulta de produto no POS, habilita a possibilidade de visualizar os saldos em grade.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Introdução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39775"/>
            <a:ext cx="8215312" cy="354647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No treinamento completo POS 4.0 será abordado os seguintes temas: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Emulador de Portas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Emulador de ECF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Aplicativo do fabricante para configurações do emulador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Cadastro de alíquotas, meio de pagamento e totalizadores não fiscais no totalizador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Cadastro do Emulador no ERP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Configurações nível Restrito de POS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Configurações de parâmetros POS e Frente de loja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Permissões de usuário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Instarão do POS/Atualizador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Instalação do SQL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Apresentação POS 4.0 – Telas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Funcionalidades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sp>
        <p:nvSpPr>
          <p:cNvPr id="14340" name="Retângulo 4"/>
          <p:cNvSpPr>
            <a:spLocks noChangeArrowheads="1"/>
          </p:cNvSpPr>
          <p:nvPr/>
        </p:nvSpPr>
        <p:spPr bwMode="auto">
          <a:xfrm>
            <a:off x="0" y="4219575"/>
            <a:ext cx="7286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Utilize este link para baixar o emulador do ECF e aplicativo do fabricante: </a:t>
            </a: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http://www.microvixerp.com.br/download/impressoras/Epson/</a:t>
            </a: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– POS </a:t>
            </a:r>
          </a:p>
        </p:txBody>
      </p:sp>
      <p:sp>
        <p:nvSpPr>
          <p:cNvPr id="32771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38" y="1450975"/>
            <a:ext cx="3213100" cy="2874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2773" name="CaixaDeTexto 4"/>
          <p:cNvSpPr txBox="1">
            <a:spLocks noChangeArrowheads="1"/>
          </p:cNvSpPr>
          <p:nvPr/>
        </p:nvSpPr>
        <p:spPr bwMode="auto">
          <a:xfrm>
            <a:off x="3749675" y="1116013"/>
            <a:ext cx="5091113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Ativa Contingência: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Obrigatório para Uso do POS e antigamente usado para desativar o frente de loja (descontinuado).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Empresa se enquadra no PAF ECF: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Em estados em que o PAF é obrigatório deve ser aberto um chamado para fila 47.6 solicitante a ativação.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Contingência Fiscal: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Desabilita a rotina de contingência, e habilita o contingencia Fiscal.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Exige identificação de clientes em Davs: 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Obrigatório estar marcado para os estados  que exigem PAF (salvo se estiver implantando NFCE e SAT)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Imprimir DAV em impressora não fiscal: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possibilita a impressão de DAV em impressora não fiscal (proibido para estados com PAF)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Realizar Orçamento/DAV através do ERP: 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Não permitido para Emissão de vendas com ECF.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Decimais QTD. Produtos: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Define a quantidade de casas decimais definidas para venda de produtos, muito utilizado quando vendido por metro ou peso.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Utiliza pré venda: 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Ao iniciar uma venda, aparece a opções de realizar uma pré venda,, ou seja, é necessário primeiro fazer o lançamento da mesma seja pelo PDV ou terminal, e para finaliza-la será necessário listar as pré vendas em aberto.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Escolha do vendedor Obrigatória: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Obriga informar um vendedor na venda.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–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513138" y="1006475"/>
            <a:ext cx="5183187" cy="4027488"/>
          </a:xfrm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importação automática: </a:t>
            </a:r>
            <a:r>
              <a:rPr lang="pt-BR" sz="1200" dirty="0" smtClean="0">
                <a:ea typeface="+mn-ea"/>
              </a:rPr>
              <a:t>Realiza importação de vendas do contingencia para o POS (não pode ser utilizado em estados enquadrados no PAF ECF.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balança</a:t>
            </a:r>
            <a:r>
              <a:rPr lang="pt-BR" sz="1200" dirty="0" smtClean="0">
                <a:ea typeface="+mn-ea"/>
              </a:rPr>
              <a:t>: ao habilitar, aparece um outro parâmetro para uso de balança </a:t>
            </a:r>
            <a:r>
              <a:rPr lang="pt-BR" sz="1200" dirty="0" err="1" smtClean="0">
                <a:ea typeface="+mn-ea"/>
              </a:rPr>
              <a:t>filizola</a:t>
            </a:r>
            <a:r>
              <a:rPr lang="pt-BR" sz="1200" dirty="0" smtClean="0">
                <a:ea typeface="+mn-ea"/>
              </a:rPr>
              <a:t>. Deve ser habilitado somente para clientes que utilizam este modelo e vendem produtos por peso.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Cotação de Moedas no POS:  </a:t>
            </a:r>
            <a:r>
              <a:rPr lang="pt-BR" sz="1200" dirty="0" smtClean="0">
                <a:ea typeface="+mn-ea"/>
              </a:rPr>
              <a:t>Para venda de produtos em moeda estrangeira.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cadeira make-up: </a:t>
            </a:r>
            <a:r>
              <a:rPr lang="pt-BR" sz="1200" dirty="0" smtClean="0">
                <a:ea typeface="+mn-ea"/>
              </a:rPr>
              <a:t>Exclusivo cliente contém 1G.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Imprimir informações adicionais relativas ao Cupom: </a:t>
            </a:r>
            <a:r>
              <a:rPr lang="pt-BR" sz="1200" dirty="0" smtClean="0">
                <a:ea typeface="+mn-ea"/>
              </a:rPr>
              <a:t>Imprime informações adicionais referente a obrigações fiscais diversas, ( Minas e Paraíba legal, e programa de concessão de crédito DF)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Configurações para Homologação do POS: </a:t>
            </a:r>
            <a:r>
              <a:rPr lang="pt-BR" sz="1200" dirty="0" smtClean="0">
                <a:ea typeface="+mn-ea"/>
              </a:rPr>
              <a:t>De uso interno da fábrica.</a:t>
            </a:r>
            <a:endParaRPr lang="pt-BR" sz="1200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Forma de Pagamento Convênio: </a:t>
            </a:r>
            <a:r>
              <a:rPr lang="pt-BR" sz="1200" dirty="0" smtClean="0">
                <a:ea typeface="+mn-ea"/>
              </a:rPr>
              <a:t>Habilita a funcionalidade convênio no POS.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Exigir identificação do cliente a partir de R$: </a:t>
            </a:r>
            <a:r>
              <a:rPr lang="pt-BR" sz="1200" dirty="0" smtClean="0">
                <a:ea typeface="+mn-ea"/>
              </a:rPr>
              <a:t>Em alguns estados a partir de determinado valor da venda é obrigatório informar o cliente, neste caso informe o valor mínimo, e se a venda atingir este valor será obrigatório a informação.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Define por padrão o cliente consumidor final nas vendas: </a:t>
            </a:r>
            <a:r>
              <a:rPr lang="pt-BR" sz="1200" dirty="0" smtClean="0">
                <a:ea typeface="+mn-ea"/>
              </a:rPr>
              <a:t>Ao acessar o POS automaticamente o cliente consumidor final já aparece para iniciar a venda. Se desejar pode alterar.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Perfil de requisito: </a:t>
            </a:r>
            <a:r>
              <a:rPr lang="pt-BR" sz="1200" dirty="0" smtClean="0">
                <a:ea typeface="+mn-ea"/>
              </a:rPr>
              <a:t>Requisitos Fiscais que podem ser escolhidos perfis consulte seu contador, para orientação do perfil da sua empresa.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Antecipação financeira: </a:t>
            </a:r>
            <a:r>
              <a:rPr lang="pt-BR" sz="1200" dirty="0" smtClean="0">
                <a:ea typeface="+mn-ea"/>
              </a:rPr>
              <a:t>Habilita a rotina no POS.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Garante a impressão do comprovante não vinculado: </a:t>
            </a:r>
            <a:r>
              <a:rPr lang="pt-BR" sz="1200" dirty="0" smtClean="0">
                <a:ea typeface="+mn-ea"/>
              </a:rPr>
              <a:t>Obriga a impressão do comprovante não vinculado na venda.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sz="1200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sz="1000" dirty="0">
              <a:ea typeface="+mn-ea"/>
            </a:endParaRPr>
          </a:p>
        </p:txBody>
      </p:sp>
      <p:sp>
        <p:nvSpPr>
          <p:cNvPr id="33796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5" y="1025525"/>
            <a:ext cx="3016250" cy="39020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-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021388" y="1903413"/>
            <a:ext cx="2413000" cy="15081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Configurações de implantação do Projeto Arredonda</a:t>
            </a:r>
            <a:r>
              <a:rPr lang="pt-BR" dirty="0" smtClean="0">
                <a:ea typeface="+mn-ea"/>
              </a:rPr>
              <a:t>r, que possibilita a doação de um valor no final de cada venda, geralmente utilizado para doar as moedinhas do troco.</a:t>
            </a:r>
            <a:endParaRPr lang="pt-BR" dirty="0">
              <a:ea typeface="+mn-ea"/>
            </a:endParaRPr>
          </a:p>
        </p:txBody>
      </p:sp>
      <p:sp>
        <p:nvSpPr>
          <p:cNvPr id="34820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13" y="1417638"/>
            <a:ext cx="5489575" cy="22653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-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640388" y="1127125"/>
            <a:ext cx="3055937" cy="3159125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Vale presente Seriado: </a:t>
            </a:r>
            <a:r>
              <a:rPr lang="pt-BR" dirty="0" smtClean="0">
                <a:ea typeface="+mn-ea"/>
              </a:rPr>
              <a:t>Exclusivo da rede </a:t>
            </a:r>
            <a:r>
              <a:rPr lang="pt-BR" dirty="0" err="1" smtClean="0">
                <a:ea typeface="+mn-ea"/>
              </a:rPr>
              <a:t>chillibeans</a:t>
            </a:r>
            <a:r>
              <a:rPr lang="pt-BR" dirty="0" smtClean="0">
                <a:ea typeface="+mn-ea"/>
              </a:rPr>
              <a:t>, para ativar abrir um chamado para fila 47.6.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Combo de serviços:</a:t>
            </a:r>
            <a:r>
              <a:rPr lang="pt-BR" dirty="0" smtClean="0">
                <a:ea typeface="+mn-ea"/>
              </a:rPr>
              <a:t> Configurações necessárias para implantação de vendas de serviços no POS.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Regras fiscais para POS e Contingência/Loja</a:t>
            </a:r>
            <a:r>
              <a:rPr lang="pt-BR" b="1" dirty="0">
                <a:ea typeface="+mn-ea"/>
              </a:rPr>
              <a:t>: </a:t>
            </a:r>
            <a:r>
              <a:rPr lang="pt-BR" dirty="0" smtClean="0">
                <a:ea typeface="+mn-ea"/>
              </a:rPr>
              <a:t>Define e altera as regras de bloqueio e alertas para operações realizadas em ECF</a:t>
            </a:r>
            <a:endParaRPr lang="pt-BR" dirty="0">
              <a:ea typeface="+mn-ea"/>
            </a:endParaRPr>
          </a:p>
        </p:txBody>
      </p:sp>
      <p:sp>
        <p:nvSpPr>
          <p:cNvPr id="35844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25" y="1563688"/>
            <a:ext cx="4838700" cy="228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Parâmetros Globais de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>
            <a:normAutofit fontScale="77500" lnSpcReduction="20000"/>
          </a:bodyPr>
          <a:lstStyle/>
          <a:p>
            <a:pPr>
              <a:defRPr/>
            </a:pPr>
            <a:r>
              <a:rPr lang="pt-BR" dirty="0" smtClean="0">
                <a:ea typeface="+mn-ea"/>
              </a:rPr>
              <a:t>Parâmetros Globais : Somente os usuários com permissão de administrador do portal pode ter acesso a esta ferramenta.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 – Cadastro de Estação</a:t>
            </a:r>
          </a:p>
        </p:txBody>
      </p:sp>
      <p:sp>
        <p:nvSpPr>
          <p:cNvPr id="3789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356100" y="1127125"/>
            <a:ext cx="4340225" cy="3159125"/>
          </a:xfrm>
        </p:spPr>
        <p:txBody>
          <a:bodyPr/>
          <a:lstStyle/>
          <a:p>
            <a:pPr eaLnBrk="1" hangingPunct="1"/>
            <a:r>
              <a:rPr lang="pt-BR" altLang="pt-BR" b="1" smtClean="0">
                <a:latin typeface="Neo Sans Pro" panose="020B0504030504040204" pitchFamily="34" charset="0"/>
                <a:cs typeface="Neo Sans Pro" panose="020B0504030504040204" pitchFamily="34" charset="0"/>
              </a:rPr>
              <a:t>Estações de POS:   </a:t>
            </a:r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É necessário cadastrar uma estação para cada caixa, tanto para PDV como também para terminal.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sp>
        <p:nvSpPr>
          <p:cNvPr id="37892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75" y="1012825"/>
            <a:ext cx="2762250" cy="4667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" y="1797050"/>
            <a:ext cx="4030662" cy="30543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760788" y="1127125"/>
            <a:ext cx="5199062" cy="11176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Motivo de Vale presente: </a:t>
            </a:r>
            <a:r>
              <a:rPr lang="pt-BR" dirty="0" smtClean="0">
                <a:ea typeface="+mn-ea"/>
              </a:rPr>
              <a:t>Define um motivo padrão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Sincronizar dados completo ao iniciar: </a:t>
            </a:r>
            <a:r>
              <a:rPr lang="pt-BR" dirty="0" smtClean="0">
                <a:ea typeface="+mn-ea"/>
              </a:rPr>
              <a:t>Ao </a:t>
            </a:r>
            <a:r>
              <a:rPr lang="pt-BR" dirty="0" err="1" smtClean="0">
                <a:ea typeface="+mn-ea"/>
              </a:rPr>
              <a:t>logar</a:t>
            </a:r>
            <a:r>
              <a:rPr lang="pt-BR" dirty="0" smtClean="0">
                <a:ea typeface="+mn-ea"/>
              </a:rPr>
              <a:t> no POS, a sincronização total é forçada.</a:t>
            </a: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Sincronizar OBS junto ao nome do produto: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Imprimir faturas no POS: </a:t>
            </a:r>
            <a:r>
              <a:rPr lang="pt-BR" dirty="0" smtClean="0">
                <a:ea typeface="+mn-ea"/>
              </a:rPr>
              <a:t>Sem este parâmetro ativo não será possível impressão de faturas pelo POS.</a:t>
            </a:r>
            <a:endParaRPr lang="pt-BR" dirty="0">
              <a:ea typeface="+mn-ea"/>
            </a:endParaRPr>
          </a:p>
        </p:txBody>
      </p:sp>
      <p:sp>
        <p:nvSpPr>
          <p:cNvPr id="38916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" y="2511425"/>
            <a:ext cx="4352925" cy="20478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120775"/>
            <a:ext cx="3305175" cy="11239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8919" name="CaixaDeTexto 7"/>
          <p:cNvSpPr txBox="1">
            <a:spLocks noChangeArrowheads="1"/>
          </p:cNvSpPr>
          <p:nvPr/>
        </p:nvSpPr>
        <p:spPr bwMode="auto">
          <a:xfrm>
            <a:off x="2640013" y="2511425"/>
            <a:ext cx="36480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Informações relativas a fatura</a:t>
            </a:r>
          </a:p>
        </p:txBody>
      </p:sp>
      <p:sp>
        <p:nvSpPr>
          <p:cNvPr id="38920" name="CaixaDeTexto 8"/>
          <p:cNvSpPr txBox="1">
            <a:spLocks noChangeArrowheads="1"/>
          </p:cNvSpPr>
          <p:nvPr/>
        </p:nvSpPr>
        <p:spPr bwMode="auto">
          <a:xfrm>
            <a:off x="2546350" y="2803525"/>
            <a:ext cx="36464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Cód e nome do Vendedor</a:t>
            </a:r>
          </a:p>
        </p:txBody>
      </p:sp>
      <p:sp>
        <p:nvSpPr>
          <p:cNvPr id="38921" name="CaixaDeTexto 9"/>
          <p:cNvSpPr txBox="1">
            <a:spLocks noChangeArrowheads="1"/>
          </p:cNvSpPr>
          <p:nvPr/>
        </p:nvSpPr>
        <p:spPr bwMode="auto">
          <a:xfrm>
            <a:off x="2546350" y="3144838"/>
            <a:ext cx="41735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No recurso de pesquisa, ao invés de pesquisar pelo produto, utiliza o serial</a:t>
            </a:r>
          </a:p>
        </p:txBody>
      </p:sp>
      <p:sp>
        <p:nvSpPr>
          <p:cNvPr id="38922" name="CaixaDeTexto 10"/>
          <p:cNvSpPr txBox="1">
            <a:spLocks noChangeArrowheads="1"/>
          </p:cNvSpPr>
          <p:nvPr/>
        </p:nvSpPr>
        <p:spPr bwMode="auto">
          <a:xfrm>
            <a:off x="2546350" y="3387725"/>
            <a:ext cx="64135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Habilita o recurso  para quando emitir uma nota fiscal no ERP, poder acessar o POS e passar o cartão  através do TEF</a:t>
            </a:r>
          </a:p>
        </p:txBody>
      </p:sp>
      <p:sp>
        <p:nvSpPr>
          <p:cNvPr id="38923" name="CaixaDeTexto 11"/>
          <p:cNvSpPr txBox="1">
            <a:spLocks noChangeArrowheads="1"/>
          </p:cNvSpPr>
          <p:nvPr/>
        </p:nvSpPr>
        <p:spPr bwMode="auto">
          <a:xfrm>
            <a:off x="2640013" y="3678238"/>
            <a:ext cx="65039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Atendendo a legislação em alguns estados, ao habilitar o parâmetro, antes do nome do produto é informado o cód de CEST e NCM</a:t>
            </a:r>
          </a:p>
        </p:txBody>
      </p:sp>
      <p:sp>
        <p:nvSpPr>
          <p:cNvPr id="38924" name="CaixaDeTexto 12"/>
          <p:cNvSpPr txBox="1">
            <a:spLocks noChangeArrowheads="1"/>
          </p:cNvSpPr>
          <p:nvPr/>
        </p:nvSpPr>
        <p:spPr bwMode="auto">
          <a:xfrm>
            <a:off x="2546350" y="3975100"/>
            <a:ext cx="65039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Exibe o total de peças inseridas no POS tanto na tela de inserção quanto de pagamento</a:t>
            </a:r>
          </a:p>
        </p:txBody>
      </p:sp>
      <p:sp>
        <p:nvSpPr>
          <p:cNvPr id="38925" name="CaixaDeTexto 13"/>
          <p:cNvSpPr txBox="1">
            <a:spLocks noChangeArrowheads="1"/>
          </p:cNvSpPr>
          <p:nvPr/>
        </p:nvSpPr>
        <p:spPr bwMode="auto">
          <a:xfrm>
            <a:off x="4479925" y="4289425"/>
            <a:ext cx="4216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Define a ação a ser tomada ao finalizar a venda quanto a descrição de imprimir ou não, perguntar ou imprimir de forma automática o comprovante para fins de troca do produto.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</a:t>
            </a:r>
          </a:p>
        </p:txBody>
      </p:sp>
      <p:sp>
        <p:nvSpPr>
          <p:cNvPr id="39939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39940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214438"/>
            <a:ext cx="34671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4110038"/>
            <a:ext cx="28765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CaixaDeTexto 6"/>
          <p:cNvSpPr txBox="1">
            <a:spLocks noChangeArrowheads="1"/>
          </p:cNvSpPr>
          <p:nvPr/>
        </p:nvSpPr>
        <p:spPr bwMode="auto">
          <a:xfrm>
            <a:off x="2814638" y="1204913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As vendas com inconsistência no Serial, ficam presas a uma rotina, e sobrem para nuvem somente depois de corrigidas pelo usuário.</a:t>
            </a:r>
          </a:p>
        </p:txBody>
      </p:sp>
      <p:sp>
        <p:nvSpPr>
          <p:cNvPr id="39943" name="CaixaDeTexto 7"/>
          <p:cNvSpPr txBox="1">
            <a:spLocks noChangeArrowheads="1"/>
          </p:cNvSpPr>
          <p:nvPr/>
        </p:nvSpPr>
        <p:spPr bwMode="auto">
          <a:xfrm>
            <a:off x="2814638" y="1568450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Identifica se o POS atual instalado se encontra na versão recomendada, e sugere atualização automática</a:t>
            </a:r>
          </a:p>
        </p:txBody>
      </p:sp>
      <p:sp>
        <p:nvSpPr>
          <p:cNvPr id="39944" name="CaixaDeTexto 8"/>
          <p:cNvSpPr txBox="1">
            <a:spLocks noChangeArrowheads="1"/>
          </p:cNvSpPr>
          <p:nvPr/>
        </p:nvSpPr>
        <p:spPr bwMode="auto">
          <a:xfrm>
            <a:off x="2814638" y="1997075"/>
            <a:ext cx="6226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Venda de produtos com serial off-line, deve se tomar cuidado se a loja tem mais de um caixa, para que o mesmo serial não seja vendido 2x em caixas diferentes</a:t>
            </a:r>
          </a:p>
        </p:txBody>
      </p:sp>
      <p:sp>
        <p:nvSpPr>
          <p:cNvPr id="39945" name="CaixaDeTexto 10"/>
          <p:cNvSpPr txBox="1">
            <a:spLocks noChangeArrowheads="1"/>
          </p:cNvSpPr>
          <p:nvPr/>
        </p:nvSpPr>
        <p:spPr bwMode="auto">
          <a:xfrm>
            <a:off x="2814638" y="2344738"/>
            <a:ext cx="6226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Ativa a guilhotina e corta o comprovante do TEF. No entanto ao habilitar esta opção não será possível cancelar o ultimo CF se o mesmo é do plano de pagamento cartão.</a:t>
            </a:r>
          </a:p>
        </p:txBody>
      </p:sp>
      <p:sp>
        <p:nvSpPr>
          <p:cNvPr id="39946" name="CaixaDeTexto 11"/>
          <p:cNvSpPr txBox="1">
            <a:spLocks noChangeArrowheads="1"/>
          </p:cNvSpPr>
          <p:nvPr/>
        </p:nvSpPr>
        <p:spPr bwMode="auto">
          <a:xfrm>
            <a:off x="2717800" y="2627313"/>
            <a:ext cx="35639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Não aplicável ao PAF ECF</a:t>
            </a:r>
          </a:p>
        </p:txBody>
      </p:sp>
      <p:sp>
        <p:nvSpPr>
          <p:cNvPr id="39947" name="CaixaDeTexto 13"/>
          <p:cNvSpPr txBox="1">
            <a:spLocks noChangeArrowheads="1"/>
          </p:cNvSpPr>
          <p:nvPr/>
        </p:nvSpPr>
        <p:spPr bwMode="auto">
          <a:xfrm>
            <a:off x="3878263" y="2987675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Possibilita a escolha de quais campos podem ser utilizados para pesquisa no POS</a:t>
            </a:r>
          </a:p>
        </p:txBody>
      </p:sp>
      <p:sp>
        <p:nvSpPr>
          <p:cNvPr id="39948" name="CaixaDeTexto 14"/>
          <p:cNvSpPr txBox="1">
            <a:spLocks noChangeArrowheads="1"/>
          </p:cNvSpPr>
          <p:nvPr/>
        </p:nvSpPr>
        <p:spPr bwMode="auto">
          <a:xfrm>
            <a:off x="2814638" y="3292475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Utilizado para na finalização da venda abrir uma URL especifica (ex para vendas de seguro ao finalizar a venda abre a URL da seguradora)</a:t>
            </a:r>
          </a:p>
        </p:txBody>
      </p:sp>
      <p:sp>
        <p:nvSpPr>
          <p:cNvPr id="39949" name="CaixaDeTexto 15"/>
          <p:cNvSpPr txBox="1">
            <a:spLocks noChangeArrowheads="1"/>
          </p:cNvSpPr>
          <p:nvPr/>
        </p:nvSpPr>
        <p:spPr bwMode="auto">
          <a:xfrm>
            <a:off x="2717800" y="3546475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Torna obrigatório o preenchimento do campo do numero da autorização do cartão.</a:t>
            </a:r>
          </a:p>
        </p:txBody>
      </p:sp>
      <p:sp>
        <p:nvSpPr>
          <p:cNvPr id="39950" name="CaixaDeTexto 16"/>
          <p:cNvSpPr txBox="1">
            <a:spLocks noChangeArrowheads="1"/>
          </p:cNvSpPr>
          <p:nvPr/>
        </p:nvSpPr>
        <p:spPr bwMode="auto">
          <a:xfrm>
            <a:off x="3482975" y="4370388"/>
            <a:ext cx="52133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Define se na emissão de uma DAV (orçamento pelo POS) se concedido algum desconto, o mesmo terá vigência de dias.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</a:t>
            </a:r>
          </a:p>
        </p:txBody>
      </p:sp>
      <p:sp>
        <p:nvSpPr>
          <p:cNvPr id="4096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356100" y="1127125"/>
            <a:ext cx="4340225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Neste combos são definidos quais são os planos de pagamento que devem constar no POS para utilização nas vendas.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Após cadastrar um novo plano é necessário acessar a rotina definir se será utilizado ou não, em seguida sincronizar o POS.</a:t>
            </a:r>
          </a:p>
        </p:txBody>
      </p:sp>
      <p:sp>
        <p:nvSpPr>
          <p:cNvPr id="40964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3" y="1047750"/>
            <a:ext cx="3559175" cy="3873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</a:t>
            </a:r>
          </a:p>
        </p:txBody>
      </p:sp>
      <p:sp>
        <p:nvSpPr>
          <p:cNvPr id="41987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273550" y="1651000"/>
            <a:ext cx="4340225" cy="1246188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Parametrização para sincronização agendada de dados do POS.</a:t>
            </a:r>
          </a:p>
        </p:txBody>
      </p:sp>
      <p:sp>
        <p:nvSpPr>
          <p:cNvPr id="41988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38" y="1127125"/>
            <a:ext cx="3829050" cy="20002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Emulador de Porta</a:t>
            </a:r>
          </a:p>
        </p:txBody>
      </p:sp>
      <p:sp>
        <p:nvSpPr>
          <p:cNvPr id="1536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Realizar a instalação de um Emulador de portas, recomendamos o VSPE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 instalação é simples, basta baixar o  instalador e prosseguir até finalizar.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Será criado um ícone na área de trabalho: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Ao abrir o VPSE clique em:</a:t>
            </a:r>
          </a:p>
        </p:txBody>
      </p:sp>
      <p:sp>
        <p:nvSpPr>
          <p:cNvPr id="15364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Instalação do Emulador de portal VSPE</a:t>
            </a:r>
          </a:p>
        </p:txBody>
      </p:sp>
      <p:pic>
        <p:nvPicPr>
          <p:cNvPr id="15365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63" y="1868488"/>
            <a:ext cx="6334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900" y="3163888"/>
            <a:ext cx="3514725" cy="952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0" name="Conector de seta reta 9"/>
          <p:cNvCxnSpPr/>
          <p:nvPr/>
        </p:nvCxnSpPr>
        <p:spPr>
          <a:xfrm>
            <a:off x="2784475" y="2460625"/>
            <a:ext cx="1438275" cy="12366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Parâmetros  - Frente de loja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>
            <a:normAutofit fontScale="70000" lnSpcReduction="20000"/>
          </a:bodyPr>
          <a:lstStyle/>
          <a:p>
            <a:pPr>
              <a:defRPr/>
            </a:pPr>
            <a:r>
              <a:rPr lang="pt-BR" dirty="0" smtClean="0">
                <a:ea typeface="+mn-ea"/>
              </a:rPr>
              <a:t>Vamos conhecer a seguir alguns destes parâmetros que impactam no funcionamento do POS. Parâmetros Globais : Somente os usuários com permissão de administrador do portal pode ter acesso a esta ferramenta.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de frente de loja</a:t>
            </a:r>
          </a:p>
        </p:txBody>
      </p:sp>
      <p:sp>
        <p:nvSpPr>
          <p:cNvPr id="44035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Frente de loja&gt;</a:t>
            </a:r>
          </a:p>
        </p:txBody>
      </p:sp>
      <p:cxnSp>
        <p:nvCxnSpPr>
          <p:cNvPr id="12" name="Conector de seta reta 11"/>
          <p:cNvCxnSpPr/>
          <p:nvPr/>
        </p:nvCxnSpPr>
        <p:spPr>
          <a:xfrm>
            <a:off x="4324350" y="195738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037" name="CaixaDeTexto 16"/>
          <p:cNvSpPr txBox="1">
            <a:spLocks noChangeArrowheads="1"/>
          </p:cNvSpPr>
          <p:nvPr/>
        </p:nvSpPr>
        <p:spPr bwMode="auto">
          <a:xfrm>
            <a:off x="3995738" y="2343150"/>
            <a:ext cx="3719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Remover – Não funciona no POS</a:t>
            </a:r>
          </a:p>
        </p:txBody>
      </p:sp>
      <p:pic>
        <p:nvPicPr>
          <p:cNvPr id="44038" name="Imagem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166813"/>
            <a:ext cx="74485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Imagem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2327275"/>
            <a:ext cx="75057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Imagem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2816225"/>
            <a:ext cx="72009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1" name="Imagem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3271838"/>
            <a:ext cx="65151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2" name="Imagem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3517900"/>
            <a:ext cx="6324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3" name="Imagem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3895725"/>
            <a:ext cx="296227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4" name="Imagem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4143375"/>
            <a:ext cx="4924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5" name="Imagem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4799013"/>
            <a:ext cx="35814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6" name="CaixaDeTexto 33"/>
          <p:cNvSpPr txBox="1">
            <a:spLocks noChangeArrowheads="1"/>
          </p:cNvSpPr>
          <p:nvPr/>
        </p:nvSpPr>
        <p:spPr bwMode="auto">
          <a:xfrm>
            <a:off x="3308350" y="3895725"/>
            <a:ext cx="3708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Sugere numero de ficha automático</a:t>
            </a:r>
          </a:p>
        </p:txBody>
      </p:sp>
      <p:sp>
        <p:nvSpPr>
          <p:cNvPr id="44047" name="CaixaDeTexto 34"/>
          <p:cNvSpPr txBox="1">
            <a:spLocks noChangeArrowheads="1"/>
          </p:cNvSpPr>
          <p:nvPr/>
        </p:nvSpPr>
        <p:spPr bwMode="auto">
          <a:xfrm>
            <a:off x="5119688" y="4243388"/>
            <a:ext cx="2925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Possibilita a inserção de uma msg promocional personalizada, muito utilizada para informações de procon. (Ex: troca somente no prazo de 30 dias)</a:t>
            </a:r>
          </a:p>
        </p:txBody>
      </p:sp>
      <p:sp>
        <p:nvSpPr>
          <p:cNvPr id="44048" name="CaixaDeTexto 35"/>
          <p:cNvSpPr txBox="1">
            <a:spLocks noChangeArrowheads="1"/>
          </p:cNvSpPr>
          <p:nvPr/>
        </p:nvSpPr>
        <p:spPr bwMode="auto">
          <a:xfrm>
            <a:off x="3808413" y="4797425"/>
            <a:ext cx="3940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Imprime o endereço do cliente na emissão do cupom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de frente de loja</a:t>
            </a:r>
          </a:p>
        </p:txBody>
      </p:sp>
      <p:pic>
        <p:nvPicPr>
          <p:cNvPr id="45059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900113"/>
            <a:ext cx="629602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4810125"/>
            <a:ext cx="6743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CaixaDeTexto 11"/>
          <p:cNvSpPr txBox="1">
            <a:spLocks noChangeArrowheads="1"/>
          </p:cNvSpPr>
          <p:nvPr/>
        </p:nvSpPr>
        <p:spPr bwMode="auto">
          <a:xfrm>
            <a:off x="4248150" y="3544888"/>
            <a:ext cx="4448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Define o cód do produto que será utilizado para venda de vale compras com preço variável no POS</a:t>
            </a:r>
          </a:p>
        </p:txBody>
      </p:sp>
      <p:sp>
        <p:nvSpPr>
          <p:cNvPr id="45062" name="CaixaDeTexto 12"/>
          <p:cNvSpPr txBox="1">
            <a:spLocks noChangeArrowheads="1"/>
          </p:cNvSpPr>
          <p:nvPr/>
        </p:nvSpPr>
        <p:spPr bwMode="auto">
          <a:xfrm>
            <a:off x="3773488" y="4546600"/>
            <a:ext cx="44481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Define o prazo de dias limites para ser utilizado o vale compras.</a:t>
            </a:r>
          </a:p>
        </p:txBody>
      </p:sp>
      <p:cxnSp>
        <p:nvCxnSpPr>
          <p:cNvPr id="15" name="Conector reto 14"/>
          <p:cNvCxnSpPr/>
          <p:nvPr/>
        </p:nvCxnSpPr>
        <p:spPr>
          <a:xfrm>
            <a:off x="5557838" y="1079500"/>
            <a:ext cx="11112" cy="9334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>
            <a:off x="5568950" y="1585913"/>
            <a:ext cx="3492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065" name="CaixaDeTexto 19"/>
          <p:cNvSpPr txBox="1">
            <a:spLocks noChangeArrowheads="1"/>
          </p:cNvSpPr>
          <p:nvPr/>
        </p:nvSpPr>
        <p:spPr bwMode="auto">
          <a:xfrm>
            <a:off x="5918200" y="1309688"/>
            <a:ext cx="28051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Definições automáticas, para sempre que devolver um produto no POS, o sistema gerar uma nota fiscal de devolução.</a:t>
            </a:r>
          </a:p>
        </p:txBody>
      </p:sp>
      <p:sp>
        <p:nvSpPr>
          <p:cNvPr id="45066" name="CaixaDeTexto 20"/>
          <p:cNvSpPr txBox="1">
            <a:spLocks noChangeArrowheads="1"/>
          </p:cNvSpPr>
          <p:nvPr/>
        </p:nvSpPr>
        <p:spPr bwMode="auto">
          <a:xfrm>
            <a:off x="6472238" y="2465388"/>
            <a:ext cx="28051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Definições de avisos para impressão no rodapé do vale compras, EX: Troca no prazo de 30 dias</a:t>
            </a:r>
          </a:p>
        </p:txBody>
      </p:sp>
      <p:sp>
        <p:nvSpPr>
          <p:cNvPr id="45067" name="CaixaDeTexto 22"/>
          <p:cNvSpPr txBox="1">
            <a:spLocks noChangeArrowheads="1"/>
          </p:cNvSpPr>
          <p:nvPr/>
        </p:nvSpPr>
        <p:spPr bwMode="auto">
          <a:xfrm>
            <a:off x="4110038" y="3305175"/>
            <a:ext cx="4448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Exige um vinculo de cliente na troca.</a:t>
            </a:r>
          </a:p>
        </p:txBody>
      </p:sp>
      <p:sp>
        <p:nvSpPr>
          <p:cNvPr id="45068" name="CaixaDeTexto 23"/>
          <p:cNvSpPr txBox="1">
            <a:spLocks noChangeArrowheads="1"/>
          </p:cNvSpPr>
          <p:nvPr/>
        </p:nvSpPr>
        <p:spPr bwMode="auto">
          <a:xfrm>
            <a:off x="3851275" y="3098800"/>
            <a:ext cx="4448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Permite, troca com preços promocionais</a:t>
            </a:r>
          </a:p>
        </p:txBody>
      </p:sp>
      <p:sp>
        <p:nvSpPr>
          <p:cNvPr id="45069" name="CaixaDeTexto 24"/>
          <p:cNvSpPr txBox="1">
            <a:spLocks noChangeArrowheads="1"/>
          </p:cNvSpPr>
          <p:nvPr/>
        </p:nvSpPr>
        <p:spPr bwMode="auto">
          <a:xfrm>
            <a:off x="4110038" y="3865563"/>
            <a:ext cx="4448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Se estiver sim, o cliente recebe um e-mail na utilização do vale compras.</a:t>
            </a:r>
          </a:p>
        </p:txBody>
      </p:sp>
      <p:sp>
        <p:nvSpPr>
          <p:cNvPr id="45070" name="CaixaDeTexto 25"/>
          <p:cNvSpPr txBox="1">
            <a:spLocks noChangeArrowheads="1"/>
          </p:cNvSpPr>
          <p:nvPr/>
        </p:nvSpPr>
        <p:spPr bwMode="auto">
          <a:xfrm>
            <a:off x="4110038" y="4121150"/>
            <a:ext cx="4448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Se estiver sim, Será exibido o cód de barras na impressão do Vale Compras.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Permissão de usuários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ea typeface="+mn-ea"/>
              </a:rPr>
              <a:t>Vamos conhecer a seguir algumas permissões que impactam diretamente no funcionamento do POS. Parâmetros Globais : Somente os usuários com permissão de administrador do portal pode ter acesso a esta ferramenta</a:t>
            </a:r>
            <a:r>
              <a:rPr lang="pt-BR" dirty="0" smtClean="0">
                <a:solidFill>
                  <a:srgbClr val="FF0000"/>
                </a:solidFill>
                <a:ea typeface="+mn-ea"/>
              </a:rPr>
              <a:t>.</a:t>
            </a:r>
            <a:endParaRPr lang="pt-BR" dirty="0">
              <a:solidFill>
                <a:srgbClr val="FF0000"/>
              </a:solidFill>
              <a:ea typeface="+mn-e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Permissões de usuários</a:t>
            </a:r>
          </a:p>
        </p:txBody>
      </p:sp>
      <p:sp>
        <p:nvSpPr>
          <p:cNvPr id="47107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É possível configurar apenas um usuário específico, ou até mesmo usuários de Grupo.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Existem algumas permissões que afetam o ERP de forma geral, outras um módulo diretamente, vamos focar neste treinamento as permissões que influenciam na usabilidade do POS.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Dica: Atente-se a todas as permissões do módulo de Estoque e Faturamento na liberação de um grupo ou usuário especifico.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sp>
        <p:nvSpPr>
          <p:cNvPr id="47108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Segurança&gt; Configurar usuários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Permissões de usuários -  Frente de loja</a:t>
            </a:r>
          </a:p>
        </p:txBody>
      </p:sp>
      <p:sp>
        <p:nvSpPr>
          <p:cNvPr id="4813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952500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Apesar do módulo Frente de loja já ter sido descontinuado, as permissões deste subgrupo também influenciam no uso do Contingência e POS</a:t>
            </a:r>
          </a:p>
        </p:txBody>
      </p:sp>
      <p:sp>
        <p:nvSpPr>
          <p:cNvPr id="48132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z="1000" smtClean="0">
                <a:cs typeface="Neo Sans Pro" panose="020B0504030504040204" pitchFamily="34" charset="0"/>
              </a:rPr>
              <a:t>Empresa&gt; Segurança&gt; Configurar usuários&gt; dentro das permissões&gt; Grupo Faturamento&gt; SubGrupo&gt; frente de loja</a:t>
            </a:r>
          </a:p>
        </p:txBody>
      </p:sp>
      <p:pic>
        <p:nvPicPr>
          <p:cNvPr id="48133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1527175"/>
            <a:ext cx="30353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313" y="1527175"/>
            <a:ext cx="30099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Permissões de usuários -  POS</a:t>
            </a:r>
          </a:p>
        </p:txBody>
      </p:sp>
      <p:sp>
        <p:nvSpPr>
          <p:cNvPr id="4915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952500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Identifique quais funcionalidades devem ser selecionadas para os usuários:</a:t>
            </a:r>
          </a:p>
        </p:txBody>
      </p:sp>
      <p:sp>
        <p:nvSpPr>
          <p:cNvPr id="49156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z="1000" smtClean="0">
                <a:cs typeface="Neo Sans Pro" panose="020B0504030504040204" pitchFamily="34" charset="0"/>
              </a:rPr>
              <a:t>Empresa&gt; Segurança&gt; Configurar usuários&gt; dentro das permissões&gt; Grupo Faturamento&gt; SubGrupo&gt; POS</a:t>
            </a:r>
          </a:p>
        </p:txBody>
      </p:sp>
      <p:pic>
        <p:nvPicPr>
          <p:cNvPr id="49157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1620838"/>
            <a:ext cx="31051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620838"/>
            <a:ext cx="36004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2363" y="1819275"/>
            <a:ext cx="6478587" cy="1817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dirty="0" smtClean="0">
                <a:latin typeface="+mj-lt"/>
                <a:ea typeface="+mj-ea"/>
              </a:rPr>
              <a:t>Desinstalação POS 3.0/ Instalação 4.0/ Atualização do POS</a:t>
            </a:r>
            <a:endParaRPr lang="pt-BR" sz="3600" dirty="0">
              <a:latin typeface="+mj-lt"/>
              <a:ea typeface="+mj-ea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/>
          <a:lstStyle/>
          <a:p>
            <a:pPr>
              <a:defRPr/>
            </a:pPr>
            <a:r>
              <a:rPr lang="pt-BR" dirty="0" smtClean="0">
                <a:ea typeface="+mn-ea"/>
              </a:rPr>
              <a:t>POS 4.0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Orientações Gerais</a:t>
            </a:r>
          </a:p>
        </p:txBody>
      </p:sp>
      <p:sp>
        <p:nvSpPr>
          <p:cNvPr id="5120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3498850"/>
          </a:xfrm>
        </p:spPr>
        <p:txBody>
          <a:bodyPr/>
          <a:lstStyle/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Para instalação do POS 4.0 é necessário a remoção de qualquer versão de POS 3.0 atualmente instalada no computador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Com o POS 4.0 agora o instalador é único (apenas se atentando ao link do instalador X versão do Windows), indiferente se é PAF/NFCe ou SAT o instalador será o mesmo, o que irá definir o módulo a ser utilizado será o cadastro da estação. 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O POS deve ser baixado sempre pela página inicial do portal do cliente, para garantir que você está baixando o Instalador correto e atualizado. Caso não encontre o link do instalador e atualizador entre em contato com o canal de atendimento Linx Microvix.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O mesmo deve ser feito com o atualizador. Semanalmente sai um novo atualizador do produto POS, com melhorias e correções, sendo assim mantenha o POS sempre atualizado.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Para Windows 10 é necessário instalar o SQL manualmente. 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Dica: crie uma pasta na área de trabalho “POS 4.0” e baixe o instalador e o atualizar sempre nesta pasta.</a:t>
            </a:r>
          </a:p>
        </p:txBody>
      </p:sp>
      <p:pic>
        <p:nvPicPr>
          <p:cNvPr id="51204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488" y="3873500"/>
            <a:ext cx="231775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Desinstalação do POS 3.0</a:t>
            </a:r>
          </a:p>
        </p:txBody>
      </p:sp>
      <p:pic>
        <p:nvPicPr>
          <p:cNvPr id="52227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998538"/>
            <a:ext cx="7732712" cy="385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Emulador de Porta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13" y="1939925"/>
            <a:ext cx="4335462" cy="23939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513" y="392113"/>
            <a:ext cx="3432175" cy="27543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638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4475" y="798513"/>
            <a:ext cx="8215313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Para criar uma porta siga as flechas 1,2,3 e 4.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É necessário criar a COM 1 e COM4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8175" y="3359150"/>
            <a:ext cx="4143375" cy="1744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Seta para a direita 8"/>
          <p:cNvSpPr/>
          <p:nvPr/>
        </p:nvSpPr>
        <p:spPr>
          <a:xfrm>
            <a:off x="2281238" y="4054475"/>
            <a:ext cx="719137" cy="45243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0" name="Seta para a direita 9"/>
          <p:cNvSpPr/>
          <p:nvPr/>
        </p:nvSpPr>
        <p:spPr>
          <a:xfrm>
            <a:off x="4683125" y="682625"/>
            <a:ext cx="719138" cy="45243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6029325" y="2782888"/>
            <a:ext cx="719138" cy="4524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306388" y="2090738"/>
            <a:ext cx="719137" cy="4524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4427538" y="3375025"/>
            <a:ext cx="3657600" cy="116998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448175" y="3841750"/>
            <a:ext cx="3709988" cy="3508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Desinstalação do POS 3.0</a:t>
            </a:r>
          </a:p>
        </p:txBody>
      </p:sp>
      <p:pic>
        <p:nvPicPr>
          <p:cNvPr id="53251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904875"/>
            <a:ext cx="4881563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3119438"/>
            <a:ext cx="5383213" cy="202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de SQL manual. </a:t>
            </a:r>
          </a:p>
        </p:txBody>
      </p:sp>
      <p:sp>
        <p:nvSpPr>
          <p:cNvPr id="54275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z="1100" smtClean="0">
                <a:cs typeface="Neo Sans Pro" panose="020B0504030504040204" pitchFamily="34" charset="0"/>
              </a:rPr>
              <a:t>Necessário sopara Windows 10 - </a:t>
            </a:r>
            <a:r>
              <a:rPr lang="pt-BR" altLang="pt-BR" sz="1100" smtClean="0">
                <a:cs typeface="Neo Sans Pro" panose="020B0504030504040204" pitchFamily="34" charset="0"/>
                <a:hlinkClick r:id="rId2"/>
              </a:rPr>
              <a:t>http://linxmicrovix.blob.core.windows.net/microvix/SQLEXPR_x86_ENU.exe</a:t>
            </a:r>
            <a:endParaRPr lang="pt-BR" altLang="pt-BR" sz="1100" smtClean="0">
              <a:cs typeface="Neo Sans Pro" panose="020B0504030504040204" pitchFamily="34" charset="0"/>
            </a:endParaRPr>
          </a:p>
        </p:txBody>
      </p:sp>
      <p:pic>
        <p:nvPicPr>
          <p:cNvPr id="54276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998538"/>
            <a:ext cx="3343275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Imagem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1084263"/>
            <a:ext cx="4187825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Imagem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2978150"/>
            <a:ext cx="448945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Imagem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094038"/>
            <a:ext cx="3600450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eta para a direita 16"/>
          <p:cNvSpPr/>
          <p:nvPr/>
        </p:nvSpPr>
        <p:spPr>
          <a:xfrm>
            <a:off x="361950" y="1417638"/>
            <a:ext cx="207963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522288" y="2436813"/>
            <a:ext cx="209550" cy="2349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5727700" y="1587500"/>
            <a:ext cx="207963" cy="2333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20" name="Seta para a direita 19"/>
          <p:cNvSpPr/>
          <p:nvPr/>
        </p:nvSpPr>
        <p:spPr>
          <a:xfrm>
            <a:off x="7292975" y="4837113"/>
            <a:ext cx="209550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22" name="Seta para a direita 21"/>
          <p:cNvSpPr/>
          <p:nvPr/>
        </p:nvSpPr>
        <p:spPr>
          <a:xfrm>
            <a:off x="3902075" y="4719638"/>
            <a:ext cx="207963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de SQL manual.</a:t>
            </a:r>
          </a:p>
        </p:txBody>
      </p:sp>
      <p:pic>
        <p:nvPicPr>
          <p:cNvPr id="55299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771525"/>
            <a:ext cx="35020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163513"/>
            <a:ext cx="3500437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874963"/>
            <a:ext cx="34321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225" y="2092325"/>
            <a:ext cx="3751263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ta para a direita 8"/>
          <p:cNvSpPr/>
          <p:nvPr/>
        </p:nvSpPr>
        <p:spPr>
          <a:xfrm>
            <a:off x="6742113" y="1787525"/>
            <a:ext cx="209550" cy="2349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7</a:t>
            </a:r>
          </a:p>
        </p:txBody>
      </p:sp>
      <p:sp>
        <p:nvSpPr>
          <p:cNvPr id="10" name="Seta para a direita 9"/>
          <p:cNvSpPr/>
          <p:nvPr/>
        </p:nvSpPr>
        <p:spPr>
          <a:xfrm>
            <a:off x="2636838" y="2420938"/>
            <a:ext cx="209550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6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2247900" y="4679950"/>
            <a:ext cx="209550" cy="2333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8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6488113" y="4659313"/>
            <a:ext cx="209550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9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de SQL manual.</a:t>
            </a:r>
          </a:p>
        </p:txBody>
      </p:sp>
      <p:pic>
        <p:nvPicPr>
          <p:cNvPr id="56323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685800"/>
            <a:ext cx="49657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685800"/>
            <a:ext cx="3849688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ector de seta reta 8"/>
          <p:cNvCxnSpPr/>
          <p:nvPr/>
        </p:nvCxnSpPr>
        <p:spPr>
          <a:xfrm flipH="1">
            <a:off x="3608388" y="1135063"/>
            <a:ext cx="30162" cy="2952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tângulo 9"/>
          <p:cNvSpPr/>
          <p:nvPr/>
        </p:nvSpPr>
        <p:spPr>
          <a:xfrm>
            <a:off x="2736850" y="800100"/>
            <a:ext cx="1851025" cy="3683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6327" name="CaixaDeTexto 6"/>
          <p:cNvSpPr txBox="1">
            <a:spLocks noChangeArrowheads="1"/>
          </p:cNvSpPr>
          <p:nvPr/>
        </p:nvSpPr>
        <p:spPr bwMode="auto">
          <a:xfrm>
            <a:off x="2736850" y="800100"/>
            <a:ext cx="2606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SQLEXPRESSPOS4</a:t>
            </a:r>
          </a:p>
        </p:txBody>
      </p:sp>
      <p:pic>
        <p:nvPicPr>
          <p:cNvPr id="56328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946400"/>
            <a:ext cx="2735263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9" name="Imagem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8" y="2946400"/>
            <a:ext cx="3557587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0" name="Imagem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75" y="3098800"/>
            <a:ext cx="2382838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ta para a direita 13"/>
          <p:cNvSpPr/>
          <p:nvPr/>
        </p:nvSpPr>
        <p:spPr>
          <a:xfrm>
            <a:off x="3502025" y="2519363"/>
            <a:ext cx="476250" cy="3857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10</a:t>
            </a:r>
          </a:p>
        </p:txBody>
      </p:sp>
      <p:sp>
        <p:nvSpPr>
          <p:cNvPr id="17" name="Seta para a direita 16"/>
          <p:cNvSpPr/>
          <p:nvPr/>
        </p:nvSpPr>
        <p:spPr>
          <a:xfrm>
            <a:off x="7212013" y="2781300"/>
            <a:ext cx="476250" cy="385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11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1508125" y="4710113"/>
            <a:ext cx="476250" cy="3857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12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5065713" y="4827588"/>
            <a:ext cx="476250" cy="3857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13</a:t>
            </a:r>
          </a:p>
        </p:txBody>
      </p:sp>
      <p:sp>
        <p:nvSpPr>
          <p:cNvPr id="20" name="Seta para a direita 19"/>
          <p:cNvSpPr/>
          <p:nvPr/>
        </p:nvSpPr>
        <p:spPr>
          <a:xfrm>
            <a:off x="7996238" y="4640263"/>
            <a:ext cx="476250" cy="3873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14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do POS</a:t>
            </a:r>
          </a:p>
        </p:txBody>
      </p:sp>
      <p:pic>
        <p:nvPicPr>
          <p:cNvPr id="57347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1765300"/>
            <a:ext cx="254635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127125"/>
            <a:ext cx="21177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25" y="1760538"/>
            <a:ext cx="23780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750888"/>
            <a:ext cx="3505200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3776663"/>
            <a:ext cx="26289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Imagem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25" y="3694113"/>
            <a:ext cx="2700338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3" name="Imagem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3741738"/>
            <a:ext cx="20955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a direita 11"/>
          <p:cNvSpPr/>
          <p:nvPr/>
        </p:nvSpPr>
        <p:spPr>
          <a:xfrm>
            <a:off x="4870450" y="1489075"/>
            <a:ext cx="531813" cy="6588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1084263" y="3451225"/>
            <a:ext cx="303212" cy="2428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3654425" y="3376613"/>
            <a:ext cx="301625" cy="242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7148513" y="3333750"/>
            <a:ext cx="303212" cy="2428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6" name="Seta para a direita 15"/>
          <p:cNvSpPr/>
          <p:nvPr/>
        </p:nvSpPr>
        <p:spPr>
          <a:xfrm>
            <a:off x="1397000" y="4878388"/>
            <a:ext cx="303213" cy="242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17" name="Seta para a direita 16"/>
          <p:cNvSpPr/>
          <p:nvPr/>
        </p:nvSpPr>
        <p:spPr>
          <a:xfrm>
            <a:off x="4052888" y="4878388"/>
            <a:ext cx="301625" cy="242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6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6450013" y="4900613"/>
            <a:ext cx="303212" cy="242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7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2312988" y="920750"/>
            <a:ext cx="2698750" cy="5540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000" dirty="0"/>
              <a:t>Clique com o botão direito do mouse&gt; executar como administrador&gt; em seguida siga o procedimento das telas: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6450013" y="2198688"/>
            <a:ext cx="2078037" cy="5540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000" dirty="0"/>
              <a:t>Neste momento se atente qual é o POS que será utilizado PAF (com ECF) ou NFCE e SAT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Atualização do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376363"/>
            <a:ext cx="3321050" cy="863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sz="1400" dirty="0"/>
              <a:t>Clique com o botão direito do mouse&gt; executar como administrador&gt; em seguida siga o procedimento das telas: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/>
          </a:p>
        </p:txBody>
      </p:sp>
      <p:pic>
        <p:nvPicPr>
          <p:cNvPr id="58372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2446338"/>
            <a:ext cx="21161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3062288"/>
            <a:ext cx="2386013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25" y="1208088"/>
            <a:ext cx="2214563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288" y="1190625"/>
            <a:ext cx="2298700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75" y="2941638"/>
            <a:ext cx="2835275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811213" y="2609850"/>
            <a:ext cx="374650" cy="358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2176463" y="4586288"/>
            <a:ext cx="374650" cy="358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4587875" y="2703513"/>
            <a:ext cx="374650" cy="358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7204075" y="2662238"/>
            <a:ext cx="373063" cy="3571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5989638" y="4784725"/>
            <a:ext cx="374650" cy="358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ítulo 1"/>
          <p:cNvSpPr>
            <a:spLocks noGrp="1"/>
          </p:cNvSpPr>
          <p:nvPr>
            <p:ph type="title"/>
          </p:nvPr>
        </p:nvSpPr>
        <p:spPr>
          <a:xfrm>
            <a:off x="2486025" y="1971675"/>
            <a:ext cx="546100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Telas e funcionalidades do POS 4.0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/>
          <a:lstStyle/>
          <a:p>
            <a:pPr>
              <a:defRPr/>
            </a:pPr>
            <a:r>
              <a:rPr lang="pt-BR" dirty="0" smtClean="0">
                <a:ea typeface="+mn-ea"/>
              </a:rPr>
              <a:t>POS 4.0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Iniciando o POS (1° acesso)</a:t>
            </a:r>
          </a:p>
        </p:txBody>
      </p:sp>
      <p:pic>
        <p:nvPicPr>
          <p:cNvPr id="60419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971550"/>
            <a:ext cx="343852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88938" y="571500"/>
            <a:ext cx="8215312" cy="3157538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Clique duas vezes sobre o ícone de acesso do POS em sua área de trabalho:</a:t>
            </a:r>
          </a:p>
        </p:txBody>
      </p:sp>
      <p:pic>
        <p:nvPicPr>
          <p:cNvPr id="60421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25" y="1068388"/>
            <a:ext cx="32956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25" y="3021013"/>
            <a:ext cx="2701925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466725"/>
            <a:ext cx="4746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CaixaDeTexto 8"/>
          <p:cNvSpPr txBox="1">
            <a:spLocks noChangeArrowheads="1"/>
          </p:cNvSpPr>
          <p:nvPr/>
        </p:nvSpPr>
        <p:spPr bwMode="auto">
          <a:xfrm>
            <a:off x="388938" y="3432175"/>
            <a:ext cx="2733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Informe seu login e senha</a:t>
            </a:r>
          </a:p>
        </p:txBody>
      </p:sp>
      <p:sp>
        <p:nvSpPr>
          <p:cNvPr id="60425" name="CaixaDeTexto 9"/>
          <p:cNvSpPr txBox="1">
            <a:spLocks noChangeArrowheads="1"/>
          </p:cNvSpPr>
          <p:nvPr/>
        </p:nvSpPr>
        <p:spPr bwMode="auto">
          <a:xfrm>
            <a:off x="3983038" y="1266825"/>
            <a:ext cx="2733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Informe a empresa</a:t>
            </a:r>
          </a:p>
        </p:txBody>
      </p:sp>
      <p:sp>
        <p:nvSpPr>
          <p:cNvPr id="60426" name="CaixaDeTexto 10"/>
          <p:cNvSpPr txBox="1">
            <a:spLocks noChangeArrowheads="1"/>
          </p:cNvSpPr>
          <p:nvPr/>
        </p:nvSpPr>
        <p:spPr bwMode="auto">
          <a:xfrm>
            <a:off x="6567488" y="1084263"/>
            <a:ext cx="25622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Informe a estação do POS.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Atenção, se tiver apenas uma estação cadastrada ainda não vinculada e nenhuma maquina, o POS irá fazer o vinculo automático e irá pular esta etapa.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163513" y="1946275"/>
            <a:ext cx="504825" cy="673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2947988" y="2114550"/>
            <a:ext cx="504825" cy="673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6327775" y="2098675"/>
            <a:ext cx="504825" cy="673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3309938" y="3962400"/>
            <a:ext cx="504825" cy="6715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pic>
        <p:nvPicPr>
          <p:cNvPr id="60431" name="Imagem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0" y="1954213"/>
            <a:ext cx="19843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Venda Modo PDV- Tela Inicial do POS 4.0</a:t>
            </a:r>
          </a:p>
        </p:txBody>
      </p:sp>
      <p:pic>
        <p:nvPicPr>
          <p:cNvPr id="61443" name="Imagem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30225"/>
            <a:ext cx="7224713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tângulo 23"/>
          <p:cNvSpPr/>
          <p:nvPr/>
        </p:nvSpPr>
        <p:spPr>
          <a:xfrm>
            <a:off x="585788" y="904875"/>
            <a:ext cx="2033587" cy="2968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5" name="Retângulo 24"/>
          <p:cNvSpPr/>
          <p:nvPr/>
        </p:nvSpPr>
        <p:spPr>
          <a:xfrm>
            <a:off x="2814638" y="904875"/>
            <a:ext cx="596900" cy="2968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6" name="Retângulo 25"/>
          <p:cNvSpPr/>
          <p:nvPr/>
        </p:nvSpPr>
        <p:spPr>
          <a:xfrm>
            <a:off x="2914650" y="584200"/>
            <a:ext cx="2479675" cy="2476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5270500" y="898525"/>
            <a:ext cx="2239963" cy="2206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633413" y="3221038"/>
            <a:ext cx="6784975" cy="2476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633413" y="3517900"/>
            <a:ext cx="5962650" cy="1346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0" name="Retângulo 29"/>
          <p:cNvSpPr/>
          <p:nvPr/>
        </p:nvSpPr>
        <p:spPr>
          <a:xfrm>
            <a:off x="6049963" y="1257300"/>
            <a:ext cx="1368425" cy="1968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6110288" y="1522413"/>
            <a:ext cx="1308100" cy="1079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2" name="Retângulo 31"/>
          <p:cNvSpPr/>
          <p:nvPr/>
        </p:nvSpPr>
        <p:spPr>
          <a:xfrm>
            <a:off x="6080125" y="1752600"/>
            <a:ext cx="1308100" cy="1079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4" name="Retângulo 33"/>
          <p:cNvSpPr/>
          <p:nvPr/>
        </p:nvSpPr>
        <p:spPr>
          <a:xfrm>
            <a:off x="6062663" y="1968500"/>
            <a:ext cx="1308100" cy="1079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5" name="Retângulo 34"/>
          <p:cNvSpPr/>
          <p:nvPr/>
        </p:nvSpPr>
        <p:spPr>
          <a:xfrm>
            <a:off x="633413" y="1282700"/>
            <a:ext cx="4051300" cy="911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6" name="Retângulo 35"/>
          <p:cNvSpPr/>
          <p:nvPr/>
        </p:nvSpPr>
        <p:spPr>
          <a:xfrm>
            <a:off x="3316288" y="2511425"/>
            <a:ext cx="557212" cy="1968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7" name="Retângulo 36"/>
          <p:cNvSpPr/>
          <p:nvPr/>
        </p:nvSpPr>
        <p:spPr>
          <a:xfrm>
            <a:off x="4025900" y="2511425"/>
            <a:ext cx="658813" cy="1968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1457" name="CaixaDeTexto 37"/>
          <p:cNvSpPr txBox="1">
            <a:spLocks noChangeArrowheads="1"/>
          </p:cNvSpPr>
          <p:nvPr/>
        </p:nvSpPr>
        <p:spPr bwMode="auto">
          <a:xfrm>
            <a:off x="609600" y="841375"/>
            <a:ext cx="2138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Cliente da venda</a:t>
            </a:r>
          </a:p>
        </p:txBody>
      </p:sp>
      <p:sp>
        <p:nvSpPr>
          <p:cNvPr id="61458" name="CaixaDeTexto 38"/>
          <p:cNvSpPr txBox="1">
            <a:spLocks noChangeArrowheads="1"/>
          </p:cNvSpPr>
          <p:nvPr/>
        </p:nvSpPr>
        <p:spPr bwMode="auto">
          <a:xfrm>
            <a:off x="5568950" y="523875"/>
            <a:ext cx="2722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Menus de Navegação</a:t>
            </a:r>
          </a:p>
        </p:txBody>
      </p:sp>
      <p:cxnSp>
        <p:nvCxnSpPr>
          <p:cNvPr id="41" name="Conector de seta reta 40"/>
          <p:cNvCxnSpPr>
            <a:stCxn id="26" idx="3"/>
            <a:endCxn id="61458" idx="1"/>
          </p:cNvCxnSpPr>
          <p:nvPr/>
        </p:nvCxnSpPr>
        <p:spPr>
          <a:xfrm flipV="1">
            <a:off x="5394325" y="708025"/>
            <a:ext cx="1746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60" name="CaixaDeTexto 41"/>
          <p:cNvSpPr txBox="1">
            <a:spLocks noChangeArrowheads="1"/>
          </p:cNvSpPr>
          <p:nvPr/>
        </p:nvSpPr>
        <p:spPr bwMode="auto">
          <a:xfrm>
            <a:off x="5851525" y="830263"/>
            <a:ext cx="1771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vendedor</a:t>
            </a:r>
          </a:p>
        </p:txBody>
      </p:sp>
      <p:sp>
        <p:nvSpPr>
          <p:cNvPr id="61461" name="CaixaDeTexto 42"/>
          <p:cNvSpPr txBox="1">
            <a:spLocks noChangeArrowheads="1"/>
          </p:cNvSpPr>
          <p:nvPr/>
        </p:nvSpPr>
        <p:spPr bwMode="auto">
          <a:xfrm>
            <a:off x="1019175" y="1576388"/>
            <a:ext cx="2854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Itens inseridos na venda</a:t>
            </a:r>
          </a:p>
        </p:txBody>
      </p:sp>
      <p:sp>
        <p:nvSpPr>
          <p:cNvPr id="61462" name="CaixaDeTexto 43"/>
          <p:cNvSpPr txBox="1">
            <a:spLocks noChangeArrowheads="1"/>
          </p:cNvSpPr>
          <p:nvPr/>
        </p:nvSpPr>
        <p:spPr bwMode="auto">
          <a:xfrm>
            <a:off x="760413" y="3846513"/>
            <a:ext cx="4191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Itens inseridos filtrados na pesquisa</a:t>
            </a:r>
          </a:p>
        </p:txBody>
      </p:sp>
      <p:sp>
        <p:nvSpPr>
          <p:cNvPr id="61463" name="CaixaDeTexto 44"/>
          <p:cNvSpPr txBox="1">
            <a:spLocks noChangeArrowheads="1"/>
          </p:cNvSpPr>
          <p:nvPr/>
        </p:nvSpPr>
        <p:spPr bwMode="auto">
          <a:xfrm>
            <a:off x="7561263" y="3217863"/>
            <a:ext cx="22415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Pesquisa de Produtos</a:t>
            </a:r>
          </a:p>
        </p:txBody>
      </p:sp>
      <p:cxnSp>
        <p:nvCxnSpPr>
          <p:cNvPr id="47" name="Conector de seta reta 46"/>
          <p:cNvCxnSpPr/>
          <p:nvPr/>
        </p:nvCxnSpPr>
        <p:spPr>
          <a:xfrm>
            <a:off x="7418388" y="3341688"/>
            <a:ext cx="2047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65" name="CaixaDeTexto 47"/>
          <p:cNvSpPr txBox="1">
            <a:spLocks noChangeArrowheads="1"/>
          </p:cNvSpPr>
          <p:nvPr/>
        </p:nvSpPr>
        <p:spPr bwMode="auto">
          <a:xfrm>
            <a:off x="2659063" y="1266825"/>
            <a:ext cx="14017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N/ da ficha</a:t>
            </a:r>
          </a:p>
        </p:txBody>
      </p:sp>
      <p:cxnSp>
        <p:nvCxnSpPr>
          <p:cNvPr id="50" name="Conector de seta reta 49"/>
          <p:cNvCxnSpPr/>
          <p:nvPr/>
        </p:nvCxnSpPr>
        <p:spPr>
          <a:xfrm>
            <a:off x="2981325" y="1119188"/>
            <a:ext cx="0" cy="2587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51"/>
          <p:cNvCxnSpPr/>
          <p:nvPr/>
        </p:nvCxnSpPr>
        <p:spPr>
          <a:xfrm>
            <a:off x="7418388" y="1355725"/>
            <a:ext cx="3079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68" name="CaixaDeTexto 52"/>
          <p:cNvSpPr txBox="1">
            <a:spLocks noChangeArrowheads="1"/>
          </p:cNvSpPr>
          <p:nvPr/>
        </p:nvSpPr>
        <p:spPr bwMode="auto">
          <a:xfrm>
            <a:off x="7673975" y="1250950"/>
            <a:ext cx="16033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900">
                <a:solidFill>
                  <a:schemeClr val="tx1"/>
                </a:solidFill>
                <a:latin typeface="Calibri" panose="020F0502020204030204" pitchFamily="34" charset="0"/>
              </a:rPr>
              <a:t>Campo para bipar o produto</a:t>
            </a:r>
          </a:p>
        </p:txBody>
      </p:sp>
      <p:sp>
        <p:nvSpPr>
          <p:cNvPr id="61469" name="CaixaDeTexto 54"/>
          <p:cNvSpPr txBox="1">
            <a:spLocks noChangeArrowheads="1"/>
          </p:cNvSpPr>
          <p:nvPr/>
        </p:nvSpPr>
        <p:spPr bwMode="auto">
          <a:xfrm>
            <a:off x="7478713" y="1454150"/>
            <a:ext cx="15525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Desconto/Acréscimos por item</a:t>
            </a:r>
          </a:p>
        </p:txBody>
      </p:sp>
      <p:cxnSp>
        <p:nvCxnSpPr>
          <p:cNvPr id="57" name="Conector de seta reta 56"/>
          <p:cNvCxnSpPr/>
          <p:nvPr/>
        </p:nvCxnSpPr>
        <p:spPr>
          <a:xfrm flipV="1">
            <a:off x="7418388" y="1562100"/>
            <a:ext cx="153987" cy="14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1" name="CaixaDeTexto 57"/>
          <p:cNvSpPr txBox="1">
            <a:spLocks noChangeArrowheads="1"/>
          </p:cNvSpPr>
          <p:nvPr/>
        </p:nvSpPr>
        <p:spPr bwMode="auto">
          <a:xfrm>
            <a:off x="7510463" y="1708150"/>
            <a:ext cx="1520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Tabela de preço</a:t>
            </a:r>
          </a:p>
        </p:txBody>
      </p:sp>
      <p:cxnSp>
        <p:nvCxnSpPr>
          <p:cNvPr id="59" name="Conector de seta reta 58"/>
          <p:cNvCxnSpPr/>
          <p:nvPr/>
        </p:nvCxnSpPr>
        <p:spPr>
          <a:xfrm flipV="1">
            <a:off x="7416800" y="1793875"/>
            <a:ext cx="153988" cy="158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3" name="CaixaDeTexto 59"/>
          <p:cNvSpPr txBox="1">
            <a:spLocks noChangeArrowheads="1"/>
          </p:cNvSpPr>
          <p:nvPr/>
        </p:nvSpPr>
        <p:spPr bwMode="auto">
          <a:xfrm>
            <a:off x="7510463" y="1906588"/>
            <a:ext cx="13779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900">
                <a:solidFill>
                  <a:schemeClr val="tx1"/>
                </a:solidFill>
                <a:latin typeface="Calibri" panose="020F0502020204030204" pitchFamily="34" charset="0"/>
              </a:rPr>
              <a:t>Deposito para venda</a:t>
            </a:r>
          </a:p>
        </p:txBody>
      </p:sp>
      <p:cxnSp>
        <p:nvCxnSpPr>
          <p:cNvPr id="61" name="Conector de seta reta 60"/>
          <p:cNvCxnSpPr/>
          <p:nvPr/>
        </p:nvCxnSpPr>
        <p:spPr>
          <a:xfrm flipV="1">
            <a:off x="7381875" y="1997075"/>
            <a:ext cx="153988" cy="158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5" name="CaixaDeTexto 61"/>
          <p:cNvSpPr txBox="1">
            <a:spLocks noChangeArrowheads="1"/>
          </p:cNvSpPr>
          <p:nvPr/>
        </p:nvSpPr>
        <p:spPr bwMode="auto">
          <a:xfrm>
            <a:off x="1938338" y="2414588"/>
            <a:ext cx="132873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900">
                <a:solidFill>
                  <a:schemeClr val="tx1"/>
                </a:solidFill>
                <a:latin typeface="Calibri" panose="020F0502020204030204" pitchFamily="34" charset="0"/>
              </a:rPr>
              <a:t>Selecionar item e clicar em cancelar, cancela o item da venda</a:t>
            </a:r>
          </a:p>
        </p:txBody>
      </p:sp>
      <p:cxnSp>
        <p:nvCxnSpPr>
          <p:cNvPr id="64" name="Conector de seta reta 63"/>
          <p:cNvCxnSpPr>
            <a:stCxn id="36" idx="1"/>
          </p:cNvCxnSpPr>
          <p:nvPr/>
        </p:nvCxnSpPr>
        <p:spPr>
          <a:xfrm flipH="1">
            <a:off x="3090863" y="2609850"/>
            <a:ext cx="225425" cy="222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7" name="CaixaDeTexto 66"/>
          <p:cNvSpPr txBox="1">
            <a:spLocks noChangeArrowheads="1"/>
          </p:cNvSpPr>
          <p:nvPr/>
        </p:nvSpPr>
        <p:spPr bwMode="auto">
          <a:xfrm>
            <a:off x="4868863" y="2490788"/>
            <a:ext cx="360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Após inserir os itens na venda clicar em pagamento para prosseguir</a:t>
            </a:r>
          </a:p>
        </p:txBody>
      </p:sp>
      <p:cxnSp>
        <p:nvCxnSpPr>
          <p:cNvPr id="69" name="Conector de seta reta 68"/>
          <p:cNvCxnSpPr/>
          <p:nvPr/>
        </p:nvCxnSpPr>
        <p:spPr>
          <a:xfrm>
            <a:off x="4699000" y="2632075"/>
            <a:ext cx="2428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79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788" y="893763"/>
            <a:ext cx="8239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Venda - Tela de pagamento do POS 4.0</a:t>
            </a:r>
          </a:p>
        </p:txBody>
      </p:sp>
      <p:pic>
        <p:nvPicPr>
          <p:cNvPr id="62467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773113"/>
            <a:ext cx="6143625" cy="427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5"/>
          <p:cNvSpPr/>
          <p:nvPr/>
        </p:nvSpPr>
        <p:spPr>
          <a:xfrm>
            <a:off x="698500" y="1487488"/>
            <a:ext cx="523875" cy="128428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5135563" y="1674813"/>
            <a:ext cx="1584325" cy="242411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5281613" y="4122738"/>
            <a:ext cx="1417637" cy="19208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5135563" y="1436688"/>
            <a:ext cx="1328737" cy="1905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743075" y="1425575"/>
            <a:ext cx="2613025" cy="35972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565400" y="733425"/>
            <a:ext cx="2386013" cy="3460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2474" name="CaixaDeTexto 11"/>
          <p:cNvSpPr txBox="1">
            <a:spLocks noChangeArrowheads="1"/>
          </p:cNvSpPr>
          <p:nvPr/>
        </p:nvSpPr>
        <p:spPr bwMode="auto">
          <a:xfrm>
            <a:off x="5102225" y="735013"/>
            <a:ext cx="2722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Menus de Navegação</a:t>
            </a:r>
          </a:p>
        </p:txBody>
      </p:sp>
      <p:sp>
        <p:nvSpPr>
          <p:cNvPr id="62475" name="CaixaDeTexto 12"/>
          <p:cNvSpPr txBox="1">
            <a:spLocks noChangeArrowheads="1"/>
          </p:cNvSpPr>
          <p:nvPr/>
        </p:nvSpPr>
        <p:spPr bwMode="auto">
          <a:xfrm>
            <a:off x="288925" y="1285875"/>
            <a:ext cx="17414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Planos de pagamento</a:t>
            </a:r>
          </a:p>
        </p:txBody>
      </p:sp>
      <p:sp>
        <p:nvSpPr>
          <p:cNvPr id="62476" name="CaixaDeTexto 13"/>
          <p:cNvSpPr txBox="1">
            <a:spLocks noChangeArrowheads="1"/>
          </p:cNvSpPr>
          <p:nvPr/>
        </p:nvSpPr>
        <p:spPr bwMode="auto">
          <a:xfrm>
            <a:off x="6464300" y="1403350"/>
            <a:ext cx="1743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Cliente da venda</a:t>
            </a:r>
          </a:p>
        </p:txBody>
      </p:sp>
      <p:sp>
        <p:nvSpPr>
          <p:cNvPr id="62477" name="CaixaDeTexto 14"/>
          <p:cNvSpPr txBox="1">
            <a:spLocks noChangeArrowheads="1"/>
          </p:cNvSpPr>
          <p:nvPr/>
        </p:nvSpPr>
        <p:spPr bwMode="auto">
          <a:xfrm>
            <a:off x="6754813" y="2128838"/>
            <a:ext cx="1743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Informações de pagamento da venda</a:t>
            </a:r>
          </a:p>
        </p:txBody>
      </p:sp>
      <p:sp>
        <p:nvSpPr>
          <p:cNvPr id="62478" name="CaixaDeTexto 16"/>
          <p:cNvSpPr txBox="1">
            <a:spLocks noChangeArrowheads="1"/>
          </p:cNvSpPr>
          <p:nvPr/>
        </p:nvSpPr>
        <p:spPr bwMode="auto">
          <a:xfrm>
            <a:off x="6754813" y="4113213"/>
            <a:ext cx="1743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Cancelamento ou finalização da venda</a:t>
            </a:r>
          </a:p>
        </p:txBody>
      </p:sp>
      <p:sp>
        <p:nvSpPr>
          <p:cNvPr id="62479" name="CaixaDeTexto 17"/>
          <p:cNvSpPr txBox="1">
            <a:spLocks noChangeArrowheads="1"/>
          </p:cNvSpPr>
          <p:nvPr/>
        </p:nvSpPr>
        <p:spPr bwMode="auto">
          <a:xfrm>
            <a:off x="88900" y="3675063"/>
            <a:ext cx="1743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Utilize o teclado do POS, ou as imagens de notas (dinheiro) ou utilize seu teclado do computador para informar o valor recebido do cliente.</a:t>
            </a:r>
          </a:p>
        </p:txBody>
      </p:sp>
      <p:cxnSp>
        <p:nvCxnSpPr>
          <p:cNvPr id="20" name="Conector de seta reta 19"/>
          <p:cNvCxnSpPr>
            <a:stCxn id="11" idx="3"/>
            <a:endCxn id="62474" idx="1"/>
          </p:cNvCxnSpPr>
          <p:nvPr/>
        </p:nvCxnSpPr>
        <p:spPr>
          <a:xfrm>
            <a:off x="4951413" y="906463"/>
            <a:ext cx="150812" cy="14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/>
          <p:nvPr/>
        </p:nvCxnSpPr>
        <p:spPr>
          <a:xfrm>
            <a:off x="6407150" y="1531938"/>
            <a:ext cx="150813" cy="127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>
            <a:off x="6719888" y="2254250"/>
            <a:ext cx="150812" cy="14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/>
          <p:nvPr/>
        </p:nvCxnSpPr>
        <p:spPr>
          <a:xfrm>
            <a:off x="6707188" y="4230688"/>
            <a:ext cx="150812" cy="14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do Emulador de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88938" y="1127125"/>
            <a:ext cx="8215312" cy="3159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Realizar a instalação de um Emulador de </a:t>
            </a:r>
            <a:r>
              <a:rPr lang="pt-BR" dirty="0" smtClean="0">
                <a:ea typeface="+mn-ea"/>
              </a:rPr>
              <a:t>ECF, </a:t>
            </a:r>
            <a:r>
              <a:rPr lang="pt-BR" dirty="0">
                <a:ea typeface="+mn-ea"/>
              </a:rPr>
              <a:t>recomendamos o </a:t>
            </a:r>
            <a:r>
              <a:rPr lang="pt-BR" dirty="0" smtClean="0">
                <a:ea typeface="+mn-ea"/>
              </a:rPr>
              <a:t>Emulador Epson</a:t>
            </a: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 instalação é simples, basta baixar o  instalador e prosseguir até finalizar.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Será </a:t>
            </a:r>
            <a:r>
              <a:rPr lang="pt-BR" dirty="0">
                <a:ea typeface="+mn-ea"/>
              </a:rPr>
              <a:t>criado um ícone na área de trabalho</a:t>
            </a:r>
            <a:r>
              <a:rPr lang="pt-BR" dirty="0" smtClean="0">
                <a:ea typeface="+mn-ea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Ao clicar no botão ligar: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dirty="0" smtClean="0">
                <a:ea typeface="+mn-ea"/>
              </a:rPr>
              <a:t>Irá aparecer os registros da ECF: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dirty="0" smtClean="0">
                <a:ea typeface="+mn-ea"/>
              </a:rPr>
              <a:t>Isso significa que sua instalação foi um sucesso.</a:t>
            </a: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sp>
        <p:nvSpPr>
          <p:cNvPr id="17412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Emulador Epson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63" y="1771650"/>
            <a:ext cx="566737" cy="6270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1775" y="1900238"/>
            <a:ext cx="2816225" cy="31511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8" name="Conector angulado 7"/>
          <p:cNvCxnSpPr/>
          <p:nvPr/>
        </p:nvCxnSpPr>
        <p:spPr>
          <a:xfrm>
            <a:off x="2589213" y="3103563"/>
            <a:ext cx="4891087" cy="184785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do 10"/>
          <p:cNvCxnSpPr/>
          <p:nvPr/>
        </p:nvCxnSpPr>
        <p:spPr>
          <a:xfrm flipV="1">
            <a:off x="481013" y="2425700"/>
            <a:ext cx="5014912" cy="965200"/>
          </a:xfrm>
          <a:prstGeom prst="bentConnector3">
            <a:avLst>
              <a:gd name="adj1" fmla="val -121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Rotinas on Line</a:t>
            </a:r>
          </a:p>
        </p:txBody>
      </p:sp>
      <p:pic>
        <p:nvPicPr>
          <p:cNvPr id="63491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8" y="2578100"/>
            <a:ext cx="55149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2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Algumas funcionalidades funcionam somente on line (Ex: trocas, fechamento de caixa, recebimento de faturas etc..). E automaticamente ao aciona-las abre uma página de IE por trás do POS, muitas vezes despercebido pelo usuário. Esta página não deve ser fechada. Caso fechada indevidamente o sistema irá expirar a ação.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POS 4.0  PDV</a:t>
            </a:r>
          </a:p>
        </p:txBody>
      </p:sp>
      <p:pic>
        <p:nvPicPr>
          <p:cNvPr id="6451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792163"/>
            <a:ext cx="7048500" cy="397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CaixaDeTexto 5"/>
          <p:cNvSpPr txBox="1">
            <a:spLocks noChangeArrowheads="1"/>
          </p:cNvSpPr>
          <p:nvPr/>
        </p:nvSpPr>
        <p:spPr bwMode="auto">
          <a:xfrm>
            <a:off x="1293813" y="1408113"/>
            <a:ext cx="63500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O menu fiscal, serve para emitir uma série de obrigações fiscais, exigidas pelo PAF ECF, ou legislação local.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Consulte seu contador para saber quais sua empresa se enquadra na utilização.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Arq. AC 17/04 (TDM)</a:t>
            </a:r>
          </a:p>
        </p:txBody>
      </p:sp>
      <p:pic>
        <p:nvPicPr>
          <p:cNvPr id="65539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3336925"/>
            <a:ext cx="33432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0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0" y="3335338"/>
            <a:ext cx="2587625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668463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481013" y="1668463"/>
            <a:ext cx="1671637" cy="3444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1" name="Seta para a direita 10"/>
          <p:cNvSpPr/>
          <p:nvPr/>
        </p:nvSpPr>
        <p:spPr>
          <a:xfrm>
            <a:off x="133350" y="1706563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565150" y="39497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4095750" y="3906838"/>
            <a:ext cx="255588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65546" name="CaixaDeTexto 13"/>
          <p:cNvSpPr txBox="1">
            <a:spLocks noChangeArrowheads="1"/>
          </p:cNvSpPr>
          <p:nvPr/>
        </p:nvSpPr>
        <p:spPr bwMode="auto">
          <a:xfrm>
            <a:off x="261144" y="627063"/>
            <a:ext cx="77136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dirty="0">
                <a:solidFill>
                  <a:schemeClr val="tx1"/>
                </a:solidFill>
                <a:latin typeface="Calibri" panose="020F0502020204030204" pitchFamily="34" charset="0"/>
              </a:rPr>
              <a:t>Esta funcionalidade possibilita a emissão do arquivo eletrônico da memória de fita detalhe, conforme estabelecido no Ato COTEPE ICMS 17/04, para tanto, está disponível no menu Fiscal o botão “Arq. AC 17/04”. Para geração do relatório será necessário filtrar por período de data ou por intervalo de COO (Contador de Ordem de Operação). Após selecionar o tipo de filtro e preencher os campos necessários, o relatório será gerado e uma mensagem exibida informando o local em que o arquivo foi salvo, conforme imagens a seguir.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OBS: Para empresas do Estado de SP este botão não deverá ser substituído pelo CAT 52, e o CAT  52 deverá aparecer somente no estado de SP</a:t>
            </a:r>
            <a:endParaRPr lang="pt-BR" altLang="pt-BR" sz="1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65547" name="Imagem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3609975"/>
            <a:ext cx="229393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Arquivo MF</a:t>
            </a:r>
          </a:p>
        </p:txBody>
      </p:sp>
      <p:sp>
        <p:nvSpPr>
          <p:cNvPr id="6656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O “Arq. MF” será utilizado para gerar o arquivo eletrônico da “Memória Fiscal” conforme leiaute estabelecido no Ato COTEPE/ICMS 17/04. Para gerar o relatório, será necessário filtrar por período de data ou por intervalo de CRZ (Contador de Redução Z).</a:t>
            </a:r>
          </a:p>
        </p:txBody>
      </p:sp>
      <p:pic>
        <p:nvPicPr>
          <p:cNvPr id="66564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022475" y="1879600"/>
            <a:ext cx="1584325" cy="3460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66566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3556000"/>
            <a:ext cx="32385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7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900" y="3435350"/>
            <a:ext cx="47974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ta para a direita 9"/>
          <p:cNvSpPr/>
          <p:nvPr/>
        </p:nvSpPr>
        <p:spPr>
          <a:xfrm>
            <a:off x="1766888" y="187960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352425" y="41116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5648325" y="413543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Arquivo MFD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O “Arq. MFD” será utilizado para gerar o arquivo eletrônico binário da “Memória de Fita Detalhe” conforme leiaute estabelecido no Ato COTEPE/ICMS 17/04. Para gerar o relatório, será necessário filtrar por período de data ou por intervalo de COO e selecionar o tipo de arquivo que será gerado, se binário ou em formato texto (.</a:t>
            </a:r>
            <a:r>
              <a:rPr lang="pt-BR" dirty="0" err="1">
                <a:ea typeface="+mn-ea"/>
              </a:rPr>
              <a:t>txt</a:t>
            </a:r>
            <a:r>
              <a:rPr lang="pt-BR" dirty="0">
                <a:ea typeface="+mn-ea"/>
              </a:rPr>
              <a:t>). </a:t>
            </a:r>
          </a:p>
        </p:txBody>
      </p:sp>
      <p:pic>
        <p:nvPicPr>
          <p:cNvPr id="67588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790950" y="1893888"/>
            <a:ext cx="1582738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3498850" y="1893888"/>
            <a:ext cx="257175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67591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3556000"/>
            <a:ext cx="2757488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2" name="Imagem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513138"/>
            <a:ext cx="5260975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eta para a direita 15"/>
          <p:cNvSpPr/>
          <p:nvPr/>
        </p:nvSpPr>
        <p:spPr>
          <a:xfrm>
            <a:off x="285750" y="42941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7" name="Seta para a direita 16"/>
          <p:cNvSpPr/>
          <p:nvPr/>
        </p:nvSpPr>
        <p:spPr>
          <a:xfrm>
            <a:off x="4325938" y="42941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CAT52</a:t>
            </a:r>
          </a:p>
        </p:txBody>
      </p:sp>
      <p:sp>
        <p:nvSpPr>
          <p:cNvPr id="6861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dirty="0" smtClean="0">
                <a:latin typeface="Neo Sans Pro" panose="020B0504030504040204" pitchFamily="34" charset="0"/>
                <a:cs typeface="Neo Sans Pro" panose="020B0504030504040204" pitchFamily="34" charset="0"/>
              </a:rPr>
              <a:t>A CAT 52 é uma Portaria voltada para Regulamentação do ICMS, especificamente no que tange a geração e armazenamento de arquivo digital por contribuinte Emissor de Cupom Fiscal. Para gerar o relatório será necessário filtrar por </a:t>
            </a:r>
            <a:r>
              <a:rPr lang="pt-BR" altLang="pt-BR" dirty="0" smtClean="0">
                <a:latin typeface="Neo Sans Pro" panose="020B0504030504040204" pitchFamily="34" charset="0"/>
                <a:cs typeface="Neo Sans Pro" panose="020B0504030504040204" pitchFamily="34" charset="0"/>
              </a:rPr>
              <a:t>período</a:t>
            </a:r>
          </a:p>
          <a:p>
            <a:pPr eaLnBrk="1" hangingPunct="1"/>
            <a:r>
              <a:rPr lang="pt-BR" altLang="pt-BR" sz="1400" dirty="0">
                <a:latin typeface="Calibri" panose="020F0502020204030204" pitchFamily="34" charset="0"/>
              </a:rPr>
              <a:t>OBS: Para empresas do Estado de SP </a:t>
            </a:r>
            <a:r>
              <a:rPr lang="pt-BR" altLang="pt-BR" sz="1400" dirty="0" smtClean="0">
                <a:latin typeface="Calibri" panose="020F0502020204030204" pitchFamily="34" charset="0"/>
              </a:rPr>
              <a:t>não será listado o botão </a:t>
            </a:r>
            <a:r>
              <a:rPr lang="pt-BR" altLang="pt-BR" sz="1400" dirty="0" err="1" smtClean="0">
                <a:latin typeface="Calibri" panose="020F0502020204030204" pitchFamily="34" charset="0"/>
              </a:rPr>
              <a:t>arq</a:t>
            </a:r>
            <a:r>
              <a:rPr lang="pt-BR" altLang="pt-BR" sz="1400" smtClean="0">
                <a:latin typeface="Calibri" panose="020F0502020204030204" pitchFamily="34" charset="0"/>
              </a:rPr>
              <a:t> AC/1704</a:t>
            </a:r>
            <a:endParaRPr lang="pt-BR" altLang="pt-BR" sz="1400" dirty="0">
              <a:latin typeface="Calibri" panose="020F0502020204030204" pitchFamily="34" charset="0"/>
            </a:endParaRPr>
          </a:p>
          <a:p>
            <a:pPr eaLnBrk="1" hangingPunct="1"/>
            <a:endParaRPr lang="pt-BR" altLang="pt-BR" dirty="0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endParaRPr lang="pt-BR" altLang="pt-BR" dirty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endParaRPr lang="pt-BR" altLang="pt-BR" dirty="0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pic>
        <p:nvPicPr>
          <p:cNvPr id="68612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5484813" y="1906588"/>
            <a:ext cx="1582737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5229225" y="1944688"/>
            <a:ext cx="255588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68615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3709988"/>
            <a:ext cx="258127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6" name="Image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722688"/>
            <a:ext cx="21336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eta para a direita 14"/>
          <p:cNvSpPr/>
          <p:nvPr/>
        </p:nvSpPr>
        <p:spPr>
          <a:xfrm>
            <a:off x="2971800" y="42640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352425" y="429418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Espelho MFD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Esta funcionalidade gera o espelho dos documentos contidos na Memória Fita Detalhe, e é um dos itens exigidos no PAF–ECF. Para gerar o relatório, será necessário filtrar por período de data ou por intervalo de COO. Além disso, o arquivo será assinado digitalmente inserindo uma linha com o registro EAD ao final, garantindo que o relatório foi gravado. Após selecionar o tipo de filtro e preencher os campos necessários, o relatório será gerado e uma mensagem exibida informando o local em que o arquivo foi salvo, conforme imagens a seguir.</a:t>
            </a:r>
          </a:p>
        </p:txBody>
      </p:sp>
      <p:pic>
        <p:nvPicPr>
          <p:cNvPr id="6963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36550" y="2289175"/>
            <a:ext cx="1584325" cy="333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133350" y="23114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69639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3484563"/>
            <a:ext cx="2151062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0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3457575"/>
            <a:ext cx="26384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506413" y="3941763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3144838" y="3941763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pic>
        <p:nvPicPr>
          <p:cNvPr id="69643" name="Imagem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3484563"/>
            <a:ext cx="33242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Identificação PAF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Este recurso permite identificar o aplicativo comercial PAF homologado, sendo impresso por meio de um relatório gerencial. Disponibilizando informações referentes à homologação do aplicativo comercial, junto ao órgão </a:t>
            </a:r>
            <a:r>
              <a:rPr lang="pt-BR" dirty="0" err="1">
                <a:ea typeface="+mn-ea"/>
              </a:rPr>
              <a:t>homologador</a:t>
            </a:r>
            <a:r>
              <a:rPr lang="pt-BR" dirty="0">
                <a:ea typeface="+mn-ea"/>
              </a:rPr>
              <a:t>, dados da software-</a:t>
            </a:r>
            <a:r>
              <a:rPr lang="pt-BR" dirty="0" err="1">
                <a:ea typeface="+mn-ea"/>
              </a:rPr>
              <a:t>house</a:t>
            </a:r>
            <a:r>
              <a:rPr lang="pt-BR" dirty="0">
                <a:ea typeface="+mn-ea"/>
              </a:rPr>
              <a:t>, informações do executável principal e auxiliares com respectivos MD5’s e demais informações. Ao acionar a função o sistema emitirá a seguinte mensagem:</a:t>
            </a:r>
          </a:p>
        </p:txBody>
      </p:sp>
      <p:pic>
        <p:nvPicPr>
          <p:cNvPr id="70660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043113" y="2289175"/>
            <a:ext cx="1582737" cy="333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1785938" y="227647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0663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3556000"/>
            <a:ext cx="61531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ta para a direita 7"/>
          <p:cNvSpPr/>
          <p:nvPr/>
        </p:nvSpPr>
        <p:spPr>
          <a:xfrm>
            <a:off x="3275013" y="4556125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LMF</a:t>
            </a:r>
          </a:p>
        </p:txBody>
      </p:sp>
      <p:sp>
        <p:nvSpPr>
          <p:cNvPr id="7168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 Leitura da Memória Fiscal é um relatório do movimento diário das reduções Z realizadas no intervalo solicitado. Para gerar o relatório, será necessário filtrar por Simples, Completa, Data ou CRZ (Contador de Redução Z).</a:t>
            </a:r>
          </a:p>
        </p:txBody>
      </p:sp>
      <p:pic>
        <p:nvPicPr>
          <p:cNvPr id="71684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797300" y="2292350"/>
            <a:ext cx="1582738" cy="333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3482975" y="22955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1687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3630613"/>
            <a:ext cx="207645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75" y="3556000"/>
            <a:ext cx="5583238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a direita 11"/>
          <p:cNvSpPr/>
          <p:nvPr/>
        </p:nvSpPr>
        <p:spPr>
          <a:xfrm>
            <a:off x="4587875" y="440690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36513" y="408463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LX</a:t>
            </a:r>
          </a:p>
        </p:txBody>
      </p:sp>
      <p:sp>
        <p:nvSpPr>
          <p:cNvPr id="72707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 Leitura "X" é um documento fiscal emitido pelo ECF e indica os valores acumulados nos contadores e totalizadores. </a:t>
            </a:r>
          </a:p>
        </p:txBody>
      </p:sp>
      <p:pic>
        <p:nvPicPr>
          <p:cNvPr id="72708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5472113" y="2289175"/>
            <a:ext cx="1582737" cy="3317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5189538" y="23193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do Aplicativo do Fabricante:</a:t>
            </a:r>
          </a:p>
        </p:txBody>
      </p:sp>
      <p:sp>
        <p:nvSpPr>
          <p:cNvPr id="1843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Antes de cadastrar este emulador no Portal de testes (lembrando que é proibido instalar emulador em portais de clientes) é necessário testar no aplicativo do fabricante, e fazer seus devidos cadastros de alíquotas e meios de pagamento.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No caso do emulador Epson o aplicativo recomendado é o FTP terminal, basta baixar o aplicativo e prosseguir com a instalação. Após instalado acesse o Menu do Windows e procure pela pasta Epson:</a:t>
            </a:r>
          </a:p>
        </p:txBody>
      </p:sp>
      <p:sp>
        <p:nvSpPr>
          <p:cNvPr id="18436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FTP Terminal - Epson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38" y="3403600"/>
            <a:ext cx="2628900" cy="160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9913" y="3403600"/>
            <a:ext cx="2581275" cy="15335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763" y="3403600"/>
            <a:ext cx="2640012" cy="16875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9913" y="2528888"/>
            <a:ext cx="2247900" cy="6191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Seta para a direita 9"/>
          <p:cNvSpPr/>
          <p:nvPr/>
        </p:nvSpPr>
        <p:spPr>
          <a:xfrm>
            <a:off x="2470150" y="2509838"/>
            <a:ext cx="639763" cy="6191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3281363" y="2921000"/>
            <a:ext cx="935037" cy="1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2" name="Seta para a direita 11"/>
          <p:cNvSpPr/>
          <p:nvPr/>
        </p:nvSpPr>
        <p:spPr>
          <a:xfrm>
            <a:off x="50800" y="3844925"/>
            <a:ext cx="347663" cy="4413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327025" y="4297363"/>
            <a:ext cx="1173163" cy="5540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000" dirty="0"/>
              <a:t>É comum aparecer este erro, apenas clique em OK.</a:t>
            </a:r>
          </a:p>
        </p:txBody>
      </p:sp>
      <p:sp>
        <p:nvSpPr>
          <p:cNvPr id="16" name="Seta para a direita 15"/>
          <p:cNvSpPr/>
          <p:nvPr/>
        </p:nvSpPr>
        <p:spPr>
          <a:xfrm>
            <a:off x="2854325" y="3863975"/>
            <a:ext cx="347663" cy="4413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7" name="Seta para a direita 16"/>
          <p:cNvSpPr/>
          <p:nvPr/>
        </p:nvSpPr>
        <p:spPr>
          <a:xfrm>
            <a:off x="5691188" y="3883025"/>
            <a:ext cx="347662" cy="4413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7804150" y="4610100"/>
            <a:ext cx="347663" cy="3270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18448" name="CaixaDeTexto 18"/>
          <p:cNvSpPr txBox="1">
            <a:spLocks noChangeArrowheads="1"/>
          </p:cNvSpPr>
          <p:nvPr/>
        </p:nvSpPr>
        <p:spPr bwMode="auto">
          <a:xfrm>
            <a:off x="5465763" y="2706688"/>
            <a:ext cx="3370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Siga os procedimentos de 1 á 5 para dar inicio pelo aplicativo.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Parâmetros de Configuração</a:t>
            </a:r>
          </a:p>
        </p:txBody>
      </p:sp>
      <p:sp>
        <p:nvSpPr>
          <p:cNvPr id="7373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Este recurso permite gerar um relatório que especificará as configurações do portal conforme o perfil de requisitos adotado pelo contribuinte.</a:t>
            </a:r>
          </a:p>
        </p:txBody>
      </p:sp>
      <p:pic>
        <p:nvPicPr>
          <p:cNvPr id="73732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50838" y="2665413"/>
            <a:ext cx="1582737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49213" y="2665413"/>
            <a:ext cx="257175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3735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38" y="3556000"/>
            <a:ext cx="240030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3573463" y="4475163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Requisitos do PAF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Este relatório contemplará as informações de “DAV emitidos”, “Estoque”, “Movimentos por ECF”, “Tab. Prod.”, “Meios de pagamento” e “Troco em cartão”. O arquivo concentrará os registros da seguinte forma: U1 (Identificador); A2 (Total Diário dos Meios de Pagamento); E3 (Identificação do ECF que emitiu o documento base para a atualização do estoque); D4 (LOG de alterações de itens do DAV) e S2 (Mesa/Conta de Cliente). O arquivo poderá ser gerado levando em consideração o filtro de estoque total e parcial.</a:t>
            </a:r>
          </a:p>
        </p:txBody>
      </p:sp>
      <p:pic>
        <p:nvPicPr>
          <p:cNvPr id="7475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1735138"/>
            <a:ext cx="6237287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098675" y="2444750"/>
            <a:ext cx="1582738" cy="3317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2001838" y="243840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4759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3152775"/>
            <a:ext cx="3538538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0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425" y="3152775"/>
            <a:ext cx="4805363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5729288" y="3832225"/>
            <a:ext cx="255587" cy="3444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177800" y="3408363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Parâmetros de Configuração</a:t>
            </a:r>
          </a:p>
        </p:txBody>
      </p:sp>
      <p:sp>
        <p:nvSpPr>
          <p:cNvPr id="7577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Este recurso permite gerar um relatório que especificará as configurações do portal conforme o perfil de requisitos adotado pelo contribuinte.</a:t>
            </a:r>
          </a:p>
        </p:txBody>
      </p:sp>
      <p:pic>
        <p:nvPicPr>
          <p:cNvPr id="75780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1735138"/>
            <a:ext cx="6237287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681413" y="2444750"/>
            <a:ext cx="1584325" cy="3317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3384550" y="243840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5783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3398838"/>
            <a:ext cx="55721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2932113" y="43259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Vendas do Período/ Ato Cotepe (Sped)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Através do recurso SPED Fiscal, será possível gerar o arquivo digital pelo contribuinte do ICMS e/ou IPI, para entrega ao Fisco na forma do Ato COTEPE/ICMS Nº. 09, de 18 de abril de 2008 e atualizações. O mesmo contém a totalidade das informações econômico-fiscais, correspondentes ao período compreendido entre o primeiro e o último dia do mês civil. Além disso, será possível gerar o relatório de declarações, assim como importar o arquivo de manutenção feito no programa PVA (Programa Validador e </a:t>
            </a:r>
            <a:r>
              <a:rPr lang="pt-BR" dirty="0" err="1">
                <a:ea typeface="+mn-ea"/>
              </a:rPr>
              <a:t>Assinador</a:t>
            </a:r>
            <a:r>
              <a:rPr lang="pt-BR" dirty="0">
                <a:ea typeface="+mn-ea"/>
              </a:rPr>
              <a:t>).</a:t>
            </a:r>
          </a:p>
        </p:txBody>
      </p:sp>
      <p:pic>
        <p:nvPicPr>
          <p:cNvPr id="76804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1758950"/>
            <a:ext cx="6238875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5513388" y="2465388"/>
            <a:ext cx="1582737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5257800" y="24653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6807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3213100"/>
            <a:ext cx="5830888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712788" y="39703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Vendas do Período/ Convenio (sintegra)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Neste recurso será exportado o arquivo Sintegra exigido pela legislação de alguns Estados, que pode ser utilizado para integração eletrônica com o software de contabilidade terceirizada. Para geração do arquivo basta informar o período e a finalidade: Normal, Retificação total, Retificação Aditiva e Desfazimento, além de selecionar o tipo de arquivo e os tipos de registro.</a:t>
            </a:r>
          </a:p>
        </p:txBody>
      </p:sp>
      <p:pic>
        <p:nvPicPr>
          <p:cNvPr id="77828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1758950"/>
            <a:ext cx="6238875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839788" y="2795588"/>
            <a:ext cx="1582737" cy="333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571500" y="28416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7831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219450"/>
            <a:ext cx="2405063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2" name="Image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340100"/>
            <a:ext cx="46386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ta para a direita 8"/>
          <p:cNvSpPr/>
          <p:nvPr/>
        </p:nvSpPr>
        <p:spPr>
          <a:xfrm>
            <a:off x="571500" y="409733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3201988" y="351155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Vendas identificadas pelo CPF/CNPJ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Através desta rotina será possível gerar um arquivo com as vendas identificadas pelo CPF/CNPJ, basta acessar a opção no menu Fiscal do Linx Microvix | POS. Para gerar o relatório é necessário informar o “Mês/Ano” desejado, se o campo "CPF/CNPJ" for preenchido, o arquivo será composto pelas vendas identificadas de acordo com o documento informado. Caso contrário, todas as vendas que tiveram identificação serão exibidas. </a:t>
            </a:r>
          </a:p>
        </p:txBody>
      </p:sp>
      <p:pic>
        <p:nvPicPr>
          <p:cNvPr id="78852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741488"/>
            <a:ext cx="62388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376488" y="2846388"/>
            <a:ext cx="1582737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2068513" y="2824163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8855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3514725"/>
            <a:ext cx="27527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6" name="Imagem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3514725"/>
            <a:ext cx="502285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eta para a direita 12"/>
          <p:cNvSpPr/>
          <p:nvPr/>
        </p:nvSpPr>
        <p:spPr>
          <a:xfrm>
            <a:off x="5467350" y="42386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481013" y="39703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Modo terminal</a:t>
            </a:r>
          </a:p>
        </p:txBody>
      </p:sp>
      <p:pic>
        <p:nvPicPr>
          <p:cNvPr id="79875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862013"/>
            <a:ext cx="6791325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POS 4.0 - Modo PDV</a:t>
            </a:r>
          </a:p>
        </p:txBody>
      </p:sp>
      <p:sp>
        <p:nvSpPr>
          <p:cNvPr id="8089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57213" y="920750"/>
            <a:ext cx="8139112" cy="108267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O menu gerencias, possui diversas funcionalidades gerenciais que podem ser liberadas para cada usuário conforme suas respectivas permissões de acesso.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pic>
        <p:nvPicPr>
          <p:cNvPr id="80900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644650"/>
            <a:ext cx="726281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Abrir Gaveta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04850"/>
            <a:ext cx="8139112" cy="4873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Através deste comando, será possível a abertura da gaveta do caixa, além disso, somente usuários autorizados possuirão acesso a esse recurso.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sp>
        <p:nvSpPr>
          <p:cNvPr id="81924" name="CaixaDeTexto 7"/>
          <p:cNvSpPr txBox="1">
            <a:spLocks noChangeArrowheads="1"/>
          </p:cNvSpPr>
          <p:nvPr/>
        </p:nvSpPr>
        <p:spPr bwMode="auto">
          <a:xfrm>
            <a:off x="1244600" y="4122738"/>
            <a:ext cx="5934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“Abrir Gaveta”.</a:t>
            </a:r>
          </a:p>
        </p:txBody>
      </p:sp>
      <p:pic>
        <p:nvPicPr>
          <p:cNvPr id="81925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1331913"/>
            <a:ext cx="5875337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5"/>
          <p:cNvSpPr/>
          <p:nvPr/>
        </p:nvSpPr>
        <p:spPr>
          <a:xfrm>
            <a:off x="1352550" y="1352550"/>
            <a:ext cx="1350963" cy="2365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>
            <a:off x="1093788" y="135255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Acessar Administração TEF</a:t>
            </a:r>
          </a:p>
        </p:txBody>
      </p:sp>
      <p:pic>
        <p:nvPicPr>
          <p:cNvPr id="82947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865188"/>
            <a:ext cx="57150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8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617788"/>
            <a:ext cx="4238625" cy="247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CaixaDeTexto 9"/>
          <p:cNvSpPr txBox="1">
            <a:spLocks noChangeArrowheads="1"/>
          </p:cNvSpPr>
          <p:nvPr/>
        </p:nvSpPr>
        <p:spPr bwMode="auto">
          <a:xfrm>
            <a:off x="612775" y="1558925"/>
            <a:ext cx="79517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200">
                <a:solidFill>
                  <a:schemeClr val="tx1"/>
                </a:solidFill>
                <a:latin typeface="Calibri" panose="020F0502020204030204" pitchFamily="34" charset="0"/>
              </a:rPr>
              <a:t>Através da administração do TEF, é possível realizar algumas funcionalidades, como testes de comunicação, reimpressão de comprovante, cancelamento de transação entre outras funcionalidades. Basta identificar o numero da necessidade ex: para reimprimir comprovante = 2, insira o numero 2 no campo digitável, em seguida ok. Desta forma o comprovante ou qualquer outra ação solicitada, será executada.</a:t>
            </a:r>
          </a:p>
        </p:txBody>
      </p:sp>
      <p:sp>
        <p:nvSpPr>
          <p:cNvPr id="82950" name="Retângulo 10"/>
          <p:cNvSpPr>
            <a:spLocks noChangeArrowheads="1"/>
          </p:cNvSpPr>
          <p:nvPr/>
        </p:nvSpPr>
        <p:spPr bwMode="auto">
          <a:xfrm>
            <a:off x="5070475" y="3121025"/>
            <a:ext cx="2565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“Administração do TEF”.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do Aplicativo do Fabricante: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8" y="3175000"/>
            <a:ext cx="2247900" cy="13525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046163"/>
            <a:ext cx="8215312" cy="31575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Clique em Opções&gt; Preferências&gt; informe a porta com 4&gt; ok&gt;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dirty="0" smtClean="0">
                <a:ea typeface="+mn-ea"/>
              </a:rPr>
              <a:t>EM seguida clique em raiz&gt;Jornada Fiscal&gt; Leitura X&gt; (lembrando que o emulador tem que estar ligado)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dirty="0" smtClean="0">
                <a:ea typeface="+mn-ea"/>
              </a:rPr>
              <a:t>Se emitir a LX, prossiga com as elas a seguir para cadastrar meios de pagamento e alíquotas, ou se preferir não cadastre, mas lembre-se que se não cadastrar no POS somente poderá ser vendido em dinheiro e produtos isentos ou não tributados.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dirty="0" smtClean="0">
                <a:ea typeface="+mn-ea"/>
              </a:rPr>
              <a:t>Apresentando qualquer erro ou falha entre em contato com o suporte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dirty="0" smtClean="0">
                <a:ea typeface="+mn-ea"/>
              </a:rPr>
              <a:t> do fabricante.</a:t>
            </a:r>
          </a:p>
        </p:txBody>
      </p:sp>
      <p:sp>
        <p:nvSpPr>
          <p:cNvPr id="19461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Instalação e teste de comunicação.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5288" y="3060700"/>
            <a:ext cx="2670175" cy="15811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8188" y="2198688"/>
            <a:ext cx="1476375" cy="28622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Seta para a direita 7"/>
          <p:cNvSpPr/>
          <p:nvPr/>
        </p:nvSpPr>
        <p:spPr>
          <a:xfrm>
            <a:off x="174625" y="3175000"/>
            <a:ext cx="195263" cy="2047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dirty="0"/>
              <a:t>1</a:t>
            </a:r>
          </a:p>
        </p:txBody>
      </p:sp>
      <p:sp>
        <p:nvSpPr>
          <p:cNvPr id="9" name="Seta para a direita 8"/>
          <p:cNvSpPr/>
          <p:nvPr/>
        </p:nvSpPr>
        <p:spPr>
          <a:xfrm>
            <a:off x="296863" y="4292600"/>
            <a:ext cx="195262" cy="2063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0" name="Seta para a direita 9"/>
          <p:cNvSpPr/>
          <p:nvPr/>
        </p:nvSpPr>
        <p:spPr>
          <a:xfrm>
            <a:off x="2855913" y="3278188"/>
            <a:ext cx="195262" cy="2047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4075113" y="3627438"/>
            <a:ext cx="195262" cy="2047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3430588" y="4395788"/>
            <a:ext cx="195262" cy="2047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5618163" y="2198688"/>
            <a:ext cx="195262" cy="2047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6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6153150" y="2522538"/>
            <a:ext cx="195263" cy="2047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7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Cancelar Ultimo Cupom</a:t>
            </a:r>
          </a:p>
        </p:txBody>
      </p:sp>
      <p:sp>
        <p:nvSpPr>
          <p:cNvPr id="8397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04850"/>
            <a:ext cx="8139112" cy="61277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Através deste comando, será possível cancelar o ultimo documento fiscal emitido, desde que o mesmo seja um CF, somente usuários autorizados possuirão acesso a esse recurso.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sp>
        <p:nvSpPr>
          <p:cNvPr id="83972" name="Retângulo 10"/>
          <p:cNvSpPr>
            <a:spLocks noChangeArrowheads="1"/>
          </p:cNvSpPr>
          <p:nvPr/>
        </p:nvSpPr>
        <p:spPr bwMode="auto">
          <a:xfrm>
            <a:off x="1243013" y="3727450"/>
            <a:ext cx="6464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“Cancelar Cupom”.</a:t>
            </a:r>
          </a:p>
        </p:txBody>
      </p:sp>
      <p:pic>
        <p:nvPicPr>
          <p:cNvPr id="83973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388" y="1547813"/>
            <a:ext cx="53625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130675" y="1573213"/>
            <a:ext cx="1328738" cy="2571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3873500" y="1547813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397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2149475"/>
            <a:ext cx="46672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Comprovante para Fins de troca</a:t>
            </a:r>
          </a:p>
        </p:txBody>
      </p:sp>
      <p:sp>
        <p:nvSpPr>
          <p:cNvPr id="8499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04850"/>
            <a:ext cx="8139112" cy="61277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Através deste comando, será possível emitir um comprovante para fins de troca de alguma venda já realizada, desde que o mesmo seja um CF, somente usuários autorizados possuirão acesso a esse recurso.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sp>
        <p:nvSpPr>
          <p:cNvPr id="84996" name="Retângulo 10"/>
          <p:cNvSpPr>
            <a:spLocks noChangeArrowheads="1"/>
          </p:cNvSpPr>
          <p:nvPr/>
        </p:nvSpPr>
        <p:spPr bwMode="auto">
          <a:xfrm>
            <a:off x="954088" y="3727450"/>
            <a:ext cx="6464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“Imprimir comprovante para fins de troca pelo Menu Gerencial”.</a:t>
            </a:r>
          </a:p>
        </p:txBody>
      </p:sp>
      <p:pic>
        <p:nvPicPr>
          <p:cNvPr id="84997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388" y="1547813"/>
            <a:ext cx="53625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5568950" y="1563688"/>
            <a:ext cx="1328738" cy="2571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5226050" y="15367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5000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2071688"/>
            <a:ext cx="64754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Conferencia de Caixas</a:t>
            </a:r>
          </a:p>
        </p:txBody>
      </p:sp>
      <p:sp>
        <p:nvSpPr>
          <p:cNvPr id="8601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04850"/>
            <a:ext cx="8139112" cy="61277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Através deste comando, será realizar a conferencia de caixa:</a:t>
            </a:r>
          </a:p>
        </p:txBody>
      </p:sp>
      <p:pic>
        <p:nvPicPr>
          <p:cNvPr id="86020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6525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163513" y="1465263"/>
            <a:ext cx="1943100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36513" y="14557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6023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725" y="2062163"/>
            <a:ext cx="4464050" cy="287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Conferencia de Pacotes  (Por Item)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 conferência de pacotes permite controlar a entrega de mercadorias ao consumidor. Sendo assim, o sistema permite realizar a conferência de duas maneiras: por item e por venda</a:t>
            </a:r>
            <a:r>
              <a:rPr lang="pt-BR" dirty="0" smtClean="0">
                <a:ea typeface="+mn-ea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Conferência </a:t>
            </a:r>
            <a:r>
              <a:rPr lang="pt-BR" b="1" dirty="0">
                <a:ea typeface="+mn-ea"/>
              </a:rPr>
              <a:t>por Item: </a:t>
            </a:r>
            <a:r>
              <a:rPr lang="pt-BR" dirty="0">
                <a:ea typeface="+mn-ea"/>
              </a:rPr>
              <a:t>A conferência de pacote por item iniciada ao informar o número da ficha correspondente a venda. O sistema efetuará a leitura do código de barras do produto, ou seja, para cada código lido o saldo a entregar será atualizado</a:t>
            </a:r>
            <a:r>
              <a:rPr lang="pt-BR" dirty="0" smtClean="0">
                <a:ea typeface="+mn-ea"/>
              </a:rPr>
              <a:t>.</a:t>
            </a:r>
            <a:r>
              <a:rPr lang="pt-BR" b="1" dirty="0">
                <a:ea typeface="+mn-ea"/>
              </a:rPr>
              <a:t> </a:t>
            </a: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87044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1169988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203450" y="1220788"/>
            <a:ext cx="2074863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028825" y="123348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7047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2363788"/>
            <a:ext cx="3836988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ta para a direita 7"/>
          <p:cNvSpPr/>
          <p:nvPr/>
        </p:nvSpPr>
        <p:spPr>
          <a:xfrm>
            <a:off x="514350" y="2794000"/>
            <a:ext cx="255588" cy="3444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9" name="Seta para a direita 8"/>
          <p:cNvSpPr/>
          <p:nvPr/>
        </p:nvSpPr>
        <p:spPr>
          <a:xfrm>
            <a:off x="0" y="4079875"/>
            <a:ext cx="255588" cy="3444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87050" name="CaixaDeTexto 5"/>
          <p:cNvSpPr txBox="1">
            <a:spLocks noChangeArrowheads="1"/>
          </p:cNvSpPr>
          <p:nvPr/>
        </p:nvSpPr>
        <p:spPr bwMode="auto">
          <a:xfrm>
            <a:off x="3830638" y="2732088"/>
            <a:ext cx="44069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 Conferência de Pacotes está protegida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Frente de Loja, permissão “Operador de Pacote”.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Conferencia de Pacotes  (Por Venda)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 conferência de pacotes permite controlar a entrega de mercadorias ao consumidor. Sendo assim, o sistema permite realizar a conferência de duas maneiras: por item e por venda</a:t>
            </a:r>
            <a:r>
              <a:rPr lang="pt-BR" dirty="0" smtClean="0">
                <a:ea typeface="+mn-ea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>
                <a:ea typeface="+mn-ea"/>
              </a:rPr>
              <a:t>Conferência por Venda:</a:t>
            </a:r>
            <a:r>
              <a:rPr lang="pt-BR" dirty="0">
                <a:ea typeface="+mn-ea"/>
              </a:rPr>
              <a:t> A conferência de pacote por venda possui apenas um efeito visual, ou seja, não serão utilizados dispositivos eletrônicos. Ao informar a ficha, o sistema listará as mercadorias da venda com suas respectivas quantidades e a conferência poderá ser realizada, observando se os itens físicos que estão em posse do usuário, são os mesmos que foram listados.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88068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1169988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203450" y="1220788"/>
            <a:ext cx="2074863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028825" y="123348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8071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8" y="2576513"/>
            <a:ext cx="3713162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ta para a direita 9"/>
          <p:cNvSpPr/>
          <p:nvPr/>
        </p:nvSpPr>
        <p:spPr>
          <a:xfrm>
            <a:off x="769938" y="305435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173038" y="4283075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88074" name="CaixaDeTexto 13"/>
          <p:cNvSpPr txBox="1">
            <a:spLocks noChangeArrowheads="1"/>
          </p:cNvSpPr>
          <p:nvPr/>
        </p:nvSpPr>
        <p:spPr bwMode="auto">
          <a:xfrm>
            <a:off x="4232275" y="2892425"/>
            <a:ext cx="44069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 Conferência de Pacotes está protegida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Frente de Loja, permissão “Operador de Pacote”.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Consulta de Produtos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Este Recurso permite que o usuário realize pesquisa de produtos através dos filtros disponíveis permitindo a visualização do preço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89092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1308100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657725" y="1325563"/>
            <a:ext cx="2074863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402138" y="133985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9095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924050"/>
            <a:ext cx="48577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2841625"/>
            <a:ext cx="516255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7" name="CaixaDeTexto 7"/>
          <p:cNvSpPr txBox="1">
            <a:spLocks noChangeArrowheads="1"/>
          </p:cNvSpPr>
          <p:nvPr/>
        </p:nvSpPr>
        <p:spPr bwMode="auto">
          <a:xfrm>
            <a:off x="5640388" y="3032125"/>
            <a:ext cx="323691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“Pesquisa Produtos”.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Devolução de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Este Recurso permite que o usuário realize a devolução de alguma venda.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0116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1308100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851650" y="1344613"/>
            <a:ext cx="2074863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551613" y="133985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90119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162175"/>
            <a:ext cx="1981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20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1924050"/>
            <a:ext cx="6224588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21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3930650"/>
            <a:ext cx="250983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ta para a direita 13"/>
          <p:cNvSpPr/>
          <p:nvPr/>
        </p:nvSpPr>
        <p:spPr>
          <a:xfrm>
            <a:off x="74613" y="42306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3033713" y="288607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6" name="Seta para a direita 15"/>
          <p:cNvSpPr/>
          <p:nvPr/>
        </p:nvSpPr>
        <p:spPr>
          <a:xfrm>
            <a:off x="174625" y="303847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Enviar logs do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sz="1000" dirty="0">
                <a:ea typeface="+mn-ea"/>
              </a:rPr>
              <a:t>Através deste recurso é possível enviar para equipe Linx Microvix, arquivos com informações referentes ao funcionamento do sistema e do ECF. O arquivo ficará armazenado localmente e será transmitido automaticamente para o banco de dados do servidor, a análise das informações possui a finalidade de corrigir e evitar falhas.</a:t>
            </a:r>
            <a:endParaRPr lang="pt-BR" sz="1000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sz="1000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>
              <a:ea typeface="+mn-ea"/>
            </a:endParaRPr>
          </a:p>
        </p:txBody>
      </p:sp>
      <p:pic>
        <p:nvPicPr>
          <p:cNvPr id="91140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412875"/>
            <a:ext cx="89630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85750" y="1520825"/>
            <a:ext cx="2076450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Seta para a direita 8"/>
          <p:cNvSpPr/>
          <p:nvPr/>
        </p:nvSpPr>
        <p:spPr>
          <a:xfrm>
            <a:off x="34925" y="15494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91143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8" y="2233613"/>
            <a:ext cx="246697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4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2687638"/>
            <a:ext cx="21812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Faturamento Pgto c/ Cartão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216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8063"/>
            <a:ext cx="89630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405063" y="2371725"/>
            <a:ext cx="2076450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Seta para a direita 8"/>
          <p:cNvSpPr/>
          <p:nvPr/>
        </p:nvSpPr>
        <p:spPr>
          <a:xfrm>
            <a:off x="2197100" y="24003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92167" name="CaixaDeTexto 4"/>
          <p:cNvSpPr txBox="1">
            <a:spLocks noChangeArrowheads="1"/>
          </p:cNvSpPr>
          <p:nvPr/>
        </p:nvSpPr>
        <p:spPr bwMode="auto">
          <a:xfrm>
            <a:off x="331788" y="1009650"/>
            <a:ext cx="8172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Utilizado para passar o cartão no TEF quando a venda foi lançada através de emissão de nota fiscal pelo ERP Microvix.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dirty="0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Fechamento de Caixa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Esta rotina permite que todas as operações registradas sejam lançadas no fechamento de caixa, realizado ao fim do expediente pelo usuário. Para realizar o fechamento, deverão ser somados todos os valores contidos no caixa: Cheque, Moedas, Dinheiro em Papel, Sangrias, Suprimentos, Comprovantes de Cartão e associá-los aos campos correspondentes: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3188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412875"/>
            <a:ext cx="89630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958013" y="1508125"/>
            <a:ext cx="2076450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9319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2019300"/>
            <a:ext cx="1800225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91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1968500"/>
            <a:ext cx="2411412" cy="29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Totalizadores a cadastrar: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2206625"/>
            <a:ext cx="1047750" cy="22479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800" y="2020888"/>
            <a:ext cx="1809750" cy="2476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048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Nas telas a seguir será orientado como cadastrar plano de pagamento, alíquotas e totalizadores não fiscais, recomendamos que seja cadastrado no Emulador as alíquotas que serão utilizadas no portal e os planos de pagamento e totalizadores conforme abaixo:</a:t>
            </a:r>
          </a:p>
        </p:txBody>
      </p:sp>
      <p:sp>
        <p:nvSpPr>
          <p:cNvPr id="20486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Cadastro de totalizadores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4188" y="2268538"/>
            <a:ext cx="1266825" cy="15430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500" y="1978025"/>
            <a:ext cx="1533525" cy="22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Horário de Verão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98463" y="1025525"/>
            <a:ext cx="8139112" cy="42275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Os </a:t>
            </a:r>
            <a:r>
              <a:rPr lang="pt-BR" dirty="0" err="1">
                <a:ea typeface="+mn-ea"/>
              </a:rPr>
              <a:t>ECF’s</a:t>
            </a:r>
            <a:r>
              <a:rPr lang="pt-BR" dirty="0">
                <a:ea typeface="+mn-ea"/>
              </a:rPr>
              <a:t> homologados pela Linx Microvix, para sua utilização junto à solução Linx Microvix | POS, dispõem atualmente da possibilidade de ativação (ou desativação), do horário de verão em vigor. Atenta a este fato, a Linx Microvix criou a opção “Horário de Verão ECF”, com esta funcionalidade, o usuário responsável poderá ajustar o horário do ECF, sem que seja necessária a solicitação de uma intervenção técnica, normalmente feita por terceiros.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4212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1911350"/>
            <a:ext cx="80692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263" y="2700338"/>
            <a:ext cx="3248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719138" y="1911350"/>
            <a:ext cx="1836737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398463" y="19637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2608263" y="3138488"/>
            <a:ext cx="258762" cy="3540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Lista de Presente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98463" y="1025525"/>
            <a:ext cx="8139112" cy="42275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Este Recurso permite que o usuário Acesse as listas de presentes disponíveis, podendo selecionar itens para venda.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5236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911350"/>
            <a:ext cx="80692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751138" y="1951038"/>
            <a:ext cx="183673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441575" y="196373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1782763" y="3276600"/>
            <a:ext cx="258762" cy="3540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9524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2457450"/>
            <a:ext cx="406717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Nota Fiscal Eletronica (Nfe)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98463" y="1025525"/>
            <a:ext cx="8139112" cy="42275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Este Recurso permite que o usuário Acesse o módulo de </a:t>
            </a:r>
            <a:r>
              <a:rPr lang="pt-BR" dirty="0" err="1" smtClean="0">
                <a:ea typeface="+mn-ea"/>
              </a:rPr>
              <a:t>Nfe</a:t>
            </a:r>
            <a:r>
              <a:rPr lang="pt-BR" dirty="0" smtClean="0">
                <a:ea typeface="+mn-ea"/>
              </a:rPr>
              <a:t>, e realize consultas, ou emissão de </a:t>
            </a:r>
            <a:r>
              <a:rPr lang="pt-BR" dirty="0" err="1" smtClean="0">
                <a:ea typeface="+mn-ea"/>
              </a:rPr>
              <a:t>Nfe</a:t>
            </a:r>
            <a:r>
              <a:rPr lang="pt-BR" dirty="0" smtClean="0">
                <a:ea typeface="+mn-ea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6260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911350"/>
            <a:ext cx="80692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846638" y="1984375"/>
            <a:ext cx="1838325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614863" y="19319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2713038" y="3305175"/>
            <a:ext cx="257175" cy="3540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9626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450" y="2773363"/>
            <a:ext cx="20859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Permissões de Usuários: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699539"/>
            <a:ext cx="7588317" cy="1892273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Nesta opção serão listados todos os usuários do sistema, para que sejam gerenciadas as permissões às diversas rotinas, conforme as imagens: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9728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279525"/>
            <a:ext cx="8069262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589713" y="1331913"/>
            <a:ext cx="183673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416675" y="136525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97287" name="CaixaDeTexto 7"/>
          <p:cNvSpPr txBox="1">
            <a:spLocks noChangeArrowheads="1"/>
          </p:cNvSpPr>
          <p:nvPr/>
        </p:nvSpPr>
        <p:spPr bwMode="auto">
          <a:xfrm>
            <a:off x="827088" y="4475163"/>
            <a:ext cx="59229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for Supervisor (Empresa &gt; Segurança &gt; Configurar Usuários – “Supervisor”).</a:t>
            </a: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97288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920875"/>
            <a:ext cx="3468687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9" name="Image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836738"/>
            <a:ext cx="3944937" cy="254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eta para a direita 18"/>
          <p:cNvSpPr/>
          <p:nvPr/>
        </p:nvSpPr>
        <p:spPr>
          <a:xfrm>
            <a:off x="3192463" y="2352675"/>
            <a:ext cx="258762" cy="3540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5307013" y="4014788"/>
            <a:ext cx="258762" cy="3540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Preferências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699539"/>
            <a:ext cx="7588317" cy="1892273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Nesta opção </a:t>
            </a:r>
            <a:r>
              <a:rPr lang="pt-BR" dirty="0" smtClean="0">
                <a:ea typeface="+mn-ea"/>
              </a:rPr>
              <a:t>será possível optar por um novo tema para o POS, após a alteração é necessário reabrir o POS novamente, e aceitar a nova sincronização.</a:t>
            </a:r>
            <a:endParaRPr lang="pt-BR" dirty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98308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457325"/>
            <a:ext cx="86344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81013" y="1549400"/>
            <a:ext cx="1941512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15900" y="1566863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98311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938" y="2395538"/>
            <a:ext cx="24860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eta para a direita 14"/>
          <p:cNvSpPr/>
          <p:nvPr/>
        </p:nvSpPr>
        <p:spPr>
          <a:xfrm>
            <a:off x="2760663" y="284638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Recebimento de Faturas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699539"/>
            <a:ext cx="7437404" cy="380231"/>
          </a:xfrm>
          <a:extLst/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Esta rotina permite ao usuário caixa receber as faturas lançadas do tipo “crediário” dos clientes. Para iniciar o procedimento, o número da fatura deverá ser informado ou pesquisado através do recurso de “lupa”.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99332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000125"/>
            <a:ext cx="86344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611438" y="1087438"/>
            <a:ext cx="1941512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355850" y="1065213"/>
            <a:ext cx="255588" cy="346075"/>
          </a:xfrm>
          <a:prstGeom prst="rightArrow">
            <a:avLst>
              <a:gd name="adj1" fmla="val 50000"/>
              <a:gd name="adj2" fmla="val 4620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99335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484313"/>
            <a:ext cx="35623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6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1477963"/>
            <a:ext cx="27527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7" name="Imagem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2260600"/>
            <a:ext cx="683101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8" name="Imagem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2909888"/>
            <a:ext cx="4552950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9" name="Imagem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3181350"/>
            <a:ext cx="390683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eta para a direita 16"/>
          <p:cNvSpPr/>
          <p:nvPr/>
        </p:nvSpPr>
        <p:spPr>
          <a:xfrm>
            <a:off x="4127500" y="1835150"/>
            <a:ext cx="192088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4052888" y="4175125"/>
            <a:ext cx="192087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6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39688" y="3503613"/>
            <a:ext cx="192087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20" name="Seta para a direita 19"/>
          <p:cNvSpPr/>
          <p:nvPr/>
        </p:nvSpPr>
        <p:spPr>
          <a:xfrm>
            <a:off x="134938" y="2538413"/>
            <a:ext cx="192087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3390900" y="1609725"/>
            <a:ext cx="192088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22" name="Seta para a direita 21"/>
          <p:cNvSpPr/>
          <p:nvPr/>
        </p:nvSpPr>
        <p:spPr>
          <a:xfrm>
            <a:off x="4751388" y="3548063"/>
            <a:ext cx="192087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7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RZ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20715"/>
            <a:ext cx="7943367" cy="333744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Ao final de cada dia faz-se necessário emitir uma Redução Z para realizar o fechamento diário da impressora fiscal, porém pode ser emitida apenas uma vez ao dia, caso contrário, bloqueará a impressora fiscal até o dia seguinte. Caso não seja realizada o sistema emitirá a seguinte mensagem ao iniciar o Linx Microvix | POS:</a:t>
            </a: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Após a Emissão da Redução Z, não será permitido o lançamento de nenhuma venda até as 00h.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0356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2033588"/>
            <a:ext cx="86344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789488" y="2112963"/>
            <a:ext cx="1941512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514850" y="20923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00359" name="CaixaDeTexto 3"/>
          <p:cNvSpPr txBox="1">
            <a:spLocks noChangeArrowheads="1"/>
          </p:cNvSpPr>
          <p:nvPr/>
        </p:nvSpPr>
        <p:spPr bwMode="auto">
          <a:xfrm>
            <a:off x="481013" y="4257675"/>
            <a:ext cx="64166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 emissão da Redução Z está protegida pelo gerenciamento de segurança do sistema e somente estará disponível se o usuário em questão possuir permissão. Para tanto, o usuário supervisor deverá acessar o gerenciamento de usuários e definir a devida permissão, acessando: Empresa &gt; Segurança &gt; Configurar Usuários &gt; Listar os usuários habilitados, grupo Faturamento, subgrupo POS, e marcar a permissão “Emitir Redução Z”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Relatório de Redução Z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20715"/>
            <a:ext cx="7943367" cy="333744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Através desta funcionalidade o usuário tem acesso ao relatório de todas as reduções emitidas no período filtrado.</a:t>
            </a: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1380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519238"/>
            <a:ext cx="86344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884988" y="1584325"/>
            <a:ext cx="1941512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696075" y="15970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1383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5" y="2449513"/>
            <a:ext cx="38576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4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3624263"/>
            <a:ext cx="66468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dirty="0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Relatórios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20715"/>
            <a:ext cx="8030916" cy="1174794"/>
          </a:xfrm>
          <a:extLst/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Através desta funcionalidade o usuário tem acesso aos relatórios de vendas não sincronizadas, </a:t>
            </a:r>
            <a:r>
              <a:rPr lang="pt-BR" dirty="0">
                <a:ea typeface="+mn-ea"/>
              </a:rPr>
              <a:t>e Suprimentos/Sangrias.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b="1" dirty="0">
                <a:ea typeface="+mn-ea"/>
              </a:rPr>
              <a:t>Vendas Não Sincronizadas</a:t>
            </a:r>
            <a:r>
              <a:rPr lang="pt-BR" dirty="0">
                <a:ea typeface="+mn-ea"/>
              </a:rPr>
              <a:t>: ao gerar este relatório, serão listadas as vendas realizadas em modo off-line para acompanhamento. No entanto, ao estabelecer a conexão novamente, o sistema sincronizará automaticamente os registros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b="1" dirty="0">
                <a:ea typeface="+mn-ea"/>
              </a:rPr>
              <a:t>Listagem Sangria/Suprimento</a:t>
            </a:r>
            <a:r>
              <a:rPr lang="pt-BR" dirty="0">
                <a:ea typeface="+mn-ea"/>
              </a:rPr>
              <a:t>: ao gerar este relatório, serão listadas todas as sangrias (retirada de dinheiro do caixa), ou suprimentos (entrada de dinheiro no caixa) executados no sistema.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240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132013"/>
            <a:ext cx="859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376238" y="2232025"/>
            <a:ext cx="1941512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128588" y="22494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2407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570163"/>
            <a:ext cx="45339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8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3465513"/>
            <a:ext cx="26384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9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343275"/>
            <a:ext cx="31242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10" name="Imagem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0" y="3660775"/>
            <a:ext cx="2214563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ector de seta reta 14"/>
          <p:cNvCxnSpPr/>
          <p:nvPr/>
        </p:nvCxnSpPr>
        <p:spPr>
          <a:xfrm flipH="1">
            <a:off x="2317750" y="3071813"/>
            <a:ext cx="176213" cy="2714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>
            <a:off x="4922838" y="3055938"/>
            <a:ext cx="193675" cy="2873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/>
          <p:nvPr/>
        </p:nvCxnSpPr>
        <p:spPr>
          <a:xfrm>
            <a:off x="6196013" y="3954463"/>
            <a:ext cx="3381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Resolução de Inconsistências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20715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Identifica a inconsistência na venda, para que possa ser corrigido e enviado a nota novamente.</a:t>
            </a: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3428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132013"/>
            <a:ext cx="859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493963" y="2212975"/>
            <a:ext cx="1941512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236788" y="222250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3431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88" y="2946400"/>
            <a:ext cx="4422775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Cadastro de Alíquotas no Emulador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50" y="3613150"/>
            <a:ext cx="4752975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1508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54038" y="944563"/>
            <a:ext cx="8142287" cy="3341687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Para cadastrar alíquotas clique em “configurações&gt; Config. Taxas&gt; em extensão informe a opção 0000 para cadastrar IMCS e 0001 para ISS, informe a taxa (1700 1200 2500 etc..) e clique em enviar.</a:t>
            </a: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Repita o processo para cadastrar todas as alíquotas necessárias.</a:t>
            </a:r>
          </a:p>
        </p:txBody>
      </p:sp>
      <p:sp>
        <p:nvSpPr>
          <p:cNvPr id="21509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ICMS e ISS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3" y="1768475"/>
            <a:ext cx="1724025" cy="18764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0788" y="1992313"/>
            <a:ext cx="5991225" cy="1428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Seta para a direita 7"/>
          <p:cNvSpPr/>
          <p:nvPr/>
        </p:nvSpPr>
        <p:spPr>
          <a:xfrm>
            <a:off x="287338" y="1695450"/>
            <a:ext cx="266700" cy="2968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9" name="Seta para a direita 8"/>
          <p:cNvSpPr/>
          <p:nvPr/>
        </p:nvSpPr>
        <p:spPr>
          <a:xfrm>
            <a:off x="481013" y="2065338"/>
            <a:ext cx="266700" cy="2968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0" name="Seta para a direita 9"/>
          <p:cNvSpPr/>
          <p:nvPr/>
        </p:nvSpPr>
        <p:spPr>
          <a:xfrm>
            <a:off x="2278063" y="1995488"/>
            <a:ext cx="266700" cy="2968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4108450" y="2409825"/>
            <a:ext cx="266700" cy="2968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5857875" y="2422525"/>
            <a:ext cx="268288" cy="2968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2689225" y="3751263"/>
            <a:ext cx="268288" cy="2968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6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Sangria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57072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Esse recurso permite lançar a retirada de dinheiro do caixa, para tanto é necessário informar o valor, uma observação e um histórico (motivo). O valor será automaticamente lançado no fechamento do </a:t>
            </a:r>
            <a:r>
              <a:rPr lang="pt-BR" dirty="0" smtClean="0">
                <a:ea typeface="+mn-ea"/>
              </a:rPr>
              <a:t>caixa.</a:t>
            </a: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4452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132013"/>
            <a:ext cx="859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587875" y="2187575"/>
            <a:ext cx="2085975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240213" y="220980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04455" name="CaixaDeTexto 5"/>
          <p:cNvSpPr txBox="1">
            <a:spLocks noChangeArrowheads="1"/>
          </p:cNvSpPr>
          <p:nvPr/>
        </p:nvSpPr>
        <p:spPr bwMode="auto">
          <a:xfrm>
            <a:off x="5964238" y="2870200"/>
            <a:ext cx="2927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 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Empresa &gt; Segurança &gt; Configurar Usuários &gt; Listar os usuários habilitados, grupo Faturamento, subgrupo POS, permissão “Sangria”.</a:t>
            </a:r>
          </a:p>
        </p:txBody>
      </p:sp>
      <p:pic>
        <p:nvPicPr>
          <p:cNvPr id="104456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2725738"/>
            <a:ext cx="32194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7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2814638"/>
            <a:ext cx="23241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ta para a direita 13"/>
          <p:cNvSpPr/>
          <p:nvPr/>
        </p:nvSpPr>
        <p:spPr>
          <a:xfrm>
            <a:off x="4095750" y="38115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352425" y="36591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Sincronização de Dados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57072"/>
            <a:ext cx="8030916" cy="1174794"/>
          </a:xfrm>
          <a:extLst/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Ao efetuar o </a:t>
            </a:r>
            <a:r>
              <a:rPr lang="pt-BR" dirty="0" err="1">
                <a:ea typeface="+mn-ea"/>
              </a:rPr>
              <a:t>login</a:t>
            </a:r>
            <a:r>
              <a:rPr lang="pt-BR" dirty="0">
                <a:ea typeface="+mn-ea"/>
              </a:rPr>
              <a:t> no Linx Microvix | POS é realizada a sincronização de dados com o Linx Microvix | ERP, porém, caso necessário, para que as informações fiquem prontamente disponíveis ela pode ser realizada manualmente através do botão “Sincronização de Dados (Online</a:t>
            </a:r>
            <a:r>
              <a:rPr lang="pt-BR" dirty="0" smtClean="0">
                <a:ea typeface="+mn-ea"/>
              </a:rPr>
              <a:t>)”, e também para sincronizações de atualizações de possíveis configurações realizadas no ERP, para que tenham impacto no POS (EX: uma liberação de permissão de usuário ou parâmetro Global)</a:t>
            </a: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5476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132013"/>
            <a:ext cx="859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802438" y="2187575"/>
            <a:ext cx="208438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488113" y="22431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05479" name="CaixaDeTexto 5"/>
          <p:cNvSpPr txBox="1">
            <a:spLocks noChangeArrowheads="1"/>
          </p:cNvSpPr>
          <p:nvPr/>
        </p:nvSpPr>
        <p:spPr bwMode="auto">
          <a:xfrm>
            <a:off x="5964238" y="3159125"/>
            <a:ext cx="29273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 É possível configurar para que a sincronização no momento do login seja total (sincronização de todas as informações), ou parcial (informações atualizadas somente sobre usuários do sistema e parâmetros gerais), para tanto acesse: Empresa &gt; Parâmetros Globais &gt; POS, parâmetro “Sincronizar Dados Completos ao Iniciar”. 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2754313" y="36591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352425" y="36591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548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2697163"/>
            <a:ext cx="1870075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3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50" y="2867025"/>
            <a:ext cx="19954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Sobre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760530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Esta funcionalidade, traz informações importantes, como o numero do portal, empresa, modo do POS (PAF/NFCE ou SAT) e o ID da versão do POS instalada na maquina.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São informações de suma importância, para o consultor ou o suporte iniciar qualquer atendimento na loja.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2559050" y="3224213"/>
            <a:ext cx="255588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6501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851025"/>
            <a:ext cx="8810625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352425" y="1974850"/>
            <a:ext cx="2084388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160338" y="1954213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6504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488" y="2905125"/>
            <a:ext cx="2233612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Substituição de Cupom Fiscal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65845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Esta funcionalidade, Permite o usuário realizar o lançamento da nota fiscal substitutiva do documento de venda originado por CF/ NFCE ou SAT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2286000" y="31464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7525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851025"/>
            <a:ext cx="8810625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503488" y="1935163"/>
            <a:ext cx="208438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159000" y="192563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7528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0" y="2581275"/>
            <a:ext cx="34099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Suprimento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65845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Esse </a:t>
            </a:r>
            <a:r>
              <a:rPr lang="pt-BR" dirty="0">
                <a:ea typeface="+mn-ea"/>
              </a:rPr>
              <a:t>recurso permite lançar a entrada de dinheiro do caixa, para tanto é necessário informar o valor, uma observação e um histórico (motivo). O valor será automaticamente lançado no fechamento do caixa.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276225" y="31083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8549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851025"/>
            <a:ext cx="8810625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721225" y="1966913"/>
            <a:ext cx="2084388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451350" y="197485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855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449513"/>
            <a:ext cx="31527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3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3" y="2600325"/>
            <a:ext cx="26289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ta para a direita 13"/>
          <p:cNvSpPr/>
          <p:nvPr/>
        </p:nvSpPr>
        <p:spPr>
          <a:xfrm>
            <a:off x="3889375" y="31083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08555" name="CaixaDeTexto 8"/>
          <p:cNvSpPr txBox="1">
            <a:spLocks noChangeArrowheads="1"/>
          </p:cNvSpPr>
          <p:nvPr/>
        </p:nvSpPr>
        <p:spPr bwMode="auto">
          <a:xfrm>
            <a:off x="7023100" y="2600325"/>
            <a:ext cx="19653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Empresa &gt; Segurança &gt; Configurar Usuários &gt; Listar os usuários habilitados, grupo Faturamento, subgrupo POS, permissão “Suprimento”.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Vale compras - Trocas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65845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Esta rotina permitirá ao usuário realizar o lançamento de devoluções ou crédito ao cliente.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3268663" y="31384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9573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490663"/>
            <a:ext cx="8810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964363" y="1601788"/>
            <a:ext cx="208438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707188" y="158273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9576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2547938"/>
            <a:ext cx="25146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Vendas em Aberto</a:t>
            </a:r>
          </a:p>
        </p:txBody>
      </p:sp>
      <p:pic>
        <p:nvPicPr>
          <p:cNvPr id="11059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428875"/>
            <a:ext cx="35337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7835900" cy="4000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O recurso de “Vendas em Aberto” permite ao usuário listar todas as pré-vendas ou </a:t>
            </a:r>
            <a:r>
              <a:rPr lang="pt-BR" dirty="0" err="1">
                <a:ea typeface="+mn-ea"/>
              </a:rPr>
              <a:t>DAVs</a:t>
            </a:r>
            <a:r>
              <a:rPr lang="pt-BR" dirty="0">
                <a:ea typeface="+mn-ea"/>
              </a:rPr>
              <a:t> não finalizadas no sistema.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110597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75" y="1425575"/>
            <a:ext cx="26289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ta para a direita 6"/>
          <p:cNvSpPr/>
          <p:nvPr/>
        </p:nvSpPr>
        <p:spPr>
          <a:xfrm>
            <a:off x="3011488" y="1527175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8" name="Seta para a direita 7"/>
          <p:cNvSpPr/>
          <p:nvPr/>
        </p:nvSpPr>
        <p:spPr>
          <a:xfrm>
            <a:off x="1825625" y="3357563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Demonstração Prática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/>
          <a:lstStyle/>
          <a:p>
            <a:pPr>
              <a:defRPr/>
            </a:pPr>
            <a:r>
              <a:rPr lang="pt-BR" dirty="0" err="1" smtClean="0">
                <a:ea typeface="+mn-ea"/>
              </a:rPr>
              <a:t>Pré</a:t>
            </a:r>
            <a:r>
              <a:rPr lang="pt-BR" dirty="0" smtClean="0">
                <a:ea typeface="+mn-ea"/>
              </a:rPr>
              <a:t> Venda/DAV e venda direta</a:t>
            </a:r>
          </a:p>
          <a:p>
            <a:pPr>
              <a:defRPr/>
            </a:pP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3"/>
          <p:cNvSpPr>
            <a:spLocks noGrp="1"/>
          </p:cNvSpPr>
          <p:nvPr>
            <p:ph type="title"/>
          </p:nvPr>
        </p:nvSpPr>
        <p:spPr>
          <a:xfrm>
            <a:off x="3475038" y="1971675"/>
            <a:ext cx="5462587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solidFill>
                  <a:srgbClr val="5A2D91"/>
                </a:solidFill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Agradecemos sua participação!</a:t>
            </a:r>
            <a:endParaRPr lang="en-US" altLang="pt-BR" smtClean="0">
              <a:latin typeface="Dosis ExtraLight" panose="02010203020202060003" pitchFamily="2" charset="0"/>
              <a:ea typeface="Dosis ExtraLight" panose="02010203020202060003" pitchFamily="2" charset="0"/>
              <a:cs typeface="Dosis ExtraLight" panose="02010203020202060003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5038" y="3484563"/>
            <a:ext cx="5462587" cy="647700"/>
          </a:xfrm>
        </p:spPr>
        <p:txBody>
          <a:bodyPr rtlCol="0">
            <a:normAutofit fontScale="85000" lnSpcReduction="10000"/>
          </a:bodyPr>
          <a:lstStyle/>
          <a:p>
            <a:pPr>
              <a:defRPr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</a:rPr>
              <a:t>Para maiores informações sobre treinamentos, acesse:</a:t>
            </a:r>
            <a:b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</a:rPr>
            </a:br>
            <a:r>
              <a:rPr lang="pt-BR" dirty="0" err="1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</a:rPr>
              <a:t>www.educar.linx.com.br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PPT_Treinamentos.thmx</Template>
  <TotalTime>5027</TotalTime>
  <Words>6944</Words>
  <Application>Microsoft Office PowerPoint</Application>
  <PresentationFormat>Apresentação na tela (16:9)</PresentationFormat>
  <Paragraphs>732</Paragraphs>
  <Slides>98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98</vt:i4>
      </vt:variant>
    </vt:vector>
  </HeadingPairs>
  <TitlesOfParts>
    <vt:vector size="106" baseType="lpstr">
      <vt:lpstr>Arial</vt:lpstr>
      <vt:lpstr>Calibri</vt:lpstr>
      <vt:lpstr>Dosis Bold</vt:lpstr>
      <vt:lpstr>Dosis ExtraLight</vt:lpstr>
      <vt:lpstr>Neo Sans Pro</vt:lpstr>
      <vt:lpstr>Verdana</vt:lpstr>
      <vt:lpstr>Template PPT_Treinamentos</vt:lpstr>
      <vt:lpstr>Slide do think-cell</vt:lpstr>
      <vt:lpstr>POS 4.0 – PAF ECF 02.03</vt:lpstr>
      <vt:lpstr>Introdução</vt:lpstr>
      <vt:lpstr>Emulador de Porta</vt:lpstr>
      <vt:lpstr>Emulador de Porta</vt:lpstr>
      <vt:lpstr>Instalação do Emulador de ECF</vt:lpstr>
      <vt:lpstr>Instalação do Aplicativo do Fabricante:</vt:lpstr>
      <vt:lpstr>Instalação do Aplicativo do Fabricante:</vt:lpstr>
      <vt:lpstr>Totalizadores a cadastrar:</vt:lpstr>
      <vt:lpstr>Cadastro de Alíquotas no Emulador</vt:lpstr>
      <vt:lpstr>Cadastro de Planos de Pagamento no Emulador</vt:lpstr>
      <vt:lpstr>Cadastro de Config Doc não Fiscal no Emulador</vt:lpstr>
      <vt:lpstr>Emissão de LX e Cadastro do Emulador no portal de testes</vt:lpstr>
      <vt:lpstr>Cadastro do Emulador no portal de testes</vt:lpstr>
      <vt:lpstr>Cadastro do Emulador no portal de testes</vt:lpstr>
      <vt:lpstr>Cadastro do Emulador no portal de testes</vt:lpstr>
      <vt:lpstr>Cadastro do Emulador no portal de testes</vt:lpstr>
      <vt:lpstr>Orientações Gerais – Emulador X Aplicativo X POS</vt:lpstr>
      <vt:lpstr>Parâmetros Restritos de POS</vt:lpstr>
      <vt:lpstr>Acesso Restrito – POS</vt:lpstr>
      <vt:lpstr>Acesso Restrito – POS </vt:lpstr>
      <vt:lpstr>Acesso Restrito – POS</vt:lpstr>
      <vt:lpstr>Acesso Restrito - POS</vt:lpstr>
      <vt:lpstr>Acesso Restrito - POS</vt:lpstr>
      <vt:lpstr>Parâmetros Globais de POS</vt:lpstr>
      <vt:lpstr>Parâmetros Globais de POS – Cadastro de Estação</vt:lpstr>
      <vt:lpstr>Parâmetros Globais de POS</vt:lpstr>
      <vt:lpstr>Parâmetros Globais de POS</vt:lpstr>
      <vt:lpstr>Parâmetros Globais de POS</vt:lpstr>
      <vt:lpstr>Parâmetros Globais de POS</vt:lpstr>
      <vt:lpstr>Parâmetros  - Frente de loja</vt:lpstr>
      <vt:lpstr>Parâmetros de frente de loja</vt:lpstr>
      <vt:lpstr>Parâmetros de frente de loja</vt:lpstr>
      <vt:lpstr>Permissão de usuários</vt:lpstr>
      <vt:lpstr>Permissões de usuários</vt:lpstr>
      <vt:lpstr>Permissões de usuários -  Frente de loja</vt:lpstr>
      <vt:lpstr>Permissões de usuários -  POS</vt:lpstr>
      <vt:lpstr>Desinstalação POS 3.0/ Instalação 4.0/ Atualização do POS</vt:lpstr>
      <vt:lpstr>Orientações Gerais</vt:lpstr>
      <vt:lpstr>Desinstalação do POS 3.0</vt:lpstr>
      <vt:lpstr>Desinstalação do POS 3.0</vt:lpstr>
      <vt:lpstr>Instalação de SQL manual. </vt:lpstr>
      <vt:lpstr>Instalação de SQL manual.</vt:lpstr>
      <vt:lpstr>Instalação de SQL manual.</vt:lpstr>
      <vt:lpstr>Instalação do POS</vt:lpstr>
      <vt:lpstr>Atualização do POS</vt:lpstr>
      <vt:lpstr>Telas e funcionalidades do POS 4.0</vt:lpstr>
      <vt:lpstr>Iniciando o POS (1° acesso)</vt:lpstr>
      <vt:lpstr>Menu Venda Modo PDV- Tela Inicial do POS 4.0</vt:lpstr>
      <vt:lpstr>Menu Venda - Tela de pagamento do POS 4.0</vt:lpstr>
      <vt:lpstr>Rotinas on Line</vt:lpstr>
      <vt:lpstr>Menu Fiscal – POS 4.0  PDV</vt:lpstr>
      <vt:lpstr>Menu Fiscal – Arq. AC 17/04 (TDM)</vt:lpstr>
      <vt:lpstr>Menu Fiscal – Arquivo MF</vt:lpstr>
      <vt:lpstr>Menu Fiscal – Arquivo MFD </vt:lpstr>
      <vt:lpstr>Menu Fiscal – CAT52</vt:lpstr>
      <vt:lpstr>Menu Fiscal – Espelho MFD</vt:lpstr>
      <vt:lpstr>Menu Fiscal – Identificação PAF ECF</vt:lpstr>
      <vt:lpstr>Menu Fiscal – LMF</vt:lpstr>
      <vt:lpstr>Menu Fiscal – LX</vt:lpstr>
      <vt:lpstr>Menu Fiscal – Parâmetros de Configuração</vt:lpstr>
      <vt:lpstr>Menu Fiscal – Requisitos do PAF ECF</vt:lpstr>
      <vt:lpstr>Menu Fiscal – Parâmetros de Configuração</vt:lpstr>
      <vt:lpstr>Menu Fiscal – Vendas do Período/ Ato Cotepe (Sped)</vt:lpstr>
      <vt:lpstr>Menu Fiscal – Vendas do Período/ Convenio (sintegra)</vt:lpstr>
      <vt:lpstr>Menu Fiscal – Vendas identificadas pelo CPF/CNPJ</vt:lpstr>
      <vt:lpstr>Menu Gerencial – Modo terminal</vt:lpstr>
      <vt:lpstr>Menu Gerencial POS 4.0 - Modo PDV</vt:lpstr>
      <vt:lpstr>Menu Gerencial – Abrir Gaveta</vt:lpstr>
      <vt:lpstr>Menu Gerencial – Acessar Administração TEF</vt:lpstr>
      <vt:lpstr>Menu Gerencial – Cancelar Ultimo Cupom</vt:lpstr>
      <vt:lpstr>Menu Gerencial – Comprovante para Fins de troca</vt:lpstr>
      <vt:lpstr>Menu Gerencial – Conferencia de Caixas</vt:lpstr>
      <vt:lpstr>Menu Gerencial – Conferencia de Pacotes  (Por Item)</vt:lpstr>
      <vt:lpstr>Menu Gerencial – Conferencia de Pacotes  (Por Venda)</vt:lpstr>
      <vt:lpstr>Menu Gerencial – Consulta de Produtos</vt:lpstr>
      <vt:lpstr>Menu Gerencial – Devolução de Venda</vt:lpstr>
      <vt:lpstr>Menu Gerencial – Enviar logs do POS</vt:lpstr>
      <vt:lpstr>Menu Gerencial – Faturamento Pgto c/ Cartão</vt:lpstr>
      <vt:lpstr>Menu Gerencial – Fechamento de Caixa</vt:lpstr>
      <vt:lpstr>Menu Gerencial – Horário de Verão ECF</vt:lpstr>
      <vt:lpstr>Menu Gerencial – Lista de Presente</vt:lpstr>
      <vt:lpstr>Menu Gerencial – Nota Fiscal Eletronica (Nfe)</vt:lpstr>
      <vt:lpstr>Menu Gerencial – Permissões de Usuários:</vt:lpstr>
      <vt:lpstr>Menu Gerencial – Preferências</vt:lpstr>
      <vt:lpstr>Menu Gerencial – Recebimento de Faturas</vt:lpstr>
      <vt:lpstr>Menu Gerencial – RZ</vt:lpstr>
      <vt:lpstr>Menu Gerencial – Relatório de Redução Z</vt:lpstr>
      <vt:lpstr>Menu Gerencial – Relatórios</vt:lpstr>
      <vt:lpstr>Menu Gerencial – Resolução de Inconsistências</vt:lpstr>
      <vt:lpstr>Menu Gerencial – Sangria</vt:lpstr>
      <vt:lpstr>Menu Gerencial – Sincronização de Dados</vt:lpstr>
      <vt:lpstr>Menu Gerencial – Sobre</vt:lpstr>
      <vt:lpstr>Menu Gerencial – Substituição de Cupom Fiscal</vt:lpstr>
      <vt:lpstr>Menu Gerencial – Suprimento</vt:lpstr>
      <vt:lpstr>Menu Gerencial – Vale compras - Trocas</vt:lpstr>
      <vt:lpstr>Menu Gerencial – Vendas em Aberto</vt:lpstr>
      <vt:lpstr>Demonstração Prática</vt:lpstr>
      <vt:lpstr>Agradecemos sua participação!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Gislaini Grasielli Cordeiro Bosse</cp:lastModifiedBy>
  <cp:revision>120</cp:revision>
  <cp:lastPrinted>2016-07-04T16:49:09Z</cp:lastPrinted>
  <dcterms:created xsi:type="dcterms:W3CDTF">2016-03-21T18:29:28Z</dcterms:created>
  <dcterms:modified xsi:type="dcterms:W3CDTF">2016-08-19T17:51:13Z</dcterms:modified>
</cp:coreProperties>
</file>