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21" r:id="rId2"/>
    <p:sldId id="324" r:id="rId3"/>
    <p:sldId id="356" r:id="rId4"/>
    <p:sldId id="264" r:id="rId5"/>
    <p:sldId id="355" r:id="rId6"/>
    <p:sldId id="368" r:id="rId7"/>
    <p:sldId id="369" r:id="rId8"/>
    <p:sldId id="329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94B"/>
    <a:srgbClr val="FBA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67" autoAdjust="0"/>
    <p:restoredTop sz="95778" autoAdjust="0"/>
  </p:normalViewPr>
  <p:slideViewPr>
    <p:cSldViewPr>
      <p:cViewPr>
        <p:scale>
          <a:sx n="66" d="100"/>
          <a:sy n="66" d="100"/>
        </p:scale>
        <p:origin x="-127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5" Type="http://schemas.openxmlformats.org/officeDocument/2006/relationships/slide" Target="slides/slide7.xml"/><Relationship Id="rId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DBEF-7CA1-49DC-B3E0-4BE5A86D7CAA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BF8C0-1362-41DD-8384-8C4C44123E4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06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1561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Boas</a:t>
            </a:r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vindas</a:t>
            </a:r>
          </a:p>
          <a:p>
            <a:pPr algn="ctr"/>
            <a:endParaRPr lang="pt-BR" sz="28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Dica: Dê as boas vindas instrutor deve dar a saudação ao </a:t>
            </a:r>
            <a:r>
              <a:rPr lang="pt-BR" sz="1100" b="1" dirty="0" smtClean="0">
                <a:solidFill>
                  <a:srgbClr val="F6A01A"/>
                </a:solidFill>
                <a:latin typeface="Verdana"/>
                <a:cs typeface="Verdana"/>
              </a:rPr>
              <a:t>participante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convite a realizar todo o programa de treinamento</a:t>
            </a:r>
            <a:r>
              <a:rPr lang="pt-BR" sz="12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(são palavras de 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incentivo!!)</a:t>
            </a:r>
          </a:p>
          <a:p>
            <a:endParaRPr lang="pt-BR" dirty="0" smtClean="0"/>
          </a:p>
          <a:p>
            <a:r>
              <a:rPr lang="en-US" dirty="0" err="1" smtClean="0"/>
              <a:t>Título</a:t>
            </a:r>
            <a:r>
              <a:rPr lang="en-US" dirty="0" smtClean="0"/>
              <a:t>: </a:t>
            </a:r>
            <a:r>
              <a:rPr lang="en-US" dirty="0" err="1" smtClean="0"/>
              <a:t>verdana</a:t>
            </a:r>
            <a:r>
              <a:rPr lang="en-US" dirty="0" smtClean="0"/>
              <a:t>, 40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negrito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laranja</a:t>
            </a:r>
            <a:r>
              <a:rPr lang="en-US" baseline="0" dirty="0" smtClean="0"/>
              <a:t> | Ex.: </a:t>
            </a:r>
            <a:r>
              <a:rPr lang="en-US" baseline="0" dirty="0" err="1" smtClean="0"/>
              <a:t>titulo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curso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Por</a:t>
            </a:r>
            <a:r>
              <a:rPr lang="en-US" baseline="0" dirty="0" smtClean="0"/>
              <a:t> favor, </a:t>
            </a:r>
            <a:r>
              <a:rPr lang="en-US" baseline="0" dirty="0" err="1" smtClean="0"/>
              <a:t>atentar</a:t>
            </a:r>
            <a:r>
              <a:rPr lang="en-US" baseline="0" dirty="0" smtClean="0"/>
              <a:t>-se </a:t>
            </a:r>
            <a:r>
              <a:rPr lang="en-US" baseline="0" dirty="0" err="1" smtClean="0"/>
              <a:t>ao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alinhamento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texto</a:t>
            </a:r>
            <a:r>
              <a:rPr lang="en-US" baseline="0" dirty="0" smtClean="0"/>
              <a:t> ,</a:t>
            </a:r>
            <a:r>
              <a:rPr lang="en-US" baseline="0" dirty="0" err="1" smtClean="0"/>
              <a:t>sem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justificar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endParaRPr lang="pt-BR" b="1" dirty="0" smtClean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>
                <a:solidFill>
                  <a:prstClr val="black"/>
                </a:solidFill>
              </a:rPr>
              <a:pPr/>
              <a:t>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45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>
                <a:solidFill>
                  <a:srgbClr val="022859"/>
                </a:solidFill>
                <a:cs typeface="Estrangelo Edessa" pitchFamily="66" charset="0"/>
              </a:rPr>
              <a:t>Convidamos você a participar  dos cursos oferecidos pela empresa. Confira o nosso calendário de curso presencial disponível no site da Linx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6296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13/08/2014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23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16" r="54722"/>
          <a:stretch/>
        </p:blipFill>
        <p:spPr>
          <a:xfrm>
            <a:off x="0" y="829535"/>
            <a:ext cx="4478482" cy="573318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49" r="59048" b="28959"/>
          <a:stretch/>
        </p:blipFill>
        <p:spPr bwMode="auto">
          <a:xfrm>
            <a:off x="1" y="1190171"/>
            <a:ext cx="4064000" cy="322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tângulo 33"/>
          <p:cNvSpPr/>
          <p:nvPr/>
        </p:nvSpPr>
        <p:spPr>
          <a:xfrm>
            <a:off x="4062604" y="0"/>
            <a:ext cx="5081396" cy="6858000"/>
          </a:xfrm>
          <a:prstGeom prst="rect">
            <a:avLst/>
          </a:prstGeom>
          <a:solidFill>
            <a:srgbClr val="C5C7C8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Imagem 56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404443"/>
            <a:ext cx="1555751" cy="1543051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5718"/>
            <a:ext cx="1485900" cy="1460500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9902"/>
            <a:ext cx="1517651" cy="1511301"/>
          </a:xfrm>
          <a:prstGeom prst="rect">
            <a:avLst/>
          </a:prstGeom>
        </p:spPr>
      </p:pic>
      <p:pic>
        <p:nvPicPr>
          <p:cNvPr id="3" name="Imagem 2" descr="IV.png"/>
          <p:cNvPicPr>
            <a:picLocks noChangeAspect="1"/>
          </p:cNvPicPr>
          <p:nvPr/>
        </p:nvPicPr>
        <p:blipFill>
          <a:blip r:embed="rId6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391104"/>
            <a:ext cx="1555751" cy="1543051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6893"/>
            <a:ext cx="1485900" cy="1460500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8088"/>
            <a:ext cx="1517651" cy="1511301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73" r="62287" b="32352"/>
          <a:stretch/>
        </p:blipFill>
        <p:spPr>
          <a:xfrm>
            <a:off x="0" y="1407886"/>
            <a:ext cx="3730171" cy="2757714"/>
          </a:xfrm>
          <a:prstGeom prst="rect">
            <a:avLst/>
          </a:prstGeom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8" t="17561" r="19187" b="28533"/>
          <a:stretch/>
        </p:blipFill>
        <p:spPr bwMode="auto">
          <a:xfrm>
            <a:off x="4366349" y="3043034"/>
            <a:ext cx="411301" cy="42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4224316" y="2519280"/>
            <a:ext cx="4919684" cy="1893063"/>
          </a:xfrm>
        </p:spPr>
        <p:txBody>
          <a:bodyPr>
            <a:normAutofit fontScale="90000"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Índice de Acréscimo e Descontos para plano de pagamento</a:t>
            </a:r>
            <a:endParaRPr lang="pt-BR" sz="36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777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Após a realização desse curso você estará apto a:</a:t>
            </a:r>
            <a:endParaRPr lang="pt-BR" sz="40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886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400" b="1" dirty="0" smtClean="0"/>
              <a:t>Capacitado para transformar percentuais em índices de acréscimos e descontos</a:t>
            </a:r>
            <a:r>
              <a:rPr lang="pt-BR" sz="2400" dirty="0" smtClean="0"/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400" b="1" dirty="0" smtClean="0"/>
              <a:t>Configurar o plano de pagamento no campo Índice.</a:t>
            </a:r>
            <a:endParaRPr lang="pt-BR" sz="2400" b="1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3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01. Conceitos </a:t>
            </a:r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Gerais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886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treinamento de Índice de Acréscimos e descontos é destinado</a:t>
            </a:r>
            <a:r>
              <a:rPr lang="pt-BR" sz="2400" dirty="0" smtClean="0"/>
              <a:t> consultores do produto Microvix, e tem por objetivo orientar as configurações necessárias a serem feitas no Windows/ERP e impressão.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regra de comissão, funciona por portal.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BR" sz="2400" dirty="0" smtClean="0"/>
              <a:t>Não é possível um portal possuir mais de uma regra de comissão ativa.</a:t>
            </a: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02</a:t>
            </a:r>
            <a:r>
              <a:rPr lang="pt-BR" sz="4000" b="1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. Indice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– Plano de pagamento: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 smtClean="0"/>
              <a:t>Faturamento&gt; Cadastros Auxiliares&gt; Plano de pagamento&gt;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17" y="2348880"/>
            <a:ext cx="816292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8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03. Índice para Desconto: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 fontScale="70000" lnSpcReduction="20000"/>
          </a:bodyPr>
          <a:lstStyle/>
          <a:p>
            <a:r>
              <a:rPr lang="pt-BR" sz="2800" u="sng" dirty="0"/>
              <a:t>Exemplo para encontrar o índice: </a:t>
            </a:r>
            <a:endParaRPr lang="pt-BR" sz="2800" dirty="0"/>
          </a:p>
          <a:p>
            <a:r>
              <a:rPr lang="pt-BR" sz="2800" dirty="0"/>
              <a:t>Se o desconto for igual a 40%, o índice, portanto será 0,60. Pois é feito o seguinte cálculo: 100 – 40 (percentual de desconto) = 60 (Resultado).</a:t>
            </a:r>
          </a:p>
          <a:p>
            <a:r>
              <a:rPr lang="pt-BR" sz="2800" dirty="0"/>
              <a:t>Ou seja, 60 (Resultado) / 100 = 0,60 que é, portanto, o índice de desconto.</a:t>
            </a:r>
          </a:p>
          <a:p>
            <a:r>
              <a:rPr lang="pt-BR" sz="2800" dirty="0"/>
              <a:t>Se o valor da venda/compra for R$ 300,00 então o novo valor da venda/compra será R$ 300,00 * 0,60 = R$ 180,00. </a:t>
            </a:r>
          </a:p>
          <a:p>
            <a:r>
              <a:rPr lang="pt-BR" sz="2800" dirty="0"/>
              <a:t>Ou seja, R$ 300,00 – 40% de desconto = R$ 180,00.</a:t>
            </a:r>
          </a:p>
          <a:p>
            <a:r>
              <a:rPr lang="pt-BR" sz="2800" dirty="0"/>
              <a:t> </a:t>
            </a:r>
          </a:p>
          <a:p>
            <a:r>
              <a:rPr lang="pt-BR" sz="2800" dirty="0"/>
              <a:t>Caso a venda ou compra seja parcelada e possua desconto é necessário dividir o valor do índice pela quantidade de parcelas, e o resultado dessa divisão será o novo índice. Para compreender melhor, pode-se observar o seguinte exemplo:</a:t>
            </a:r>
          </a:p>
          <a:p>
            <a:r>
              <a:rPr lang="pt-BR" sz="2800" dirty="0"/>
              <a:t> </a:t>
            </a:r>
          </a:p>
          <a:p>
            <a:r>
              <a:rPr lang="pt-BR" sz="2800" u="sng" dirty="0"/>
              <a:t>Exemplo: </a:t>
            </a:r>
            <a:endParaRPr lang="pt-BR" sz="2800" dirty="0"/>
          </a:p>
          <a:p>
            <a:r>
              <a:rPr lang="pt-BR" sz="2800" dirty="0"/>
              <a:t>Suponha que o valor da venda/compra seja R$ 300,00.</a:t>
            </a:r>
          </a:p>
          <a:p>
            <a:r>
              <a:rPr lang="pt-BR" sz="2800" dirty="0"/>
              <a:t>Desconto = 40%.</a:t>
            </a:r>
          </a:p>
          <a:p>
            <a:r>
              <a:rPr lang="pt-BR" sz="2800" dirty="0"/>
              <a:t>Quantidade de parcelas = 5.</a:t>
            </a:r>
          </a:p>
          <a:p>
            <a:r>
              <a:rPr lang="pt-BR" sz="2800" dirty="0"/>
              <a:t>O índice nesse caso será 0,60 / 5 = 0,12.</a:t>
            </a:r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7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04.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Índice para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Acréscimos: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 fontScale="55000" lnSpcReduction="20000"/>
          </a:bodyPr>
          <a:lstStyle/>
          <a:p>
            <a:r>
              <a:rPr lang="pt-BR" sz="2800" u="sng" dirty="0"/>
              <a:t>Exemplo para encontrar o índice: </a:t>
            </a:r>
            <a:endParaRPr lang="pt-BR" sz="2800" dirty="0"/>
          </a:p>
          <a:p>
            <a:r>
              <a:rPr lang="pt-BR" sz="2800" dirty="0"/>
              <a:t>Se o </a:t>
            </a:r>
            <a:r>
              <a:rPr lang="pt-BR" sz="2800" dirty="0" smtClean="0"/>
              <a:t>acréscimo </a:t>
            </a:r>
            <a:r>
              <a:rPr lang="pt-BR" sz="2800" dirty="0" smtClean="0"/>
              <a:t> </a:t>
            </a:r>
            <a:r>
              <a:rPr lang="pt-BR" sz="2800" dirty="0"/>
              <a:t>for igual a </a:t>
            </a:r>
            <a:r>
              <a:rPr lang="pt-BR" sz="2800" dirty="0" smtClean="0"/>
              <a:t>,35%, </a:t>
            </a:r>
            <a:r>
              <a:rPr lang="pt-BR" sz="2800" dirty="0"/>
              <a:t>o índice, portanto será </a:t>
            </a:r>
            <a:r>
              <a:rPr lang="pt-BR" sz="2800" dirty="0" smtClean="0"/>
              <a:t>1,035</a:t>
            </a:r>
            <a:r>
              <a:rPr lang="pt-BR" sz="2800" dirty="0" smtClean="0"/>
              <a:t>. </a:t>
            </a:r>
          </a:p>
          <a:p>
            <a:r>
              <a:rPr lang="pt-BR" sz="2800" dirty="0" smtClean="0"/>
              <a:t>Pois </a:t>
            </a:r>
            <a:r>
              <a:rPr lang="pt-BR" sz="2800" dirty="0"/>
              <a:t>é feito o seguinte cálculo: </a:t>
            </a:r>
            <a:endParaRPr lang="pt-BR" sz="2800" dirty="0" smtClean="0"/>
          </a:p>
          <a:p>
            <a:r>
              <a:rPr lang="pt-BR" sz="2800" dirty="0" smtClean="0"/>
              <a:t>Regra de 3 +1</a:t>
            </a:r>
          </a:p>
          <a:p>
            <a:r>
              <a:rPr lang="pt-BR" sz="2800" dirty="0" smtClean="0"/>
              <a:t>1      100</a:t>
            </a:r>
            <a:endParaRPr lang="pt-BR" sz="2800" dirty="0"/>
          </a:p>
          <a:p>
            <a:r>
              <a:rPr lang="pt-BR" sz="2800" dirty="0" smtClean="0"/>
              <a:t>X        3,5  </a:t>
            </a:r>
          </a:p>
          <a:p>
            <a:r>
              <a:rPr lang="pt-BR" sz="2800" dirty="0" smtClean="0"/>
              <a:t>3,5 = 100x</a:t>
            </a:r>
          </a:p>
          <a:p>
            <a:r>
              <a:rPr lang="pt-BR" sz="2800" dirty="0" smtClean="0"/>
              <a:t>X=0,035+1</a:t>
            </a:r>
          </a:p>
          <a:p>
            <a:r>
              <a:rPr lang="pt-BR" sz="2800" dirty="0" smtClean="0"/>
              <a:t>X= 1,035</a:t>
            </a:r>
          </a:p>
          <a:p>
            <a:endParaRPr lang="pt-BR" sz="2800" dirty="0" smtClean="0"/>
          </a:p>
          <a:p>
            <a:r>
              <a:rPr lang="pt-BR" sz="2800" dirty="0" smtClean="0"/>
              <a:t>Se </a:t>
            </a:r>
            <a:r>
              <a:rPr lang="pt-BR" sz="2800" dirty="0"/>
              <a:t>o valor da venda/compra for R$ </a:t>
            </a:r>
            <a:r>
              <a:rPr lang="pt-BR" sz="2800" dirty="0" smtClean="0"/>
              <a:t>200,00 </a:t>
            </a:r>
            <a:r>
              <a:rPr lang="pt-BR" sz="2800" dirty="0"/>
              <a:t>então o novo valor da venda/compra será R$ </a:t>
            </a:r>
            <a:r>
              <a:rPr lang="pt-BR" sz="2800" dirty="0" smtClean="0"/>
              <a:t>200,00 </a:t>
            </a:r>
            <a:r>
              <a:rPr lang="pt-BR" sz="2800" dirty="0"/>
              <a:t>* </a:t>
            </a:r>
            <a:r>
              <a:rPr lang="pt-BR" sz="2800" dirty="0" smtClean="0"/>
              <a:t>1,035=  R$207,00</a:t>
            </a:r>
            <a:endParaRPr lang="pt-BR" sz="2800" dirty="0"/>
          </a:p>
          <a:p>
            <a:r>
              <a:rPr lang="pt-BR" sz="2800" dirty="0"/>
              <a:t> </a:t>
            </a:r>
          </a:p>
          <a:p>
            <a:r>
              <a:rPr lang="pt-BR" sz="2800" dirty="0"/>
              <a:t>Caso a venda ou compra seja parcelada e possua desconto é necessário dividir o valor do índice pela quantidade de parcelas, e o resultado dessa divisão será o novo índice. Para compreender melhor, pode-se observar o seguinte exemplo:</a:t>
            </a:r>
          </a:p>
          <a:p>
            <a:r>
              <a:rPr lang="pt-BR" sz="2800" dirty="0"/>
              <a:t> </a:t>
            </a:r>
          </a:p>
          <a:p>
            <a:r>
              <a:rPr lang="pt-BR" sz="2800" u="sng" dirty="0"/>
              <a:t>Exemplo: </a:t>
            </a:r>
            <a:endParaRPr lang="pt-BR" sz="2800" dirty="0"/>
          </a:p>
          <a:p>
            <a:r>
              <a:rPr lang="pt-BR" sz="2800" dirty="0"/>
              <a:t>Suponha que o valor da venda/compra seja R$ </a:t>
            </a:r>
            <a:r>
              <a:rPr lang="pt-BR" sz="2800" dirty="0" smtClean="0"/>
              <a:t>200,00</a:t>
            </a:r>
            <a:r>
              <a:rPr lang="pt-BR" sz="2800" dirty="0"/>
              <a:t>.</a:t>
            </a:r>
          </a:p>
          <a:p>
            <a:r>
              <a:rPr lang="pt-BR" sz="2800" dirty="0" err="1" smtClean="0"/>
              <a:t>Acrécimo</a:t>
            </a:r>
            <a:r>
              <a:rPr lang="pt-BR" sz="2800" dirty="0" smtClean="0"/>
              <a:t> </a:t>
            </a:r>
            <a:r>
              <a:rPr lang="pt-BR" sz="2800" dirty="0"/>
              <a:t>= </a:t>
            </a:r>
            <a:r>
              <a:rPr lang="pt-BR" sz="2800" dirty="0" smtClean="0"/>
              <a:t>3,5%.</a:t>
            </a:r>
            <a:endParaRPr lang="pt-BR" sz="2800" dirty="0"/>
          </a:p>
          <a:p>
            <a:r>
              <a:rPr lang="pt-BR" sz="2800" dirty="0"/>
              <a:t>Quantidade de parcelas = </a:t>
            </a:r>
            <a:r>
              <a:rPr lang="pt-BR" sz="2800" dirty="0" smtClean="0"/>
              <a:t>54</a:t>
            </a:r>
            <a:endParaRPr lang="pt-BR" sz="2800" dirty="0"/>
          </a:p>
          <a:p>
            <a:r>
              <a:rPr lang="pt-BR" sz="2800" dirty="0"/>
              <a:t>O índice nesse caso será </a:t>
            </a:r>
            <a:r>
              <a:rPr lang="pt-BR" sz="2800" dirty="0" smtClean="0"/>
              <a:t>1,035</a:t>
            </a:r>
            <a:r>
              <a:rPr lang="pt-BR" sz="2800" dirty="0" smtClean="0"/>
              <a:t> /4 </a:t>
            </a:r>
            <a:r>
              <a:rPr lang="pt-BR" sz="2800" dirty="0"/>
              <a:t>= </a:t>
            </a:r>
            <a:r>
              <a:rPr lang="pt-BR" sz="2800" dirty="0" smtClean="0"/>
              <a:t>0,2588.</a:t>
            </a: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44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59564" y="3633775"/>
            <a:ext cx="638464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22859"/>
                </a:solidFill>
                <a:cs typeface="Estrangelo Edessa" pitchFamily="66" charset="0"/>
              </a:rPr>
              <a:t>Agradecemos sua </a:t>
            </a:r>
            <a:r>
              <a:rPr lang="pt-BR" sz="2400" b="1" dirty="0" smtClean="0">
                <a:solidFill>
                  <a:srgbClr val="022859"/>
                </a:solidFill>
                <a:cs typeface="Estrangelo Edessa" pitchFamily="66" charset="0"/>
              </a:rPr>
              <a:t>participação</a:t>
            </a:r>
            <a:r>
              <a:rPr lang="pt-BR" b="1" dirty="0" smtClean="0">
                <a:solidFill>
                  <a:srgbClr val="022859"/>
                </a:solidFill>
                <a:cs typeface="Estrangelo Edessa" pitchFamily="66" charset="0"/>
              </a:rPr>
              <a:t>!</a:t>
            </a:r>
            <a:endParaRPr lang="pt-BR" b="1" dirty="0">
              <a:solidFill>
                <a:srgbClr val="022859"/>
              </a:solidFill>
              <a:cs typeface="Estrangelo Edessa" pitchFamily="66" charset="0"/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r>
              <a:rPr lang="pt-BR" dirty="0" smtClean="0">
                <a:solidFill>
                  <a:srgbClr val="022859"/>
                </a:solidFill>
              </a:rPr>
              <a:t>Para informações sobre outros cursos acesse:</a:t>
            </a:r>
          </a:p>
          <a:p>
            <a:r>
              <a:rPr lang="pt-BR" sz="2400" dirty="0" smtClean="0">
                <a:solidFill>
                  <a:srgbClr val="022859"/>
                </a:solidFill>
                <a:cs typeface="Estrangelo Edessa" pitchFamily="66" charset="0"/>
              </a:rPr>
              <a:t>Educar.linx.com.br</a:t>
            </a:r>
            <a:endParaRPr lang="pt-BR" sz="2400" dirty="0" smtClean="0">
              <a:solidFill>
                <a:srgbClr val="022859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-1" y="313994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6" name="Imagem 5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-3688" y="2730566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-3687" y="5386677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565" y="633330"/>
            <a:ext cx="6406480" cy="1470025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Agradecimento</a:t>
            </a:r>
          </a:p>
        </p:txBody>
      </p:sp>
    </p:spTree>
    <p:extLst>
      <p:ext uri="{BB962C8B-B14F-4D97-AF65-F5344CB8AC3E}">
        <p14:creationId xmlns:p14="http://schemas.microsoft.com/office/powerpoint/2010/main" val="34903993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4560</TotalTime>
  <Words>385</Words>
  <Application>Microsoft Office PowerPoint</Application>
  <PresentationFormat>Apresentação na tela (4:3)</PresentationFormat>
  <Paragraphs>63</Paragraphs>
  <Slides>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Apresentação do PowerPoint</vt:lpstr>
      <vt:lpstr>Índice de Acréscimo e Descontos para plano de pagamento</vt:lpstr>
      <vt:lpstr> Após a realização desse curso você estará apto a:</vt:lpstr>
      <vt:lpstr>01. Conceitos Gerais</vt:lpstr>
      <vt:lpstr>02. Indice – Plano de pagamento:</vt:lpstr>
      <vt:lpstr>03. Índice para Desconto:</vt:lpstr>
      <vt:lpstr>04. Índice para Acréscimos:</vt:lpstr>
      <vt:lpstr>Agradecimento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Marcos Vinicio Silva</dc:creator>
  <cp:lastModifiedBy>Gislaini Grasielli Cordeiro Bosse</cp:lastModifiedBy>
  <cp:revision>204</cp:revision>
  <dcterms:created xsi:type="dcterms:W3CDTF">2013-12-23T17:00:42Z</dcterms:created>
  <dcterms:modified xsi:type="dcterms:W3CDTF">2014-08-13T17:17:53Z</dcterms:modified>
</cp:coreProperties>
</file>