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321" r:id="rId2"/>
    <p:sldId id="324" r:id="rId3"/>
    <p:sldId id="356" r:id="rId4"/>
    <p:sldId id="264" r:id="rId5"/>
    <p:sldId id="359" r:id="rId6"/>
    <p:sldId id="355" r:id="rId7"/>
    <p:sldId id="360" r:id="rId8"/>
    <p:sldId id="361" r:id="rId9"/>
    <p:sldId id="329" r:id="rId10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994B"/>
    <a:srgbClr val="FBA5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enhum Estilo, Grade de Tabe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567" autoAdjust="0"/>
    <p:restoredTop sz="95778" autoAdjust="0"/>
  </p:normalViewPr>
  <p:slideViewPr>
    <p:cSldViewPr>
      <p:cViewPr>
        <p:scale>
          <a:sx n="66" d="100"/>
          <a:sy n="66" d="100"/>
        </p:scale>
        <p:origin x="-1272" y="-2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9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5.xml"/><Relationship Id="rId7" Type="http://schemas.openxmlformats.org/officeDocument/2006/relationships/slide" Target="slides/slide9.xml"/><Relationship Id="rId2" Type="http://schemas.openxmlformats.org/officeDocument/2006/relationships/slide" Target="slides/slide4.xml"/><Relationship Id="rId1" Type="http://schemas.openxmlformats.org/officeDocument/2006/relationships/slide" Target="slides/slide3.xml"/><Relationship Id="rId6" Type="http://schemas.openxmlformats.org/officeDocument/2006/relationships/slide" Target="slides/slide8.xml"/><Relationship Id="rId5" Type="http://schemas.openxmlformats.org/officeDocument/2006/relationships/slide" Target="slides/slide7.xml"/><Relationship Id="rId4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38DBEF-7CA1-49DC-B3E0-4BE5A86D7CAA}" type="datetimeFigureOut">
              <a:rPr lang="pt-BR" smtClean="0"/>
              <a:pPr/>
              <a:t>04/08/2014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0BF8C0-1362-41DD-8384-8C4C44123E48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61067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B1837C-3CF4-4912-9187-33C92E957465}" type="slidenum">
              <a:rPr lang="pt-BR" smtClean="0"/>
              <a:pPr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215619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srgbClr val="F996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Boas</a:t>
            </a:r>
            <a:r>
              <a:rPr lang="pt-BR"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pt-BR" sz="2000" b="1" dirty="0" smtClean="0">
                <a:solidFill>
                  <a:srgbClr val="F9960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vindas</a:t>
            </a:r>
          </a:p>
          <a:p>
            <a:pPr algn="ctr"/>
            <a:endParaRPr lang="pt-BR" sz="2800" dirty="0" smtClean="0">
              <a:solidFill>
                <a:schemeClr val="bg1"/>
              </a:solidFill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Dica: Dê as boas vindas instrutor deve dar a saudação ao </a:t>
            </a:r>
            <a:r>
              <a:rPr lang="pt-BR" sz="1100" b="1" dirty="0" smtClean="0">
                <a:solidFill>
                  <a:srgbClr val="F6A01A"/>
                </a:solidFill>
                <a:latin typeface="Verdana"/>
                <a:cs typeface="Verdana"/>
              </a:rPr>
              <a:t>participante</a:t>
            </a:r>
            <a:r>
              <a:rPr lang="pt-BR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convite a realizar todo o programa de treinamento</a:t>
            </a:r>
            <a:r>
              <a:rPr lang="pt-BR" sz="1200" b="1" baseline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(são palavras de </a:t>
            </a:r>
            <a:r>
              <a:rPr lang="pt-BR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incentivo!!)</a:t>
            </a:r>
          </a:p>
          <a:p>
            <a:endParaRPr lang="pt-BR" dirty="0" smtClean="0"/>
          </a:p>
          <a:p>
            <a:r>
              <a:rPr lang="en-US" dirty="0" err="1" smtClean="0"/>
              <a:t>Título</a:t>
            </a:r>
            <a:r>
              <a:rPr lang="en-US" dirty="0" smtClean="0"/>
              <a:t>: </a:t>
            </a:r>
            <a:r>
              <a:rPr lang="en-US" dirty="0" err="1" smtClean="0"/>
              <a:t>verdana</a:t>
            </a:r>
            <a:r>
              <a:rPr lang="en-US" dirty="0" smtClean="0"/>
              <a:t>, 40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negrito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cor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preta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ou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laranja</a:t>
            </a:r>
            <a:r>
              <a:rPr lang="en-US" baseline="0" dirty="0" smtClean="0"/>
              <a:t> | Ex.: </a:t>
            </a:r>
            <a:r>
              <a:rPr lang="en-US" baseline="0" dirty="0" err="1" smtClean="0"/>
              <a:t>titulo</a:t>
            </a:r>
            <a:r>
              <a:rPr lang="en-US" baseline="0" dirty="0" smtClean="0"/>
              <a:t> do </a:t>
            </a:r>
            <a:r>
              <a:rPr lang="en-US" baseline="0" dirty="0" err="1" smtClean="0"/>
              <a:t>curso</a:t>
            </a:r>
            <a:r>
              <a:rPr lang="en-US" baseline="0" dirty="0" smtClean="0"/>
              <a:t> </a:t>
            </a:r>
          </a:p>
          <a:p>
            <a:endParaRPr lang="en-US" baseline="0" dirty="0" smtClean="0"/>
          </a:p>
          <a:p>
            <a:r>
              <a:rPr lang="en-US" baseline="0" dirty="0" err="1" smtClean="0"/>
              <a:t>Por</a:t>
            </a:r>
            <a:r>
              <a:rPr lang="en-US" baseline="0" dirty="0" smtClean="0"/>
              <a:t> favor, </a:t>
            </a:r>
            <a:r>
              <a:rPr lang="en-US" baseline="0" dirty="0" err="1" smtClean="0"/>
              <a:t>atentar</a:t>
            </a:r>
            <a:r>
              <a:rPr lang="en-US" baseline="0" dirty="0" smtClean="0"/>
              <a:t>-se </a:t>
            </a:r>
            <a:r>
              <a:rPr lang="en-US" baseline="0" dirty="0" err="1" smtClean="0"/>
              <a:t>ao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alinhamento</a:t>
            </a:r>
            <a:r>
              <a:rPr lang="en-US" baseline="0" dirty="0" smtClean="0"/>
              <a:t> do </a:t>
            </a:r>
            <a:r>
              <a:rPr lang="en-US" baseline="0" dirty="0" err="1" smtClean="0"/>
              <a:t>texto</a:t>
            </a:r>
            <a:r>
              <a:rPr lang="en-US" baseline="0" dirty="0" smtClean="0"/>
              <a:t> ,</a:t>
            </a:r>
            <a:r>
              <a:rPr lang="en-US" baseline="0" dirty="0" err="1" smtClean="0"/>
              <a:t>sem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justificar</a:t>
            </a:r>
            <a:r>
              <a:rPr lang="en-US" baseline="0" dirty="0" smtClean="0"/>
              <a:t> </a:t>
            </a:r>
          </a:p>
          <a:p>
            <a:endParaRPr lang="en-US" baseline="0" dirty="0" smtClean="0"/>
          </a:p>
          <a:p>
            <a:endParaRPr lang="pt-BR" b="1" dirty="0" smtClean="0">
              <a:solidFill>
                <a:srgbClr val="FF0000"/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B1837C-3CF4-4912-9187-33C92E957465}" type="slidenum">
              <a:rPr lang="pt-BR" smtClean="0">
                <a:solidFill>
                  <a:prstClr val="black"/>
                </a:solidFill>
              </a:rPr>
              <a:pPr/>
              <a:t>2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445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dirty="0" smtClean="0">
                <a:solidFill>
                  <a:srgbClr val="022859"/>
                </a:solidFill>
                <a:cs typeface="Estrangelo Edessa" pitchFamily="66" charset="0"/>
              </a:rPr>
              <a:t>Convidamos você a participar  dos cursos oferecidos pela empresa. Confira o nosso calendário de curso presencial disponível no site da Linx</a:t>
            </a:r>
          </a:p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B1837C-3CF4-4912-9187-33C92E957465}" type="slidenum">
              <a:rPr lang="pt-BR" smtClean="0"/>
              <a:pPr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56296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04/08/2014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04/08/2014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04/08/2014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04/08/2014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04/08/2014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04/08/2014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04/08/2014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04/08/2014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04/08/2014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04/08/2014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04/08/2014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00DB3-DBF0-4086-B675-117E7A9610B8}" type="datetimeFigureOut">
              <a:rPr lang="pt-BR" smtClean="0"/>
              <a:pPr/>
              <a:t>04/08/2014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icture 2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44236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m 1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16" r="54722"/>
          <a:stretch/>
        </p:blipFill>
        <p:spPr>
          <a:xfrm>
            <a:off x="0" y="829535"/>
            <a:ext cx="4478482" cy="5733189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49" r="59048" b="28959"/>
          <a:stretch/>
        </p:blipFill>
        <p:spPr bwMode="auto">
          <a:xfrm>
            <a:off x="1" y="1190171"/>
            <a:ext cx="4064000" cy="3222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Retângulo 33"/>
          <p:cNvSpPr/>
          <p:nvPr/>
        </p:nvSpPr>
        <p:spPr>
          <a:xfrm>
            <a:off x="4062604" y="0"/>
            <a:ext cx="5081396" cy="6858000"/>
          </a:xfrm>
          <a:prstGeom prst="rect">
            <a:avLst/>
          </a:prstGeom>
          <a:solidFill>
            <a:srgbClr val="C5C7C8"/>
          </a:solidFill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7" name="Imagem 56"/>
          <p:cNvPicPr>
            <a:picLocks noChangeAspect="1"/>
          </p:cNvPicPr>
          <p:nvPr/>
        </p:nvPicPr>
        <p:blipFill rotWithShape="1"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18" r="65972" b="21482"/>
          <a:stretch/>
        </p:blipFill>
        <p:spPr>
          <a:xfrm>
            <a:off x="203200" y="1404443"/>
            <a:ext cx="1555751" cy="1543051"/>
          </a:xfrm>
          <a:prstGeom prst="rect">
            <a:avLst/>
          </a:prstGeom>
        </p:spPr>
      </p:pic>
      <p:pic>
        <p:nvPicPr>
          <p:cNvPr id="58" name="Imagem 57"/>
          <p:cNvPicPr>
            <a:picLocks noChangeAspect="1"/>
          </p:cNvPicPr>
          <p:nvPr/>
        </p:nvPicPr>
        <p:blipFill rotWithShape="1"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51" t="33704" r="33749" b="23704"/>
          <a:stretch/>
        </p:blipFill>
        <p:spPr>
          <a:xfrm>
            <a:off x="2273301" y="1445718"/>
            <a:ext cx="1485900" cy="1460500"/>
          </a:xfrm>
          <a:prstGeom prst="rect">
            <a:avLst/>
          </a:prstGeom>
        </p:spPr>
      </p:pic>
      <p:pic>
        <p:nvPicPr>
          <p:cNvPr id="59" name="Imagem 58"/>
          <p:cNvPicPr>
            <a:picLocks noChangeAspect="1"/>
          </p:cNvPicPr>
          <p:nvPr/>
        </p:nvPicPr>
        <p:blipFill rotWithShape="1"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06" t="33518" b="22408"/>
          <a:stretch/>
        </p:blipFill>
        <p:spPr>
          <a:xfrm>
            <a:off x="1170215" y="2709902"/>
            <a:ext cx="1517651" cy="1511301"/>
          </a:xfrm>
          <a:prstGeom prst="rect">
            <a:avLst/>
          </a:prstGeom>
        </p:spPr>
      </p:pic>
      <p:pic>
        <p:nvPicPr>
          <p:cNvPr id="3" name="Imagem 2" descr="IV.png"/>
          <p:cNvPicPr>
            <a:picLocks noChangeAspect="1"/>
          </p:cNvPicPr>
          <p:nvPr/>
        </p:nvPicPr>
        <p:blipFill>
          <a:blip r:embed="rId6" cstate="print"/>
          <a:srcRect t="85401"/>
          <a:stretch>
            <a:fillRect/>
          </a:stretch>
        </p:blipFill>
        <p:spPr>
          <a:xfrm>
            <a:off x="0" y="5856790"/>
            <a:ext cx="9144000" cy="1001210"/>
          </a:xfrm>
          <a:prstGeom prst="rect">
            <a:avLst/>
          </a:prstGeom>
        </p:spPr>
      </p:pic>
      <p:pic>
        <p:nvPicPr>
          <p:cNvPr id="14" name="Imagem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18" r="65972" b="21482"/>
          <a:stretch/>
        </p:blipFill>
        <p:spPr>
          <a:xfrm>
            <a:off x="203200" y="1391104"/>
            <a:ext cx="1555751" cy="1543051"/>
          </a:xfrm>
          <a:prstGeom prst="rect">
            <a:avLst/>
          </a:prstGeom>
        </p:spPr>
      </p:pic>
      <p:pic>
        <p:nvPicPr>
          <p:cNvPr id="55" name="Imagem 5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51" t="33704" r="33749" b="23704"/>
          <a:stretch/>
        </p:blipFill>
        <p:spPr>
          <a:xfrm>
            <a:off x="2273301" y="1446893"/>
            <a:ext cx="1485900" cy="1460500"/>
          </a:xfrm>
          <a:prstGeom prst="rect">
            <a:avLst/>
          </a:prstGeom>
        </p:spPr>
      </p:pic>
      <p:pic>
        <p:nvPicPr>
          <p:cNvPr id="56" name="Imagem 5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06" t="33518" b="22408"/>
          <a:stretch/>
        </p:blipFill>
        <p:spPr>
          <a:xfrm>
            <a:off x="1170215" y="2708088"/>
            <a:ext cx="1517651" cy="1511301"/>
          </a:xfrm>
          <a:prstGeom prst="rect">
            <a:avLst/>
          </a:prstGeom>
        </p:spPr>
      </p:pic>
      <p:pic>
        <p:nvPicPr>
          <p:cNvPr id="21" name="Imagem 2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473" r="62287" b="32352"/>
          <a:stretch/>
        </p:blipFill>
        <p:spPr>
          <a:xfrm>
            <a:off x="0" y="1407886"/>
            <a:ext cx="3730171" cy="2757714"/>
          </a:xfrm>
          <a:prstGeom prst="rect">
            <a:avLst/>
          </a:prstGeom>
        </p:spPr>
      </p:pic>
      <p:pic>
        <p:nvPicPr>
          <p:cNvPr id="35" name="Picture 7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88" t="17561" r="19187" b="28533"/>
          <a:stretch/>
        </p:blipFill>
        <p:spPr bwMode="auto">
          <a:xfrm>
            <a:off x="4366349" y="3043034"/>
            <a:ext cx="411301" cy="422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ítulo 4"/>
          <p:cNvSpPr>
            <a:spLocks noGrp="1"/>
          </p:cNvSpPr>
          <p:nvPr>
            <p:ph type="ctrTitle"/>
          </p:nvPr>
        </p:nvSpPr>
        <p:spPr>
          <a:xfrm>
            <a:off x="4224316" y="1772816"/>
            <a:ext cx="4919684" cy="2639527"/>
          </a:xfrm>
        </p:spPr>
        <p:txBody>
          <a:bodyPr>
            <a:normAutofit/>
          </a:bodyPr>
          <a:lstStyle/>
          <a:p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Configurações Cartão Fidelidade.</a:t>
            </a:r>
            <a:endParaRPr lang="pt-BR" sz="3600" b="1" dirty="0">
              <a:solidFill>
                <a:srgbClr val="FAA21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47778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Após a realização desse curso você estará apto a:</a:t>
            </a:r>
            <a:endParaRPr lang="pt-BR" sz="4000" b="1" dirty="0">
              <a:solidFill>
                <a:srgbClr val="FAA21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268760"/>
            <a:ext cx="8568952" cy="5088635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pt-BR" sz="2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pt-BR" sz="2400" b="1" dirty="0" smtClean="0"/>
              <a:t>Configurar O módulo cartão fidelidade  No Microvix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pt-BR" sz="2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5" name="Imagem 4" descr="IV.png"/>
          <p:cNvPicPr>
            <a:picLocks noChangeAspect="1"/>
          </p:cNvPicPr>
          <p:nvPr/>
        </p:nvPicPr>
        <p:blipFill>
          <a:blip r:embed="rId3" cstate="print"/>
          <a:srcRect t="85401"/>
          <a:stretch>
            <a:fillRect/>
          </a:stretch>
        </p:blipFill>
        <p:spPr>
          <a:xfrm>
            <a:off x="0" y="5856790"/>
            <a:ext cx="9144000" cy="1001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37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01. Conceitos </a:t>
            </a:r>
            <a:r>
              <a:rPr lang="pt-BR" sz="4000" b="1" dirty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Gerais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268760"/>
            <a:ext cx="8568952" cy="5088635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pt-BR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 treinamento de </a:t>
            </a:r>
            <a:r>
              <a:rPr lang="pt-BR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Configuração da rotina de cartão fidelidade</a:t>
            </a:r>
            <a:r>
              <a:rPr lang="pt-BR" sz="2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é </a:t>
            </a:r>
            <a:r>
              <a:rPr lang="pt-BR" sz="2400" dirty="0" smtClean="0"/>
              <a:t>destinado a consultores do produto Microvix, e tem por objetivo orientar as configurações necessárias a serem feitas no Microvix.</a:t>
            </a:r>
            <a:endParaRPr lang="pt-BR" sz="24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5" name="Imagem 4" descr="IV.png"/>
          <p:cNvPicPr>
            <a:picLocks noChangeAspect="1"/>
          </p:cNvPicPr>
          <p:nvPr/>
        </p:nvPicPr>
        <p:blipFill>
          <a:blip r:embed="rId3" cstate="print"/>
          <a:srcRect t="85401"/>
          <a:stretch>
            <a:fillRect/>
          </a:stretch>
        </p:blipFill>
        <p:spPr>
          <a:xfrm>
            <a:off x="0" y="5856790"/>
            <a:ext cx="9144000" cy="1001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2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1520" y="14759"/>
            <a:ext cx="8712968" cy="1470025"/>
          </a:xfrm>
        </p:spPr>
        <p:txBody>
          <a:bodyPr>
            <a:normAutofit/>
          </a:bodyPr>
          <a:lstStyle/>
          <a:p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02. </a:t>
            </a:r>
            <a:r>
              <a:rPr lang="pt-BR" sz="4000" dirty="0"/>
              <a:t>Como Ativar o Módulo/ Parâmetros </a:t>
            </a:r>
            <a:r>
              <a:rPr lang="pt-BR" sz="4000" dirty="0" smtClean="0"/>
              <a:t>Globais.</a:t>
            </a:r>
            <a:endParaRPr lang="pt-BR" sz="40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51520" y="1340768"/>
            <a:ext cx="8640960" cy="5016627"/>
          </a:xfrm>
        </p:spPr>
        <p:txBody>
          <a:bodyPr>
            <a:normAutofit fontScale="85000" lnSpcReduction="20000"/>
          </a:bodyPr>
          <a:lstStyle/>
          <a:p>
            <a:pPr marL="342900" indent="-342900" algn="just">
              <a:buFontTx/>
              <a:buChar char="-"/>
            </a:pPr>
            <a:r>
              <a:rPr lang="pt-BR" sz="2800" dirty="0"/>
              <a:t>O cliente precisa fazer a contratação comercial.  Após contatado, entrar em contato com o Comercial </a:t>
            </a:r>
            <a:r>
              <a:rPr lang="pt-BR" sz="2800" dirty="0" err="1"/>
              <a:t>Linx</a:t>
            </a:r>
            <a:r>
              <a:rPr lang="pt-BR" sz="2800" dirty="0"/>
              <a:t> para ativação do módulo.</a:t>
            </a:r>
          </a:p>
          <a:p>
            <a:pPr marL="342900" indent="-342900" algn="just">
              <a:buFontTx/>
              <a:buChar char="-"/>
            </a:pPr>
            <a:endParaRPr lang="pt-BR" sz="2800" dirty="0"/>
          </a:p>
          <a:p>
            <a:pPr marL="342900" indent="-342900" algn="just">
              <a:buFontTx/>
              <a:buChar char="-"/>
            </a:pPr>
            <a:endParaRPr lang="pt-BR" sz="2800" dirty="0"/>
          </a:p>
          <a:p>
            <a:pPr marL="342900" indent="-342900" algn="just">
              <a:buFontTx/>
              <a:buChar char="-"/>
            </a:pPr>
            <a:r>
              <a:rPr lang="pt-BR" sz="2800" dirty="0"/>
              <a:t>Acessar: Empresa&gt; parâmetros Globais&gt; CRM&gt; Verificar todos os parâmetros</a:t>
            </a:r>
          </a:p>
          <a:p>
            <a:pPr marL="342900" indent="-342900" algn="just">
              <a:buFontTx/>
              <a:buChar char="-"/>
            </a:pPr>
            <a:endParaRPr lang="pt-BR" sz="2800" dirty="0"/>
          </a:p>
          <a:p>
            <a:pPr marL="342900" indent="-342900" algn="just">
              <a:buFontTx/>
              <a:buChar char="-"/>
            </a:pPr>
            <a:r>
              <a:rPr lang="pt-BR" sz="2800" dirty="0"/>
              <a:t>Acessar&gt;Empresa&gt; parâmetros Globais&gt; Acesso Restrito&gt; CRM&gt; Verificar todos os parâmetros</a:t>
            </a:r>
          </a:p>
          <a:p>
            <a:pPr marL="342900" indent="-342900" algn="just">
              <a:buFontTx/>
              <a:buChar char="-"/>
            </a:pPr>
            <a:endParaRPr lang="pt-BR" sz="2800" dirty="0"/>
          </a:p>
          <a:p>
            <a:pPr marL="342900" indent="-342900" algn="just">
              <a:buFontTx/>
              <a:buChar char="-"/>
            </a:pPr>
            <a:r>
              <a:rPr lang="pt-BR" sz="2800" dirty="0"/>
              <a:t>Abrir um SAC solicitando:</a:t>
            </a:r>
          </a:p>
          <a:p>
            <a:pPr marL="342900" indent="-342900" algn="just">
              <a:buFontTx/>
              <a:buChar char="-"/>
            </a:pPr>
            <a:r>
              <a:rPr lang="pt-BR" sz="2800" dirty="0"/>
              <a:t>Habilitar a geração de pontos para cartão fidelidade: Portal: XXX Empresa XXX</a:t>
            </a:r>
          </a:p>
          <a:p>
            <a:pPr marL="342900" indent="-342900" algn="just">
              <a:buFontTx/>
              <a:buChar char="-"/>
            </a:pPr>
            <a:endParaRPr lang="pt-BR" sz="2800" dirty="0"/>
          </a:p>
          <a:p>
            <a:pPr marL="342900" indent="-342900" algn="just">
              <a:buFontTx/>
              <a:buChar char="-"/>
            </a:pPr>
            <a:endParaRPr lang="pt-BR" sz="2800" dirty="0"/>
          </a:p>
          <a:p>
            <a:pPr marL="342900" indent="-342900" algn="just">
              <a:buFontTx/>
              <a:buChar char="-"/>
            </a:pPr>
            <a:endParaRPr lang="pt-BR" sz="2800" dirty="0"/>
          </a:p>
        </p:txBody>
      </p:sp>
      <p:pic>
        <p:nvPicPr>
          <p:cNvPr id="5" name="Imagem 4" descr="IV.png"/>
          <p:cNvPicPr>
            <a:picLocks noChangeAspect="1"/>
          </p:cNvPicPr>
          <p:nvPr/>
        </p:nvPicPr>
        <p:blipFill>
          <a:blip r:embed="rId3" cstate="print"/>
          <a:srcRect t="85401"/>
          <a:stretch>
            <a:fillRect/>
          </a:stretch>
        </p:blipFill>
        <p:spPr>
          <a:xfrm>
            <a:off x="0" y="5856790"/>
            <a:ext cx="9144000" cy="1001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67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1520" y="14759"/>
            <a:ext cx="7772400" cy="1470025"/>
          </a:xfrm>
        </p:spPr>
        <p:txBody>
          <a:bodyPr>
            <a:normAutofit/>
          </a:bodyPr>
          <a:lstStyle/>
          <a:p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03. </a:t>
            </a:r>
            <a:r>
              <a:rPr lang="pt-BR" sz="4000" cap="all" dirty="0">
                <a:solidFill>
                  <a:srgbClr val="022859"/>
                </a:solidFill>
              </a:rPr>
              <a:t>Permissão de usuário</a:t>
            </a:r>
            <a:br>
              <a:rPr lang="pt-BR" sz="4000" cap="all" dirty="0">
                <a:solidFill>
                  <a:srgbClr val="022859"/>
                </a:solidFill>
              </a:rPr>
            </a:br>
            <a:endParaRPr lang="pt-BR" sz="40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51520" y="1340768"/>
            <a:ext cx="8640960" cy="5016627"/>
          </a:xfrm>
        </p:spPr>
        <p:txBody>
          <a:bodyPr>
            <a:normAutofit/>
          </a:bodyPr>
          <a:lstStyle/>
          <a:p>
            <a:pPr marL="342900" indent="-342900">
              <a:buFontTx/>
              <a:buChar char="-"/>
            </a:pPr>
            <a:r>
              <a:rPr lang="pt-BR" sz="2800" dirty="0"/>
              <a:t>Dentro da Permissão de usuário desejada&gt; no grupo de CRM&gt; </a:t>
            </a:r>
            <a:r>
              <a:rPr lang="pt-BR" sz="2800" dirty="0" smtClean="0"/>
              <a:t>Subgrupo</a:t>
            </a:r>
            <a:r>
              <a:rPr lang="pt-BR" sz="2800" dirty="0"/>
              <a:t>&gt; Cartão Fidelidade</a:t>
            </a:r>
            <a:endParaRPr lang="pt-BR" sz="2800" dirty="0"/>
          </a:p>
        </p:txBody>
      </p:sp>
      <p:pic>
        <p:nvPicPr>
          <p:cNvPr id="5" name="Imagem 4" descr="IV.png"/>
          <p:cNvPicPr>
            <a:picLocks noChangeAspect="1"/>
          </p:cNvPicPr>
          <p:nvPr/>
        </p:nvPicPr>
        <p:blipFill>
          <a:blip r:embed="rId3" cstate="print"/>
          <a:srcRect t="85401"/>
          <a:stretch>
            <a:fillRect/>
          </a:stretch>
        </p:blipFill>
        <p:spPr>
          <a:xfrm>
            <a:off x="0" y="5856790"/>
            <a:ext cx="9144000" cy="1001210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7545" y="2492896"/>
            <a:ext cx="4210050" cy="357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389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1520" y="14759"/>
            <a:ext cx="7772400" cy="1470025"/>
          </a:xfrm>
        </p:spPr>
        <p:txBody>
          <a:bodyPr>
            <a:normAutofit/>
          </a:bodyPr>
          <a:lstStyle/>
          <a:p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04. </a:t>
            </a:r>
            <a:r>
              <a:rPr lang="pt-BR" sz="4000" b="1" dirty="0">
                <a:solidFill>
                  <a:srgbClr val="022859"/>
                </a:solidFill>
                <a:latin typeface="Calibri" charset="0"/>
              </a:rPr>
              <a:t>Cadastros auxiliares</a:t>
            </a:r>
            <a:r>
              <a:rPr lang="pt-BR" sz="4000" b="1" dirty="0" smtClean="0">
                <a:solidFill>
                  <a:srgbClr val="022859"/>
                </a:solidFill>
                <a:latin typeface="Calibri" charset="0"/>
              </a:rPr>
              <a:t>:</a:t>
            </a:r>
            <a:endParaRPr lang="pt-BR" sz="40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51520" y="1340768"/>
            <a:ext cx="8640960" cy="5016627"/>
          </a:xfrm>
        </p:spPr>
        <p:txBody>
          <a:bodyPr>
            <a:normAutofit/>
          </a:bodyPr>
          <a:lstStyle/>
          <a:p>
            <a:pPr marL="342900" indent="-342900" algn="just">
              <a:buFontTx/>
              <a:buChar char="-"/>
            </a:pPr>
            <a:r>
              <a:rPr lang="pt-BR" sz="2800" dirty="0"/>
              <a:t>CRM&gt; Cartão Fidelidade&gt; Cadastros Auxiliares&gt;</a:t>
            </a:r>
          </a:p>
        </p:txBody>
      </p:sp>
      <p:pic>
        <p:nvPicPr>
          <p:cNvPr id="5" name="Imagem 4" descr="IV.png"/>
          <p:cNvPicPr>
            <a:picLocks noChangeAspect="1"/>
          </p:cNvPicPr>
          <p:nvPr/>
        </p:nvPicPr>
        <p:blipFill>
          <a:blip r:embed="rId3" cstate="print"/>
          <a:srcRect t="85401"/>
          <a:stretch>
            <a:fillRect/>
          </a:stretch>
        </p:blipFill>
        <p:spPr>
          <a:xfrm>
            <a:off x="0" y="5856790"/>
            <a:ext cx="9144000" cy="1001210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124" y="2276872"/>
            <a:ext cx="4343400" cy="321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578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51520" y="14759"/>
            <a:ext cx="7772400" cy="1470025"/>
          </a:xfrm>
        </p:spPr>
        <p:txBody>
          <a:bodyPr>
            <a:normAutofit/>
          </a:bodyPr>
          <a:lstStyle/>
          <a:p>
            <a:r>
              <a:rPr lang="pt-BR" sz="4000" b="1" dirty="0" smtClean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05. </a:t>
            </a:r>
            <a:r>
              <a:rPr lang="pt-BR" sz="4000" b="1" dirty="0" smtClean="0">
                <a:solidFill>
                  <a:srgbClr val="022859"/>
                </a:solidFill>
                <a:latin typeface="Calibri" charset="0"/>
              </a:rPr>
              <a:t>CRM:</a:t>
            </a:r>
            <a:endParaRPr lang="pt-BR" sz="40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51520" y="1340768"/>
            <a:ext cx="8640960" cy="5016627"/>
          </a:xfrm>
        </p:spPr>
        <p:txBody>
          <a:bodyPr>
            <a:normAutofit/>
          </a:bodyPr>
          <a:lstStyle/>
          <a:p>
            <a:pPr marL="342900" indent="-342900">
              <a:buFontTx/>
              <a:buChar char="-"/>
            </a:pPr>
            <a:r>
              <a:rPr lang="pt-BR" sz="2800" dirty="0"/>
              <a:t>CRM&gt; cadastro&gt;</a:t>
            </a:r>
          </a:p>
          <a:p>
            <a:pPr marL="342900" indent="-342900">
              <a:buFontTx/>
              <a:buChar char="-"/>
            </a:pPr>
            <a:r>
              <a:rPr lang="pt-BR" sz="2800" dirty="0"/>
              <a:t>Ao cadastrar ou alterar um cliente, preencher o campo cartão Fidelidade.</a:t>
            </a:r>
          </a:p>
        </p:txBody>
      </p:sp>
      <p:pic>
        <p:nvPicPr>
          <p:cNvPr id="5" name="Imagem 4" descr="IV.png"/>
          <p:cNvPicPr>
            <a:picLocks noChangeAspect="1"/>
          </p:cNvPicPr>
          <p:nvPr/>
        </p:nvPicPr>
        <p:blipFill>
          <a:blip r:embed="rId3" cstate="print"/>
          <a:srcRect t="85401"/>
          <a:stretch>
            <a:fillRect/>
          </a:stretch>
        </p:blipFill>
        <p:spPr>
          <a:xfrm>
            <a:off x="0" y="5856790"/>
            <a:ext cx="9144000" cy="1001210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245744"/>
            <a:ext cx="5423683" cy="747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765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aixaDeTexto 18"/>
          <p:cNvSpPr txBox="1"/>
          <p:nvPr/>
        </p:nvSpPr>
        <p:spPr>
          <a:xfrm>
            <a:off x="59565" y="3633775"/>
            <a:ext cx="5217876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rgbClr val="022859"/>
                </a:solidFill>
                <a:cs typeface="Estrangelo Edessa" pitchFamily="66" charset="0"/>
              </a:rPr>
              <a:t>Agradecemos sua </a:t>
            </a:r>
            <a:r>
              <a:rPr lang="pt-BR" sz="2400" b="1" dirty="0" smtClean="0">
                <a:solidFill>
                  <a:srgbClr val="022859"/>
                </a:solidFill>
                <a:cs typeface="Estrangelo Edessa" pitchFamily="66" charset="0"/>
              </a:rPr>
              <a:t>participação</a:t>
            </a:r>
            <a:r>
              <a:rPr lang="pt-BR" b="1" dirty="0" smtClean="0">
                <a:solidFill>
                  <a:srgbClr val="022859"/>
                </a:solidFill>
                <a:cs typeface="Estrangelo Edessa" pitchFamily="66" charset="0"/>
              </a:rPr>
              <a:t>!</a:t>
            </a:r>
            <a:endParaRPr lang="pt-BR" b="1" dirty="0">
              <a:solidFill>
                <a:srgbClr val="022859"/>
              </a:solidFill>
              <a:cs typeface="Estrangelo Edessa" pitchFamily="66" charset="0"/>
            </a:endParaRPr>
          </a:p>
          <a:p>
            <a:endParaRPr lang="pt-BR" dirty="0" smtClean="0">
              <a:solidFill>
                <a:srgbClr val="022859"/>
              </a:solidFill>
            </a:endParaRPr>
          </a:p>
          <a:p>
            <a:endParaRPr lang="pt-BR" dirty="0" smtClean="0">
              <a:solidFill>
                <a:srgbClr val="022859"/>
              </a:solidFill>
            </a:endParaRPr>
          </a:p>
          <a:p>
            <a:r>
              <a:rPr lang="pt-BR" dirty="0" smtClean="0">
                <a:solidFill>
                  <a:srgbClr val="022859"/>
                </a:solidFill>
              </a:rPr>
              <a:t>Para informações sobre outros cursos acesse:</a:t>
            </a:r>
          </a:p>
          <a:p>
            <a:r>
              <a:rPr lang="pt-BR" sz="2400" dirty="0" smtClean="0">
                <a:solidFill>
                  <a:srgbClr val="022859"/>
                </a:solidFill>
                <a:cs typeface="Estrangelo Edessa" pitchFamily="66" charset="0"/>
              </a:rPr>
              <a:t>www.linx.com.br</a:t>
            </a:r>
            <a:endParaRPr lang="pt-BR" sz="2400" dirty="0" smtClean="0">
              <a:solidFill>
                <a:srgbClr val="022859"/>
              </a:solidFill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-1" y="313994"/>
            <a:ext cx="9144001" cy="311263"/>
          </a:xfrm>
          <a:prstGeom prst="rect">
            <a:avLst/>
          </a:prstGeom>
          <a:solidFill>
            <a:srgbClr val="FFC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pic>
        <p:nvPicPr>
          <p:cNvPr id="6" name="Imagem 5" descr="IV.png"/>
          <p:cNvPicPr>
            <a:picLocks noChangeAspect="1"/>
          </p:cNvPicPr>
          <p:nvPr/>
        </p:nvPicPr>
        <p:blipFill>
          <a:blip r:embed="rId3" cstate="print"/>
          <a:srcRect t="85401"/>
          <a:stretch>
            <a:fillRect/>
          </a:stretch>
        </p:blipFill>
        <p:spPr>
          <a:xfrm>
            <a:off x="0" y="5856790"/>
            <a:ext cx="9144000" cy="1001210"/>
          </a:xfrm>
          <a:prstGeom prst="rect">
            <a:avLst/>
          </a:prstGeom>
        </p:spPr>
      </p:pic>
      <p:sp>
        <p:nvSpPr>
          <p:cNvPr id="9" name="Retângulo 8"/>
          <p:cNvSpPr/>
          <p:nvPr/>
        </p:nvSpPr>
        <p:spPr>
          <a:xfrm>
            <a:off x="-3688" y="2730566"/>
            <a:ext cx="9144001" cy="311263"/>
          </a:xfrm>
          <a:prstGeom prst="rect">
            <a:avLst/>
          </a:prstGeom>
          <a:solidFill>
            <a:srgbClr val="FFC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-3687" y="5386677"/>
            <a:ext cx="9144001" cy="311263"/>
          </a:xfrm>
          <a:prstGeom prst="rect">
            <a:avLst/>
          </a:prstGeom>
          <a:solidFill>
            <a:srgbClr val="FFC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prstClr val="white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9565" y="633330"/>
            <a:ext cx="6406480" cy="1470025"/>
          </a:xfrm>
        </p:spPr>
        <p:txBody>
          <a:bodyPr>
            <a:normAutofit/>
          </a:bodyPr>
          <a:lstStyle/>
          <a:p>
            <a:pPr algn="l"/>
            <a:r>
              <a:rPr lang="pt-BR" sz="4000" b="1" dirty="0">
                <a:solidFill>
                  <a:srgbClr val="FAA2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  <a:ea typeface="Verdana" pitchFamily="34" charset="0"/>
                <a:cs typeface="Verdana" pitchFamily="34" charset="0"/>
              </a:rPr>
              <a:t>Agradecimento</a:t>
            </a:r>
          </a:p>
        </p:txBody>
      </p:sp>
    </p:spTree>
    <p:extLst>
      <p:ext uri="{BB962C8B-B14F-4D97-AF65-F5344CB8AC3E}">
        <p14:creationId xmlns:p14="http://schemas.microsoft.com/office/powerpoint/2010/main" val="349039931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DUMMYTAG" val="&lt;DummyForForceWrite&gt;&lt;/DummyForForceWrite&gt;"/>
</p:tagLst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4293</TotalTime>
  <Words>255</Words>
  <Application>Microsoft Office PowerPoint</Application>
  <PresentationFormat>Apresentação na tela (4:3)</PresentationFormat>
  <Paragraphs>42</Paragraphs>
  <Slides>9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0" baseType="lpstr">
      <vt:lpstr>Tema do Office</vt:lpstr>
      <vt:lpstr>Apresentação do PowerPoint</vt:lpstr>
      <vt:lpstr>Configurações Cartão Fidelidade.</vt:lpstr>
      <vt:lpstr> Após a realização desse curso você estará apto a:</vt:lpstr>
      <vt:lpstr>01. Conceitos Gerais</vt:lpstr>
      <vt:lpstr>02. Como Ativar o Módulo/ Parâmetros Globais.</vt:lpstr>
      <vt:lpstr>03. Permissão de usuário </vt:lpstr>
      <vt:lpstr>04. Cadastros auxiliares:</vt:lpstr>
      <vt:lpstr>05. CRM:</vt:lpstr>
      <vt:lpstr>Agradecimento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Marcos Vinicio Silva</dc:creator>
  <cp:lastModifiedBy>Gislaini Grasielli Cordeiro Bosse</cp:lastModifiedBy>
  <cp:revision>179</cp:revision>
  <dcterms:created xsi:type="dcterms:W3CDTF">2013-12-23T17:00:42Z</dcterms:created>
  <dcterms:modified xsi:type="dcterms:W3CDTF">2014-08-04T18:49:52Z</dcterms:modified>
</cp:coreProperties>
</file>