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8"/>
  </p:notesMasterIdLst>
  <p:sldIdLst>
    <p:sldId id="261" r:id="rId2"/>
    <p:sldId id="262" r:id="rId3"/>
    <p:sldId id="264" r:id="rId4"/>
    <p:sldId id="265" r:id="rId5"/>
    <p:sldId id="266" r:id="rId6"/>
    <p:sldId id="267" r:id="rId7"/>
    <p:sldId id="268" r:id="rId8"/>
    <p:sldId id="269" r:id="rId9"/>
    <p:sldId id="270" r:id="rId10"/>
    <p:sldId id="271" r:id="rId11"/>
    <p:sldId id="272" r:id="rId12"/>
    <p:sldId id="273" r:id="rId13"/>
    <p:sldId id="274" r:id="rId14"/>
    <p:sldId id="275" r:id="rId15"/>
    <p:sldId id="276" r:id="rId16"/>
    <p:sldId id="277" r:id="rId17"/>
    <p:sldId id="278" r:id="rId18"/>
    <p:sldId id="279" r:id="rId19"/>
    <p:sldId id="280" r:id="rId20"/>
    <p:sldId id="281" r:id="rId21"/>
    <p:sldId id="282" r:id="rId22"/>
    <p:sldId id="283" r:id="rId23"/>
    <p:sldId id="284" r:id="rId24"/>
    <p:sldId id="285" r:id="rId25"/>
    <p:sldId id="286" r:id="rId26"/>
    <p:sldId id="263" r:id="rId27"/>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27" autoAdjust="0"/>
    <p:restoredTop sz="92101" autoAdjust="0"/>
  </p:normalViewPr>
  <p:slideViewPr>
    <p:cSldViewPr snapToGrid="0" snapToObjects="1">
      <p:cViewPr varScale="1">
        <p:scale>
          <a:sx n="90" d="100"/>
          <a:sy n="90" d="100"/>
        </p:scale>
        <p:origin x="714" y="84"/>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301099-D54E-451E-A26D-917FF715C4E2}" type="datetimeFigureOut">
              <a:rPr lang="pt-BR" smtClean="0"/>
              <a:t>20/06/2017</a:t>
            </a:fld>
            <a:endParaRPr lang="pt-BR"/>
          </a:p>
        </p:txBody>
      </p:sp>
      <p:sp>
        <p:nvSpPr>
          <p:cNvPr id="4" name="Espaço Reservado para Imagem de Sl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2BFA72E-3DE3-447D-8294-C9ACDCABB45B}" type="slidenum">
              <a:rPr lang="pt-BR" smtClean="0"/>
              <a:t>‹nº›</a:t>
            </a:fld>
            <a:endParaRPr lang="pt-BR"/>
          </a:p>
        </p:txBody>
      </p:sp>
    </p:spTree>
    <p:extLst>
      <p:ext uri="{BB962C8B-B14F-4D97-AF65-F5344CB8AC3E}">
        <p14:creationId xmlns:p14="http://schemas.microsoft.com/office/powerpoint/2010/main" val="12891017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42BFA72E-3DE3-447D-8294-C9ACDCABB45B}" type="slidenum">
              <a:rPr lang="pt-BR" smtClean="0"/>
              <a:t>23</a:t>
            </a:fld>
            <a:endParaRPr lang="pt-BR"/>
          </a:p>
        </p:txBody>
      </p:sp>
    </p:spTree>
    <p:extLst>
      <p:ext uri="{BB962C8B-B14F-4D97-AF65-F5344CB8AC3E}">
        <p14:creationId xmlns:p14="http://schemas.microsoft.com/office/powerpoint/2010/main" val="8617547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apa">
    <p:spTree>
      <p:nvGrpSpPr>
        <p:cNvPr id="1" name=""/>
        <p:cNvGrpSpPr/>
        <p:nvPr/>
      </p:nvGrpSpPr>
      <p:grpSpPr>
        <a:xfrm>
          <a:off x="0" y="0"/>
          <a:ext cx="0" cy="0"/>
          <a:chOff x="0" y="0"/>
          <a:chExt cx="0" cy="0"/>
        </a:xfrm>
      </p:grpSpPr>
      <p:sp>
        <p:nvSpPr>
          <p:cNvPr id="7" name="Rectangle 15"/>
          <p:cNvSpPr/>
          <p:nvPr/>
        </p:nvSpPr>
        <p:spPr>
          <a:xfrm>
            <a:off x="2214880" y="0"/>
            <a:ext cx="6929120" cy="5143500"/>
          </a:xfrm>
          <a:custGeom>
            <a:avLst/>
            <a:gdLst>
              <a:gd name="connsiteX0" fmla="*/ 0 w 6929120"/>
              <a:gd name="connsiteY0" fmla="*/ 0 h 5143500"/>
              <a:gd name="connsiteX1" fmla="*/ 6929120 w 6929120"/>
              <a:gd name="connsiteY1" fmla="*/ 0 h 5143500"/>
              <a:gd name="connsiteX2" fmla="*/ 6929120 w 6929120"/>
              <a:gd name="connsiteY2" fmla="*/ 5143500 h 5143500"/>
              <a:gd name="connsiteX3" fmla="*/ 0 w 6929120"/>
              <a:gd name="connsiteY3" fmla="*/ 5143500 h 5143500"/>
              <a:gd name="connsiteX4" fmla="*/ 0 w 6929120"/>
              <a:gd name="connsiteY4" fmla="*/ 0 h 5143500"/>
              <a:gd name="connsiteX0" fmla="*/ 0 w 6929120"/>
              <a:gd name="connsiteY0" fmla="*/ 0 h 5143500"/>
              <a:gd name="connsiteX1" fmla="*/ 4470400 w 6929120"/>
              <a:gd name="connsiteY1" fmla="*/ 0 h 5143500"/>
              <a:gd name="connsiteX2" fmla="*/ 6929120 w 6929120"/>
              <a:gd name="connsiteY2" fmla="*/ 0 h 5143500"/>
              <a:gd name="connsiteX3" fmla="*/ 6929120 w 6929120"/>
              <a:gd name="connsiteY3" fmla="*/ 5143500 h 5143500"/>
              <a:gd name="connsiteX4" fmla="*/ 0 w 6929120"/>
              <a:gd name="connsiteY4" fmla="*/ 5143500 h 5143500"/>
              <a:gd name="connsiteX5" fmla="*/ 0 w 6929120"/>
              <a:gd name="connsiteY5" fmla="*/ 0 h 5143500"/>
              <a:gd name="connsiteX0" fmla="*/ 0 w 6929120"/>
              <a:gd name="connsiteY0" fmla="*/ 5143500 h 5143500"/>
              <a:gd name="connsiteX1" fmla="*/ 4470400 w 6929120"/>
              <a:gd name="connsiteY1" fmla="*/ 0 h 5143500"/>
              <a:gd name="connsiteX2" fmla="*/ 6929120 w 6929120"/>
              <a:gd name="connsiteY2" fmla="*/ 0 h 5143500"/>
              <a:gd name="connsiteX3" fmla="*/ 6929120 w 6929120"/>
              <a:gd name="connsiteY3" fmla="*/ 5143500 h 5143500"/>
              <a:gd name="connsiteX4" fmla="*/ 0 w 6929120"/>
              <a:gd name="connsiteY4" fmla="*/ 5143500 h 5143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9120" h="5143500">
                <a:moveTo>
                  <a:pt x="0" y="5143500"/>
                </a:moveTo>
                <a:lnTo>
                  <a:pt x="4470400" y="0"/>
                </a:lnTo>
                <a:lnTo>
                  <a:pt x="6929120" y="0"/>
                </a:lnTo>
                <a:lnTo>
                  <a:pt x="6929120" y="5143500"/>
                </a:lnTo>
                <a:lnTo>
                  <a:pt x="0" y="5143500"/>
                </a:lnTo>
                <a:close/>
              </a:path>
            </a:pathLst>
          </a:custGeom>
          <a:gradFill>
            <a:gsLst>
              <a:gs pos="41000">
                <a:schemeClr val="bg1">
                  <a:lumMod val="65000"/>
                </a:schemeClr>
              </a:gs>
              <a:gs pos="47000">
                <a:schemeClr val="accent6">
                  <a:tint val="37000"/>
                  <a:satMod val="300000"/>
                </a:schemeClr>
              </a:gs>
              <a:gs pos="100000">
                <a:schemeClr val="accent6">
                  <a:tint val="15000"/>
                  <a:satMod val="350000"/>
                </a:schemeClr>
              </a:gs>
            </a:gsLst>
            <a:lin ang="2160000" scaled="0"/>
          </a:gra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9" name="Right Triangle 3"/>
          <p:cNvSpPr/>
          <p:nvPr/>
        </p:nvSpPr>
        <p:spPr>
          <a:xfrm>
            <a:off x="64372" y="0"/>
            <a:ext cx="6786718" cy="5143500"/>
          </a:xfrm>
          <a:custGeom>
            <a:avLst/>
            <a:gdLst>
              <a:gd name="connsiteX0" fmla="*/ 0 w 5976213"/>
              <a:gd name="connsiteY0" fmla="*/ 5143500 h 5143500"/>
              <a:gd name="connsiteX1" fmla="*/ 0 w 5976213"/>
              <a:gd name="connsiteY1" fmla="*/ 0 h 5143500"/>
              <a:gd name="connsiteX2" fmla="*/ 5976213 w 5976213"/>
              <a:gd name="connsiteY2" fmla="*/ 5143500 h 5143500"/>
              <a:gd name="connsiteX3" fmla="*/ 0 w 5976213"/>
              <a:gd name="connsiteY3" fmla="*/ 5143500 h 5143500"/>
              <a:gd name="connsiteX0" fmla="*/ 0 w 6783543"/>
              <a:gd name="connsiteY0" fmla="*/ 5143500 h 5143500"/>
              <a:gd name="connsiteX1" fmla="*/ 0 w 6783543"/>
              <a:gd name="connsiteY1" fmla="*/ 0 h 5143500"/>
              <a:gd name="connsiteX2" fmla="*/ 6783543 w 6783543"/>
              <a:gd name="connsiteY2" fmla="*/ 14766 h 5143500"/>
              <a:gd name="connsiteX3" fmla="*/ 0 w 6783543"/>
              <a:gd name="connsiteY3" fmla="*/ 5143500 h 5143500"/>
              <a:gd name="connsiteX0" fmla="*/ 0 w 6783543"/>
              <a:gd name="connsiteY0" fmla="*/ 5143500 h 5143500"/>
              <a:gd name="connsiteX1" fmla="*/ 0 w 6783543"/>
              <a:gd name="connsiteY1" fmla="*/ 0 h 5143500"/>
              <a:gd name="connsiteX2" fmla="*/ 6783543 w 6783543"/>
              <a:gd name="connsiteY2" fmla="*/ 14766 h 5143500"/>
              <a:gd name="connsiteX3" fmla="*/ 2195545 w 6783543"/>
              <a:gd name="connsiteY3" fmla="*/ 3474939 h 5143500"/>
              <a:gd name="connsiteX4" fmla="*/ 0 w 6783543"/>
              <a:gd name="connsiteY4" fmla="*/ 5143500 h 5143500"/>
              <a:gd name="connsiteX0" fmla="*/ 0 w 6783543"/>
              <a:gd name="connsiteY0" fmla="*/ 5143500 h 5143500"/>
              <a:gd name="connsiteX1" fmla="*/ 0 w 6783543"/>
              <a:gd name="connsiteY1" fmla="*/ 0 h 5143500"/>
              <a:gd name="connsiteX2" fmla="*/ 6783543 w 6783543"/>
              <a:gd name="connsiteY2" fmla="*/ 14766 h 5143500"/>
              <a:gd name="connsiteX3" fmla="*/ 2658283 w 6783543"/>
              <a:gd name="connsiteY3" fmla="*/ 5089358 h 5143500"/>
              <a:gd name="connsiteX4" fmla="*/ 0 w 6783543"/>
              <a:gd name="connsiteY4" fmla="*/ 5143500 h 5143500"/>
              <a:gd name="connsiteX0" fmla="*/ 0 w 6783543"/>
              <a:gd name="connsiteY0" fmla="*/ 5143500 h 5201118"/>
              <a:gd name="connsiteX1" fmla="*/ 0 w 6783543"/>
              <a:gd name="connsiteY1" fmla="*/ 0 h 5201118"/>
              <a:gd name="connsiteX2" fmla="*/ 6783543 w 6783543"/>
              <a:gd name="connsiteY2" fmla="*/ 14766 h 5201118"/>
              <a:gd name="connsiteX3" fmla="*/ 2637963 w 6783543"/>
              <a:gd name="connsiteY3" fmla="*/ 5201118 h 5201118"/>
              <a:gd name="connsiteX4" fmla="*/ 0 w 6783543"/>
              <a:gd name="connsiteY4" fmla="*/ 5143500 h 5201118"/>
              <a:gd name="connsiteX0" fmla="*/ 0 w 6783543"/>
              <a:gd name="connsiteY0" fmla="*/ 5204460 h 5204460"/>
              <a:gd name="connsiteX1" fmla="*/ 0 w 6783543"/>
              <a:gd name="connsiteY1" fmla="*/ 0 h 5204460"/>
              <a:gd name="connsiteX2" fmla="*/ 6783543 w 6783543"/>
              <a:gd name="connsiteY2" fmla="*/ 14766 h 5204460"/>
              <a:gd name="connsiteX3" fmla="*/ 2637963 w 6783543"/>
              <a:gd name="connsiteY3" fmla="*/ 5201118 h 5204460"/>
              <a:gd name="connsiteX4" fmla="*/ 0 w 6783543"/>
              <a:gd name="connsiteY4" fmla="*/ 5204460 h 5204460"/>
              <a:gd name="connsiteX0" fmla="*/ 0 w 6783543"/>
              <a:gd name="connsiteY0" fmla="*/ 5204460 h 5204460"/>
              <a:gd name="connsiteX1" fmla="*/ 0 w 6783543"/>
              <a:gd name="connsiteY1" fmla="*/ 0 h 5204460"/>
              <a:gd name="connsiteX2" fmla="*/ 6783543 w 6783543"/>
              <a:gd name="connsiteY2" fmla="*/ 2066 h 5204460"/>
              <a:gd name="connsiteX3" fmla="*/ 2637963 w 6783543"/>
              <a:gd name="connsiteY3" fmla="*/ 5201118 h 5204460"/>
              <a:gd name="connsiteX4" fmla="*/ 0 w 6783543"/>
              <a:gd name="connsiteY4" fmla="*/ 5204460 h 5204460"/>
              <a:gd name="connsiteX0" fmla="*/ 0 w 6786718"/>
              <a:gd name="connsiteY0" fmla="*/ 5211919 h 5211919"/>
              <a:gd name="connsiteX1" fmla="*/ 0 w 6786718"/>
              <a:gd name="connsiteY1" fmla="*/ 7459 h 5211919"/>
              <a:gd name="connsiteX2" fmla="*/ 6786718 w 6786718"/>
              <a:gd name="connsiteY2" fmla="*/ 0 h 5211919"/>
              <a:gd name="connsiteX3" fmla="*/ 2637963 w 6786718"/>
              <a:gd name="connsiteY3" fmla="*/ 5208577 h 5211919"/>
              <a:gd name="connsiteX4" fmla="*/ 0 w 6786718"/>
              <a:gd name="connsiteY4" fmla="*/ 5211919 h 5211919"/>
              <a:gd name="connsiteX0" fmla="*/ 0 w 6786718"/>
              <a:gd name="connsiteY0" fmla="*/ 5204460 h 5204460"/>
              <a:gd name="connsiteX1" fmla="*/ 0 w 6786718"/>
              <a:gd name="connsiteY1" fmla="*/ 0 h 5204460"/>
              <a:gd name="connsiteX2" fmla="*/ 6786718 w 6786718"/>
              <a:gd name="connsiteY2" fmla="*/ 2066 h 5204460"/>
              <a:gd name="connsiteX3" fmla="*/ 2637963 w 6786718"/>
              <a:gd name="connsiteY3" fmla="*/ 5201118 h 5204460"/>
              <a:gd name="connsiteX4" fmla="*/ 0 w 6786718"/>
              <a:gd name="connsiteY4" fmla="*/ 5204460 h 5204460"/>
              <a:gd name="connsiteX0" fmla="*/ 0 w 6786718"/>
              <a:gd name="connsiteY0" fmla="*/ 5211919 h 5211919"/>
              <a:gd name="connsiteX1" fmla="*/ 0 w 6786718"/>
              <a:gd name="connsiteY1" fmla="*/ 7459 h 5211919"/>
              <a:gd name="connsiteX2" fmla="*/ 6786718 w 6786718"/>
              <a:gd name="connsiteY2" fmla="*/ 0 h 5211919"/>
              <a:gd name="connsiteX3" fmla="*/ 2637963 w 6786718"/>
              <a:gd name="connsiteY3" fmla="*/ 5208577 h 5211919"/>
              <a:gd name="connsiteX4" fmla="*/ 0 w 6786718"/>
              <a:gd name="connsiteY4" fmla="*/ 5211919 h 5211919"/>
              <a:gd name="connsiteX0" fmla="*/ 0 w 6786718"/>
              <a:gd name="connsiteY0" fmla="*/ 5204460 h 5204460"/>
              <a:gd name="connsiteX1" fmla="*/ 0 w 6786718"/>
              <a:gd name="connsiteY1" fmla="*/ 0 h 5204460"/>
              <a:gd name="connsiteX2" fmla="*/ 6786718 w 6786718"/>
              <a:gd name="connsiteY2" fmla="*/ 2066 h 5204460"/>
              <a:gd name="connsiteX3" fmla="*/ 2637963 w 6786718"/>
              <a:gd name="connsiteY3" fmla="*/ 5201118 h 5204460"/>
              <a:gd name="connsiteX4" fmla="*/ 0 w 6786718"/>
              <a:gd name="connsiteY4" fmla="*/ 5204460 h 52044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86718" h="5204460">
                <a:moveTo>
                  <a:pt x="0" y="5204460"/>
                </a:moveTo>
                <a:lnTo>
                  <a:pt x="0" y="0"/>
                </a:lnTo>
                <a:lnTo>
                  <a:pt x="6786718" y="2066"/>
                </a:lnTo>
                <a:lnTo>
                  <a:pt x="2637963" y="5201118"/>
                </a:lnTo>
                <a:lnTo>
                  <a:pt x="0" y="5204460"/>
                </a:lnTo>
                <a:close/>
              </a:path>
            </a:pathLst>
          </a:custGeom>
          <a:solidFill>
            <a:srgbClr val="703FB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dist"/>
            <a:endParaRPr lang="en-US" dirty="0"/>
          </a:p>
        </p:txBody>
      </p:sp>
      <p:sp>
        <p:nvSpPr>
          <p:cNvPr id="10" name="Right Triangle 3"/>
          <p:cNvSpPr/>
          <p:nvPr/>
        </p:nvSpPr>
        <p:spPr>
          <a:xfrm>
            <a:off x="5" y="28"/>
            <a:ext cx="6802593" cy="5184000"/>
          </a:xfrm>
          <a:custGeom>
            <a:avLst/>
            <a:gdLst>
              <a:gd name="connsiteX0" fmla="*/ 0 w 5976213"/>
              <a:gd name="connsiteY0" fmla="*/ 5143500 h 5143500"/>
              <a:gd name="connsiteX1" fmla="*/ 0 w 5976213"/>
              <a:gd name="connsiteY1" fmla="*/ 0 h 5143500"/>
              <a:gd name="connsiteX2" fmla="*/ 5976213 w 5976213"/>
              <a:gd name="connsiteY2" fmla="*/ 5143500 h 5143500"/>
              <a:gd name="connsiteX3" fmla="*/ 0 w 5976213"/>
              <a:gd name="connsiteY3" fmla="*/ 5143500 h 5143500"/>
              <a:gd name="connsiteX0" fmla="*/ 0 w 6783543"/>
              <a:gd name="connsiteY0" fmla="*/ 5143500 h 5143500"/>
              <a:gd name="connsiteX1" fmla="*/ 0 w 6783543"/>
              <a:gd name="connsiteY1" fmla="*/ 0 h 5143500"/>
              <a:gd name="connsiteX2" fmla="*/ 6783543 w 6783543"/>
              <a:gd name="connsiteY2" fmla="*/ 14766 h 5143500"/>
              <a:gd name="connsiteX3" fmla="*/ 0 w 6783543"/>
              <a:gd name="connsiteY3" fmla="*/ 5143500 h 5143500"/>
              <a:gd name="connsiteX0" fmla="*/ 0 w 6783543"/>
              <a:gd name="connsiteY0" fmla="*/ 5143500 h 5143500"/>
              <a:gd name="connsiteX1" fmla="*/ 0 w 6783543"/>
              <a:gd name="connsiteY1" fmla="*/ 0 h 5143500"/>
              <a:gd name="connsiteX2" fmla="*/ 6783543 w 6783543"/>
              <a:gd name="connsiteY2" fmla="*/ 14766 h 5143500"/>
              <a:gd name="connsiteX3" fmla="*/ 2195545 w 6783543"/>
              <a:gd name="connsiteY3" fmla="*/ 3474939 h 5143500"/>
              <a:gd name="connsiteX4" fmla="*/ 0 w 6783543"/>
              <a:gd name="connsiteY4" fmla="*/ 5143500 h 5143500"/>
              <a:gd name="connsiteX0" fmla="*/ 0 w 6783543"/>
              <a:gd name="connsiteY0" fmla="*/ 5143500 h 5143500"/>
              <a:gd name="connsiteX1" fmla="*/ 0 w 6783543"/>
              <a:gd name="connsiteY1" fmla="*/ 0 h 5143500"/>
              <a:gd name="connsiteX2" fmla="*/ 6783543 w 6783543"/>
              <a:gd name="connsiteY2" fmla="*/ 14766 h 5143500"/>
              <a:gd name="connsiteX3" fmla="*/ 2658283 w 6783543"/>
              <a:gd name="connsiteY3" fmla="*/ 5089358 h 5143500"/>
              <a:gd name="connsiteX4" fmla="*/ 0 w 6783543"/>
              <a:gd name="connsiteY4" fmla="*/ 5143500 h 5143500"/>
              <a:gd name="connsiteX0" fmla="*/ 0 w 6783543"/>
              <a:gd name="connsiteY0" fmla="*/ 5143500 h 5201118"/>
              <a:gd name="connsiteX1" fmla="*/ 0 w 6783543"/>
              <a:gd name="connsiteY1" fmla="*/ 0 h 5201118"/>
              <a:gd name="connsiteX2" fmla="*/ 6783543 w 6783543"/>
              <a:gd name="connsiteY2" fmla="*/ 14766 h 5201118"/>
              <a:gd name="connsiteX3" fmla="*/ 2637963 w 6783543"/>
              <a:gd name="connsiteY3" fmla="*/ 5201118 h 5201118"/>
              <a:gd name="connsiteX4" fmla="*/ 0 w 6783543"/>
              <a:gd name="connsiteY4" fmla="*/ 5143500 h 5201118"/>
              <a:gd name="connsiteX0" fmla="*/ 0 w 6783543"/>
              <a:gd name="connsiteY0" fmla="*/ 5204460 h 5204460"/>
              <a:gd name="connsiteX1" fmla="*/ 0 w 6783543"/>
              <a:gd name="connsiteY1" fmla="*/ 0 h 5204460"/>
              <a:gd name="connsiteX2" fmla="*/ 6783543 w 6783543"/>
              <a:gd name="connsiteY2" fmla="*/ 14766 h 5204460"/>
              <a:gd name="connsiteX3" fmla="*/ 2637963 w 6783543"/>
              <a:gd name="connsiteY3" fmla="*/ 5201118 h 5204460"/>
              <a:gd name="connsiteX4" fmla="*/ 0 w 6783543"/>
              <a:gd name="connsiteY4" fmla="*/ 5204460 h 5204460"/>
              <a:gd name="connsiteX0" fmla="*/ 0 w 6793068"/>
              <a:gd name="connsiteY0" fmla="*/ 5204460 h 5204460"/>
              <a:gd name="connsiteX1" fmla="*/ 0 w 6793068"/>
              <a:gd name="connsiteY1" fmla="*/ 0 h 5204460"/>
              <a:gd name="connsiteX2" fmla="*/ 6793068 w 6793068"/>
              <a:gd name="connsiteY2" fmla="*/ 5128 h 5204460"/>
              <a:gd name="connsiteX3" fmla="*/ 2637963 w 6793068"/>
              <a:gd name="connsiteY3" fmla="*/ 5201118 h 5204460"/>
              <a:gd name="connsiteX4" fmla="*/ 0 w 6793068"/>
              <a:gd name="connsiteY4" fmla="*/ 5204460 h 5204460"/>
              <a:gd name="connsiteX0" fmla="*/ 0 w 6802593"/>
              <a:gd name="connsiteY0" fmla="*/ 5204460 h 5204460"/>
              <a:gd name="connsiteX1" fmla="*/ 0 w 6802593"/>
              <a:gd name="connsiteY1" fmla="*/ 0 h 5204460"/>
              <a:gd name="connsiteX2" fmla="*/ 6802593 w 6802593"/>
              <a:gd name="connsiteY2" fmla="*/ 5128 h 5204460"/>
              <a:gd name="connsiteX3" fmla="*/ 2637963 w 6802593"/>
              <a:gd name="connsiteY3" fmla="*/ 5201118 h 5204460"/>
              <a:gd name="connsiteX4" fmla="*/ 0 w 6802593"/>
              <a:gd name="connsiteY4" fmla="*/ 5204460 h 5204460"/>
              <a:gd name="connsiteX0" fmla="*/ 0 w 6802593"/>
              <a:gd name="connsiteY0" fmla="*/ 5204460 h 5204460"/>
              <a:gd name="connsiteX1" fmla="*/ 0 w 6802593"/>
              <a:gd name="connsiteY1" fmla="*/ 0 h 5204460"/>
              <a:gd name="connsiteX2" fmla="*/ 6802593 w 6802593"/>
              <a:gd name="connsiteY2" fmla="*/ 1915 h 5204460"/>
              <a:gd name="connsiteX3" fmla="*/ 2637963 w 6802593"/>
              <a:gd name="connsiteY3" fmla="*/ 5201118 h 5204460"/>
              <a:gd name="connsiteX4" fmla="*/ 0 w 6802593"/>
              <a:gd name="connsiteY4" fmla="*/ 5204460 h 52044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02593" h="5204460">
                <a:moveTo>
                  <a:pt x="0" y="5204460"/>
                </a:moveTo>
                <a:lnTo>
                  <a:pt x="0" y="0"/>
                </a:lnTo>
                <a:lnTo>
                  <a:pt x="6802593" y="1915"/>
                </a:lnTo>
                <a:lnTo>
                  <a:pt x="2637963" y="5201118"/>
                </a:lnTo>
                <a:lnTo>
                  <a:pt x="0" y="5204460"/>
                </a:lnTo>
                <a:close/>
              </a:path>
            </a:pathLst>
          </a:custGeom>
          <a:gradFill flip="none" rotWithShape="1">
            <a:gsLst>
              <a:gs pos="0">
                <a:srgbClr val="2A004B"/>
              </a:gs>
              <a:gs pos="99000">
                <a:srgbClr val="703FB5"/>
              </a:gs>
              <a:gs pos="100000">
                <a:srgbClr val="49197D"/>
              </a:gs>
              <a:gs pos="56000">
                <a:srgbClr val="49197D"/>
              </a:gs>
            </a:gsLst>
            <a:lin ang="234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dist"/>
            <a:endParaRPr lang="en-US" dirty="0"/>
          </a:p>
        </p:txBody>
      </p:sp>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0384" y="1313950"/>
            <a:ext cx="2754836" cy="1894635"/>
          </a:xfrm>
          <a:prstGeom prst="rect">
            <a:avLst/>
          </a:prstGeom>
        </p:spPr>
      </p:pic>
    </p:spTree>
    <p:extLst>
      <p:ext uri="{BB962C8B-B14F-4D97-AF65-F5344CB8AC3E}">
        <p14:creationId xmlns:p14="http://schemas.microsoft.com/office/powerpoint/2010/main" val="314152109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lank  - pagination">
    <p:spTree>
      <p:nvGrpSpPr>
        <p:cNvPr id="1" name=""/>
        <p:cNvGrpSpPr/>
        <p:nvPr/>
      </p:nvGrpSpPr>
      <p:grpSpPr>
        <a:xfrm>
          <a:off x="0" y="0"/>
          <a:ext cx="0" cy="0"/>
          <a:chOff x="0" y="0"/>
          <a:chExt cx="0" cy="0"/>
        </a:xfrm>
      </p:grpSpPr>
      <p:sp>
        <p:nvSpPr>
          <p:cNvPr id="6" name="Espaço Reservado para Número de Slide 5"/>
          <p:cNvSpPr>
            <a:spLocks noGrp="1"/>
          </p:cNvSpPr>
          <p:nvPr>
            <p:ph type="sldNum" sz="quarter" idx="4"/>
          </p:nvPr>
        </p:nvSpPr>
        <p:spPr>
          <a:xfrm>
            <a:off x="150418" y="4873722"/>
            <a:ext cx="506505" cy="144016"/>
          </a:xfrm>
          <a:prstGeom prst="rect">
            <a:avLst/>
          </a:prstGeom>
        </p:spPr>
        <p:txBody>
          <a:bodyPr vert="horz" lIns="91413" tIns="45708" rIns="91413" bIns="45708" rtlCol="0" anchor="ctr"/>
          <a:lstStyle>
            <a:lvl1pPr algn="r">
              <a:defRPr lang="pt-BR" sz="1200" smtClean="0">
                <a:solidFill>
                  <a:srgbClr val="FAB900"/>
                </a:solidFill>
                <a:latin typeface="Verdana"/>
                <a:cs typeface="Verdana"/>
              </a:defRPr>
            </a:lvl1pPr>
          </a:lstStyle>
          <a:p>
            <a:fld id="{4E23B16E-922D-5F4A-A528-B5D9D1EDF2A7}" type="slidenum">
              <a:rPr lang="en-US" smtClean="0"/>
              <a:t>‹nº›</a:t>
            </a:fld>
            <a:endParaRPr lang="en-US"/>
          </a:p>
        </p:txBody>
      </p:sp>
    </p:spTree>
    <p:extLst>
      <p:ext uri="{BB962C8B-B14F-4D97-AF65-F5344CB8AC3E}">
        <p14:creationId xmlns:p14="http://schemas.microsoft.com/office/powerpoint/2010/main" val="302335121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lank - no pagina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1697884972"/>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mparação">
    <p:spTree>
      <p:nvGrpSpPr>
        <p:cNvPr id="1" name=""/>
        <p:cNvGrpSpPr/>
        <p:nvPr/>
      </p:nvGrpSpPr>
      <p:grpSpPr>
        <a:xfrm>
          <a:off x="0" y="0"/>
          <a:ext cx="0" cy="0"/>
          <a:chOff x="0" y="0"/>
          <a:chExt cx="0" cy="0"/>
        </a:xfrm>
      </p:grpSpPr>
      <p:sp>
        <p:nvSpPr>
          <p:cNvPr id="10" name="Espaço Reservado para Título 1"/>
          <p:cNvSpPr>
            <a:spLocks noGrp="1"/>
          </p:cNvSpPr>
          <p:nvPr>
            <p:ph type="title" hasCustomPrompt="1"/>
          </p:nvPr>
        </p:nvSpPr>
        <p:spPr>
          <a:xfrm>
            <a:off x="480792" y="548682"/>
            <a:ext cx="1657561" cy="792088"/>
          </a:xfrm>
          <a:prstGeom prst="rect">
            <a:avLst/>
          </a:prstGeom>
        </p:spPr>
        <p:txBody>
          <a:bodyPr vert="horz" lIns="91413" tIns="45708" rIns="91413" bIns="45708" rtlCol="0" anchor="t">
            <a:noAutofit/>
          </a:bodyPr>
          <a:lstStyle/>
          <a:p>
            <a:r>
              <a:rPr lang="pt-BR" dirty="0" smtClean="0"/>
              <a:t>título vertical do slide</a:t>
            </a:r>
            <a:endParaRPr lang="pt-BR" dirty="0"/>
          </a:p>
        </p:txBody>
      </p:sp>
      <p:sp>
        <p:nvSpPr>
          <p:cNvPr id="5" name="Text Placeholder 15"/>
          <p:cNvSpPr>
            <a:spLocks noGrp="1"/>
          </p:cNvSpPr>
          <p:nvPr>
            <p:ph type="body" sz="quarter" idx="10"/>
          </p:nvPr>
        </p:nvSpPr>
        <p:spPr>
          <a:xfrm>
            <a:off x="2360715" y="548683"/>
            <a:ext cx="6335681" cy="3737203"/>
          </a:xfrm>
          <a:prstGeom prst="rect">
            <a:avLst/>
          </a:prstGeom>
        </p:spPr>
        <p:txBody>
          <a:bodyPr/>
          <a:lstStyle>
            <a:lvl1pPr>
              <a:lnSpc>
                <a:spcPct val="130000"/>
              </a:lnSpc>
              <a:defRPr>
                <a:solidFill>
                  <a:srgbClr val="000000"/>
                </a:solidFill>
                <a:latin typeface="Neo Sans Pro"/>
                <a:cs typeface="Neo Sans Pro"/>
              </a:defRPr>
            </a:lvl1pPr>
            <a:lvl2pPr>
              <a:lnSpc>
                <a:spcPct val="130000"/>
              </a:lnSpc>
              <a:defRPr sz="1100">
                <a:solidFill>
                  <a:srgbClr val="000000"/>
                </a:solidFill>
                <a:latin typeface="Neo Sans Pro"/>
                <a:cs typeface="Neo Sans Pro"/>
              </a:defRPr>
            </a:lvl2pPr>
          </a:lstStyle>
          <a:p>
            <a:pPr lvl="0"/>
            <a:r>
              <a:rPr lang="x-none" smtClean="0"/>
              <a:t>Click to edit Master text styles</a:t>
            </a:r>
          </a:p>
          <a:p>
            <a:pPr lvl="1"/>
            <a:r>
              <a:rPr lang="x-none" smtClean="0"/>
              <a:t>Second level</a:t>
            </a:r>
          </a:p>
        </p:txBody>
      </p:sp>
      <p:sp>
        <p:nvSpPr>
          <p:cNvPr id="6" name="Espaço Reservado para Texto 2"/>
          <p:cNvSpPr>
            <a:spLocks noGrp="1"/>
          </p:cNvSpPr>
          <p:nvPr>
            <p:ph type="body" sz="quarter" idx="11" hasCustomPrompt="1"/>
          </p:nvPr>
        </p:nvSpPr>
        <p:spPr>
          <a:xfrm>
            <a:off x="480792" y="2064554"/>
            <a:ext cx="1657561" cy="616679"/>
          </a:xfrm>
          <a:prstGeom prst="rect">
            <a:avLst/>
          </a:prstGeom>
        </p:spPr>
        <p:txBody>
          <a:bodyPr anchor="t">
            <a:normAutofit/>
          </a:bodyPr>
          <a:lstStyle>
            <a:lvl1pPr marL="0" indent="0">
              <a:buNone/>
              <a:defRPr sz="1400" baseline="0">
                <a:solidFill>
                  <a:schemeClr val="tx1"/>
                </a:solidFill>
                <a:latin typeface="Neo Sans Pro" panose="020B050403050404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pt-BR" dirty="0" smtClean="0"/>
              <a:t>subtítulo horizontal do slide</a:t>
            </a:r>
            <a:endParaRPr lang="pt-BR" dirty="0"/>
          </a:p>
        </p:txBody>
      </p:sp>
      <p:sp>
        <p:nvSpPr>
          <p:cNvPr id="7" name="Espaço Reservado para Número de Slide 5"/>
          <p:cNvSpPr>
            <a:spLocks noGrp="1"/>
          </p:cNvSpPr>
          <p:nvPr>
            <p:ph type="sldNum" sz="quarter" idx="4"/>
          </p:nvPr>
        </p:nvSpPr>
        <p:spPr>
          <a:xfrm>
            <a:off x="150418" y="4873722"/>
            <a:ext cx="506505" cy="144016"/>
          </a:xfrm>
          <a:prstGeom prst="rect">
            <a:avLst/>
          </a:prstGeom>
        </p:spPr>
        <p:txBody>
          <a:bodyPr vert="horz" lIns="91413" tIns="45708" rIns="91413" bIns="45708" rtlCol="0" anchor="ctr"/>
          <a:lstStyle>
            <a:lvl1pPr algn="r">
              <a:defRPr lang="pt-BR" sz="1200" smtClean="0">
                <a:solidFill>
                  <a:srgbClr val="FAB900"/>
                </a:solidFill>
                <a:latin typeface="Verdana"/>
                <a:cs typeface="Verdana"/>
              </a:defRPr>
            </a:lvl1pPr>
          </a:lstStyle>
          <a:p>
            <a:fld id="{4E23B16E-922D-5F4A-A528-B5D9D1EDF2A7}" type="slidenum">
              <a:rPr lang="en-US" smtClean="0"/>
              <a:t>‹nº›</a:t>
            </a:fld>
            <a:endParaRPr lang="en-US"/>
          </a:p>
        </p:txBody>
      </p:sp>
    </p:spTree>
    <p:extLst>
      <p:ext uri="{BB962C8B-B14F-4D97-AF65-F5344CB8AC3E}">
        <p14:creationId xmlns:p14="http://schemas.microsoft.com/office/powerpoint/2010/main" val="801271766"/>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onteudo B com subtitulo">
    <p:spTree>
      <p:nvGrpSpPr>
        <p:cNvPr id="1" name=""/>
        <p:cNvGrpSpPr/>
        <p:nvPr/>
      </p:nvGrpSpPr>
      <p:grpSpPr>
        <a:xfrm>
          <a:off x="0" y="0"/>
          <a:ext cx="0" cy="0"/>
          <a:chOff x="0" y="0"/>
          <a:chExt cx="0" cy="0"/>
        </a:xfrm>
      </p:grpSpPr>
      <p:sp>
        <p:nvSpPr>
          <p:cNvPr id="10" name="Espaço Reservado para Título 1"/>
          <p:cNvSpPr>
            <a:spLocks noGrp="1"/>
          </p:cNvSpPr>
          <p:nvPr>
            <p:ph type="title" hasCustomPrompt="1"/>
          </p:nvPr>
        </p:nvSpPr>
        <p:spPr>
          <a:xfrm>
            <a:off x="480786" y="163993"/>
            <a:ext cx="8215606" cy="398994"/>
          </a:xfrm>
          <a:prstGeom prst="rect">
            <a:avLst/>
          </a:prstGeom>
        </p:spPr>
        <p:txBody>
          <a:bodyPr vert="horz" lIns="91413" tIns="45708" rIns="91413" bIns="45708" rtlCol="0" anchor="t">
            <a:noAutofit/>
          </a:bodyPr>
          <a:lstStyle>
            <a:lvl1pPr>
              <a:defRPr sz="2400"/>
            </a:lvl1pPr>
          </a:lstStyle>
          <a:p>
            <a:r>
              <a:rPr lang="pt-BR" dirty="0" smtClean="0"/>
              <a:t>título horizontal do slide</a:t>
            </a:r>
            <a:endParaRPr lang="pt-BR" dirty="0"/>
          </a:p>
        </p:txBody>
      </p:sp>
      <p:sp>
        <p:nvSpPr>
          <p:cNvPr id="5" name="Text Placeholder 15"/>
          <p:cNvSpPr>
            <a:spLocks noGrp="1"/>
          </p:cNvSpPr>
          <p:nvPr>
            <p:ph type="body" sz="quarter" idx="10"/>
          </p:nvPr>
        </p:nvSpPr>
        <p:spPr>
          <a:xfrm>
            <a:off x="480787" y="1127734"/>
            <a:ext cx="8215606" cy="3158151"/>
          </a:xfrm>
          <a:prstGeom prst="rect">
            <a:avLst/>
          </a:prstGeom>
        </p:spPr>
        <p:txBody>
          <a:bodyPr/>
          <a:lstStyle>
            <a:lvl1pPr>
              <a:lnSpc>
                <a:spcPct val="130000"/>
              </a:lnSpc>
              <a:defRPr>
                <a:solidFill>
                  <a:schemeClr val="tx1"/>
                </a:solidFill>
                <a:latin typeface="Neo Sans Pro"/>
                <a:cs typeface="Neo Sans Pro"/>
              </a:defRPr>
            </a:lvl1pPr>
            <a:lvl2pPr>
              <a:lnSpc>
                <a:spcPct val="130000"/>
              </a:lnSpc>
              <a:defRPr sz="1100">
                <a:solidFill>
                  <a:schemeClr val="tx1"/>
                </a:solidFill>
                <a:latin typeface="Neo Sans Pro"/>
                <a:cs typeface="Neo Sans Pro"/>
              </a:defRPr>
            </a:lvl2pPr>
            <a:lvl3pPr>
              <a:lnSpc>
                <a:spcPct val="130000"/>
              </a:lnSpc>
              <a:defRPr sz="1100">
                <a:solidFill>
                  <a:schemeClr val="tx1"/>
                </a:solidFill>
                <a:latin typeface="Neo Sans Pro"/>
                <a:cs typeface="Neo Sans Pro"/>
              </a:defRPr>
            </a:lvl3pPr>
            <a:lvl4pPr>
              <a:lnSpc>
                <a:spcPct val="130000"/>
              </a:lnSpc>
              <a:defRPr sz="1050">
                <a:solidFill>
                  <a:schemeClr val="tx1"/>
                </a:solidFill>
                <a:latin typeface="Neo Sans Pro"/>
                <a:cs typeface="Neo Sans Pro"/>
              </a:defRPr>
            </a:lvl4pPr>
            <a:lvl5pPr>
              <a:lnSpc>
                <a:spcPct val="130000"/>
              </a:lnSpc>
              <a:defRPr sz="1050">
                <a:solidFill>
                  <a:schemeClr val="tx1"/>
                </a:solidFill>
                <a:latin typeface="Neo Sans Pro"/>
                <a:cs typeface="Neo Sans Pro"/>
              </a:defRPr>
            </a:lvl5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dirty="0"/>
          </a:p>
        </p:txBody>
      </p:sp>
      <p:sp>
        <p:nvSpPr>
          <p:cNvPr id="3" name="Espaço Reservado para Texto 2"/>
          <p:cNvSpPr>
            <a:spLocks noGrp="1"/>
          </p:cNvSpPr>
          <p:nvPr>
            <p:ph type="body" sz="quarter" idx="11" hasCustomPrompt="1"/>
          </p:nvPr>
        </p:nvSpPr>
        <p:spPr>
          <a:xfrm>
            <a:off x="481013" y="571655"/>
            <a:ext cx="8215312" cy="281914"/>
          </a:xfrm>
          <a:prstGeom prst="rect">
            <a:avLst/>
          </a:prstGeom>
        </p:spPr>
        <p:txBody>
          <a:bodyPr anchor="ctr">
            <a:noAutofit/>
          </a:bodyPr>
          <a:lstStyle>
            <a:lvl1pPr marL="0" indent="0">
              <a:buNone/>
              <a:defRPr sz="1400" baseline="0">
                <a:solidFill>
                  <a:schemeClr val="tx1"/>
                </a:solidFill>
                <a:latin typeface="Neo Sans Pro" panose="020B050403050404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pt-BR" dirty="0" smtClean="0"/>
              <a:t>subtítulo horizontal do slide</a:t>
            </a:r>
            <a:endParaRPr lang="pt-BR" dirty="0"/>
          </a:p>
        </p:txBody>
      </p:sp>
      <p:sp>
        <p:nvSpPr>
          <p:cNvPr id="6" name="Espaço Reservado para Número de Slide 5"/>
          <p:cNvSpPr>
            <a:spLocks noGrp="1"/>
          </p:cNvSpPr>
          <p:nvPr>
            <p:ph type="sldNum" sz="quarter" idx="4"/>
          </p:nvPr>
        </p:nvSpPr>
        <p:spPr>
          <a:xfrm>
            <a:off x="150418" y="4873722"/>
            <a:ext cx="506505" cy="144016"/>
          </a:xfrm>
          <a:prstGeom prst="rect">
            <a:avLst/>
          </a:prstGeom>
        </p:spPr>
        <p:txBody>
          <a:bodyPr vert="horz" lIns="91413" tIns="45708" rIns="91413" bIns="45708" rtlCol="0" anchor="ctr"/>
          <a:lstStyle>
            <a:lvl1pPr algn="r">
              <a:defRPr lang="pt-BR" sz="1200" smtClean="0">
                <a:solidFill>
                  <a:srgbClr val="FAB900"/>
                </a:solidFill>
                <a:latin typeface="Verdana"/>
                <a:cs typeface="Verdana"/>
              </a:defRPr>
            </a:lvl1pPr>
          </a:lstStyle>
          <a:p>
            <a:fld id="{4E23B16E-922D-5F4A-A528-B5D9D1EDF2A7}" type="slidenum">
              <a:rPr lang="en-US" smtClean="0"/>
              <a:t>‹nº›</a:t>
            </a:fld>
            <a:endParaRPr lang="en-US"/>
          </a:p>
        </p:txBody>
      </p:sp>
    </p:spTree>
    <p:extLst>
      <p:ext uri="{BB962C8B-B14F-4D97-AF65-F5344CB8AC3E}">
        <p14:creationId xmlns:p14="http://schemas.microsoft.com/office/powerpoint/2010/main" val="2619908104"/>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Em branco - sem paginação">
    <p:spTree>
      <p:nvGrpSpPr>
        <p:cNvPr id="1" name=""/>
        <p:cNvGrpSpPr/>
        <p:nvPr/>
      </p:nvGrpSpPr>
      <p:grpSpPr>
        <a:xfrm>
          <a:off x="0" y="0"/>
          <a:ext cx="0" cy="0"/>
          <a:chOff x="0" y="0"/>
          <a:chExt cx="0" cy="0"/>
        </a:xfrm>
      </p:grpSpPr>
    </p:spTree>
    <p:extLst>
      <p:ext uri="{BB962C8B-B14F-4D97-AF65-F5344CB8AC3E}">
        <p14:creationId xmlns:p14="http://schemas.microsoft.com/office/powerpoint/2010/main" val="2010993898"/>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x-none"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smtClean="0"/>
              <a:t>Click to edit Master subtitle style</a:t>
            </a:r>
            <a:endParaRPr lang="en-US"/>
          </a:p>
        </p:txBody>
      </p:sp>
      <p:sp>
        <p:nvSpPr>
          <p:cNvPr id="4" name="Date Placeholder 3"/>
          <p:cNvSpPr>
            <a:spLocks noGrp="1"/>
          </p:cNvSpPr>
          <p:nvPr>
            <p:ph type="dt" sz="half" idx="10"/>
          </p:nvPr>
        </p:nvSpPr>
        <p:spPr>
          <a:xfrm>
            <a:off x="457200" y="4767263"/>
            <a:ext cx="2133600" cy="273844"/>
          </a:xfrm>
          <a:prstGeom prst="rect">
            <a:avLst/>
          </a:prstGeom>
        </p:spPr>
        <p:txBody>
          <a:bodyPr/>
          <a:lstStyle/>
          <a:p>
            <a:fld id="{C53EC16B-94F5-984E-9137-688007760A60}" type="datetimeFigureOut">
              <a:rPr lang="en-US" smtClean="0"/>
              <a:t>6/20/2017</a:t>
            </a:fld>
            <a:endParaRPr lang="en-US"/>
          </a:p>
        </p:txBody>
      </p:sp>
      <p:sp>
        <p:nvSpPr>
          <p:cNvPr id="5" name="Footer Placeholder 4"/>
          <p:cNvSpPr>
            <a:spLocks noGrp="1"/>
          </p:cNvSpPr>
          <p:nvPr>
            <p:ph type="ftr" sz="quarter" idx="11"/>
          </p:nvPr>
        </p:nvSpPr>
        <p:spPr>
          <a:xfrm>
            <a:off x="3124200" y="4767263"/>
            <a:ext cx="2895600" cy="273844"/>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4E23B16E-922D-5F4A-A528-B5D9D1EDF2A7}" type="slidenum">
              <a:rPr lang="en-US" smtClean="0"/>
              <a:t>‹nº›</a:t>
            </a:fld>
            <a:endParaRPr lang="en-US"/>
          </a:p>
        </p:txBody>
      </p:sp>
    </p:spTree>
    <p:extLst>
      <p:ext uri="{BB962C8B-B14F-4D97-AF65-F5344CB8AC3E}">
        <p14:creationId xmlns:p14="http://schemas.microsoft.com/office/powerpoint/2010/main" val="29318459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apa Moda">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 y="0"/>
            <a:ext cx="5165574" cy="5184000"/>
          </a:xfrm>
          <a:prstGeom prst="rect">
            <a:avLst/>
          </a:prstGeom>
        </p:spPr>
      </p:pic>
      <p:pic>
        <p:nvPicPr>
          <p:cNvPr id="2" name="Picture 1" descr="vestuario-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8421" y="0"/>
            <a:ext cx="8471767" cy="5184000"/>
          </a:xfrm>
          <a:prstGeom prst="rect">
            <a:avLst/>
          </a:prstGeom>
        </p:spPr>
      </p:pic>
      <p:sp>
        <p:nvSpPr>
          <p:cNvPr id="8" name="Espaço Reservado para Título 1"/>
          <p:cNvSpPr>
            <a:spLocks noGrp="1"/>
          </p:cNvSpPr>
          <p:nvPr>
            <p:ph type="title" hasCustomPrompt="1"/>
          </p:nvPr>
        </p:nvSpPr>
        <p:spPr>
          <a:xfrm>
            <a:off x="3475459" y="1971378"/>
            <a:ext cx="5461630" cy="1296144"/>
          </a:xfrm>
          <a:prstGeom prst="rect">
            <a:avLst/>
          </a:prstGeom>
        </p:spPr>
        <p:txBody>
          <a:bodyPr vert="horz" lIns="91413" tIns="45708" rIns="91413" bIns="45708" rtlCol="0" anchor="t">
            <a:noAutofit/>
          </a:bodyPr>
          <a:lstStyle>
            <a:lvl1pPr>
              <a:lnSpc>
                <a:spcPct val="100000"/>
              </a:lnSpc>
              <a:defRPr sz="4400" b="1" baseline="0">
                <a:solidFill>
                  <a:schemeClr val="tx2"/>
                </a:solidFill>
                <a:latin typeface="Dosis ExtraLight"/>
                <a:cs typeface="Dosis ExtraLight"/>
              </a:defRPr>
            </a:lvl1pPr>
          </a:lstStyle>
          <a:p>
            <a:r>
              <a:rPr lang="pt-BR" dirty="0" smtClean="0"/>
              <a:t>ADICIONE O TÍTULO</a:t>
            </a:r>
            <a:br>
              <a:rPr lang="pt-BR" dirty="0" smtClean="0"/>
            </a:br>
            <a:r>
              <a:rPr lang="pt-BR" dirty="0" smtClean="0"/>
              <a:t>Vertical Moda</a:t>
            </a:r>
            <a:endParaRPr lang="pt-BR" dirty="0"/>
          </a:p>
        </p:txBody>
      </p:sp>
      <p:sp>
        <p:nvSpPr>
          <p:cNvPr id="10" name="Text Placeholder 5"/>
          <p:cNvSpPr>
            <a:spLocks noGrp="1"/>
          </p:cNvSpPr>
          <p:nvPr>
            <p:ph type="body" sz="quarter" idx="10" hasCustomPrompt="1"/>
          </p:nvPr>
        </p:nvSpPr>
        <p:spPr>
          <a:xfrm>
            <a:off x="3475459" y="3483919"/>
            <a:ext cx="5461630" cy="647700"/>
          </a:xfrm>
        </p:spPr>
        <p:txBody>
          <a:bodyPr>
            <a:normAutofit/>
          </a:bodyPr>
          <a:lstStyle>
            <a:lvl1pPr marL="0" marR="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sz="2000" b="0" i="0" baseline="0">
                <a:solidFill>
                  <a:schemeClr val="bg1"/>
                </a:solidFill>
                <a:latin typeface="Dosis Bold"/>
                <a:cs typeface="Dosis Bold"/>
              </a:defRPr>
            </a:lvl1pPr>
          </a:lstStyle>
          <a:p>
            <a:pPr marL="0" marR="0" lvl="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err="1" smtClean="0"/>
              <a:t>adicione</a:t>
            </a:r>
            <a:r>
              <a:rPr lang="en-US" dirty="0" smtClean="0"/>
              <a:t> o sub </a:t>
            </a:r>
            <a:r>
              <a:rPr lang="en-US" dirty="0" err="1" smtClean="0"/>
              <a:t>título</a:t>
            </a:r>
            <a:endParaRPr lang="en-US" dirty="0"/>
          </a:p>
        </p:txBody>
      </p:sp>
    </p:spTree>
    <p:extLst>
      <p:ext uri="{BB962C8B-B14F-4D97-AF65-F5344CB8AC3E}">
        <p14:creationId xmlns:p14="http://schemas.microsoft.com/office/powerpoint/2010/main" val="34412315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_Title Slide">
    <p:spTree>
      <p:nvGrpSpPr>
        <p:cNvPr id="1" name=""/>
        <p:cNvGrpSpPr/>
        <p:nvPr/>
      </p:nvGrpSpPr>
      <p:grpSpPr>
        <a:xfrm>
          <a:off x="0" y="0"/>
          <a:ext cx="0" cy="0"/>
          <a:chOff x="0" y="0"/>
          <a:chExt cx="0" cy="0"/>
        </a:xfrm>
      </p:grpSpPr>
      <p:sp>
        <p:nvSpPr>
          <p:cNvPr id="6" name="Rectangle 5"/>
          <p:cNvSpPr/>
          <p:nvPr/>
        </p:nvSpPr>
        <p:spPr>
          <a:xfrm>
            <a:off x="905791" y="0"/>
            <a:ext cx="8238215" cy="5143500"/>
          </a:xfrm>
          <a:prstGeom prst="rect">
            <a:avLst/>
          </a:prstGeom>
          <a:solidFill>
            <a:schemeClr val="bg1"/>
          </a:solidFill>
          <a:effectLst/>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solidFill>
                <a:schemeClr val="bg1"/>
              </a:solidFill>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 y="0"/>
            <a:ext cx="5165574" cy="5184000"/>
          </a:xfrm>
          <a:prstGeom prst="rect">
            <a:avLst/>
          </a:prstGeom>
        </p:spPr>
      </p:pic>
      <p:sp>
        <p:nvSpPr>
          <p:cNvPr id="8" name="Espaço Reservado para Título 1"/>
          <p:cNvSpPr>
            <a:spLocks noGrp="1"/>
          </p:cNvSpPr>
          <p:nvPr>
            <p:ph type="title" hasCustomPrompt="1"/>
          </p:nvPr>
        </p:nvSpPr>
        <p:spPr>
          <a:xfrm>
            <a:off x="3475459" y="1971378"/>
            <a:ext cx="5461630" cy="1296144"/>
          </a:xfrm>
          <a:prstGeom prst="rect">
            <a:avLst/>
          </a:prstGeom>
        </p:spPr>
        <p:txBody>
          <a:bodyPr vert="horz" lIns="91413" tIns="45708" rIns="91413" bIns="45708" rtlCol="0" anchor="t">
            <a:noAutofit/>
          </a:bodyPr>
          <a:lstStyle>
            <a:lvl1pPr>
              <a:lnSpc>
                <a:spcPct val="100000"/>
              </a:lnSpc>
              <a:defRPr sz="4400" baseline="0">
                <a:solidFill>
                  <a:srgbClr val="49197D"/>
                </a:solidFill>
                <a:latin typeface="Dosis ExtraLight"/>
                <a:cs typeface="Dosis ExtraLight"/>
              </a:defRPr>
            </a:lvl1pPr>
          </a:lstStyle>
          <a:p>
            <a:r>
              <a:rPr lang="pt-BR" dirty="0" smtClean="0"/>
              <a:t>ADICIONE O TÍTULO</a:t>
            </a:r>
            <a:endParaRPr lang="pt-BR" dirty="0"/>
          </a:p>
        </p:txBody>
      </p:sp>
      <p:sp>
        <p:nvSpPr>
          <p:cNvPr id="10" name="Text Placeholder 5"/>
          <p:cNvSpPr>
            <a:spLocks noGrp="1"/>
          </p:cNvSpPr>
          <p:nvPr>
            <p:ph type="body" sz="quarter" idx="10" hasCustomPrompt="1"/>
          </p:nvPr>
        </p:nvSpPr>
        <p:spPr>
          <a:xfrm>
            <a:off x="3475459" y="3483919"/>
            <a:ext cx="5461630" cy="647700"/>
          </a:xfrm>
        </p:spPr>
        <p:txBody>
          <a:bodyPr>
            <a:normAutofit/>
          </a:bodyPr>
          <a:lstStyle>
            <a:lvl1pPr marL="0" marR="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sz="2000" b="0" i="0" baseline="0">
                <a:solidFill>
                  <a:schemeClr val="accent5">
                    <a:lumMod val="25000"/>
                  </a:schemeClr>
                </a:solidFill>
                <a:latin typeface="Dosis Bold"/>
                <a:cs typeface="Dosis Bold"/>
              </a:defRPr>
            </a:lvl1pPr>
          </a:lstStyle>
          <a:p>
            <a:pPr marL="0" marR="0" lvl="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err="1" smtClean="0"/>
              <a:t>adicione</a:t>
            </a:r>
            <a:r>
              <a:rPr lang="en-US" dirty="0" smtClean="0"/>
              <a:t> o sub </a:t>
            </a:r>
            <a:r>
              <a:rPr lang="en-US" dirty="0" err="1" smtClean="0"/>
              <a:t>título</a:t>
            </a:r>
            <a:endParaRPr lang="en-US" dirty="0"/>
          </a:p>
        </p:txBody>
      </p:sp>
    </p:spTree>
    <p:extLst>
      <p:ext uri="{BB962C8B-B14F-4D97-AF65-F5344CB8AC3E}">
        <p14:creationId xmlns:p14="http://schemas.microsoft.com/office/powerpoint/2010/main" val="120389055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Header 1">
    <p:spTree>
      <p:nvGrpSpPr>
        <p:cNvPr id="1" name=""/>
        <p:cNvGrpSpPr/>
        <p:nvPr/>
      </p:nvGrpSpPr>
      <p:grpSpPr>
        <a:xfrm>
          <a:off x="0" y="0"/>
          <a:ext cx="0" cy="0"/>
          <a:chOff x="0" y="0"/>
          <a:chExt cx="0" cy="0"/>
        </a:xfrm>
      </p:grpSpPr>
      <p:pic>
        <p:nvPicPr>
          <p:cNvPr id="3" name="Picture 2" descr="separaca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2822544" cy="3679821"/>
          </a:xfrm>
          <a:prstGeom prst="rect">
            <a:avLst/>
          </a:prstGeom>
        </p:spPr>
      </p:pic>
      <p:sp>
        <p:nvSpPr>
          <p:cNvPr id="9" name="Rectangle 17"/>
          <p:cNvSpPr/>
          <p:nvPr/>
        </p:nvSpPr>
        <p:spPr>
          <a:xfrm>
            <a:off x="2" y="-156"/>
            <a:ext cx="9154005" cy="5149750"/>
          </a:xfrm>
          <a:custGeom>
            <a:avLst/>
            <a:gdLst>
              <a:gd name="connsiteX0" fmla="*/ 0 w 8238215"/>
              <a:gd name="connsiteY0" fmla="*/ 0 h 5143500"/>
              <a:gd name="connsiteX1" fmla="*/ 8238215 w 8238215"/>
              <a:gd name="connsiteY1" fmla="*/ 0 h 5143500"/>
              <a:gd name="connsiteX2" fmla="*/ 8238215 w 8238215"/>
              <a:gd name="connsiteY2" fmla="*/ 5143500 h 5143500"/>
              <a:gd name="connsiteX3" fmla="*/ 0 w 8238215"/>
              <a:gd name="connsiteY3" fmla="*/ 5143500 h 5143500"/>
              <a:gd name="connsiteX4" fmla="*/ 0 w 8238215"/>
              <a:gd name="connsiteY4" fmla="*/ 0 h 5143500"/>
              <a:gd name="connsiteX0" fmla="*/ 0 w 8238215"/>
              <a:gd name="connsiteY0" fmla="*/ 9844 h 5153344"/>
              <a:gd name="connsiteX1" fmla="*/ 4095721 w 8238215"/>
              <a:gd name="connsiteY1" fmla="*/ 0 h 5153344"/>
              <a:gd name="connsiteX2" fmla="*/ 8238215 w 8238215"/>
              <a:gd name="connsiteY2" fmla="*/ 9844 h 5153344"/>
              <a:gd name="connsiteX3" fmla="*/ 8238215 w 8238215"/>
              <a:gd name="connsiteY3" fmla="*/ 5153344 h 5153344"/>
              <a:gd name="connsiteX4" fmla="*/ 0 w 8238215"/>
              <a:gd name="connsiteY4" fmla="*/ 5153344 h 5153344"/>
              <a:gd name="connsiteX5" fmla="*/ 0 w 8238215"/>
              <a:gd name="connsiteY5" fmla="*/ 9844 h 5153344"/>
              <a:gd name="connsiteX0" fmla="*/ 0 w 8238215"/>
              <a:gd name="connsiteY0" fmla="*/ 5153344 h 5153344"/>
              <a:gd name="connsiteX1" fmla="*/ 4095721 w 8238215"/>
              <a:gd name="connsiteY1" fmla="*/ 0 h 5153344"/>
              <a:gd name="connsiteX2" fmla="*/ 8238215 w 8238215"/>
              <a:gd name="connsiteY2" fmla="*/ 9844 h 5153344"/>
              <a:gd name="connsiteX3" fmla="*/ 8238215 w 8238215"/>
              <a:gd name="connsiteY3" fmla="*/ 5153344 h 5153344"/>
              <a:gd name="connsiteX4" fmla="*/ 0 w 8238215"/>
              <a:gd name="connsiteY4" fmla="*/ 5153344 h 5153344"/>
              <a:gd name="connsiteX0" fmla="*/ 0 w 8238215"/>
              <a:gd name="connsiteY0" fmla="*/ 5153344 h 5153344"/>
              <a:gd name="connsiteX1" fmla="*/ 284243 w 8238215"/>
              <a:gd name="connsiteY1" fmla="*/ 4779612 h 5153344"/>
              <a:gd name="connsiteX2" fmla="*/ 4095721 w 8238215"/>
              <a:gd name="connsiteY2" fmla="*/ 0 h 5153344"/>
              <a:gd name="connsiteX3" fmla="*/ 8238215 w 8238215"/>
              <a:gd name="connsiteY3" fmla="*/ 9844 h 5153344"/>
              <a:gd name="connsiteX4" fmla="*/ 8238215 w 8238215"/>
              <a:gd name="connsiteY4" fmla="*/ 5153344 h 5153344"/>
              <a:gd name="connsiteX5" fmla="*/ 0 w 8238215"/>
              <a:gd name="connsiteY5" fmla="*/ 5153344 h 5153344"/>
              <a:gd name="connsiteX0" fmla="*/ 0 w 8238215"/>
              <a:gd name="connsiteY0" fmla="*/ 5153344 h 5153344"/>
              <a:gd name="connsiteX1" fmla="*/ 284243 w 8238215"/>
              <a:gd name="connsiteY1" fmla="*/ 4779612 h 5153344"/>
              <a:gd name="connsiteX2" fmla="*/ 4095721 w 8238215"/>
              <a:gd name="connsiteY2" fmla="*/ 0 h 5153344"/>
              <a:gd name="connsiteX3" fmla="*/ 8238215 w 8238215"/>
              <a:gd name="connsiteY3" fmla="*/ 9844 h 5153344"/>
              <a:gd name="connsiteX4" fmla="*/ 8238215 w 8238215"/>
              <a:gd name="connsiteY4" fmla="*/ 5153344 h 5153344"/>
              <a:gd name="connsiteX5" fmla="*/ 284243 w 8238215"/>
              <a:gd name="connsiteY5" fmla="*/ 5149594 h 5153344"/>
              <a:gd name="connsiteX6" fmla="*/ 0 w 8238215"/>
              <a:gd name="connsiteY6" fmla="*/ 5153344 h 5153344"/>
              <a:gd name="connsiteX0" fmla="*/ 0 w 7953972"/>
              <a:gd name="connsiteY0" fmla="*/ 5149594 h 5153344"/>
              <a:gd name="connsiteX1" fmla="*/ 0 w 7953972"/>
              <a:gd name="connsiteY1" fmla="*/ 4779612 h 5153344"/>
              <a:gd name="connsiteX2" fmla="*/ 3811478 w 7953972"/>
              <a:gd name="connsiteY2" fmla="*/ 0 h 5153344"/>
              <a:gd name="connsiteX3" fmla="*/ 7953972 w 7953972"/>
              <a:gd name="connsiteY3" fmla="*/ 9844 h 5153344"/>
              <a:gd name="connsiteX4" fmla="*/ 7953972 w 7953972"/>
              <a:gd name="connsiteY4" fmla="*/ 5153344 h 5153344"/>
              <a:gd name="connsiteX5" fmla="*/ 0 w 7953972"/>
              <a:gd name="connsiteY5" fmla="*/ 5149594 h 5153344"/>
              <a:gd name="connsiteX0" fmla="*/ 0 w 9144005"/>
              <a:gd name="connsiteY0" fmla="*/ 5149594 h 5149594"/>
              <a:gd name="connsiteX1" fmla="*/ 0 w 9144005"/>
              <a:gd name="connsiteY1" fmla="*/ 4779612 h 5149594"/>
              <a:gd name="connsiteX2" fmla="*/ 3811478 w 9144005"/>
              <a:gd name="connsiteY2" fmla="*/ 0 h 5149594"/>
              <a:gd name="connsiteX3" fmla="*/ 7953972 w 9144005"/>
              <a:gd name="connsiteY3" fmla="*/ 9844 h 5149594"/>
              <a:gd name="connsiteX4" fmla="*/ 9144005 w 9144005"/>
              <a:gd name="connsiteY4" fmla="*/ 5143344 h 5149594"/>
              <a:gd name="connsiteX5" fmla="*/ 0 w 9144005"/>
              <a:gd name="connsiteY5" fmla="*/ 5149594 h 5149594"/>
              <a:gd name="connsiteX0" fmla="*/ 0 w 9144005"/>
              <a:gd name="connsiteY0" fmla="*/ 5149594 h 5149594"/>
              <a:gd name="connsiteX1" fmla="*/ 0 w 9144005"/>
              <a:gd name="connsiteY1" fmla="*/ 4779612 h 5149594"/>
              <a:gd name="connsiteX2" fmla="*/ 3811478 w 9144005"/>
              <a:gd name="connsiteY2" fmla="*/ 0 h 5149594"/>
              <a:gd name="connsiteX3" fmla="*/ 9144005 w 9144005"/>
              <a:gd name="connsiteY3" fmla="*/ 19844 h 5149594"/>
              <a:gd name="connsiteX4" fmla="*/ 9144005 w 9144005"/>
              <a:gd name="connsiteY4" fmla="*/ 5143344 h 5149594"/>
              <a:gd name="connsiteX5" fmla="*/ 0 w 9144005"/>
              <a:gd name="connsiteY5" fmla="*/ 5149594 h 5149594"/>
              <a:gd name="connsiteX0" fmla="*/ 0 w 9144005"/>
              <a:gd name="connsiteY0" fmla="*/ 5149594 h 5149594"/>
              <a:gd name="connsiteX1" fmla="*/ 0 w 9144005"/>
              <a:gd name="connsiteY1" fmla="*/ 4779612 h 5149594"/>
              <a:gd name="connsiteX2" fmla="*/ 3811478 w 9144005"/>
              <a:gd name="connsiteY2" fmla="*/ 0 h 5149594"/>
              <a:gd name="connsiteX3" fmla="*/ 9144005 w 9144005"/>
              <a:gd name="connsiteY3" fmla="*/ 9844 h 5149594"/>
              <a:gd name="connsiteX4" fmla="*/ 9144005 w 9144005"/>
              <a:gd name="connsiteY4" fmla="*/ 5143344 h 5149594"/>
              <a:gd name="connsiteX5" fmla="*/ 0 w 9144005"/>
              <a:gd name="connsiteY5" fmla="*/ 5149594 h 5149594"/>
              <a:gd name="connsiteX0" fmla="*/ 0 w 9154005"/>
              <a:gd name="connsiteY0" fmla="*/ 5149750 h 5149750"/>
              <a:gd name="connsiteX1" fmla="*/ 0 w 9154005"/>
              <a:gd name="connsiteY1" fmla="*/ 4779768 h 5149750"/>
              <a:gd name="connsiteX2" fmla="*/ 3811478 w 9154005"/>
              <a:gd name="connsiteY2" fmla="*/ 156 h 5149750"/>
              <a:gd name="connsiteX3" fmla="*/ 9154005 w 9154005"/>
              <a:gd name="connsiteY3" fmla="*/ 0 h 5149750"/>
              <a:gd name="connsiteX4" fmla="*/ 9144005 w 9154005"/>
              <a:gd name="connsiteY4" fmla="*/ 5143500 h 5149750"/>
              <a:gd name="connsiteX5" fmla="*/ 0 w 9154005"/>
              <a:gd name="connsiteY5" fmla="*/ 5149750 h 5149750"/>
              <a:gd name="connsiteX0" fmla="*/ 0 w 9154005"/>
              <a:gd name="connsiteY0" fmla="*/ 5149750 h 5149750"/>
              <a:gd name="connsiteX1" fmla="*/ 0 w 9154005"/>
              <a:gd name="connsiteY1" fmla="*/ 4779768 h 5149750"/>
              <a:gd name="connsiteX2" fmla="*/ 2701448 w 9154005"/>
              <a:gd name="connsiteY2" fmla="*/ 10155 h 5149750"/>
              <a:gd name="connsiteX3" fmla="*/ 9154005 w 9154005"/>
              <a:gd name="connsiteY3" fmla="*/ 0 h 5149750"/>
              <a:gd name="connsiteX4" fmla="*/ 9144005 w 9154005"/>
              <a:gd name="connsiteY4" fmla="*/ 5143500 h 5149750"/>
              <a:gd name="connsiteX5" fmla="*/ 0 w 9154005"/>
              <a:gd name="connsiteY5" fmla="*/ 5149750 h 5149750"/>
              <a:gd name="connsiteX0" fmla="*/ 0 w 9154005"/>
              <a:gd name="connsiteY0" fmla="*/ 5149750 h 5149750"/>
              <a:gd name="connsiteX1" fmla="*/ 10000 w 9154005"/>
              <a:gd name="connsiteY1" fmla="*/ 3399835 h 5149750"/>
              <a:gd name="connsiteX2" fmla="*/ 2701448 w 9154005"/>
              <a:gd name="connsiteY2" fmla="*/ 10155 h 5149750"/>
              <a:gd name="connsiteX3" fmla="*/ 9154005 w 9154005"/>
              <a:gd name="connsiteY3" fmla="*/ 0 h 5149750"/>
              <a:gd name="connsiteX4" fmla="*/ 9144005 w 9154005"/>
              <a:gd name="connsiteY4" fmla="*/ 5143500 h 5149750"/>
              <a:gd name="connsiteX5" fmla="*/ 0 w 9154005"/>
              <a:gd name="connsiteY5" fmla="*/ 5149750 h 5149750"/>
              <a:gd name="connsiteX0" fmla="*/ 0 w 9154005"/>
              <a:gd name="connsiteY0" fmla="*/ 5149750 h 5149750"/>
              <a:gd name="connsiteX1" fmla="*/ 10000 w 9154005"/>
              <a:gd name="connsiteY1" fmla="*/ 3399835 h 5149750"/>
              <a:gd name="connsiteX2" fmla="*/ 2701448 w 9154005"/>
              <a:gd name="connsiteY2" fmla="*/ 10155 h 5149750"/>
              <a:gd name="connsiteX3" fmla="*/ 9154005 w 9154005"/>
              <a:gd name="connsiteY3" fmla="*/ 0 h 5149750"/>
              <a:gd name="connsiteX4" fmla="*/ 9144005 w 9154005"/>
              <a:gd name="connsiteY4" fmla="*/ 5143500 h 5149750"/>
              <a:gd name="connsiteX5" fmla="*/ 0 w 9154005"/>
              <a:gd name="connsiteY5" fmla="*/ 5149750 h 5149750"/>
              <a:gd name="connsiteX0" fmla="*/ 0 w 9154005"/>
              <a:gd name="connsiteY0" fmla="*/ 5169594 h 5169594"/>
              <a:gd name="connsiteX1" fmla="*/ 10000 w 9154005"/>
              <a:gd name="connsiteY1" fmla="*/ 3419679 h 5169594"/>
              <a:gd name="connsiteX2" fmla="*/ 2701448 w 9154005"/>
              <a:gd name="connsiteY2" fmla="*/ 0 h 5169594"/>
              <a:gd name="connsiteX3" fmla="*/ 9154005 w 9154005"/>
              <a:gd name="connsiteY3" fmla="*/ 19844 h 5169594"/>
              <a:gd name="connsiteX4" fmla="*/ 9144005 w 9154005"/>
              <a:gd name="connsiteY4" fmla="*/ 5163344 h 5169594"/>
              <a:gd name="connsiteX5" fmla="*/ 0 w 9154005"/>
              <a:gd name="connsiteY5" fmla="*/ 5169594 h 5169594"/>
              <a:gd name="connsiteX0" fmla="*/ 0 w 9154005"/>
              <a:gd name="connsiteY0" fmla="*/ 5149750 h 5149750"/>
              <a:gd name="connsiteX1" fmla="*/ 10000 w 9154005"/>
              <a:gd name="connsiteY1" fmla="*/ 3399835 h 5149750"/>
              <a:gd name="connsiteX2" fmla="*/ 2701448 w 9154005"/>
              <a:gd name="connsiteY2" fmla="*/ 156 h 5149750"/>
              <a:gd name="connsiteX3" fmla="*/ 9154005 w 9154005"/>
              <a:gd name="connsiteY3" fmla="*/ 0 h 5149750"/>
              <a:gd name="connsiteX4" fmla="*/ 9144005 w 9154005"/>
              <a:gd name="connsiteY4" fmla="*/ 5143500 h 5149750"/>
              <a:gd name="connsiteX5" fmla="*/ 0 w 9154005"/>
              <a:gd name="connsiteY5" fmla="*/ 5149750 h 5149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54005" h="5149750">
                <a:moveTo>
                  <a:pt x="0" y="5149750"/>
                </a:moveTo>
                <a:cubicBezTo>
                  <a:pt x="3333" y="4566445"/>
                  <a:pt x="6667" y="3983140"/>
                  <a:pt x="10000" y="3399835"/>
                </a:cubicBezTo>
                <a:lnTo>
                  <a:pt x="2701448" y="156"/>
                </a:lnTo>
                <a:lnTo>
                  <a:pt x="9154005" y="0"/>
                </a:lnTo>
                <a:cubicBezTo>
                  <a:pt x="9150672" y="1714500"/>
                  <a:pt x="9147338" y="3429000"/>
                  <a:pt x="9144005" y="5143500"/>
                </a:cubicBezTo>
                <a:lnTo>
                  <a:pt x="0" y="5149750"/>
                </a:lnTo>
                <a:close/>
              </a:path>
            </a:pathLst>
          </a:custGeom>
          <a:gradFill>
            <a:gsLst>
              <a:gs pos="0">
                <a:schemeClr val="accent4">
                  <a:tint val="100000"/>
                  <a:shade val="100000"/>
                  <a:satMod val="130000"/>
                </a:schemeClr>
              </a:gs>
              <a:gs pos="78000">
                <a:srgbClr val="FFD435"/>
              </a:gs>
              <a:gs pos="81000">
                <a:schemeClr val="tx2"/>
              </a:gs>
            </a:gsLst>
            <a:lin ang="12840000" scaled="0"/>
          </a:gra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dirty="0"/>
          </a:p>
        </p:txBody>
      </p:sp>
      <p:sp>
        <p:nvSpPr>
          <p:cNvPr id="8" name="Espaço Reservado para Título 1"/>
          <p:cNvSpPr>
            <a:spLocks noGrp="1"/>
          </p:cNvSpPr>
          <p:nvPr>
            <p:ph type="title" hasCustomPrompt="1"/>
          </p:nvPr>
        </p:nvSpPr>
        <p:spPr>
          <a:xfrm>
            <a:off x="2485432" y="1971378"/>
            <a:ext cx="5461630" cy="1296144"/>
          </a:xfrm>
          <a:prstGeom prst="rect">
            <a:avLst/>
          </a:prstGeom>
        </p:spPr>
        <p:txBody>
          <a:bodyPr vert="horz" lIns="91413" tIns="45708" rIns="91413" bIns="45708" rtlCol="0" anchor="t">
            <a:noAutofit/>
          </a:bodyPr>
          <a:lstStyle>
            <a:lvl1pPr>
              <a:lnSpc>
                <a:spcPct val="100000"/>
              </a:lnSpc>
              <a:defRPr sz="4400" baseline="0">
                <a:solidFill>
                  <a:srgbClr val="49197D"/>
                </a:solidFill>
                <a:latin typeface="Dosis ExtraLight"/>
                <a:cs typeface="Dosis ExtraLight"/>
              </a:defRPr>
            </a:lvl1pPr>
          </a:lstStyle>
          <a:p>
            <a:r>
              <a:rPr lang="pt-BR" dirty="0" smtClean="0"/>
              <a:t>ADICIONE O TÍTULO</a:t>
            </a:r>
            <a:endParaRPr lang="pt-BR" dirty="0"/>
          </a:p>
        </p:txBody>
      </p:sp>
      <p:sp>
        <p:nvSpPr>
          <p:cNvPr id="10" name="Text Placeholder 5"/>
          <p:cNvSpPr>
            <a:spLocks noGrp="1"/>
          </p:cNvSpPr>
          <p:nvPr>
            <p:ph type="body" sz="quarter" idx="10" hasCustomPrompt="1"/>
          </p:nvPr>
        </p:nvSpPr>
        <p:spPr>
          <a:xfrm>
            <a:off x="2485432" y="3483919"/>
            <a:ext cx="5461630" cy="647700"/>
          </a:xfrm>
        </p:spPr>
        <p:txBody>
          <a:bodyPr>
            <a:normAutofit/>
          </a:bodyPr>
          <a:lstStyle>
            <a:lvl1pPr marL="0" marR="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sz="2000" b="0" i="0" baseline="0">
                <a:solidFill>
                  <a:schemeClr val="accent5">
                    <a:lumMod val="25000"/>
                  </a:schemeClr>
                </a:solidFill>
                <a:latin typeface="Dosis Bold"/>
                <a:cs typeface="Dosis Bold"/>
              </a:defRPr>
            </a:lvl1pPr>
          </a:lstStyle>
          <a:p>
            <a:pPr marL="0" marR="0" lvl="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err="1" smtClean="0"/>
              <a:t>adicione</a:t>
            </a:r>
            <a:r>
              <a:rPr lang="en-US" dirty="0" smtClean="0"/>
              <a:t> o sub </a:t>
            </a:r>
            <a:r>
              <a:rPr lang="en-US" dirty="0" err="1" smtClean="0"/>
              <a:t>título</a:t>
            </a:r>
            <a:endParaRPr lang="en-US" dirty="0"/>
          </a:p>
        </p:txBody>
      </p:sp>
    </p:spTree>
    <p:extLst>
      <p:ext uri="{BB962C8B-B14F-4D97-AF65-F5344CB8AC3E}">
        <p14:creationId xmlns:p14="http://schemas.microsoft.com/office/powerpoint/2010/main" val="130532181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2">
    <p:spTree>
      <p:nvGrpSpPr>
        <p:cNvPr id="1" name=""/>
        <p:cNvGrpSpPr/>
        <p:nvPr/>
      </p:nvGrpSpPr>
      <p:grpSpPr>
        <a:xfrm>
          <a:off x="0" y="0"/>
          <a:ext cx="0" cy="0"/>
          <a:chOff x="0" y="0"/>
          <a:chExt cx="0" cy="0"/>
        </a:xfrm>
      </p:grpSpPr>
      <p:pic>
        <p:nvPicPr>
          <p:cNvPr id="3" name="Picture 2" descr="separaca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2822544" cy="3679821"/>
          </a:xfrm>
          <a:prstGeom prst="rect">
            <a:avLst/>
          </a:prstGeom>
        </p:spPr>
      </p:pic>
      <p:sp>
        <p:nvSpPr>
          <p:cNvPr id="9" name="Rectangle 17"/>
          <p:cNvSpPr/>
          <p:nvPr/>
        </p:nvSpPr>
        <p:spPr>
          <a:xfrm>
            <a:off x="2" y="-156"/>
            <a:ext cx="9154005" cy="5149750"/>
          </a:xfrm>
          <a:custGeom>
            <a:avLst/>
            <a:gdLst>
              <a:gd name="connsiteX0" fmla="*/ 0 w 8238215"/>
              <a:gd name="connsiteY0" fmla="*/ 0 h 5143500"/>
              <a:gd name="connsiteX1" fmla="*/ 8238215 w 8238215"/>
              <a:gd name="connsiteY1" fmla="*/ 0 h 5143500"/>
              <a:gd name="connsiteX2" fmla="*/ 8238215 w 8238215"/>
              <a:gd name="connsiteY2" fmla="*/ 5143500 h 5143500"/>
              <a:gd name="connsiteX3" fmla="*/ 0 w 8238215"/>
              <a:gd name="connsiteY3" fmla="*/ 5143500 h 5143500"/>
              <a:gd name="connsiteX4" fmla="*/ 0 w 8238215"/>
              <a:gd name="connsiteY4" fmla="*/ 0 h 5143500"/>
              <a:gd name="connsiteX0" fmla="*/ 0 w 8238215"/>
              <a:gd name="connsiteY0" fmla="*/ 9844 h 5153344"/>
              <a:gd name="connsiteX1" fmla="*/ 4095721 w 8238215"/>
              <a:gd name="connsiteY1" fmla="*/ 0 h 5153344"/>
              <a:gd name="connsiteX2" fmla="*/ 8238215 w 8238215"/>
              <a:gd name="connsiteY2" fmla="*/ 9844 h 5153344"/>
              <a:gd name="connsiteX3" fmla="*/ 8238215 w 8238215"/>
              <a:gd name="connsiteY3" fmla="*/ 5153344 h 5153344"/>
              <a:gd name="connsiteX4" fmla="*/ 0 w 8238215"/>
              <a:gd name="connsiteY4" fmla="*/ 5153344 h 5153344"/>
              <a:gd name="connsiteX5" fmla="*/ 0 w 8238215"/>
              <a:gd name="connsiteY5" fmla="*/ 9844 h 5153344"/>
              <a:gd name="connsiteX0" fmla="*/ 0 w 8238215"/>
              <a:gd name="connsiteY0" fmla="*/ 5153344 h 5153344"/>
              <a:gd name="connsiteX1" fmla="*/ 4095721 w 8238215"/>
              <a:gd name="connsiteY1" fmla="*/ 0 h 5153344"/>
              <a:gd name="connsiteX2" fmla="*/ 8238215 w 8238215"/>
              <a:gd name="connsiteY2" fmla="*/ 9844 h 5153344"/>
              <a:gd name="connsiteX3" fmla="*/ 8238215 w 8238215"/>
              <a:gd name="connsiteY3" fmla="*/ 5153344 h 5153344"/>
              <a:gd name="connsiteX4" fmla="*/ 0 w 8238215"/>
              <a:gd name="connsiteY4" fmla="*/ 5153344 h 5153344"/>
              <a:gd name="connsiteX0" fmla="*/ 0 w 8238215"/>
              <a:gd name="connsiteY0" fmla="*/ 5153344 h 5153344"/>
              <a:gd name="connsiteX1" fmla="*/ 284243 w 8238215"/>
              <a:gd name="connsiteY1" fmla="*/ 4779612 h 5153344"/>
              <a:gd name="connsiteX2" fmla="*/ 4095721 w 8238215"/>
              <a:gd name="connsiteY2" fmla="*/ 0 h 5153344"/>
              <a:gd name="connsiteX3" fmla="*/ 8238215 w 8238215"/>
              <a:gd name="connsiteY3" fmla="*/ 9844 h 5153344"/>
              <a:gd name="connsiteX4" fmla="*/ 8238215 w 8238215"/>
              <a:gd name="connsiteY4" fmla="*/ 5153344 h 5153344"/>
              <a:gd name="connsiteX5" fmla="*/ 0 w 8238215"/>
              <a:gd name="connsiteY5" fmla="*/ 5153344 h 5153344"/>
              <a:gd name="connsiteX0" fmla="*/ 0 w 8238215"/>
              <a:gd name="connsiteY0" fmla="*/ 5153344 h 5153344"/>
              <a:gd name="connsiteX1" fmla="*/ 284243 w 8238215"/>
              <a:gd name="connsiteY1" fmla="*/ 4779612 h 5153344"/>
              <a:gd name="connsiteX2" fmla="*/ 4095721 w 8238215"/>
              <a:gd name="connsiteY2" fmla="*/ 0 h 5153344"/>
              <a:gd name="connsiteX3" fmla="*/ 8238215 w 8238215"/>
              <a:gd name="connsiteY3" fmla="*/ 9844 h 5153344"/>
              <a:gd name="connsiteX4" fmla="*/ 8238215 w 8238215"/>
              <a:gd name="connsiteY4" fmla="*/ 5153344 h 5153344"/>
              <a:gd name="connsiteX5" fmla="*/ 284243 w 8238215"/>
              <a:gd name="connsiteY5" fmla="*/ 5149594 h 5153344"/>
              <a:gd name="connsiteX6" fmla="*/ 0 w 8238215"/>
              <a:gd name="connsiteY6" fmla="*/ 5153344 h 5153344"/>
              <a:gd name="connsiteX0" fmla="*/ 0 w 7953972"/>
              <a:gd name="connsiteY0" fmla="*/ 5149594 h 5153344"/>
              <a:gd name="connsiteX1" fmla="*/ 0 w 7953972"/>
              <a:gd name="connsiteY1" fmla="*/ 4779612 h 5153344"/>
              <a:gd name="connsiteX2" fmla="*/ 3811478 w 7953972"/>
              <a:gd name="connsiteY2" fmla="*/ 0 h 5153344"/>
              <a:gd name="connsiteX3" fmla="*/ 7953972 w 7953972"/>
              <a:gd name="connsiteY3" fmla="*/ 9844 h 5153344"/>
              <a:gd name="connsiteX4" fmla="*/ 7953972 w 7953972"/>
              <a:gd name="connsiteY4" fmla="*/ 5153344 h 5153344"/>
              <a:gd name="connsiteX5" fmla="*/ 0 w 7953972"/>
              <a:gd name="connsiteY5" fmla="*/ 5149594 h 5153344"/>
              <a:gd name="connsiteX0" fmla="*/ 0 w 9144005"/>
              <a:gd name="connsiteY0" fmla="*/ 5149594 h 5149594"/>
              <a:gd name="connsiteX1" fmla="*/ 0 w 9144005"/>
              <a:gd name="connsiteY1" fmla="*/ 4779612 h 5149594"/>
              <a:gd name="connsiteX2" fmla="*/ 3811478 w 9144005"/>
              <a:gd name="connsiteY2" fmla="*/ 0 h 5149594"/>
              <a:gd name="connsiteX3" fmla="*/ 7953972 w 9144005"/>
              <a:gd name="connsiteY3" fmla="*/ 9844 h 5149594"/>
              <a:gd name="connsiteX4" fmla="*/ 9144005 w 9144005"/>
              <a:gd name="connsiteY4" fmla="*/ 5143344 h 5149594"/>
              <a:gd name="connsiteX5" fmla="*/ 0 w 9144005"/>
              <a:gd name="connsiteY5" fmla="*/ 5149594 h 5149594"/>
              <a:gd name="connsiteX0" fmla="*/ 0 w 9144005"/>
              <a:gd name="connsiteY0" fmla="*/ 5149594 h 5149594"/>
              <a:gd name="connsiteX1" fmla="*/ 0 w 9144005"/>
              <a:gd name="connsiteY1" fmla="*/ 4779612 h 5149594"/>
              <a:gd name="connsiteX2" fmla="*/ 3811478 w 9144005"/>
              <a:gd name="connsiteY2" fmla="*/ 0 h 5149594"/>
              <a:gd name="connsiteX3" fmla="*/ 9144005 w 9144005"/>
              <a:gd name="connsiteY3" fmla="*/ 19844 h 5149594"/>
              <a:gd name="connsiteX4" fmla="*/ 9144005 w 9144005"/>
              <a:gd name="connsiteY4" fmla="*/ 5143344 h 5149594"/>
              <a:gd name="connsiteX5" fmla="*/ 0 w 9144005"/>
              <a:gd name="connsiteY5" fmla="*/ 5149594 h 5149594"/>
              <a:gd name="connsiteX0" fmla="*/ 0 w 9144005"/>
              <a:gd name="connsiteY0" fmla="*/ 5149594 h 5149594"/>
              <a:gd name="connsiteX1" fmla="*/ 0 w 9144005"/>
              <a:gd name="connsiteY1" fmla="*/ 4779612 h 5149594"/>
              <a:gd name="connsiteX2" fmla="*/ 3811478 w 9144005"/>
              <a:gd name="connsiteY2" fmla="*/ 0 h 5149594"/>
              <a:gd name="connsiteX3" fmla="*/ 9144005 w 9144005"/>
              <a:gd name="connsiteY3" fmla="*/ 9844 h 5149594"/>
              <a:gd name="connsiteX4" fmla="*/ 9144005 w 9144005"/>
              <a:gd name="connsiteY4" fmla="*/ 5143344 h 5149594"/>
              <a:gd name="connsiteX5" fmla="*/ 0 w 9144005"/>
              <a:gd name="connsiteY5" fmla="*/ 5149594 h 5149594"/>
              <a:gd name="connsiteX0" fmla="*/ 0 w 9154005"/>
              <a:gd name="connsiteY0" fmla="*/ 5149750 h 5149750"/>
              <a:gd name="connsiteX1" fmla="*/ 0 w 9154005"/>
              <a:gd name="connsiteY1" fmla="*/ 4779768 h 5149750"/>
              <a:gd name="connsiteX2" fmla="*/ 3811478 w 9154005"/>
              <a:gd name="connsiteY2" fmla="*/ 156 h 5149750"/>
              <a:gd name="connsiteX3" fmla="*/ 9154005 w 9154005"/>
              <a:gd name="connsiteY3" fmla="*/ 0 h 5149750"/>
              <a:gd name="connsiteX4" fmla="*/ 9144005 w 9154005"/>
              <a:gd name="connsiteY4" fmla="*/ 5143500 h 5149750"/>
              <a:gd name="connsiteX5" fmla="*/ 0 w 9154005"/>
              <a:gd name="connsiteY5" fmla="*/ 5149750 h 5149750"/>
              <a:gd name="connsiteX0" fmla="*/ 0 w 9154005"/>
              <a:gd name="connsiteY0" fmla="*/ 5149750 h 5149750"/>
              <a:gd name="connsiteX1" fmla="*/ 0 w 9154005"/>
              <a:gd name="connsiteY1" fmla="*/ 4779768 h 5149750"/>
              <a:gd name="connsiteX2" fmla="*/ 2701448 w 9154005"/>
              <a:gd name="connsiteY2" fmla="*/ 10155 h 5149750"/>
              <a:gd name="connsiteX3" fmla="*/ 9154005 w 9154005"/>
              <a:gd name="connsiteY3" fmla="*/ 0 h 5149750"/>
              <a:gd name="connsiteX4" fmla="*/ 9144005 w 9154005"/>
              <a:gd name="connsiteY4" fmla="*/ 5143500 h 5149750"/>
              <a:gd name="connsiteX5" fmla="*/ 0 w 9154005"/>
              <a:gd name="connsiteY5" fmla="*/ 5149750 h 5149750"/>
              <a:gd name="connsiteX0" fmla="*/ 0 w 9154005"/>
              <a:gd name="connsiteY0" fmla="*/ 5149750 h 5149750"/>
              <a:gd name="connsiteX1" fmla="*/ 10000 w 9154005"/>
              <a:gd name="connsiteY1" fmla="*/ 3399835 h 5149750"/>
              <a:gd name="connsiteX2" fmla="*/ 2701448 w 9154005"/>
              <a:gd name="connsiteY2" fmla="*/ 10155 h 5149750"/>
              <a:gd name="connsiteX3" fmla="*/ 9154005 w 9154005"/>
              <a:gd name="connsiteY3" fmla="*/ 0 h 5149750"/>
              <a:gd name="connsiteX4" fmla="*/ 9144005 w 9154005"/>
              <a:gd name="connsiteY4" fmla="*/ 5143500 h 5149750"/>
              <a:gd name="connsiteX5" fmla="*/ 0 w 9154005"/>
              <a:gd name="connsiteY5" fmla="*/ 5149750 h 5149750"/>
              <a:gd name="connsiteX0" fmla="*/ 0 w 9154005"/>
              <a:gd name="connsiteY0" fmla="*/ 5149750 h 5149750"/>
              <a:gd name="connsiteX1" fmla="*/ 10000 w 9154005"/>
              <a:gd name="connsiteY1" fmla="*/ 3399835 h 5149750"/>
              <a:gd name="connsiteX2" fmla="*/ 2701448 w 9154005"/>
              <a:gd name="connsiteY2" fmla="*/ 10155 h 5149750"/>
              <a:gd name="connsiteX3" fmla="*/ 9154005 w 9154005"/>
              <a:gd name="connsiteY3" fmla="*/ 0 h 5149750"/>
              <a:gd name="connsiteX4" fmla="*/ 9144005 w 9154005"/>
              <a:gd name="connsiteY4" fmla="*/ 5143500 h 5149750"/>
              <a:gd name="connsiteX5" fmla="*/ 0 w 9154005"/>
              <a:gd name="connsiteY5" fmla="*/ 5149750 h 5149750"/>
              <a:gd name="connsiteX0" fmla="*/ 0 w 9154005"/>
              <a:gd name="connsiteY0" fmla="*/ 5169594 h 5169594"/>
              <a:gd name="connsiteX1" fmla="*/ 10000 w 9154005"/>
              <a:gd name="connsiteY1" fmla="*/ 3419679 h 5169594"/>
              <a:gd name="connsiteX2" fmla="*/ 2701448 w 9154005"/>
              <a:gd name="connsiteY2" fmla="*/ 0 h 5169594"/>
              <a:gd name="connsiteX3" fmla="*/ 9154005 w 9154005"/>
              <a:gd name="connsiteY3" fmla="*/ 19844 h 5169594"/>
              <a:gd name="connsiteX4" fmla="*/ 9144005 w 9154005"/>
              <a:gd name="connsiteY4" fmla="*/ 5163344 h 5169594"/>
              <a:gd name="connsiteX5" fmla="*/ 0 w 9154005"/>
              <a:gd name="connsiteY5" fmla="*/ 5169594 h 5169594"/>
              <a:gd name="connsiteX0" fmla="*/ 0 w 9154005"/>
              <a:gd name="connsiteY0" fmla="*/ 5149750 h 5149750"/>
              <a:gd name="connsiteX1" fmla="*/ 10000 w 9154005"/>
              <a:gd name="connsiteY1" fmla="*/ 3399835 h 5149750"/>
              <a:gd name="connsiteX2" fmla="*/ 2701448 w 9154005"/>
              <a:gd name="connsiteY2" fmla="*/ 156 h 5149750"/>
              <a:gd name="connsiteX3" fmla="*/ 9154005 w 9154005"/>
              <a:gd name="connsiteY3" fmla="*/ 0 h 5149750"/>
              <a:gd name="connsiteX4" fmla="*/ 9144005 w 9154005"/>
              <a:gd name="connsiteY4" fmla="*/ 5143500 h 5149750"/>
              <a:gd name="connsiteX5" fmla="*/ 0 w 9154005"/>
              <a:gd name="connsiteY5" fmla="*/ 5149750 h 5149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54005" h="5149750">
                <a:moveTo>
                  <a:pt x="0" y="5149750"/>
                </a:moveTo>
                <a:cubicBezTo>
                  <a:pt x="3333" y="4566445"/>
                  <a:pt x="6667" y="3983140"/>
                  <a:pt x="10000" y="3399835"/>
                </a:cubicBezTo>
                <a:lnTo>
                  <a:pt x="2701448" y="156"/>
                </a:lnTo>
                <a:lnTo>
                  <a:pt x="9154005" y="0"/>
                </a:lnTo>
                <a:cubicBezTo>
                  <a:pt x="9150672" y="1714500"/>
                  <a:pt x="9147338" y="3429000"/>
                  <a:pt x="9144005" y="5143500"/>
                </a:cubicBezTo>
                <a:lnTo>
                  <a:pt x="0" y="5149750"/>
                </a:lnTo>
                <a:close/>
              </a:path>
            </a:pathLst>
          </a:custGeom>
          <a:gradFill>
            <a:gsLst>
              <a:gs pos="0">
                <a:schemeClr val="bg1">
                  <a:lumMod val="75000"/>
                </a:schemeClr>
              </a:gs>
              <a:gs pos="78000">
                <a:schemeClr val="bg1">
                  <a:lumMod val="85000"/>
                </a:schemeClr>
              </a:gs>
              <a:gs pos="81000">
                <a:schemeClr val="bg1">
                  <a:lumMod val="65000"/>
                </a:schemeClr>
              </a:gs>
            </a:gsLst>
            <a:lin ang="12840000" scaled="0"/>
          </a:gra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dirty="0"/>
          </a:p>
        </p:txBody>
      </p:sp>
      <p:sp>
        <p:nvSpPr>
          <p:cNvPr id="8" name="Espaço Reservado para Título 1"/>
          <p:cNvSpPr>
            <a:spLocks noGrp="1"/>
          </p:cNvSpPr>
          <p:nvPr>
            <p:ph type="title" hasCustomPrompt="1"/>
          </p:nvPr>
        </p:nvSpPr>
        <p:spPr>
          <a:xfrm>
            <a:off x="2485432" y="1971378"/>
            <a:ext cx="5461630" cy="1296144"/>
          </a:xfrm>
          <a:prstGeom prst="rect">
            <a:avLst/>
          </a:prstGeom>
        </p:spPr>
        <p:txBody>
          <a:bodyPr vert="horz" lIns="91413" tIns="45708" rIns="91413" bIns="45708" rtlCol="0" anchor="t">
            <a:noAutofit/>
          </a:bodyPr>
          <a:lstStyle>
            <a:lvl1pPr>
              <a:lnSpc>
                <a:spcPct val="100000"/>
              </a:lnSpc>
              <a:defRPr sz="4400" baseline="0">
                <a:solidFill>
                  <a:srgbClr val="49197D"/>
                </a:solidFill>
                <a:latin typeface="Dosis ExtraLight"/>
                <a:cs typeface="Dosis ExtraLight"/>
              </a:defRPr>
            </a:lvl1pPr>
          </a:lstStyle>
          <a:p>
            <a:r>
              <a:rPr lang="pt-BR" dirty="0" smtClean="0"/>
              <a:t>ADICIONE O TÍTULO</a:t>
            </a:r>
            <a:endParaRPr lang="pt-BR" dirty="0"/>
          </a:p>
        </p:txBody>
      </p:sp>
      <p:sp>
        <p:nvSpPr>
          <p:cNvPr id="10" name="Text Placeholder 5"/>
          <p:cNvSpPr>
            <a:spLocks noGrp="1"/>
          </p:cNvSpPr>
          <p:nvPr>
            <p:ph type="body" sz="quarter" idx="10" hasCustomPrompt="1"/>
          </p:nvPr>
        </p:nvSpPr>
        <p:spPr>
          <a:xfrm>
            <a:off x="2485432" y="3483919"/>
            <a:ext cx="5461630" cy="647700"/>
          </a:xfrm>
        </p:spPr>
        <p:txBody>
          <a:bodyPr>
            <a:normAutofit/>
          </a:bodyPr>
          <a:lstStyle>
            <a:lvl1pPr marL="0" marR="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sz="2000" b="0" i="0" baseline="0">
                <a:solidFill>
                  <a:schemeClr val="accent5">
                    <a:lumMod val="25000"/>
                  </a:schemeClr>
                </a:solidFill>
                <a:latin typeface="Dosis Bold"/>
                <a:cs typeface="Dosis Bold"/>
              </a:defRPr>
            </a:lvl1pPr>
          </a:lstStyle>
          <a:p>
            <a:pPr marL="0" marR="0" lvl="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err="1" smtClean="0"/>
              <a:t>adicione</a:t>
            </a:r>
            <a:r>
              <a:rPr lang="en-US" dirty="0" smtClean="0"/>
              <a:t> o sub </a:t>
            </a:r>
            <a:r>
              <a:rPr lang="en-US" dirty="0" err="1" smtClean="0"/>
              <a:t>título</a:t>
            </a:r>
            <a:endParaRPr lang="en-US" dirty="0"/>
          </a:p>
        </p:txBody>
      </p:sp>
    </p:spTree>
    <p:extLst>
      <p:ext uri="{BB962C8B-B14F-4D97-AF65-F5344CB8AC3E}">
        <p14:creationId xmlns:p14="http://schemas.microsoft.com/office/powerpoint/2010/main" val="346176471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Header 3">
    <p:spTree>
      <p:nvGrpSpPr>
        <p:cNvPr id="1" name=""/>
        <p:cNvGrpSpPr/>
        <p:nvPr/>
      </p:nvGrpSpPr>
      <p:grpSpPr>
        <a:xfrm>
          <a:off x="0" y="0"/>
          <a:ext cx="0" cy="0"/>
          <a:chOff x="0" y="0"/>
          <a:chExt cx="0" cy="0"/>
        </a:xfrm>
      </p:grpSpPr>
      <p:pic>
        <p:nvPicPr>
          <p:cNvPr id="3" name="Picture 2" descr="separaca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2822544" cy="3679821"/>
          </a:xfrm>
          <a:prstGeom prst="rect">
            <a:avLst/>
          </a:prstGeom>
        </p:spPr>
      </p:pic>
      <p:sp>
        <p:nvSpPr>
          <p:cNvPr id="9" name="Rectangle 17"/>
          <p:cNvSpPr/>
          <p:nvPr/>
        </p:nvSpPr>
        <p:spPr>
          <a:xfrm>
            <a:off x="2" y="-156"/>
            <a:ext cx="9154005" cy="5149750"/>
          </a:xfrm>
          <a:custGeom>
            <a:avLst/>
            <a:gdLst>
              <a:gd name="connsiteX0" fmla="*/ 0 w 8238215"/>
              <a:gd name="connsiteY0" fmla="*/ 0 h 5143500"/>
              <a:gd name="connsiteX1" fmla="*/ 8238215 w 8238215"/>
              <a:gd name="connsiteY1" fmla="*/ 0 h 5143500"/>
              <a:gd name="connsiteX2" fmla="*/ 8238215 w 8238215"/>
              <a:gd name="connsiteY2" fmla="*/ 5143500 h 5143500"/>
              <a:gd name="connsiteX3" fmla="*/ 0 w 8238215"/>
              <a:gd name="connsiteY3" fmla="*/ 5143500 h 5143500"/>
              <a:gd name="connsiteX4" fmla="*/ 0 w 8238215"/>
              <a:gd name="connsiteY4" fmla="*/ 0 h 5143500"/>
              <a:gd name="connsiteX0" fmla="*/ 0 w 8238215"/>
              <a:gd name="connsiteY0" fmla="*/ 9844 h 5153344"/>
              <a:gd name="connsiteX1" fmla="*/ 4095721 w 8238215"/>
              <a:gd name="connsiteY1" fmla="*/ 0 h 5153344"/>
              <a:gd name="connsiteX2" fmla="*/ 8238215 w 8238215"/>
              <a:gd name="connsiteY2" fmla="*/ 9844 h 5153344"/>
              <a:gd name="connsiteX3" fmla="*/ 8238215 w 8238215"/>
              <a:gd name="connsiteY3" fmla="*/ 5153344 h 5153344"/>
              <a:gd name="connsiteX4" fmla="*/ 0 w 8238215"/>
              <a:gd name="connsiteY4" fmla="*/ 5153344 h 5153344"/>
              <a:gd name="connsiteX5" fmla="*/ 0 w 8238215"/>
              <a:gd name="connsiteY5" fmla="*/ 9844 h 5153344"/>
              <a:gd name="connsiteX0" fmla="*/ 0 w 8238215"/>
              <a:gd name="connsiteY0" fmla="*/ 5153344 h 5153344"/>
              <a:gd name="connsiteX1" fmla="*/ 4095721 w 8238215"/>
              <a:gd name="connsiteY1" fmla="*/ 0 h 5153344"/>
              <a:gd name="connsiteX2" fmla="*/ 8238215 w 8238215"/>
              <a:gd name="connsiteY2" fmla="*/ 9844 h 5153344"/>
              <a:gd name="connsiteX3" fmla="*/ 8238215 w 8238215"/>
              <a:gd name="connsiteY3" fmla="*/ 5153344 h 5153344"/>
              <a:gd name="connsiteX4" fmla="*/ 0 w 8238215"/>
              <a:gd name="connsiteY4" fmla="*/ 5153344 h 5153344"/>
              <a:gd name="connsiteX0" fmla="*/ 0 w 8238215"/>
              <a:gd name="connsiteY0" fmla="*/ 5153344 h 5153344"/>
              <a:gd name="connsiteX1" fmla="*/ 284243 w 8238215"/>
              <a:gd name="connsiteY1" fmla="*/ 4779612 h 5153344"/>
              <a:gd name="connsiteX2" fmla="*/ 4095721 w 8238215"/>
              <a:gd name="connsiteY2" fmla="*/ 0 h 5153344"/>
              <a:gd name="connsiteX3" fmla="*/ 8238215 w 8238215"/>
              <a:gd name="connsiteY3" fmla="*/ 9844 h 5153344"/>
              <a:gd name="connsiteX4" fmla="*/ 8238215 w 8238215"/>
              <a:gd name="connsiteY4" fmla="*/ 5153344 h 5153344"/>
              <a:gd name="connsiteX5" fmla="*/ 0 w 8238215"/>
              <a:gd name="connsiteY5" fmla="*/ 5153344 h 5153344"/>
              <a:gd name="connsiteX0" fmla="*/ 0 w 8238215"/>
              <a:gd name="connsiteY0" fmla="*/ 5153344 h 5153344"/>
              <a:gd name="connsiteX1" fmla="*/ 284243 w 8238215"/>
              <a:gd name="connsiteY1" fmla="*/ 4779612 h 5153344"/>
              <a:gd name="connsiteX2" fmla="*/ 4095721 w 8238215"/>
              <a:gd name="connsiteY2" fmla="*/ 0 h 5153344"/>
              <a:gd name="connsiteX3" fmla="*/ 8238215 w 8238215"/>
              <a:gd name="connsiteY3" fmla="*/ 9844 h 5153344"/>
              <a:gd name="connsiteX4" fmla="*/ 8238215 w 8238215"/>
              <a:gd name="connsiteY4" fmla="*/ 5153344 h 5153344"/>
              <a:gd name="connsiteX5" fmla="*/ 284243 w 8238215"/>
              <a:gd name="connsiteY5" fmla="*/ 5149594 h 5153344"/>
              <a:gd name="connsiteX6" fmla="*/ 0 w 8238215"/>
              <a:gd name="connsiteY6" fmla="*/ 5153344 h 5153344"/>
              <a:gd name="connsiteX0" fmla="*/ 0 w 7953972"/>
              <a:gd name="connsiteY0" fmla="*/ 5149594 h 5153344"/>
              <a:gd name="connsiteX1" fmla="*/ 0 w 7953972"/>
              <a:gd name="connsiteY1" fmla="*/ 4779612 h 5153344"/>
              <a:gd name="connsiteX2" fmla="*/ 3811478 w 7953972"/>
              <a:gd name="connsiteY2" fmla="*/ 0 h 5153344"/>
              <a:gd name="connsiteX3" fmla="*/ 7953972 w 7953972"/>
              <a:gd name="connsiteY3" fmla="*/ 9844 h 5153344"/>
              <a:gd name="connsiteX4" fmla="*/ 7953972 w 7953972"/>
              <a:gd name="connsiteY4" fmla="*/ 5153344 h 5153344"/>
              <a:gd name="connsiteX5" fmla="*/ 0 w 7953972"/>
              <a:gd name="connsiteY5" fmla="*/ 5149594 h 5153344"/>
              <a:gd name="connsiteX0" fmla="*/ 0 w 9144005"/>
              <a:gd name="connsiteY0" fmla="*/ 5149594 h 5149594"/>
              <a:gd name="connsiteX1" fmla="*/ 0 w 9144005"/>
              <a:gd name="connsiteY1" fmla="*/ 4779612 h 5149594"/>
              <a:gd name="connsiteX2" fmla="*/ 3811478 w 9144005"/>
              <a:gd name="connsiteY2" fmla="*/ 0 h 5149594"/>
              <a:gd name="connsiteX3" fmla="*/ 7953972 w 9144005"/>
              <a:gd name="connsiteY3" fmla="*/ 9844 h 5149594"/>
              <a:gd name="connsiteX4" fmla="*/ 9144005 w 9144005"/>
              <a:gd name="connsiteY4" fmla="*/ 5143344 h 5149594"/>
              <a:gd name="connsiteX5" fmla="*/ 0 w 9144005"/>
              <a:gd name="connsiteY5" fmla="*/ 5149594 h 5149594"/>
              <a:gd name="connsiteX0" fmla="*/ 0 w 9144005"/>
              <a:gd name="connsiteY0" fmla="*/ 5149594 h 5149594"/>
              <a:gd name="connsiteX1" fmla="*/ 0 w 9144005"/>
              <a:gd name="connsiteY1" fmla="*/ 4779612 h 5149594"/>
              <a:gd name="connsiteX2" fmla="*/ 3811478 w 9144005"/>
              <a:gd name="connsiteY2" fmla="*/ 0 h 5149594"/>
              <a:gd name="connsiteX3" fmla="*/ 9144005 w 9144005"/>
              <a:gd name="connsiteY3" fmla="*/ 19844 h 5149594"/>
              <a:gd name="connsiteX4" fmla="*/ 9144005 w 9144005"/>
              <a:gd name="connsiteY4" fmla="*/ 5143344 h 5149594"/>
              <a:gd name="connsiteX5" fmla="*/ 0 w 9144005"/>
              <a:gd name="connsiteY5" fmla="*/ 5149594 h 5149594"/>
              <a:gd name="connsiteX0" fmla="*/ 0 w 9144005"/>
              <a:gd name="connsiteY0" fmla="*/ 5149594 h 5149594"/>
              <a:gd name="connsiteX1" fmla="*/ 0 w 9144005"/>
              <a:gd name="connsiteY1" fmla="*/ 4779612 h 5149594"/>
              <a:gd name="connsiteX2" fmla="*/ 3811478 w 9144005"/>
              <a:gd name="connsiteY2" fmla="*/ 0 h 5149594"/>
              <a:gd name="connsiteX3" fmla="*/ 9144005 w 9144005"/>
              <a:gd name="connsiteY3" fmla="*/ 9844 h 5149594"/>
              <a:gd name="connsiteX4" fmla="*/ 9144005 w 9144005"/>
              <a:gd name="connsiteY4" fmla="*/ 5143344 h 5149594"/>
              <a:gd name="connsiteX5" fmla="*/ 0 w 9144005"/>
              <a:gd name="connsiteY5" fmla="*/ 5149594 h 5149594"/>
              <a:gd name="connsiteX0" fmla="*/ 0 w 9154005"/>
              <a:gd name="connsiteY0" fmla="*/ 5149750 h 5149750"/>
              <a:gd name="connsiteX1" fmla="*/ 0 w 9154005"/>
              <a:gd name="connsiteY1" fmla="*/ 4779768 h 5149750"/>
              <a:gd name="connsiteX2" fmla="*/ 3811478 w 9154005"/>
              <a:gd name="connsiteY2" fmla="*/ 156 h 5149750"/>
              <a:gd name="connsiteX3" fmla="*/ 9154005 w 9154005"/>
              <a:gd name="connsiteY3" fmla="*/ 0 h 5149750"/>
              <a:gd name="connsiteX4" fmla="*/ 9144005 w 9154005"/>
              <a:gd name="connsiteY4" fmla="*/ 5143500 h 5149750"/>
              <a:gd name="connsiteX5" fmla="*/ 0 w 9154005"/>
              <a:gd name="connsiteY5" fmla="*/ 5149750 h 5149750"/>
              <a:gd name="connsiteX0" fmla="*/ 0 w 9154005"/>
              <a:gd name="connsiteY0" fmla="*/ 5149750 h 5149750"/>
              <a:gd name="connsiteX1" fmla="*/ 0 w 9154005"/>
              <a:gd name="connsiteY1" fmla="*/ 4779768 h 5149750"/>
              <a:gd name="connsiteX2" fmla="*/ 2701448 w 9154005"/>
              <a:gd name="connsiteY2" fmla="*/ 10155 h 5149750"/>
              <a:gd name="connsiteX3" fmla="*/ 9154005 w 9154005"/>
              <a:gd name="connsiteY3" fmla="*/ 0 h 5149750"/>
              <a:gd name="connsiteX4" fmla="*/ 9144005 w 9154005"/>
              <a:gd name="connsiteY4" fmla="*/ 5143500 h 5149750"/>
              <a:gd name="connsiteX5" fmla="*/ 0 w 9154005"/>
              <a:gd name="connsiteY5" fmla="*/ 5149750 h 5149750"/>
              <a:gd name="connsiteX0" fmla="*/ 0 w 9154005"/>
              <a:gd name="connsiteY0" fmla="*/ 5149750 h 5149750"/>
              <a:gd name="connsiteX1" fmla="*/ 10000 w 9154005"/>
              <a:gd name="connsiteY1" fmla="*/ 3399835 h 5149750"/>
              <a:gd name="connsiteX2" fmla="*/ 2701448 w 9154005"/>
              <a:gd name="connsiteY2" fmla="*/ 10155 h 5149750"/>
              <a:gd name="connsiteX3" fmla="*/ 9154005 w 9154005"/>
              <a:gd name="connsiteY3" fmla="*/ 0 h 5149750"/>
              <a:gd name="connsiteX4" fmla="*/ 9144005 w 9154005"/>
              <a:gd name="connsiteY4" fmla="*/ 5143500 h 5149750"/>
              <a:gd name="connsiteX5" fmla="*/ 0 w 9154005"/>
              <a:gd name="connsiteY5" fmla="*/ 5149750 h 5149750"/>
              <a:gd name="connsiteX0" fmla="*/ 0 w 9154005"/>
              <a:gd name="connsiteY0" fmla="*/ 5149750 h 5149750"/>
              <a:gd name="connsiteX1" fmla="*/ 10000 w 9154005"/>
              <a:gd name="connsiteY1" fmla="*/ 3399835 h 5149750"/>
              <a:gd name="connsiteX2" fmla="*/ 2701448 w 9154005"/>
              <a:gd name="connsiteY2" fmla="*/ 10155 h 5149750"/>
              <a:gd name="connsiteX3" fmla="*/ 9154005 w 9154005"/>
              <a:gd name="connsiteY3" fmla="*/ 0 h 5149750"/>
              <a:gd name="connsiteX4" fmla="*/ 9144005 w 9154005"/>
              <a:gd name="connsiteY4" fmla="*/ 5143500 h 5149750"/>
              <a:gd name="connsiteX5" fmla="*/ 0 w 9154005"/>
              <a:gd name="connsiteY5" fmla="*/ 5149750 h 5149750"/>
              <a:gd name="connsiteX0" fmla="*/ 0 w 9154005"/>
              <a:gd name="connsiteY0" fmla="*/ 5169594 h 5169594"/>
              <a:gd name="connsiteX1" fmla="*/ 10000 w 9154005"/>
              <a:gd name="connsiteY1" fmla="*/ 3419679 h 5169594"/>
              <a:gd name="connsiteX2" fmla="*/ 2701448 w 9154005"/>
              <a:gd name="connsiteY2" fmla="*/ 0 h 5169594"/>
              <a:gd name="connsiteX3" fmla="*/ 9154005 w 9154005"/>
              <a:gd name="connsiteY3" fmla="*/ 19844 h 5169594"/>
              <a:gd name="connsiteX4" fmla="*/ 9144005 w 9154005"/>
              <a:gd name="connsiteY4" fmla="*/ 5163344 h 5169594"/>
              <a:gd name="connsiteX5" fmla="*/ 0 w 9154005"/>
              <a:gd name="connsiteY5" fmla="*/ 5169594 h 5169594"/>
              <a:gd name="connsiteX0" fmla="*/ 0 w 9154005"/>
              <a:gd name="connsiteY0" fmla="*/ 5149750 h 5149750"/>
              <a:gd name="connsiteX1" fmla="*/ 10000 w 9154005"/>
              <a:gd name="connsiteY1" fmla="*/ 3399835 h 5149750"/>
              <a:gd name="connsiteX2" fmla="*/ 2701448 w 9154005"/>
              <a:gd name="connsiteY2" fmla="*/ 156 h 5149750"/>
              <a:gd name="connsiteX3" fmla="*/ 9154005 w 9154005"/>
              <a:gd name="connsiteY3" fmla="*/ 0 h 5149750"/>
              <a:gd name="connsiteX4" fmla="*/ 9144005 w 9154005"/>
              <a:gd name="connsiteY4" fmla="*/ 5143500 h 5149750"/>
              <a:gd name="connsiteX5" fmla="*/ 0 w 9154005"/>
              <a:gd name="connsiteY5" fmla="*/ 5149750 h 5149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54005" h="5149750">
                <a:moveTo>
                  <a:pt x="0" y="5149750"/>
                </a:moveTo>
                <a:cubicBezTo>
                  <a:pt x="3333" y="4566445"/>
                  <a:pt x="6667" y="3983140"/>
                  <a:pt x="10000" y="3399835"/>
                </a:cubicBezTo>
                <a:lnTo>
                  <a:pt x="2701448" y="156"/>
                </a:lnTo>
                <a:lnTo>
                  <a:pt x="9154005" y="0"/>
                </a:lnTo>
                <a:cubicBezTo>
                  <a:pt x="9150672" y="1714500"/>
                  <a:pt x="9147338" y="3429000"/>
                  <a:pt x="9144005" y="5143500"/>
                </a:cubicBezTo>
                <a:lnTo>
                  <a:pt x="0" y="5149750"/>
                </a:lnTo>
                <a:close/>
              </a:path>
            </a:pathLst>
          </a:custGeom>
          <a:gradFill>
            <a:gsLst>
              <a:gs pos="0">
                <a:schemeClr val="bg1"/>
              </a:gs>
              <a:gs pos="78000">
                <a:schemeClr val="bg1"/>
              </a:gs>
              <a:gs pos="81000">
                <a:schemeClr val="bg1">
                  <a:lumMod val="75000"/>
                </a:schemeClr>
              </a:gs>
            </a:gsLst>
            <a:lin ang="12840000" scaled="0"/>
          </a:gra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dirty="0"/>
          </a:p>
        </p:txBody>
      </p:sp>
      <p:sp>
        <p:nvSpPr>
          <p:cNvPr id="8" name="Espaço Reservado para Título 1"/>
          <p:cNvSpPr>
            <a:spLocks noGrp="1"/>
          </p:cNvSpPr>
          <p:nvPr>
            <p:ph type="title" hasCustomPrompt="1"/>
          </p:nvPr>
        </p:nvSpPr>
        <p:spPr>
          <a:xfrm>
            <a:off x="2485432" y="1971378"/>
            <a:ext cx="5461630" cy="1296144"/>
          </a:xfrm>
          <a:prstGeom prst="rect">
            <a:avLst/>
          </a:prstGeom>
        </p:spPr>
        <p:txBody>
          <a:bodyPr vert="horz" lIns="91413" tIns="45708" rIns="91413" bIns="45708" rtlCol="0" anchor="t">
            <a:noAutofit/>
          </a:bodyPr>
          <a:lstStyle>
            <a:lvl1pPr>
              <a:lnSpc>
                <a:spcPct val="100000"/>
              </a:lnSpc>
              <a:defRPr sz="4400" baseline="0">
                <a:solidFill>
                  <a:srgbClr val="49197D"/>
                </a:solidFill>
                <a:latin typeface="Dosis ExtraLight"/>
                <a:cs typeface="Dosis ExtraLight"/>
              </a:defRPr>
            </a:lvl1pPr>
          </a:lstStyle>
          <a:p>
            <a:r>
              <a:rPr lang="pt-BR" dirty="0" smtClean="0"/>
              <a:t>ADICIONE O TÍTULO</a:t>
            </a:r>
            <a:endParaRPr lang="pt-BR" dirty="0"/>
          </a:p>
        </p:txBody>
      </p:sp>
      <p:sp>
        <p:nvSpPr>
          <p:cNvPr id="10" name="Text Placeholder 5"/>
          <p:cNvSpPr>
            <a:spLocks noGrp="1"/>
          </p:cNvSpPr>
          <p:nvPr>
            <p:ph type="body" sz="quarter" idx="10" hasCustomPrompt="1"/>
          </p:nvPr>
        </p:nvSpPr>
        <p:spPr>
          <a:xfrm>
            <a:off x="2485432" y="3483919"/>
            <a:ext cx="5461630" cy="647700"/>
          </a:xfrm>
        </p:spPr>
        <p:txBody>
          <a:bodyPr>
            <a:normAutofit/>
          </a:bodyPr>
          <a:lstStyle>
            <a:lvl1pPr marL="0" marR="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sz="2000" b="0" i="0" baseline="0">
                <a:solidFill>
                  <a:schemeClr val="accent5">
                    <a:lumMod val="25000"/>
                  </a:schemeClr>
                </a:solidFill>
                <a:latin typeface="Dosis Bold"/>
                <a:cs typeface="Dosis Bold"/>
              </a:defRPr>
            </a:lvl1pPr>
          </a:lstStyle>
          <a:p>
            <a:pPr marL="0" marR="0" lvl="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err="1" smtClean="0"/>
              <a:t>adicione</a:t>
            </a:r>
            <a:r>
              <a:rPr lang="en-US" dirty="0" smtClean="0"/>
              <a:t> o sub </a:t>
            </a:r>
            <a:r>
              <a:rPr lang="en-US" dirty="0" err="1" smtClean="0"/>
              <a:t>título</a:t>
            </a:r>
            <a:endParaRPr lang="en-US" dirty="0"/>
          </a:p>
        </p:txBody>
      </p:sp>
    </p:spTree>
    <p:extLst>
      <p:ext uri="{BB962C8B-B14F-4D97-AF65-F5344CB8AC3E}">
        <p14:creationId xmlns:p14="http://schemas.microsoft.com/office/powerpoint/2010/main" val="166902662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Em branco">
    <p:bg>
      <p:bgPr>
        <a:solidFill>
          <a:schemeClr val="bg1"/>
        </a:solidFill>
        <a:effectLst/>
      </p:bgPr>
    </p:bg>
    <p:spTree>
      <p:nvGrpSpPr>
        <p:cNvPr id="1" name=""/>
        <p:cNvGrpSpPr/>
        <p:nvPr/>
      </p:nvGrpSpPr>
      <p:grpSpPr>
        <a:xfrm>
          <a:off x="0" y="0"/>
          <a:ext cx="0" cy="0"/>
          <a:chOff x="0" y="0"/>
          <a:chExt cx="0" cy="0"/>
        </a:xfrm>
      </p:grpSpPr>
      <p:sp>
        <p:nvSpPr>
          <p:cNvPr id="7" name="Espaço Reservado para Número de Slide 5"/>
          <p:cNvSpPr>
            <a:spLocks noGrp="1"/>
          </p:cNvSpPr>
          <p:nvPr>
            <p:ph type="sldNum" sz="quarter" idx="4"/>
          </p:nvPr>
        </p:nvSpPr>
        <p:spPr>
          <a:xfrm>
            <a:off x="150418" y="4873722"/>
            <a:ext cx="506505" cy="144016"/>
          </a:xfrm>
          <a:prstGeom prst="rect">
            <a:avLst/>
          </a:prstGeom>
        </p:spPr>
        <p:txBody>
          <a:bodyPr vert="horz" lIns="91413" tIns="45708" rIns="91413" bIns="45708" rtlCol="0" anchor="ctr"/>
          <a:lstStyle>
            <a:lvl1pPr algn="r">
              <a:defRPr lang="pt-BR" sz="1200" smtClean="0">
                <a:solidFill>
                  <a:srgbClr val="FAB900"/>
                </a:solidFill>
                <a:latin typeface="Verdana"/>
                <a:cs typeface="Verdana"/>
              </a:defRPr>
            </a:lvl1pPr>
          </a:lstStyle>
          <a:p>
            <a:fld id="{4E23B16E-922D-5F4A-A528-B5D9D1EDF2A7}" type="slidenum">
              <a:rPr lang="en-US" smtClean="0"/>
              <a:t>‹nº›</a:t>
            </a:fld>
            <a:endParaRPr lang="en-US"/>
          </a:p>
        </p:txBody>
      </p:sp>
      <p:sp>
        <p:nvSpPr>
          <p:cNvPr id="3" name="TextBox 2"/>
          <p:cNvSpPr txBox="1"/>
          <p:nvPr/>
        </p:nvSpPr>
        <p:spPr>
          <a:xfrm>
            <a:off x="172720" y="162560"/>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13106455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 2B">
    <p:spTree>
      <p:nvGrpSpPr>
        <p:cNvPr id="1" name=""/>
        <p:cNvGrpSpPr/>
        <p:nvPr/>
      </p:nvGrpSpPr>
      <p:grpSpPr>
        <a:xfrm>
          <a:off x="0" y="0"/>
          <a:ext cx="0" cy="0"/>
          <a:chOff x="0" y="0"/>
          <a:chExt cx="0" cy="0"/>
        </a:xfrm>
      </p:grpSpPr>
      <p:sp>
        <p:nvSpPr>
          <p:cNvPr id="10" name="Espaço Reservado para Título 1"/>
          <p:cNvSpPr>
            <a:spLocks noGrp="1"/>
          </p:cNvSpPr>
          <p:nvPr>
            <p:ph type="title" hasCustomPrompt="1"/>
          </p:nvPr>
        </p:nvSpPr>
        <p:spPr>
          <a:xfrm>
            <a:off x="480788" y="368617"/>
            <a:ext cx="5319813" cy="398994"/>
          </a:xfrm>
          <a:prstGeom prst="rect">
            <a:avLst/>
          </a:prstGeom>
        </p:spPr>
        <p:txBody>
          <a:bodyPr vert="horz" lIns="91413" tIns="45708" rIns="91413" bIns="45708" rtlCol="0" anchor="t">
            <a:noAutofit/>
          </a:bodyPr>
          <a:lstStyle>
            <a:lvl1pPr>
              <a:defRPr>
                <a:solidFill>
                  <a:srgbClr val="49197D"/>
                </a:solidFill>
              </a:defRPr>
            </a:lvl1pPr>
          </a:lstStyle>
          <a:p>
            <a:r>
              <a:rPr lang="pt-BR" dirty="0" smtClean="0"/>
              <a:t>Título horizontal do slide</a:t>
            </a:r>
            <a:endParaRPr lang="pt-BR" dirty="0"/>
          </a:p>
        </p:txBody>
      </p:sp>
      <p:sp>
        <p:nvSpPr>
          <p:cNvPr id="6" name="Text Placeholder 15"/>
          <p:cNvSpPr>
            <a:spLocks noGrp="1"/>
          </p:cNvSpPr>
          <p:nvPr>
            <p:ph type="body" sz="quarter" idx="10"/>
          </p:nvPr>
        </p:nvSpPr>
        <p:spPr>
          <a:xfrm>
            <a:off x="480787" y="1127734"/>
            <a:ext cx="8215606" cy="3158151"/>
          </a:xfrm>
          <a:prstGeom prst="rect">
            <a:avLst/>
          </a:prstGeom>
        </p:spPr>
        <p:txBody>
          <a:bodyPr/>
          <a:lstStyle>
            <a:lvl1pPr>
              <a:lnSpc>
                <a:spcPct val="130000"/>
              </a:lnSpc>
              <a:defRPr>
                <a:solidFill>
                  <a:schemeClr val="tx1">
                    <a:lumMod val="85000"/>
                    <a:lumOff val="15000"/>
                  </a:schemeClr>
                </a:solidFill>
                <a:latin typeface="Neo Sans Pro"/>
                <a:cs typeface="Neo Sans Pro"/>
              </a:defRPr>
            </a:lvl1pPr>
            <a:lvl2pPr>
              <a:lnSpc>
                <a:spcPct val="130000"/>
              </a:lnSpc>
              <a:defRPr sz="1100">
                <a:solidFill>
                  <a:schemeClr val="tx1">
                    <a:lumMod val="85000"/>
                    <a:lumOff val="15000"/>
                  </a:schemeClr>
                </a:solidFill>
                <a:latin typeface="Neo Sans Pro"/>
                <a:cs typeface="Neo Sans Pro"/>
              </a:defRPr>
            </a:lvl2pPr>
            <a:lvl3pPr>
              <a:lnSpc>
                <a:spcPct val="130000"/>
              </a:lnSpc>
              <a:defRPr sz="1100">
                <a:solidFill>
                  <a:schemeClr val="tx1">
                    <a:lumMod val="85000"/>
                    <a:lumOff val="15000"/>
                  </a:schemeClr>
                </a:solidFill>
                <a:latin typeface="Neo Sans Pro"/>
                <a:cs typeface="Neo Sans Pro"/>
              </a:defRPr>
            </a:lvl3pPr>
            <a:lvl4pPr>
              <a:lnSpc>
                <a:spcPct val="130000"/>
              </a:lnSpc>
              <a:defRPr sz="1050">
                <a:solidFill>
                  <a:schemeClr val="tx1">
                    <a:lumMod val="85000"/>
                    <a:lumOff val="15000"/>
                  </a:schemeClr>
                </a:solidFill>
                <a:latin typeface="Neo Sans Pro"/>
                <a:cs typeface="Neo Sans Pro"/>
              </a:defRPr>
            </a:lvl4pPr>
            <a:lvl5pPr>
              <a:lnSpc>
                <a:spcPct val="130000"/>
              </a:lnSpc>
              <a:defRPr sz="1050">
                <a:solidFill>
                  <a:schemeClr val="tx1">
                    <a:lumMod val="85000"/>
                    <a:lumOff val="15000"/>
                  </a:schemeClr>
                </a:solidFill>
                <a:latin typeface="Neo Sans Pro"/>
                <a:cs typeface="Neo Sans Pro"/>
              </a:defRPr>
            </a:lvl5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dirty="0"/>
          </a:p>
        </p:txBody>
      </p:sp>
      <p:sp>
        <p:nvSpPr>
          <p:cNvPr id="12" name="Espaço Reservado para Número de Slide 5"/>
          <p:cNvSpPr>
            <a:spLocks noGrp="1"/>
          </p:cNvSpPr>
          <p:nvPr>
            <p:ph type="sldNum" sz="quarter" idx="4"/>
          </p:nvPr>
        </p:nvSpPr>
        <p:spPr>
          <a:xfrm>
            <a:off x="150418" y="4873722"/>
            <a:ext cx="506505" cy="144016"/>
          </a:xfrm>
          <a:prstGeom prst="rect">
            <a:avLst/>
          </a:prstGeom>
        </p:spPr>
        <p:txBody>
          <a:bodyPr vert="horz" lIns="91413" tIns="45708" rIns="91413" bIns="45708" rtlCol="0" anchor="ctr"/>
          <a:lstStyle>
            <a:lvl1pPr algn="r">
              <a:defRPr lang="pt-BR" sz="1200" smtClean="0">
                <a:solidFill>
                  <a:srgbClr val="FAB900"/>
                </a:solidFill>
                <a:latin typeface="Verdana"/>
                <a:cs typeface="Verdana"/>
              </a:defRPr>
            </a:lvl1pPr>
          </a:lstStyle>
          <a:p>
            <a:fld id="{4E23B16E-922D-5F4A-A528-B5D9D1EDF2A7}" type="slidenum">
              <a:rPr lang="en-US" smtClean="0"/>
              <a:t>‹nº›</a:t>
            </a:fld>
            <a:endParaRPr lang="en-US"/>
          </a:p>
        </p:txBody>
      </p:sp>
    </p:spTree>
    <p:extLst>
      <p:ext uri="{BB962C8B-B14F-4D97-AF65-F5344CB8AC3E}">
        <p14:creationId xmlns:p14="http://schemas.microsoft.com/office/powerpoint/2010/main" val="218752252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Somente título">
    <p:spTree>
      <p:nvGrpSpPr>
        <p:cNvPr id="1" name=""/>
        <p:cNvGrpSpPr/>
        <p:nvPr/>
      </p:nvGrpSpPr>
      <p:grpSpPr>
        <a:xfrm>
          <a:off x="0" y="0"/>
          <a:ext cx="0" cy="0"/>
          <a:chOff x="0" y="0"/>
          <a:chExt cx="0" cy="0"/>
        </a:xfrm>
      </p:grpSpPr>
      <p:sp>
        <p:nvSpPr>
          <p:cNvPr id="8" name="Espaço Reservado para Título 1"/>
          <p:cNvSpPr>
            <a:spLocks noGrp="1"/>
          </p:cNvSpPr>
          <p:nvPr>
            <p:ph type="title" hasCustomPrompt="1"/>
          </p:nvPr>
        </p:nvSpPr>
        <p:spPr>
          <a:xfrm>
            <a:off x="480792" y="548682"/>
            <a:ext cx="1657561" cy="792088"/>
          </a:xfrm>
          <a:prstGeom prst="rect">
            <a:avLst/>
          </a:prstGeom>
        </p:spPr>
        <p:txBody>
          <a:bodyPr vert="horz" lIns="91413" tIns="45708" rIns="91413" bIns="45708" rtlCol="0" anchor="t">
            <a:noAutofit/>
          </a:bodyPr>
          <a:lstStyle>
            <a:lvl1pPr>
              <a:defRPr>
                <a:solidFill>
                  <a:srgbClr val="49197D"/>
                </a:solidFill>
              </a:defRPr>
            </a:lvl1pPr>
          </a:lstStyle>
          <a:p>
            <a:r>
              <a:rPr lang="pt-BR" dirty="0" smtClean="0"/>
              <a:t>título vertical do slide</a:t>
            </a:r>
            <a:endParaRPr lang="pt-BR" dirty="0"/>
          </a:p>
        </p:txBody>
      </p:sp>
      <p:sp>
        <p:nvSpPr>
          <p:cNvPr id="10" name="Espaço Reservado para Número de Slide 5"/>
          <p:cNvSpPr>
            <a:spLocks noGrp="1"/>
          </p:cNvSpPr>
          <p:nvPr>
            <p:ph type="sldNum" sz="quarter" idx="4"/>
          </p:nvPr>
        </p:nvSpPr>
        <p:spPr>
          <a:xfrm>
            <a:off x="8529902" y="4861293"/>
            <a:ext cx="506505" cy="144016"/>
          </a:xfrm>
          <a:prstGeom prst="rect">
            <a:avLst/>
          </a:prstGeom>
        </p:spPr>
        <p:txBody>
          <a:bodyPr vert="horz" lIns="91413" tIns="45708" rIns="91413" bIns="45708" rtlCol="0" anchor="ctr"/>
          <a:lstStyle>
            <a:lvl1pPr algn="r">
              <a:defRPr lang="pt-BR" sz="1200" smtClean="0">
                <a:solidFill>
                  <a:srgbClr val="FAB900"/>
                </a:solidFill>
                <a:latin typeface="Verdana"/>
                <a:cs typeface="Verdana"/>
              </a:defRPr>
            </a:lvl1pPr>
          </a:lstStyle>
          <a:p>
            <a:fld id="{4E23B16E-922D-5F4A-A528-B5D9D1EDF2A7}" type="slidenum">
              <a:rPr lang="en-US" smtClean="0"/>
              <a:t>‹nº›</a:t>
            </a:fld>
            <a:endParaRPr lang="en-US"/>
          </a:p>
        </p:txBody>
      </p:sp>
      <p:sp>
        <p:nvSpPr>
          <p:cNvPr id="11" name="Text Placeholder 15"/>
          <p:cNvSpPr>
            <a:spLocks noGrp="1"/>
          </p:cNvSpPr>
          <p:nvPr>
            <p:ph type="body" sz="quarter" idx="10"/>
          </p:nvPr>
        </p:nvSpPr>
        <p:spPr>
          <a:xfrm>
            <a:off x="2360715" y="548683"/>
            <a:ext cx="6335681" cy="3737203"/>
          </a:xfrm>
        </p:spPr>
        <p:txBody>
          <a:bodyPr/>
          <a:lstStyle>
            <a:lvl1pPr>
              <a:lnSpc>
                <a:spcPct val="130000"/>
              </a:lnSpc>
              <a:defRPr>
                <a:solidFill>
                  <a:srgbClr val="FFFFFF"/>
                </a:solidFill>
              </a:defRPr>
            </a:lvl1pPr>
            <a:lvl2pPr>
              <a:lnSpc>
                <a:spcPct val="130000"/>
              </a:lnSpc>
              <a:defRPr sz="1200">
                <a:solidFill>
                  <a:srgbClr val="FFFFFF"/>
                </a:solidFill>
                <a:latin typeface="Verdana"/>
                <a:cs typeface="Verdana"/>
              </a:defRPr>
            </a:lvl2pPr>
          </a:lstStyle>
          <a:p>
            <a:pPr lvl="0"/>
            <a:r>
              <a:rPr lang="x-none" smtClean="0"/>
              <a:t>Click to edit Master text styles</a:t>
            </a:r>
          </a:p>
          <a:p>
            <a:pPr lvl="1"/>
            <a:r>
              <a:rPr lang="x-none" smtClean="0"/>
              <a:t>Second level</a:t>
            </a:r>
          </a:p>
        </p:txBody>
      </p:sp>
      <p:sp>
        <p:nvSpPr>
          <p:cNvPr id="6" name="Espaço Reservado para Número de Slide 5"/>
          <p:cNvSpPr txBox="1">
            <a:spLocks/>
          </p:cNvSpPr>
          <p:nvPr/>
        </p:nvSpPr>
        <p:spPr>
          <a:xfrm>
            <a:off x="150418" y="4873722"/>
            <a:ext cx="506505" cy="144016"/>
          </a:xfrm>
          <a:prstGeom prst="rect">
            <a:avLst/>
          </a:prstGeom>
        </p:spPr>
        <p:txBody>
          <a:bodyPr vert="horz" lIns="91413" tIns="45708" rIns="91413" bIns="45708" rtlCol="0" anchor="ctr"/>
          <a:lstStyle>
            <a:defPPr>
              <a:defRPr lang="en-US"/>
            </a:defPPr>
            <a:lvl1pPr marL="0" algn="r" defTabSz="457200" rtl="0" eaLnBrk="1" latinLnBrk="0" hangingPunct="1">
              <a:defRPr lang="pt-BR" sz="1200" kern="1200" smtClean="0">
                <a:solidFill>
                  <a:srgbClr val="FAB900"/>
                </a:solidFill>
                <a:latin typeface="Verdana"/>
                <a:ea typeface="+mn-ea"/>
                <a:cs typeface="Verdan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5E1CD6A-3B87-4D97-ADBC-0D3947A19743}" type="slidenum">
              <a:rPr lang="en-US" smtClean="0"/>
              <a:pPr/>
              <a:t>‹nº›</a:t>
            </a:fld>
            <a:endParaRPr lang="en-US" dirty="0"/>
          </a:p>
        </p:txBody>
      </p:sp>
    </p:spTree>
    <p:extLst>
      <p:ext uri="{BB962C8B-B14F-4D97-AF65-F5344CB8AC3E}">
        <p14:creationId xmlns:p14="http://schemas.microsoft.com/office/powerpoint/2010/main" val="126094035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ags" Target="../tags/tag1.xml"/><Relationship Id="rId3" Type="http://schemas.openxmlformats.org/officeDocument/2006/relationships/slideLayout" Target="../slideLayouts/slideLayout3.xml"/><Relationship Id="rId21" Type="http://schemas.openxmlformats.org/officeDocument/2006/relationships/oleObject" Target="../embeddings/oleObject1.bin"/><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vmlDrawing" Target="../drawings/vmlDrawing1.vml"/><Relationship Id="rId2" Type="http://schemas.openxmlformats.org/officeDocument/2006/relationships/slideLayout" Target="../slideLayouts/slideLayout2.xml"/><Relationship Id="rId16" Type="http://schemas.openxmlformats.org/officeDocument/2006/relationships/theme" Target="../theme/theme1.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oleObject" Target="../embeddings/oleObject2.bin"/><Relationship Id="rId10" Type="http://schemas.openxmlformats.org/officeDocument/2006/relationships/slideLayout" Target="../slideLayouts/slideLayout10.xml"/><Relationship Id="rId19" Type="http://schemas.openxmlformats.org/officeDocument/2006/relationships/image" Target="../media/image2.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1" name="Picture 20" descr="bg-slide.jp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7" y="2"/>
            <a:ext cx="1262611" cy="1210812"/>
          </a:xfrm>
          <a:prstGeom prst="rect">
            <a:avLst/>
          </a:prstGeom>
        </p:spPr>
      </p:pic>
      <p:pic>
        <p:nvPicPr>
          <p:cNvPr id="4" name="Picture 3"/>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7801353" y="4576810"/>
            <a:ext cx="1327231" cy="576535"/>
          </a:xfrm>
          <a:prstGeom prst="rect">
            <a:avLst/>
          </a:prstGeom>
        </p:spPr>
      </p:pic>
      <p:graphicFrame>
        <p:nvGraphicFramePr>
          <p:cNvPr id="8" name="Objeto 7" hidden="1"/>
          <p:cNvGraphicFramePr>
            <a:graphicFrameLocks noChangeAspect="1"/>
          </p:cNvGraphicFramePr>
          <p:nvPr>
            <p:custDataLst>
              <p:tags r:id="rId18"/>
            </p:custDataLst>
            <p:extLst>
              <p:ext uri="{D42A27DB-BD31-4B8C-83A1-F6EECF244321}">
                <p14:modId xmlns:p14="http://schemas.microsoft.com/office/powerpoint/2010/main" val="2167409015"/>
              </p:ext>
            </p:extLst>
          </p:nvPr>
        </p:nvGraphicFramePr>
        <p:xfrm>
          <a:off x="1591" y="1591"/>
          <a:ext cx="1587" cy="1587"/>
        </p:xfrm>
        <a:graphic>
          <a:graphicData uri="http://schemas.openxmlformats.org/presentationml/2006/ole">
            <mc:AlternateContent xmlns:mc="http://schemas.openxmlformats.org/markup-compatibility/2006">
              <mc:Choice xmlns:v="urn:schemas-microsoft-com:vml" Requires="v">
                <p:oleObj spid="_x0000_s1250" name="Slide do think-cell" r:id="rId21" imgW="421" imgH="420" progId="TCLayout.ActiveDocument.1">
                  <p:embed/>
                </p:oleObj>
              </mc:Choice>
              <mc:Fallback>
                <p:oleObj name="Slide do think-cell" r:id="rId21" imgW="421" imgH="420" progId="TCLayout.ActiveDocument.1">
                  <p:embed/>
                  <p:pic>
                    <p:nvPicPr>
                      <p:cNvPr id="0" name=""/>
                      <p:cNvPicPr/>
                      <p:nvPr/>
                    </p:nvPicPr>
                    <p:blipFill>
                      <a:blip r:embed="rId22"/>
                      <a:stretch>
                        <a:fillRect/>
                      </a:stretch>
                    </p:blipFill>
                    <p:spPr>
                      <a:xfrm>
                        <a:off x="1591" y="1591"/>
                        <a:ext cx="1587" cy="1587"/>
                      </a:xfrm>
                      <a:prstGeom prst="rect">
                        <a:avLst/>
                      </a:prstGeom>
                    </p:spPr>
                  </p:pic>
                </p:oleObj>
              </mc:Fallback>
            </mc:AlternateContent>
          </a:graphicData>
        </a:graphic>
      </p:graphicFrame>
      <p:sp>
        <p:nvSpPr>
          <p:cNvPr id="12" name="Espaço Reservado para Título 1"/>
          <p:cNvSpPr>
            <a:spLocks noGrp="1"/>
          </p:cNvSpPr>
          <p:nvPr>
            <p:ph type="title"/>
          </p:nvPr>
        </p:nvSpPr>
        <p:spPr>
          <a:xfrm>
            <a:off x="738412" y="188896"/>
            <a:ext cx="7957980" cy="598629"/>
          </a:xfrm>
          <a:prstGeom prst="rect">
            <a:avLst/>
          </a:prstGeom>
        </p:spPr>
        <p:txBody>
          <a:bodyPr vert="horz" lIns="91413" tIns="45708" rIns="91413" bIns="45708" rtlCol="0" anchor="t">
            <a:noAutofit/>
          </a:bodyPr>
          <a:lstStyle/>
          <a:p>
            <a:r>
              <a:rPr lang="pt-BR" dirty="0" smtClean="0"/>
              <a:t>Editar título</a:t>
            </a:r>
            <a:endParaRPr lang="pt-BR" dirty="0"/>
          </a:p>
        </p:txBody>
      </p:sp>
      <p:sp>
        <p:nvSpPr>
          <p:cNvPr id="13" name="Espaço Reservado para Texto 2"/>
          <p:cNvSpPr>
            <a:spLocks noGrp="1"/>
          </p:cNvSpPr>
          <p:nvPr>
            <p:ph type="body" idx="1"/>
          </p:nvPr>
        </p:nvSpPr>
        <p:spPr>
          <a:xfrm>
            <a:off x="738413" y="1063154"/>
            <a:ext cx="7957980" cy="3513654"/>
          </a:xfrm>
          <a:prstGeom prst="rect">
            <a:avLst/>
          </a:prstGeom>
        </p:spPr>
        <p:txBody>
          <a:bodyPr vert="horz" lIns="91413" tIns="45708" rIns="91413" bIns="45708" rtlCol="0">
            <a:normAutofit/>
          </a:bodyPr>
          <a:lstStyle/>
          <a:p>
            <a:pPr lvl="0"/>
            <a:r>
              <a:rPr lang="pt-BR" dirty="0" smtClean="0"/>
              <a:t>Clique para editar o texto</a:t>
            </a:r>
          </a:p>
        </p:txBody>
      </p:sp>
      <p:sp>
        <p:nvSpPr>
          <p:cNvPr id="18" name="Espaço Reservado para Número de Slide 5"/>
          <p:cNvSpPr>
            <a:spLocks noGrp="1"/>
          </p:cNvSpPr>
          <p:nvPr>
            <p:ph type="sldNum" sz="quarter" idx="4"/>
          </p:nvPr>
        </p:nvSpPr>
        <p:spPr>
          <a:xfrm>
            <a:off x="150418" y="4873722"/>
            <a:ext cx="506505" cy="144016"/>
          </a:xfrm>
          <a:prstGeom prst="rect">
            <a:avLst/>
          </a:prstGeom>
        </p:spPr>
        <p:txBody>
          <a:bodyPr vert="horz" lIns="91413" tIns="45708" rIns="91413" bIns="45708" rtlCol="0" anchor="ctr"/>
          <a:lstStyle>
            <a:lvl1pPr algn="r">
              <a:defRPr lang="pt-BR" sz="1200" smtClean="0">
                <a:solidFill>
                  <a:srgbClr val="FAB900"/>
                </a:solidFill>
                <a:latin typeface="Verdana"/>
                <a:cs typeface="Verdana"/>
              </a:defRPr>
            </a:lvl1pPr>
          </a:lstStyle>
          <a:p>
            <a:fld id="{4E23B16E-922D-5F4A-A528-B5D9D1EDF2A7}" type="slidenum">
              <a:rPr lang="en-US" smtClean="0"/>
              <a:t>‹nº›</a:t>
            </a:fld>
            <a:endParaRPr lang="en-US"/>
          </a:p>
        </p:txBody>
      </p:sp>
      <p:graphicFrame>
        <p:nvGraphicFramePr>
          <p:cNvPr id="9" name="Objeto 8" hidden="1"/>
          <p:cNvGraphicFramePr>
            <a:graphicFrameLocks noChangeAspect="1"/>
          </p:cNvGraphicFramePr>
          <p:nvPr>
            <p:extLst>
              <p:ext uri="{D42A27DB-BD31-4B8C-83A1-F6EECF244321}">
                <p14:modId xmlns:p14="http://schemas.microsoft.com/office/powerpoint/2010/main" val="772731983"/>
              </p:ext>
            </p:extLst>
          </p:nvPr>
        </p:nvGraphicFramePr>
        <p:xfrm>
          <a:off x="1591" y="1591"/>
          <a:ext cx="1587" cy="1587"/>
        </p:xfrm>
        <a:graphic>
          <a:graphicData uri="http://schemas.openxmlformats.org/presentationml/2006/ole">
            <mc:AlternateContent xmlns:mc="http://schemas.openxmlformats.org/markup-compatibility/2006">
              <mc:Choice xmlns:v="urn:schemas-microsoft-com:vml" Requires="v">
                <p:oleObj spid="_x0000_s1251" name="Slide do think-cell" r:id="rId23" imgW="421" imgH="420" progId="TCLayout.ActiveDocument.1">
                  <p:embed/>
                </p:oleObj>
              </mc:Choice>
              <mc:Fallback>
                <p:oleObj name="Slide do think-cell" r:id="rId23" imgW="421" imgH="420" progId="TCLayout.ActiveDocument.1">
                  <p:embed/>
                  <p:pic>
                    <p:nvPicPr>
                      <p:cNvPr id="0" name=""/>
                      <p:cNvPicPr/>
                      <p:nvPr/>
                    </p:nvPicPr>
                    <p:blipFill>
                      <a:blip r:embed="rId22"/>
                      <a:stretch>
                        <a:fillRect/>
                      </a:stretch>
                    </p:blipFill>
                    <p:spPr>
                      <a:xfrm>
                        <a:off x="1591" y="1591"/>
                        <a:ext cx="1587" cy="1587"/>
                      </a:xfrm>
                      <a:prstGeom prst="rect">
                        <a:avLst/>
                      </a:prstGeom>
                    </p:spPr>
                  </p:pic>
                </p:oleObj>
              </mc:Fallback>
            </mc:AlternateContent>
          </a:graphicData>
        </a:graphic>
      </p:graphicFrame>
    </p:spTree>
    <p:extLst>
      <p:ext uri="{BB962C8B-B14F-4D97-AF65-F5344CB8AC3E}">
        <p14:creationId xmlns:p14="http://schemas.microsoft.com/office/powerpoint/2010/main" val="108363901"/>
      </p:ext>
    </p:extLst>
  </p:cSld>
  <p:clrMap bg1="lt1" tx1="dk1" bg2="lt2" tx2="dk2" accent1="accent1" accent2="accent2" accent3="accent3" accent4="accent4" accent5="accent5" accent6="accent6" hlink="hlink" folHlink="folHlink"/>
  <p:sldLayoutIdLst>
    <p:sldLayoutId id="2147483661" r:id="rId1"/>
    <p:sldLayoutId id="2147483663"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Lst>
  <p:timing>
    <p:tnLst>
      <p:par>
        <p:cTn id="1" dur="indefinite" restart="never" nodeType="tmRoot"/>
      </p:par>
    </p:tnLst>
  </p:timing>
  <p:txStyles>
    <p:titleStyle>
      <a:lvl1pPr algn="l" defTabSz="457200" rtl="0" eaLnBrk="1" latinLnBrk="0" hangingPunct="1">
        <a:spcBef>
          <a:spcPct val="0"/>
        </a:spcBef>
        <a:buNone/>
        <a:defRPr sz="3200" kern="1200" baseline="0">
          <a:solidFill>
            <a:schemeClr val="bg2"/>
          </a:solidFill>
          <a:latin typeface="Dosis Bold"/>
          <a:ea typeface="+mj-ea"/>
          <a:cs typeface="Dosis Bold"/>
        </a:defRPr>
      </a:lvl1pPr>
    </p:titleStyle>
    <p:bodyStyle>
      <a:lvl1pPr marL="342900" indent="-342900" algn="l" defTabSz="457200" rtl="0" eaLnBrk="1" latinLnBrk="0" hangingPunct="1">
        <a:lnSpc>
          <a:spcPct val="130000"/>
        </a:lnSpc>
        <a:spcBef>
          <a:spcPct val="20000"/>
        </a:spcBef>
        <a:buFont typeface="Arial"/>
        <a:buChar char="•"/>
        <a:defRPr sz="1300" b="0" i="0" kern="1200">
          <a:solidFill>
            <a:schemeClr val="bg1"/>
          </a:solidFill>
          <a:latin typeface="Neo Sans Pro"/>
          <a:ea typeface="+mn-ea"/>
          <a:cs typeface="Neo Sans Pro"/>
        </a:defRPr>
      </a:lvl1pPr>
      <a:lvl2pPr marL="742950" indent="-285750" algn="l" defTabSz="457200" rtl="0" eaLnBrk="1" latinLnBrk="0" hangingPunct="1">
        <a:spcBef>
          <a:spcPct val="20000"/>
        </a:spcBef>
        <a:buFont typeface="Arial"/>
        <a:buChar char="–"/>
        <a:defRPr sz="1300" kern="1200">
          <a:solidFill>
            <a:schemeClr val="bg1"/>
          </a:solidFill>
          <a:latin typeface="Neo Sans Pro"/>
          <a:ea typeface="+mn-ea"/>
          <a:cs typeface="Neo Sans Pro"/>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8.xml"/><Relationship Id="rId4" Type="http://schemas.openxmlformats.org/officeDocument/2006/relationships/image" Target="../media/image35.png"/></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39.png"/></Relationships>
</file>

<file path=ppt/slides/_rels/slide2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Principais Relatórios</a:t>
            </a:r>
            <a:endParaRPr lang="pt-BR" dirty="0"/>
          </a:p>
        </p:txBody>
      </p:sp>
      <p:sp>
        <p:nvSpPr>
          <p:cNvPr id="3" name="Espaço Reservado para Texto 2"/>
          <p:cNvSpPr>
            <a:spLocks noGrp="1"/>
          </p:cNvSpPr>
          <p:nvPr>
            <p:ph type="body" sz="quarter" idx="10"/>
          </p:nvPr>
        </p:nvSpPr>
        <p:spPr>
          <a:xfrm>
            <a:off x="3475459" y="3267522"/>
            <a:ext cx="5461630" cy="1150365"/>
          </a:xfrm>
        </p:spPr>
        <p:txBody>
          <a:bodyPr/>
          <a:lstStyle/>
          <a:p>
            <a:r>
              <a:rPr lang="pt-BR" dirty="0" smtClean="0"/>
              <a:t>Conceito e Usabilidade </a:t>
            </a:r>
            <a:endParaRPr lang="pt-BR" dirty="0"/>
          </a:p>
        </p:txBody>
      </p:sp>
    </p:spTree>
    <p:extLst>
      <p:ext uri="{BB962C8B-B14F-4D97-AF65-F5344CB8AC3E}">
        <p14:creationId xmlns:p14="http://schemas.microsoft.com/office/powerpoint/2010/main" val="23619042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58610" y="97277"/>
            <a:ext cx="8167101" cy="495236"/>
          </a:xfrm>
        </p:spPr>
        <p:txBody>
          <a:bodyPr/>
          <a:lstStyle/>
          <a:p>
            <a:r>
              <a:rPr lang="pt-BR" dirty="0" smtClean="0"/>
              <a:t>  Tesouraria</a:t>
            </a:r>
            <a:r>
              <a:rPr lang="pt-BR" dirty="0"/>
              <a:t>: Conta </a:t>
            </a:r>
            <a:r>
              <a:rPr lang="pt-BR" dirty="0" smtClean="0"/>
              <a:t>Corrente</a:t>
            </a:r>
            <a:r>
              <a:rPr lang="pt-BR" dirty="0"/>
              <a:t/>
            </a:r>
            <a:br>
              <a:rPr lang="pt-BR" dirty="0"/>
            </a:br>
            <a:endParaRPr lang="pt-BR" dirty="0"/>
          </a:p>
        </p:txBody>
      </p:sp>
      <p:sp>
        <p:nvSpPr>
          <p:cNvPr id="3" name="Espaço Reservado para Texto 2"/>
          <p:cNvSpPr>
            <a:spLocks noGrp="1"/>
          </p:cNvSpPr>
          <p:nvPr>
            <p:ph type="body" sz="quarter" idx="10"/>
          </p:nvPr>
        </p:nvSpPr>
        <p:spPr>
          <a:xfrm>
            <a:off x="480787" y="787939"/>
            <a:ext cx="3546464" cy="4134255"/>
          </a:xfrm>
        </p:spPr>
        <p:txBody>
          <a:bodyPr>
            <a:normAutofit fontScale="55000" lnSpcReduction="20000"/>
          </a:bodyPr>
          <a:lstStyle/>
          <a:p>
            <a:pPr>
              <a:buFont typeface="Wingdings" panose="05000000000000000000" pitchFamily="2" charset="2"/>
              <a:buChar char="Ø"/>
            </a:pPr>
            <a:r>
              <a:rPr lang="pt-BR" dirty="0"/>
              <a:t>O objetivo deste relatório é realizar a conciliação bancária e de caixa, sendo que a mesma deve ser efetuada diariamente. Com o extrato bancário em mãos será possível conferir os cheques e depósitos compensados que foram lançados no sistema, bastando marcar o campo “Efetivado” na listagem do relatório e conferir a data da compensação para que o saldo real do banco confira com o saldo do relatório conta corrente. Despesas bancárias que estão no extrato poderão ser lançadas na rotina de lançamento manual contábil com o objetivo de conciliar os valores (do extrato e do sistema).É possível visualizar os lançamentos efetivados (visão financeira), não efetivados (visão contábil) e ambos.</a:t>
            </a:r>
          </a:p>
          <a:p>
            <a:endParaRPr lang="pt-BR" dirty="0"/>
          </a:p>
          <a:p>
            <a:pPr marL="0" indent="0">
              <a:buNone/>
            </a:pPr>
            <a:r>
              <a:rPr lang="pt-BR" dirty="0"/>
              <a:t> </a:t>
            </a:r>
          </a:p>
          <a:p>
            <a:pPr>
              <a:buFont typeface="Wingdings" panose="05000000000000000000" pitchFamily="2" charset="2"/>
              <a:buChar char="Ø"/>
            </a:pPr>
            <a:r>
              <a:rPr lang="pt-BR" dirty="0"/>
              <a:t>O Relatório de Conta Corrente possui filtros por período, empresas, conta, doc. cheque (para informar mais de um cheque é necessário separá-los por vírgula), incluir efetivados (visão financeira), não efetivados (visão contábil) ou ambos, série e ainda as opções “Considerar primeiramente data de compensação, caso o lançamento seja compensado”, “Agrupar por números de lançamento”, “Exibir data de compensação” e “Exibir centro de custo”.</a:t>
            </a:r>
          </a:p>
          <a:p>
            <a:endParaRPr lang="pt-BR" dirty="0"/>
          </a:p>
          <a:p>
            <a:pPr>
              <a:buFont typeface="Wingdings" panose="05000000000000000000" pitchFamily="2" charset="2"/>
              <a:buChar char="Ø"/>
            </a:pPr>
            <a:r>
              <a:rPr lang="pt-BR" dirty="0"/>
              <a:t>Com o filtro “Considerar primeiramente data de compensação, caso o lançamento seja compensado” marcado, ao informar um período será considerada a data de compensação do lançamento, ao invés da data de lançamento</a:t>
            </a:r>
            <a:r>
              <a:rPr lang="pt-BR" dirty="0" smtClean="0"/>
              <a:t>.</a:t>
            </a:r>
          </a:p>
          <a:p>
            <a:pPr marL="0" indent="0">
              <a:buNone/>
            </a:pPr>
            <a:endParaRPr lang="pt-BR" dirty="0"/>
          </a:p>
          <a:p>
            <a:endParaRPr lang="pt-BR" dirty="0"/>
          </a:p>
          <a:p>
            <a:pPr>
              <a:buFont typeface="Wingdings" panose="05000000000000000000" pitchFamily="2" charset="2"/>
              <a:buChar char="Ø"/>
            </a:pPr>
            <a:r>
              <a:rPr lang="pt-BR" dirty="0"/>
              <a:t>Para efetivar o lançamento: basta marcar o campo  da coluna “E.” e informar a data de compensação.</a:t>
            </a:r>
          </a:p>
        </p:txBody>
      </p:sp>
      <p:pic>
        <p:nvPicPr>
          <p:cNvPr id="5" name="Imagem 4"/>
          <p:cNvPicPr>
            <a:picLocks noChangeAspect="1"/>
          </p:cNvPicPr>
          <p:nvPr/>
        </p:nvPicPr>
        <p:blipFill>
          <a:blip r:embed="rId2"/>
          <a:stretch>
            <a:fillRect/>
          </a:stretch>
        </p:blipFill>
        <p:spPr>
          <a:xfrm>
            <a:off x="4552545" y="787939"/>
            <a:ext cx="4477154" cy="3725491"/>
          </a:xfrm>
          <a:prstGeom prst="rect">
            <a:avLst/>
          </a:prstGeom>
        </p:spPr>
        <p:style>
          <a:lnRef idx="2">
            <a:schemeClr val="accent4"/>
          </a:lnRef>
          <a:fillRef idx="1">
            <a:schemeClr val="lt1"/>
          </a:fillRef>
          <a:effectRef idx="0">
            <a:schemeClr val="accent4"/>
          </a:effectRef>
          <a:fontRef idx="minor">
            <a:schemeClr val="dk1"/>
          </a:fontRef>
        </p:style>
      </p:pic>
      <p:cxnSp>
        <p:nvCxnSpPr>
          <p:cNvPr id="7" name="Conector de seta reta 6"/>
          <p:cNvCxnSpPr/>
          <p:nvPr/>
        </p:nvCxnSpPr>
        <p:spPr>
          <a:xfrm>
            <a:off x="4241260" y="2354094"/>
            <a:ext cx="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9" name="Conector de seta reta 8"/>
          <p:cNvCxnSpPr/>
          <p:nvPr/>
        </p:nvCxnSpPr>
        <p:spPr>
          <a:xfrm>
            <a:off x="4241260" y="2538919"/>
            <a:ext cx="233463"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251151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12694" y="261427"/>
            <a:ext cx="8663212" cy="398994"/>
          </a:xfrm>
        </p:spPr>
        <p:txBody>
          <a:bodyPr/>
          <a:lstStyle/>
          <a:p>
            <a:r>
              <a:rPr lang="pt-BR" dirty="0"/>
              <a:t>Contabilidade: Livro </a:t>
            </a:r>
            <a:r>
              <a:rPr lang="pt-BR" dirty="0" smtClean="0"/>
              <a:t>Razão</a:t>
            </a:r>
            <a:endParaRPr lang="pt-BR" dirty="0"/>
          </a:p>
        </p:txBody>
      </p:sp>
      <p:pic>
        <p:nvPicPr>
          <p:cNvPr id="5" name="Imagem 4"/>
          <p:cNvPicPr>
            <a:picLocks noChangeAspect="1"/>
          </p:cNvPicPr>
          <p:nvPr/>
        </p:nvPicPr>
        <p:blipFill>
          <a:blip r:embed="rId2"/>
          <a:stretch>
            <a:fillRect/>
          </a:stretch>
        </p:blipFill>
        <p:spPr>
          <a:xfrm>
            <a:off x="4017524" y="894270"/>
            <a:ext cx="4562272" cy="2609304"/>
          </a:xfrm>
          <a:prstGeom prst="rect">
            <a:avLst/>
          </a:prstGeom>
        </p:spPr>
        <p:style>
          <a:lnRef idx="2">
            <a:schemeClr val="accent4"/>
          </a:lnRef>
          <a:fillRef idx="1">
            <a:schemeClr val="lt1"/>
          </a:fillRef>
          <a:effectRef idx="0">
            <a:schemeClr val="accent4"/>
          </a:effectRef>
          <a:fontRef idx="minor">
            <a:schemeClr val="dk1"/>
          </a:fontRef>
        </p:style>
      </p:pic>
      <p:sp>
        <p:nvSpPr>
          <p:cNvPr id="3" name="Espaço Reservado para Texto 2"/>
          <p:cNvSpPr>
            <a:spLocks noGrp="1"/>
          </p:cNvSpPr>
          <p:nvPr>
            <p:ph type="body" sz="quarter" idx="10"/>
          </p:nvPr>
        </p:nvSpPr>
        <p:spPr>
          <a:xfrm>
            <a:off x="136187" y="894270"/>
            <a:ext cx="3657600" cy="3843100"/>
          </a:xfrm>
        </p:spPr>
        <p:txBody>
          <a:bodyPr>
            <a:normAutofit fontScale="62500" lnSpcReduction="20000"/>
          </a:bodyPr>
          <a:lstStyle/>
          <a:p>
            <a:pPr>
              <a:buFont typeface="Wingdings" panose="05000000000000000000" pitchFamily="2" charset="2"/>
              <a:buChar char="Ø"/>
            </a:pPr>
            <a:r>
              <a:rPr lang="pt-BR" sz="1100" dirty="0"/>
              <a:t>Através do relatório livro razão é possível identificar todos os lançamentos contábeis efetuados no sistema, sendo que eles estão agrupados por conta </a:t>
            </a:r>
            <a:r>
              <a:rPr lang="pt-BR" sz="1100" dirty="0" smtClean="0"/>
              <a:t>contábil. Possui </a:t>
            </a:r>
            <a:r>
              <a:rPr lang="pt-BR" sz="1100" dirty="0"/>
              <a:t>diversos filtros, como: Período, cliente, conta contábil, centro de custo entre outros. E também possui várias opções para listagem: “Exibir totalizadores diários (Analítico)”, “Exibir data de compensação”, “Exibir conta </a:t>
            </a:r>
            <a:r>
              <a:rPr lang="pt-BR" sz="1100" dirty="0" err="1" smtClean="0"/>
              <a:t>contra-partida</a:t>
            </a:r>
            <a:r>
              <a:rPr lang="pt-BR" sz="1100" dirty="0" smtClean="0"/>
              <a:t>”, </a:t>
            </a:r>
            <a:r>
              <a:rPr lang="pt-BR" sz="1100" dirty="0"/>
              <a:t>“Exibir somente lançamentos efetivados”, “Agrupar por número de lançamento”, etc.</a:t>
            </a:r>
          </a:p>
          <a:p>
            <a:endParaRPr lang="pt-BR" sz="1100" dirty="0"/>
          </a:p>
          <a:p>
            <a:pPr>
              <a:buFont typeface="Wingdings" panose="05000000000000000000" pitchFamily="2" charset="2"/>
              <a:buChar char="Ø"/>
            </a:pPr>
            <a:r>
              <a:rPr lang="pt-BR" sz="1100" dirty="0"/>
              <a:t>A opção “Agrupar por número de lançamento” agrupará os lançamentos contábeis da mesma conta por número de lançamento (Agrupa as linhas em que o campo “</a:t>
            </a:r>
            <a:r>
              <a:rPr lang="pt-BR" sz="1100" dirty="0" err="1"/>
              <a:t>Lanc</a:t>
            </a:r>
            <a:r>
              <a:rPr lang="pt-BR" sz="1100" dirty="0"/>
              <a:t>” for igual).</a:t>
            </a:r>
          </a:p>
          <a:p>
            <a:pPr marL="0" indent="0">
              <a:buNone/>
            </a:pPr>
            <a:r>
              <a:rPr lang="pt-BR" sz="1100" dirty="0" smtClean="0"/>
              <a:t> </a:t>
            </a:r>
            <a:endParaRPr lang="pt-BR" sz="1100" dirty="0"/>
          </a:p>
          <a:p>
            <a:pPr>
              <a:buFont typeface="Wingdings" panose="05000000000000000000" pitchFamily="2" charset="2"/>
              <a:buChar char="Ø"/>
            </a:pPr>
            <a:r>
              <a:rPr lang="pt-BR" sz="1100" dirty="0"/>
              <a:t>Também há um filtro para gerar o relatório no formato PDF (Gerar versão para impressão) com recurso para download. Ao ativar esta opção, um quadro com as configurações de impressão será aberto, permitindo informar a data de emissão do relatório, o número da página em que iniciará o documento, o “Número de ordem” e se exibirá páginas ou folhas. Também será possível gerar os termos de abertura e encerramento do livro, para tanto, as seguintes informações devem estar previamente cadastradas no menu Empresa -&gt; Dados da Empresa: Razão Social, Endereço, Bairro, Cidade, UF, CNPJ, Inscr. Estadual, Responsável, CPF (do responsável), Contador Responsável, CPF (do contador) e CRC. Para geração dos termos basta informar o número de ordem, total páginas/folhas e se o termo será exibido em páginas ou folhas</a:t>
            </a:r>
            <a:r>
              <a:rPr lang="pt-BR" sz="1100" dirty="0" smtClean="0"/>
              <a:t>.</a:t>
            </a:r>
          </a:p>
          <a:p>
            <a:pPr>
              <a:buFont typeface="Wingdings" panose="05000000000000000000" pitchFamily="2" charset="2"/>
              <a:buChar char="Ø"/>
            </a:pPr>
            <a:endParaRPr lang="pt-BR" sz="1100" dirty="0"/>
          </a:p>
          <a:p>
            <a:pPr>
              <a:buFont typeface="Wingdings" panose="05000000000000000000" pitchFamily="2" charset="2"/>
              <a:buChar char="Ø"/>
            </a:pPr>
            <a:endParaRPr lang="pt-BR" sz="1100" dirty="0" smtClean="0"/>
          </a:p>
          <a:p>
            <a:pPr>
              <a:buFont typeface="Wingdings" panose="05000000000000000000" pitchFamily="2" charset="2"/>
              <a:buChar char="Ø"/>
            </a:pPr>
            <a:endParaRPr lang="pt-BR" sz="1100" dirty="0" smtClean="0"/>
          </a:p>
          <a:p>
            <a:pPr>
              <a:buClr>
                <a:srgbClr val="C00000"/>
              </a:buClr>
              <a:buFont typeface="Wingdings" panose="05000000000000000000" pitchFamily="2" charset="2"/>
              <a:buChar char="Ø"/>
            </a:pPr>
            <a:r>
              <a:rPr lang="pt-BR" sz="1100" b="1" dirty="0">
                <a:effectLst>
                  <a:outerShdw blurRad="38100" dist="38100" dir="2700000" algn="tl">
                    <a:srgbClr val="000000">
                      <a:alpha val="43137"/>
                    </a:srgbClr>
                  </a:outerShdw>
                </a:effectLst>
              </a:rPr>
              <a:t>Na listagem do relatório, clicando sobre o código do lançamento o sistema redireciona para a página de alteração de lançamentos </a:t>
            </a:r>
            <a:r>
              <a:rPr lang="pt-BR" sz="1100" b="1" dirty="0" smtClean="0">
                <a:effectLst>
                  <a:outerShdw blurRad="38100" dist="38100" dir="2700000" algn="tl">
                    <a:srgbClr val="000000">
                      <a:alpha val="43137"/>
                    </a:srgbClr>
                  </a:outerShdw>
                </a:effectLst>
              </a:rPr>
              <a:t>contábeis conforme imagem ao lado.</a:t>
            </a:r>
            <a:endParaRPr lang="pt-BR" sz="1100" b="1" dirty="0">
              <a:effectLst>
                <a:outerShdw blurRad="38100" dist="38100" dir="2700000" algn="tl">
                  <a:srgbClr val="000000">
                    <a:alpha val="43137"/>
                  </a:srgbClr>
                </a:outerShdw>
              </a:effectLst>
            </a:endParaRPr>
          </a:p>
          <a:p>
            <a:pPr marL="0" indent="0">
              <a:buNone/>
            </a:pPr>
            <a:r>
              <a:rPr lang="pt-BR" sz="1100" b="1" dirty="0"/>
              <a:t> </a:t>
            </a:r>
          </a:p>
          <a:p>
            <a:endParaRPr lang="pt-BR" dirty="0"/>
          </a:p>
        </p:txBody>
      </p:sp>
      <p:pic>
        <p:nvPicPr>
          <p:cNvPr id="6" name="Imagem 5"/>
          <p:cNvPicPr>
            <a:picLocks noChangeAspect="1"/>
          </p:cNvPicPr>
          <p:nvPr/>
        </p:nvPicPr>
        <p:blipFill>
          <a:blip r:embed="rId3"/>
          <a:stretch>
            <a:fillRect/>
          </a:stretch>
        </p:blipFill>
        <p:spPr>
          <a:xfrm>
            <a:off x="4017524" y="3677055"/>
            <a:ext cx="3784059" cy="1276283"/>
          </a:xfrm>
          <a:prstGeom prst="rect">
            <a:avLst/>
          </a:prstGeom>
        </p:spPr>
        <p:style>
          <a:lnRef idx="2">
            <a:schemeClr val="accent4"/>
          </a:lnRef>
          <a:fillRef idx="1">
            <a:schemeClr val="lt1"/>
          </a:fillRef>
          <a:effectRef idx="0">
            <a:schemeClr val="accent4"/>
          </a:effectRef>
          <a:fontRef idx="minor">
            <a:schemeClr val="dk1"/>
          </a:fontRef>
        </p:style>
      </p:pic>
      <p:cxnSp>
        <p:nvCxnSpPr>
          <p:cNvPr id="8" name="Conector de seta reta 7"/>
          <p:cNvCxnSpPr/>
          <p:nvPr/>
        </p:nvCxnSpPr>
        <p:spPr>
          <a:xfrm>
            <a:off x="3793787" y="2295728"/>
            <a:ext cx="155643"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6" name="Conector de seta reta 15"/>
          <p:cNvCxnSpPr/>
          <p:nvPr/>
        </p:nvCxnSpPr>
        <p:spPr>
          <a:xfrm>
            <a:off x="3793787" y="4329450"/>
            <a:ext cx="14591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92280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62891" y="169120"/>
            <a:ext cx="8381110" cy="398994"/>
          </a:xfrm>
        </p:spPr>
        <p:txBody>
          <a:bodyPr/>
          <a:lstStyle/>
          <a:p>
            <a:r>
              <a:rPr lang="pt-BR" dirty="0" smtClean="0"/>
              <a:t>Suprimentos-Notas </a:t>
            </a:r>
            <a:r>
              <a:rPr lang="pt-BR" dirty="0"/>
              <a:t>de Compras</a:t>
            </a:r>
            <a:br>
              <a:rPr lang="pt-BR" dirty="0"/>
            </a:br>
            <a:endParaRPr lang="pt-BR" dirty="0"/>
          </a:p>
        </p:txBody>
      </p:sp>
      <p:sp>
        <p:nvSpPr>
          <p:cNvPr id="3" name="Espaço Reservado para Texto 2"/>
          <p:cNvSpPr>
            <a:spLocks noGrp="1"/>
          </p:cNvSpPr>
          <p:nvPr>
            <p:ph type="body" sz="quarter" idx="10"/>
          </p:nvPr>
        </p:nvSpPr>
        <p:spPr>
          <a:xfrm>
            <a:off x="480787" y="1127734"/>
            <a:ext cx="3741017" cy="3158151"/>
          </a:xfrm>
        </p:spPr>
        <p:txBody>
          <a:bodyPr>
            <a:normAutofit/>
          </a:bodyPr>
          <a:lstStyle/>
          <a:p>
            <a:pPr>
              <a:buFont typeface="Wingdings" panose="05000000000000000000" pitchFamily="2" charset="2"/>
              <a:buChar char="Ø"/>
            </a:pPr>
            <a:r>
              <a:rPr lang="pt-BR" sz="700" dirty="0"/>
              <a:t>O relatório de Notas de compra lista as notas de entrada no período informado em tela.  É possível filtrar por data de emissão ou data de entrada e os dados poderão ser exibidos na forma sintética (contendo as informações principais da nota de compra) ou na forma analítica (incluindo todos os itens pertencentes às notas). Também podem ser listadas somente as notas canceladas.</a:t>
            </a:r>
          </a:p>
          <a:p>
            <a:pPr>
              <a:buFont typeface="Wingdings" panose="05000000000000000000" pitchFamily="2" charset="2"/>
              <a:buChar char="Ø"/>
            </a:pPr>
            <a:endParaRPr lang="pt-BR" sz="700" dirty="0"/>
          </a:p>
          <a:p>
            <a:pPr>
              <a:buFont typeface="Wingdings" panose="05000000000000000000" pitchFamily="2" charset="2"/>
              <a:buChar char="Ø"/>
            </a:pPr>
            <a:r>
              <a:rPr lang="pt-BR" sz="700" dirty="0"/>
              <a:t>Quando a empresa utilizar o módulo da Nota Fiscal Eletrônica (NF-e), nas opções de listagem que aparecem no final da página inicial, a opção “Listar somente Notas Canceladas / Denegadas” será exibida. Quando a empresa não utilizar o módulo citado, esta opção se referirá somente aos documentos cancelados. Documentos pertencentes a faixas de notas inutilizadas não serão considerados neste relatório</a:t>
            </a:r>
            <a:r>
              <a:rPr lang="pt-BR" sz="700" dirty="0" smtClean="0"/>
              <a:t>.</a:t>
            </a:r>
          </a:p>
          <a:p>
            <a:pPr>
              <a:buFont typeface="Wingdings" panose="05000000000000000000" pitchFamily="2" charset="2"/>
              <a:buChar char="Ø"/>
            </a:pPr>
            <a:endParaRPr lang="pt-BR" sz="700" dirty="0"/>
          </a:p>
          <a:p>
            <a:pPr>
              <a:buFont typeface="Wingdings" panose="05000000000000000000" pitchFamily="2" charset="2"/>
              <a:buChar char="Ø"/>
            </a:pPr>
            <a:endParaRPr lang="pt-BR" sz="700" dirty="0" smtClean="0"/>
          </a:p>
          <a:p>
            <a:pPr>
              <a:buFont typeface="Wingdings" panose="05000000000000000000" pitchFamily="2" charset="2"/>
              <a:buChar char="Ø"/>
            </a:pPr>
            <a:endParaRPr lang="pt-BR" sz="700" dirty="0"/>
          </a:p>
          <a:p>
            <a:pPr>
              <a:buFont typeface="Wingdings" panose="05000000000000000000" pitchFamily="2" charset="2"/>
              <a:buChar char="Ø"/>
            </a:pPr>
            <a:r>
              <a:rPr lang="pt-BR" sz="700" dirty="0" smtClean="0"/>
              <a:t>É possível efetuar a alteração de chave NF-e da nota de entrada. Após gerar o relatório clicando em cima do número da chave, abrirá um campo para alteração de acordo com a nota do fornecedor. Caso a chave esteja errada ou faltando não será possível efetuar devoluções de compras, ou qualquer operação que envolva tal nota.</a:t>
            </a:r>
            <a:endParaRPr lang="pt-BR" sz="700" dirty="0"/>
          </a:p>
        </p:txBody>
      </p:sp>
      <p:pic>
        <p:nvPicPr>
          <p:cNvPr id="4" name="Imagem 3"/>
          <p:cNvPicPr>
            <a:picLocks noChangeAspect="1"/>
          </p:cNvPicPr>
          <p:nvPr/>
        </p:nvPicPr>
        <p:blipFill>
          <a:blip r:embed="rId2"/>
          <a:stretch>
            <a:fillRect/>
          </a:stretch>
        </p:blipFill>
        <p:spPr>
          <a:xfrm>
            <a:off x="4640094" y="1127734"/>
            <a:ext cx="4238220" cy="1266825"/>
          </a:xfrm>
          <a:prstGeom prst="rect">
            <a:avLst/>
          </a:prstGeom>
        </p:spPr>
        <p:style>
          <a:lnRef idx="2">
            <a:schemeClr val="accent4"/>
          </a:lnRef>
          <a:fillRef idx="1">
            <a:schemeClr val="lt1"/>
          </a:fillRef>
          <a:effectRef idx="0">
            <a:schemeClr val="accent4"/>
          </a:effectRef>
          <a:fontRef idx="minor">
            <a:schemeClr val="dk1"/>
          </a:fontRef>
        </p:style>
      </p:pic>
      <p:pic>
        <p:nvPicPr>
          <p:cNvPr id="5" name="Imagem 4"/>
          <p:cNvPicPr>
            <a:picLocks noChangeAspect="1"/>
          </p:cNvPicPr>
          <p:nvPr/>
        </p:nvPicPr>
        <p:blipFill>
          <a:blip r:embed="rId3"/>
          <a:stretch>
            <a:fillRect/>
          </a:stretch>
        </p:blipFill>
        <p:spPr>
          <a:xfrm>
            <a:off x="4640094" y="3363754"/>
            <a:ext cx="4238220" cy="819150"/>
          </a:xfrm>
          <a:prstGeom prst="rect">
            <a:avLst/>
          </a:prstGeom>
        </p:spPr>
        <p:style>
          <a:lnRef idx="2">
            <a:schemeClr val="accent4"/>
          </a:lnRef>
          <a:fillRef idx="1">
            <a:schemeClr val="lt1"/>
          </a:fillRef>
          <a:effectRef idx="0">
            <a:schemeClr val="accent4"/>
          </a:effectRef>
          <a:fontRef idx="minor">
            <a:schemeClr val="dk1"/>
          </a:fontRef>
        </p:style>
      </p:pic>
      <p:cxnSp>
        <p:nvCxnSpPr>
          <p:cNvPr id="7" name="Conector de seta reta 6"/>
          <p:cNvCxnSpPr/>
          <p:nvPr/>
        </p:nvCxnSpPr>
        <p:spPr>
          <a:xfrm>
            <a:off x="4221804" y="1867711"/>
            <a:ext cx="35019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0" name="Conector de seta reta 9"/>
          <p:cNvCxnSpPr/>
          <p:nvPr/>
        </p:nvCxnSpPr>
        <p:spPr>
          <a:xfrm>
            <a:off x="4221804" y="3773329"/>
            <a:ext cx="35019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294285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62891" y="204817"/>
            <a:ext cx="8381109" cy="495237"/>
          </a:xfrm>
        </p:spPr>
        <p:txBody>
          <a:bodyPr/>
          <a:lstStyle/>
          <a:p>
            <a:r>
              <a:rPr lang="pt-BR" dirty="0" smtClean="0"/>
              <a:t>Suprimentos- </a:t>
            </a:r>
            <a:r>
              <a:rPr lang="pt-BR" dirty="0"/>
              <a:t>Registro de Inventário</a:t>
            </a:r>
            <a:br>
              <a:rPr lang="pt-BR" dirty="0"/>
            </a:br>
            <a:endParaRPr lang="pt-BR" dirty="0"/>
          </a:p>
        </p:txBody>
      </p:sp>
      <p:sp>
        <p:nvSpPr>
          <p:cNvPr id="3" name="Espaço Reservado para Texto 2"/>
          <p:cNvSpPr>
            <a:spLocks noGrp="1"/>
          </p:cNvSpPr>
          <p:nvPr>
            <p:ph type="body" sz="quarter" idx="10"/>
          </p:nvPr>
        </p:nvSpPr>
        <p:spPr>
          <a:xfrm>
            <a:off x="480787" y="1127734"/>
            <a:ext cx="3488098" cy="3784734"/>
          </a:xfrm>
        </p:spPr>
        <p:txBody>
          <a:bodyPr>
            <a:normAutofit fontScale="55000" lnSpcReduction="20000"/>
          </a:bodyPr>
          <a:lstStyle/>
          <a:p>
            <a:pPr>
              <a:buFont typeface="Wingdings" panose="05000000000000000000" pitchFamily="2" charset="2"/>
              <a:buChar char="Ø"/>
            </a:pPr>
            <a:r>
              <a:rPr lang="pt-BR" dirty="0"/>
              <a:t>O objetivo do registro de inventário é exibir o saldo dos produtos agrupando-os em uma das seguintes categorias: setor, linha, marca, fornecedor, coleção, referência, descrição básica ou classificação. Este relatório pode ser gerado na visão Sintética ou Analítica.</a:t>
            </a:r>
          </a:p>
          <a:p>
            <a:pPr marL="0" indent="0">
              <a:buNone/>
            </a:pPr>
            <a:r>
              <a:rPr lang="pt-BR" dirty="0"/>
              <a:t> </a:t>
            </a:r>
          </a:p>
          <a:p>
            <a:pPr>
              <a:buFont typeface="Wingdings" panose="05000000000000000000" pitchFamily="2" charset="2"/>
              <a:buChar char="Ø"/>
            </a:pPr>
            <a:r>
              <a:rPr lang="pt-BR" dirty="0"/>
              <a:t>Com a visão analítica é possível visualizar o detalhamento dos produtos. Além disso, ao selecionar esta visão, também estarão disponíveis algumas opções como: listar NCM, exibir controles disponíveis para cada produto e exibir localização dos produtos. O ajuste de saldo poderá ser realizado ao marcar a opção “Fazer ajustes de saldo no estoque”, assim, na frente da descrição do produto será mostrado o link , possibilitando fazer ajuste de saldo por depósito. Depois de feito o ajuste, um lançamento contábil será realizado conforme as operações padrões 25 – Entrada para Ajuste de Estoque (caso o saldo seja ajustado para uma quantidade maior) ou 58 – Saída para Ajuste de Estoque (caso o saldo seja ajustado para uma quantidade menor).</a:t>
            </a:r>
          </a:p>
          <a:p>
            <a:pPr marL="0" indent="0">
              <a:buNone/>
            </a:pPr>
            <a:r>
              <a:rPr lang="pt-BR" dirty="0"/>
              <a:t> </a:t>
            </a:r>
          </a:p>
          <a:p>
            <a:pPr>
              <a:buFont typeface="Wingdings" panose="05000000000000000000" pitchFamily="2" charset="2"/>
              <a:buChar char="Ø"/>
            </a:pPr>
            <a:r>
              <a:rPr lang="pt-BR" dirty="0"/>
              <a:t>A data de cálculo dos saldos é informada nos filtros de tela juntamente com o tipo de custo a ser listado. Na listagem do relatório será exibido o código, descrição, referência, empresa, unidade, CST, NCM (caso a opção listar NCM esteja marcada), saldo, custo ICMS unitário e subtotal custo ICMS do produto.</a:t>
            </a:r>
          </a:p>
          <a:p>
            <a:endParaRPr lang="pt-BR" dirty="0"/>
          </a:p>
          <a:p>
            <a:pPr>
              <a:buFont typeface="Wingdings" panose="05000000000000000000" pitchFamily="2" charset="2"/>
              <a:buChar char="Ø"/>
            </a:pPr>
            <a:r>
              <a:rPr lang="pt-BR" dirty="0"/>
              <a:t>Ainda na visão analítica, há possibilidade de visualizar os preços de venda por tabela de preço, para isso deve-se acessar: Empresa -&gt; Parâmetros Globais -&gt; Estoque -&gt; Grupo Registro de inventário, e habilitar a opção “Escolher tabela de preço”.</a:t>
            </a:r>
          </a:p>
        </p:txBody>
      </p:sp>
      <p:pic>
        <p:nvPicPr>
          <p:cNvPr id="4" name="Imagem 3"/>
          <p:cNvPicPr>
            <a:picLocks noChangeAspect="1"/>
          </p:cNvPicPr>
          <p:nvPr/>
        </p:nvPicPr>
        <p:blipFill>
          <a:blip r:embed="rId2"/>
          <a:stretch>
            <a:fillRect/>
          </a:stretch>
        </p:blipFill>
        <p:spPr>
          <a:xfrm>
            <a:off x="4270443" y="1127734"/>
            <a:ext cx="4027251" cy="1428750"/>
          </a:xfrm>
          <a:prstGeom prst="rect">
            <a:avLst/>
          </a:prstGeom>
        </p:spPr>
        <p:style>
          <a:lnRef idx="2">
            <a:schemeClr val="accent4"/>
          </a:lnRef>
          <a:fillRef idx="1">
            <a:schemeClr val="lt1"/>
          </a:fillRef>
          <a:effectRef idx="0">
            <a:schemeClr val="accent4"/>
          </a:effectRef>
          <a:fontRef idx="minor">
            <a:schemeClr val="dk1"/>
          </a:fontRef>
        </p:style>
      </p:pic>
      <p:pic>
        <p:nvPicPr>
          <p:cNvPr id="5" name="Imagem 4"/>
          <p:cNvPicPr>
            <a:picLocks noChangeAspect="1"/>
          </p:cNvPicPr>
          <p:nvPr/>
        </p:nvPicPr>
        <p:blipFill>
          <a:blip r:embed="rId3"/>
          <a:stretch>
            <a:fillRect/>
          </a:stretch>
        </p:blipFill>
        <p:spPr>
          <a:xfrm>
            <a:off x="4270443" y="2916607"/>
            <a:ext cx="4027251" cy="1541851"/>
          </a:xfrm>
          <a:prstGeom prst="rect">
            <a:avLst/>
          </a:prstGeom>
        </p:spPr>
        <p:style>
          <a:lnRef idx="2">
            <a:schemeClr val="accent4"/>
          </a:lnRef>
          <a:fillRef idx="1">
            <a:schemeClr val="lt1"/>
          </a:fillRef>
          <a:effectRef idx="0">
            <a:schemeClr val="accent4"/>
          </a:effectRef>
          <a:fontRef idx="minor">
            <a:schemeClr val="dk1"/>
          </a:fontRef>
        </p:style>
      </p:pic>
      <p:cxnSp>
        <p:nvCxnSpPr>
          <p:cNvPr id="7" name="Conector angulado 6"/>
          <p:cNvCxnSpPr/>
          <p:nvPr/>
        </p:nvCxnSpPr>
        <p:spPr>
          <a:xfrm flipV="1">
            <a:off x="3745149" y="3813243"/>
            <a:ext cx="447472" cy="359923"/>
          </a:xfrm>
          <a:prstGeom prst="bentConnector3">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9" name="Conector de seta reta 8"/>
          <p:cNvCxnSpPr/>
          <p:nvPr/>
        </p:nvCxnSpPr>
        <p:spPr>
          <a:xfrm flipV="1">
            <a:off x="3968885" y="2003898"/>
            <a:ext cx="262647" cy="972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846549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0711" y="-34286"/>
            <a:ext cx="8303289" cy="398994"/>
          </a:xfrm>
        </p:spPr>
        <p:txBody>
          <a:bodyPr/>
          <a:lstStyle/>
          <a:p>
            <a:r>
              <a:rPr lang="pt-BR" dirty="0"/>
              <a:t>Suprimentos-Histórico </a:t>
            </a:r>
            <a:r>
              <a:rPr lang="pt-BR" dirty="0" smtClean="0"/>
              <a:t>Movimento</a:t>
            </a:r>
            <a:endParaRPr lang="pt-BR" dirty="0"/>
          </a:p>
        </p:txBody>
      </p:sp>
      <p:sp>
        <p:nvSpPr>
          <p:cNvPr id="3" name="Espaço Reservado para Texto 2"/>
          <p:cNvSpPr>
            <a:spLocks noGrp="1"/>
          </p:cNvSpPr>
          <p:nvPr>
            <p:ph type="body" sz="quarter" idx="10"/>
          </p:nvPr>
        </p:nvSpPr>
        <p:spPr>
          <a:xfrm>
            <a:off x="548881" y="836579"/>
            <a:ext cx="2739068" cy="3831456"/>
          </a:xfrm>
        </p:spPr>
        <p:txBody>
          <a:bodyPr>
            <a:normAutofit/>
          </a:bodyPr>
          <a:lstStyle/>
          <a:p>
            <a:pPr>
              <a:buFont typeface="Wingdings" panose="05000000000000000000" pitchFamily="2" charset="2"/>
              <a:buChar char="Ø"/>
            </a:pPr>
            <a:r>
              <a:rPr lang="pt-BR" sz="700" dirty="0"/>
              <a:t>O relatório de Histórico de Movimento apresenta toda a movimentação de determinado produto no período informado. Lista todas as entradas, saídas e ajustes de estoque do item com os respectivos documentos e datas de: emissão, entrada e saída. Para realizar a pesquisa é possível utilizar os seguintes filtros: “Data de lançamento”, “Cód. Produto”, “Calcular saldo com” e “Empresa”.</a:t>
            </a:r>
          </a:p>
          <a:p>
            <a:endParaRPr lang="pt-BR" sz="700" dirty="0"/>
          </a:p>
          <a:p>
            <a:pPr>
              <a:buFont typeface="Wingdings" panose="05000000000000000000" pitchFamily="2" charset="2"/>
              <a:buChar char="Ø"/>
            </a:pPr>
            <a:r>
              <a:rPr lang="pt-BR" sz="700" dirty="0"/>
              <a:t>Ao gerar o relatório a coluna “Saldo” somente será exibida se a opção “Exibir saldo por linha” estiver marcada.</a:t>
            </a:r>
          </a:p>
          <a:p>
            <a:endParaRPr lang="pt-BR" sz="700" dirty="0" smtClean="0"/>
          </a:p>
          <a:p>
            <a:endParaRPr lang="pt-BR" sz="700" dirty="0"/>
          </a:p>
          <a:p>
            <a:pPr marL="0" indent="0">
              <a:buNone/>
            </a:pPr>
            <a:endParaRPr lang="pt-BR" sz="700" dirty="0" smtClean="0"/>
          </a:p>
          <a:p>
            <a:endParaRPr lang="pt-BR" sz="700" dirty="0"/>
          </a:p>
          <a:p>
            <a:pPr>
              <a:buFont typeface="Wingdings" panose="05000000000000000000" pitchFamily="2" charset="2"/>
              <a:buChar char="Ø"/>
            </a:pPr>
            <a:r>
              <a:rPr lang="pt-BR" sz="700" dirty="0"/>
              <a:t>Colunas Valor Unit. E Valor Total = Representam os respectivos valores (valor unitário e valor total) deste produto na nota. Para visualizar a nota, basta clicar no link que há na coluna “Doc./Emp.”.</a:t>
            </a:r>
          </a:p>
        </p:txBody>
      </p:sp>
      <p:pic>
        <p:nvPicPr>
          <p:cNvPr id="5" name="Imagem 4"/>
          <p:cNvPicPr>
            <a:picLocks noChangeAspect="1"/>
          </p:cNvPicPr>
          <p:nvPr/>
        </p:nvPicPr>
        <p:blipFill>
          <a:blip r:embed="rId2"/>
          <a:stretch>
            <a:fillRect/>
          </a:stretch>
        </p:blipFill>
        <p:spPr>
          <a:xfrm>
            <a:off x="4426085" y="730092"/>
            <a:ext cx="4153711" cy="1953734"/>
          </a:xfrm>
          <a:prstGeom prst="rect">
            <a:avLst/>
          </a:prstGeom>
        </p:spPr>
        <p:style>
          <a:lnRef idx="2">
            <a:schemeClr val="accent4"/>
          </a:lnRef>
          <a:fillRef idx="1">
            <a:schemeClr val="lt1"/>
          </a:fillRef>
          <a:effectRef idx="0">
            <a:schemeClr val="accent4"/>
          </a:effectRef>
          <a:fontRef idx="minor">
            <a:schemeClr val="dk1"/>
          </a:fontRef>
        </p:style>
      </p:pic>
      <p:pic>
        <p:nvPicPr>
          <p:cNvPr id="6" name="Imagem 5"/>
          <p:cNvPicPr>
            <a:picLocks noChangeAspect="1"/>
          </p:cNvPicPr>
          <p:nvPr/>
        </p:nvPicPr>
        <p:blipFill>
          <a:blip r:embed="rId3"/>
          <a:stretch>
            <a:fillRect/>
          </a:stretch>
        </p:blipFill>
        <p:spPr>
          <a:xfrm>
            <a:off x="4426086" y="2840402"/>
            <a:ext cx="4153710" cy="1740084"/>
          </a:xfrm>
          <a:prstGeom prst="rect">
            <a:avLst/>
          </a:prstGeom>
        </p:spPr>
        <p:style>
          <a:lnRef idx="2">
            <a:schemeClr val="accent4"/>
          </a:lnRef>
          <a:fillRef idx="1">
            <a:schemeClr val="lt1"/>
          </a:fillRef>
          <a:effectRef idx="0">
            <a:schemeClr val="accent4"/>
          </a:effectRef>
          <a:fontRef idx="minor">
            <a:schemeClr val="dk1"/>
          </a:fontRef>
        </p:style>
      </p:pic>
      <p:cxnSp>
        <p:nvCxnSpPr>
          <p:cNvPr id="10" name="Conector de seta reta 9"/>
          <p:cNvCxnSpPr/>
          <p:nvPr/>
        </p:nvCxnSpPr>
        <p:spPr>
          <a:xfrm>
            <a:off x="3453320" y="1916349"/>
            <a:ext cx="875489"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0" name="Conector angulado 19"/>
          <p:cNvCxnSpPr/>
          <p:nvPr/>
        </p:nvCxnSpPr>
        <p:spPr>
          <a:xfrm flipV="1">
            <a:off x="3453320" y="3297677"/>
            <a:ext cx="875489" cy="272374"/>
          </a:xfrm>
          <a:prstGeom prst="bentConnector3">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21354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53163" y="169120"/>
            <a:ext cx="8663212" cy="398994"/>
          </a:xfrm>
        </p:spPr>
        <p:txBody>
          <a:bodyPr/>
          <a:lstStyle/>
          <a:p>
            <a:r>
              <a:rPr lang="pt-BR" dirty="0" smtClean="0"/>
              <a:t>Suprimentos- Manutenção</a:t>
            </a:r>
            <a:endParaRPr lang="pt-BR" dirty="0"/>
          </a:p>
        </p:txBody>
      </p:sp>
      <p:sp>
        <p:nvSpPr>
          <p:cNvPr id="3" name="Espaço Reservado para Texto 2"/>
          <p:cNvSpPr>
            <a:spLocks noGrp="1"/>
          </p:cNvSpPr>
          <p:nvPr>
            <p:ph type="body" sz="quarter" idx="10"/>
          </p:nvPr>
        </p:nvSpPr>
        <p:spPr>
          <a:xfrm>
            <a:off x="383510" y="991547"/>
            <a:ext cx="3604830" cy="3794462"/>
          </a:xfrm>
        </p:spPr>
        <p:txBody>
          <a:bodyPr>
            <a:normAutofit fontScale="55000" lnSpcReduction="20000"/>
          </a:bodyPr>
          <a:lstStyle/>
          <a:p>
            <a:pPr>
              <a:buFont typeface="Wingdings" panose="05000000000000000000" pitchFamily="2" charset="2"/>
              <a:buChar char="Ø"/>
            </a:pPr>
            <a:r>
              <a:rPr lang="pt-BR" dirty="0"/>
              <a:t>Este relatório tem por função permitir uma manutenção rápida nas informações dos produtos. O usuário não precisará acessar a alteração de cada produto individualmente, pois poderá utilizar este recurso para listar os produtos que deseja e realizar a atualização de alguns dados em uma só vez.</a:t>
            </a:r>
          </a:p>
          <a:p>
            <a:pPr marL="0" indent="0">
              <a:buNone/>
            </a:pPr>
            <a:r>
              <a:rPr lang="pt-BR" dirty="0"/>
              <a:t> </a:t>
            </a:r>
          </a:p>
          <a:p>
            <a:pPr>
              <a:buFont typeface="Wingdings" panose="05000000000000000000" pitchFamily="2" charset="2"/>
              <a:buChar char="Ø"/>
            </a:pPr>
            <a:r>
              <a:rPr lang="pt-BR" dirty="0"/>
              <a:t>É possível, filtrar as colunas de dados que serão abertos para alteração no relatório, para isso basta selecioná-los no filtro “Colunas”. Os dados disponíveis para alteração no relatório de manutenção são: descrição básica, </a:t>
            </a:r>
            <a:r>
              <a:rPr lang="pt-BR" dirty="0" err="1"/>
              <a:t>cód.barras</a:t>
            </a:r>
            <a:r>
              <a:rPr lang="pt-BR" dirty="0"/>
              <a:t>, referência, cód. Auxiliar, unid., custo médio, custo c/ ICMS, descontos (1, 2 e 3), IPI, mark-up, preço de venda, </a:t>
            </a:r>
            <a:r>
              <a:rPr lang="pt-BR" dirty="0" err="1"/>
              <a:t>config</a:t>
            </a:r>
            <a:r>
              <a:rPr lang="pt-BR" dirty="0"/>
              <a:t>. Tributária, saldo, </a:t>
            </a:r>
            <a:r>
              <a:rPr lang="pt-BR" dirty="0" err="1"/>
              <a:t>qtde</a:t>
            </a:r>
            <a:r>
              <a:rPr lang="pt-BR" dirty="0"/>
              <a:t> mínima, </a:t>
            </a:r>
            <a:r>
              <a:rPr lang="pt-BR" dirty="0" err="1"/>
              <a:t>qtde</a:t>
            </a:r>
            <a:r>
              <a:rPr lang="pt-BR" dirty="0"/>
              <a:t> máxima, PIS, COFINS, fornecedor e localização, NCM e CEST</a:t>
            </a:r>
            <a:r>
              <a:rPr lang="pt-BR" dirty="0" smtClean="0"/>
              <a:t>.</a:t>
            </a:r>
          </a:p>
          <a:p>
            <a:pPr>
              <a:buFont typeface="Wingdings" panose="05000000000000000000" pitchFamily="2" charset="2"/>
              <a:buChar char="Ø"/>
            </a:pPr>
            <a:endParaRPr lang="pt-BR" dirty="0"/>
          </a:p>
          <a:p>
            <a:pPr>
              <a:buFont typeface="Wingdings" panose="05000000000000000000" pitchFamily="2" charset="2"/>
              <a:buChar char="Ø"/>
            </a:pPr>
            <a:r>
              <a:rPr lang="pt-BR" dirty="0"/>
              <a:t>No grupo “Manipular Produtos” quando habilitada uma das opções: “Integrados, Não Integrados ou Ambos” também será possível alterar a quantidade mínima ou máxima dos itens. Para isso, é necessário que no grupo “Colunas” as opções: Máx. (quantidade máxima) e Min. (quantidade mínima) estejam habilitadas.</a:t>
            </a:r>
          </a:p>
          <a:p>
            <a:endParaRPr lang="pt-BR" dirty="0" smtClean="0"/>
          </a:p>
          <a:p>
            <a:pPr marL="0" indent="0">
              <a:buNone/>
            </a:pPr>
            <a:endParaRPr lang="pt-BR" dirty="0"/>
          </a:p>
          <a:p>
            <a:pPr>
              <a:buFont typeface="Wingdings" panose="05000000000000000000" pitchFamily="2" charset="2"/>
              <a:buChar char="Ø"/>
            </a:pPr>
            <a:r>
              <a:rPr lang="pt-BR" dirty="0"/>
              <a:t>No relatório de Manutenção, há duas formas de reajustar custo: Preço de venda ou </a:t>
            </a:r>
            <a:r>
              <a:rPr lang="pt-BR" dirty="0" err="1"/>
              <a:t>Markup</a:t>
            </a:r>
            <a:r>
              <a:rPr lang="pt-BR" dirty="0"/>
              <a:t>. Esta opção indica qual dos dois valores será alterado quando ocorrer modificação no valor do custo dos produtos. Caso a opção selecionada for Preço de venda, ao alterar o custo, sempre irá manter o mesmo valor de </a:t>
            </a:r>
            <a:r>
              <a:rPr lang="pt-BR" dirty="0" err="1"/>
              <a:t>ark-up</a:t>
            </a:r>
            <a:r>
              <a:rPr lang="pt-BR" dirty="0"/>
              <a:t> e o preço de venda que será alterado. Mas, se a opção selecionada for </a:t>
            </a:r>
            <a:r>
              <a:rPr lang="pt-BR" dirty="0" err="1"/>
              <a:t>Markup</a:t>
            </a:r>
            <a:r>
              <a:rPr lang="pt-BR" dirty="0"/>
              <a:t>, ao alterar o custo, sempre irá manter o mesmo preço de venda e o mark-up que será alterado.</a:t>
            </a:r>
          </a:p>
          <a:p>
            <a:endParaRPr lang="pt-BR" dirty="0"/>
          </a:p>
          <a:p>
            <a:endParaRPr lang="pt-BR" dirty="0"/>
          </a:p>
          <a:p>
            <a:endParaRPr lang="pt-BR" dirty="0"/>
          </a:p>
          <a:p>
            <a:endParaRPr lang="pt-BR" dirty="0"/>
          </a:p>
        </p:txBody>
      </p:sp>
      <p:pic>
        <p:nvPicPr>
          <p:cNvPr id="5" name="Imagem 4"/>
          <p:cNvPicPr>
            <a:picLocks noChangeAspect="1"/>
          </p:cNvPicPr>
          <p:nvPr/>
        </p:nvPicPr>
        <p:blipFill>
          <a:blip r:embed="rId2"/>
          <a:stretch>
            <a:fillRect/>
          </a:stretch>
        </p:blipFill>
        <p:spPr>
          <a:xfrm>
            <a:off x="4533089" y="991547"/>
            <a:ext cx="4416358" cy="3220530"/>
          </a:xfrm>
          <a:prstGeom prst="rect">
            <a:avLst/>
          </a:prstGeom>
        </p:spPr>
        <p:style>
          <a:lnRef idx="2">
            <a:schemeClr val="accent4"/>
          </a:lnRef>
          <a:fillRef idx="1">
            <a:schemeClr val="lt1"/>
          </a:fillRef>
          <a:effectRef idx="0">
            <a:schemeClr val="accent4"/>
          </a:effectRef>
          <a:fontRef idx="minor">
            <a:schemeClr val="dk1"/>
          </a:fontRef>
        </p:style>
      </p:pic>
      <p:cxnSp>
        <p:nvCxnSpPr>
          <p:cNvPr id="18" name="Conector de seta reta 17"/>
          <p:cNvCxnSpPr>
            <a:stCxn id="3" idx="3"/>
          </p:cNvCxnSpPr>
          <p:nvPr/>
        </p:nvCxnSpPr>
        <p:spPr>
          <a:xfrm>
            <a:off x="3988340" y="2888778"/>
            <a:ext cx="379379"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358791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59923" y="368617"/>
            <a:ext cx="8784077" cy="398994"/>
          </a:xfrm>
        </p:spPr>
        <p:txBody>
          <a:bodyPr/>
          <a:lstStyle/>
          <a:p>
            <a:r>
              <a:rPr lang="pt-BR" dirty="0" smtClean="0"/>
              <a:t>Manutenção: </a:t>
            </a:r>
            <a:r>
              <a:rPr lang="pt-BR" dirty="0"/>
              <a:t>Compras/Vendas e Saldo por Empresa</a:t>
            </a:r>
            <a:br>
              <a:rPr lang="pt-BR" dirty="0"/>
            </a:br>
            <a:endParaRPr lang="pt-BR" dirty="0"/>
          </a:p>
        </p:txBody>
      </p:sp>
      <p:sp>
        <p:nvSpPr>
          <p:cNvPr id="3" name="Espaço Reservado para Texto 2"/>
          <p:cNvSpPr>
            <a:spLocks noGrp="1"/>
          </p:cNvSpPr>
          <p:nvPr>
            <p:ph type="body" sz="quarter" idx="10"/>
          </p:nvPr>
        </p:nvSpPr>
        <p:spPr>
          <a:xfrm>
            <a:off x="101408" y="1205555"/>
            <a:ext cx="3167085" cy="3158151"/>
          </a:xfrm>
        </p:spPr>
        <p:txBody>
          <a:bodyPr>
            <a:normAutofit fontScale="55000" lnSpcReduction="20000"/>
          </a:bodyPr>
          <a:lstStyle/>
          <a:p>
            <a:pPr>
              <a:buFont typeface="Wingdings" panose="05000000000000000000" pitchFamily="2" charset="2"/>
              <a:buChar char="Ø"/>
            </a:pPr>
            <a:r>
              <a:rPr lang="pt-BR" dirty="0"/>
              <a:t>Este relatório demonstra a situação atual do produto em determinado período, listando informações importantes, tais como: MVMM (Média de Vendas Mensal Móvel), saldo anterior, saldo atual, total de compras e total de vendas dos produtos. Possibilitando inclusive efetuar um comparativo entre as empresas selecionadas, quanto ao total vendido e o saldo disponível</a:t>
            </a:r>
            <a:r>
              <a:rPr lang="pt-BR" dirty="0" smtClean="0"/>
              <a:t>.</a:t>
            </a:r>
          </a:p>
          <a:p>
            <a:pPr marL="0" indent="0">
              <a:buNone/>
            </a:pPr>
            <a:endParaRPr lang="pt-BR" dirty="0"/>
          </a:p>
          <a:p>
            <a:pPr marL="0" indent="0">
              <a:buNone/>
            </a:pPr>
            <a:r>
              <a:rPr lang="pt-BR" dirty="0"/>
              <a:t> </a:t>
            </a:r>
          </a:p>
          <a:p>
            <a:pPr>
              <a:buFont typeface="Wingdings" panose="05000000000000000000" pitchFamily="2" charset="2"/>
              <a:buChar char="Ø"/>
            </a:pPr>
            <a:r>
              <a:rPr lang="pt-BR" dirty="0"/>
              <a:t>Para obter uma listagem de produtos mais objetiva, é possível utilizar os filtros de tela: Período, Setor, Linha, Marca, Classificação, Coleção, Espessura, Tamanho, Fornecedor, Grupo Empresarial Fornecedor, Referência e Empresas. E ainda optar por considerar saldo atual como último dia do período filtrado ou data atual, agrupar a listagem por: setor, linha, marca, classificação, fornecedor, coleção, descrição básica, cor ou Referência. Conta com as visões Sintética e Analítica. É possível, escolher para que sejam exibidos apenas produtos vendidos, listar produtos sem movimentação, exibir apenas produtos com saldo positivo e exibir: MVMM (Média de Vendas Mensal Móvel), Data Primeira Compra, Vendas a Custo Médio, Saldo a Preço de Tabela, Detalhamento por Empresa, </a:t>
            </a:r>
            <a:r>
              <a:rPr lang="pt-BR" dirty="0" err="1"/>
              <a:t>Qtde</a:t>
            </a:r>
            <a:r>
              <a:rPr lang="pt-BR" dirty="0"/>
              <a:t> Mínima, Setor, Data Última Compra, Vendas ao Preço de Tabela, Custo médio Unitário, Estoque em Trânsito, </a:t>
            </a:r>
            <a:r>
              <a:rPr lang="pt-BR" dirty="0" err="1"/>
              <a:t>Qtde</a:t>
            </a:r>
            <a:r>
              <a:rPr lang="pt-BR" dirty="0"/>
              <a:t> Máxima, Linha, Margem, Saldo a Custo Médio, Preço de Tabela Unitário, </a:t>
            </a:r>
            <a:r>
              <a:rPr lang="pt-BR" dirty="0" err="1"/>
              <a:t>Markup</a:t>
            </a:r>
            <a:r>
              <a:rPr lang="pt-BR" dirty="0"/>
              <a:t>, Vendas ao Preço Praticado e, por fim, Aberto a Receber (Única coluna ou Aberto por mês).</a:t>
            </a:r>
          </a:p>
          <a:p>
            <a:endParaRPr lang="pt-BR" dirty="0"/>
          </a:p>
        </p:txBody>
      </p:sp>
      <p:pic>
        <p:nvPicPr>
          <p:cNvPr id="4" name="Imagem 3"/>
          <p:cNvPicPr>
            <a:picLocks noChangeAspect="1"/>
          </p:cNvPicPr>
          <p:nvPr/>
        </p:nvPicPr>
        <p:blipFill>
          <a:blip r:embed="rId2"/>
          <a:stretch>
            <a:fillRect/>
          </a:stretch>
        </p:blipFill>
        <p:spPr>
          <a:xfrm>
            <a:off x="3842426" y="1205555"/>
            <a:ext cx="5136204" cy="3087924"/>
          </a:xfrm>
          <a:prstGeom prst="rect">
            <a:avLst/>
          </a:prstGeom>
        </p:spPr>
        <p:style>
          <a:lnRef idx="2">
            <a:schemeClr val="accent4"/>
          </a:lnRef>
          <a:fillRef idx="1">
            <a:schemeClr val="lt1"/>
          </a:fillRef>
          <a:effectRef idx="0">
            <a:schemeClr val="accent4"/>
          </a:effectRef>
          <a:fontRef idx="minor">
            <a:schemeClr val="dk1"/>
          </a:fontRef>
        </p:style>
      </p:pic>
    </p:spTree>
    <p:extLst>
      <p:ext uri="{BB962C8B-B14F-4D97-AF65-F5344CB8AC3E}">
        <p14:creationId xmlns:p14="http://schemas.microsoft.com/office/powerpoint/2010/main" val="8360038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0788" y="251885"/>
            <a:ext cx="8536752" cy="398994"/>
          </a:xfrm>
        </p:spPr>
        <p:txBody>
          <a:bodyPr/>
          <a:lstStyle/>
          <a:p>
            <a:r>
              <a:rPr lang="pt-BR" dirty="0" smtClean="0"/>
              <a:t>Suprimentos- </a:t>
            </a:r>
            <a:r>
              <a:rPr lang="pt-BR" dirty="0"/>
              <a:t>Histórico de Controle</a:t>
            </a:r>
            <a:br>
              <a:rPr lang="pt-BR" dirty="0"/>
            </a:br>
            <a:endParaRPr lang="pt-BR" dirty="0"/>
          </a:p>
        </p:txBody>
      </p:sp>
      <p:sp>
        <p:nvSpPr>
          <p:cNvPr id="3" name="Espaço Reservado para Texto 2"/>
          <p:cNvSpPr>
            <a:spLocks noGrp="1"/>
          </p:cNvSpPr>
          <p:nvPr>
            <p:ph type="body" sz="quarter" idx="10"/>
          </p:nvPr>
        </p:nvSpPr>
        <p:spPr>
          <a:xfrm>
            <a:off x="150046" y="1001016"/>
            <a:ext cx="2933622" cy="3158151"/>
          </a:xfrm>
        </p:spPr>
        <p:txBody>
          <a:bodyPr>
            <a:normAutofit/>
          </a:bodyPr>
          <a:lstStyle/>
          <a:p>
            <a:pPr>
              <a:buFont typeface="Wingdings" panose="05000000000000000000" pitchFamily="2" charset="2"/>
              <a:buChar char="Ø"/>
            </a:pPr>
            <a:r>
              <a:rPr lang="pt-BR" sz="700" dirty="0" smtClean="0"/>
              <a:t>Esse relatório tem como objetivo mostrar toda fase de vida de um controle, desde o momento em que o mesmo tem sua entrada por notas, movimentações de ajuste, saída seja ela por venda no POS ou Emissão de Nota Fiscal, tal como a entrada caso houver cancelamento. </a:t>
            </a:r>
          </a:p>
          <a:p>
            <a:endParaRPr lang="pt-BR" sz="700" dirty="0"/>
          </a:p>
          <a:p>
            <a:endParaRPr lang="pt-BR" sz="700" dirty="0" smtClean="0"/>
          </a:p>
          <a:p>
            <a:endParaRPr lang="pt-BR" sz="700" dirty="0"/>
          </a:p>
          <a:p>
            <a:endParaRPr lang="pt-BR" sz="700" dirty="0" smtClean="0"/>
          </a:p>
          <a:p>
            <a:endParaRPr lang="pt-BR" sz="700" dirty="0"/>
          </a:p>
          <a:p>
            <a:endParaRPr lang="pt-BR" sz="700" dirty="0" smtClean="0"/>
          </a:p>
          <a:p>
            <a:endParaRPr lang="pt-BR" sz="700" dirty="0"/>
          </a:p>
          <a:p>
            <a:endParaRPr lang="pt-BR" sz="700" dirty="0" smtClean="0"/>
          </a:p>
          <a:p>
            <a:endParaRPr lang="pt-BR" sz="700" dirty="0" smtClean="0"/>
          </a:p>
          <a:p>
            <a:pPr>
              <a:buFont typeface="Wingdings" panose="05000000000000000000" pitchFamily="2" charset="2"/>
              <a:buChar char="Ø"/>
            </a:pPr>
            <a:r>
              <a:rPr lang="pt-BR" sz="700" dirty="0"/>
              <a:t>É possível ver detalhes como Data, Operação ( </a:t>
            </a:r>
            <a:r>
              <a:rPr lang="pt-BR" sz="700" dirty="0" smtClean="0"/>
              <a:t>Saída </a:t>
            </a:r>
            <a:r>
              <a:rPr lang="pt-BR" sz="700" dirty="0"/>
              <a:t>entrada), Empresa, </a:t>
            </a:r>
            <a:r>
              <a:rPr lang="pt-BR" sz="700" dirty="0" smtClean="0"/>
              <a:t>Produto Depósito</a:t>
            </a:r>
            <a:r>
              <a:rPr lang="pt-BR" sz="700" dirty="0"/>
              <a:t>, Nota Fiscal, Observação( Onde é informado documento, e empresa, e o tipo de operação) e Usuário que fez tal operação.	</a:t>
            </a:r>
          </a:p>
        </p:txBody>
      </p:sp>
      <p:pic>
        <p:nvPicPr>
          <p:cNvPr id="4" name="Imagem 3"/>
          <p:cNvPicPr>
            <a:picLocks noChangeAspect="1"/>
          </p:cNvPicPr>
          <p:nvPr/>
        </p:nvPicPr>
        <p:blipFill>
          <a:blip r:embed="rId2"/>
          <a:stretch>
            <a:fillRect/>
          </a:stretch>
        </p:blipFill>
        <p:spPr>
          <a:xfrm>
            <a:off x="3326860" y="984756"/>
            <a:ext cx="5690680" cy="1595336"/>
          </a:xfrm>
          <a:prstGeom prst="rect">
            <a:avLst/>
          </a:prstGeom>
        </p:spPr>
        <p:style>
          <a:lnRef idx="2">
            <a:schemeClr val="accent4"/>
          </a:lnRef>
          <a:fillRef idx="1">
            <a:schemeClr val="lt1"/>
          </a:fillRef>
          <a:effectRef idx="0">
            <a:schemeClr val="accent4"/>
          </a:effectRef>
          <a:fontRef idx="minor">
            <a:schemeClr val="dk1"/>
          </a:fontRef>
        </p:style>
      </p:pic>
      <p:pic>
        <p:nvPicPr>
          <p:cNvPr id="7" name="Imagem 6"/>
          <p:cNvPicPr>
            <a:picLocks noChangeAspect="1"/>
          </p:cNvPicPr>
          <p:nvPr/>
        </p:nvPicPr>
        <p:blipFill>
          <a:blip r:embed="rId3"/>
          <a:stretch>
            <a:fillRect/>
          </a:stretch>
        </p:blipFill>
        <p:spPr>
          <a:xfrm>
            <a:off x="3326860" y="2752929"/>
            <a:ext cx="5690680" cy="1741250"/>
          </a:xfrm>
          <a:prstGeom prst="rect">
            <a:avLst/>
          </a:prstGeom>
        </p:spPr>
        <p:style>
          <a:lnRef idx="2">
            <a:schemeClr val="accent4"/>
          </a:lnRef>
          <a:fillRef idx="1">
            <a:schemeClr val="lt1"/>
          </a:fillRef>
          <a:effectRef idx="0">
            <a:schemeClr val="accent4"/>
          </a:effectRef>
          <a:fontRef idx="minor">
            <a:schemeClr val="dk1"/>
          </a:fontRef>
        </p:style>
      </p:pic>
      <p:cxnSp>
        <p:nvCxnSpPr>
          <p:cNvPr id="11" name="Conector de seta reta 10"/>
          <p:cNvCxnSpPr/>
          <p:nvPr/>
        </p:nvCxnSpPr>
        <p:spPr>
          <a:xfrm>
            <a:off x="3083668" y="3579779"/>
            <a:ext cx="155643"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418578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78064" y="77821"/>
            <a:ext cx="8663212" cy="490293"/>
          </a:xfrm>
        </p:spPr>
        <p:txBody>
          <a:bodyPr/>
          <a:lstStyle/>
          <a:p>
            <a:r>
              <a:rPr lang="pt-BR" dirty="0" smtClean="0"/>
              <a:t>Suprimentos- </a:t>
            </a:r>
            <a:r>
              <a:rPr lang="pt-BR" dirty="0"/>
              <a:t>Transferência entre Depósitos</a:t>
            </a:r>
            <a:br>
              <a:rPr lang="pt-BR" dirty="0"/>
            </a:br>
            <a:endParaRPr lang="pt-BR" dirty="0"/>
          </a:p>
        </p:txBody>
      </p:sp>
      <p:sp>
        <p:nvSpPr>
          <p:cNvPr id="3" name="Espaço Reservado para Texto 2"/>
          <p:cNvSpPr>
            <a:spLocks noGrp="1"/>
          </p:cNvSpPr>
          <p:nvPr>
            <p:ph type="body" sz="quarter" idx="10"/>
          </p:nvPr>
        </p:nvSpPr>
        <p:spPr>
          <a:xfrm>
            <a:off x="227868" y="1011002"/>
            <a:ext cx="2612609" cy="3706913"/>
          </a:xfrm>
        </p:spPr>
        <p:txBody>
          <a:bodyPr>
            <a:normAutofit/>
          </a:bodyPr>
          <a:lstStyle/>
          <a:p>
            <a:pPr>
              <a:buFont typeface="Wingdings" panose="05000000000000000000" pitchFamily="2" charset="2"/>
              <a:buChar char="Ø"/>
            </a:pPr>
            <a:r>
              <a:rPr lang="pt-BR" sz="700" dirty="0"/>
              <a:t>Este relatório demonstra as transferências entre depósitos de acordo com o período informado. Para obter uma listagem das transferências de forma mais objetiva é possível utilizar os filtros da página, tais como: Período, Empresa, Depósito origem, Depósito destino e Exibir documentos de origem</a:t>
            </a:r>
            <a:r>
              <a:rPr lang="pt-BR" sz="700" dirty="0" smtClean="0"/>
              <a:t>.</a:t>
            </a:r>
          </a:p>
          <a:p>
            <a:pPr>
              <a:buFont typeface="Wingdings" panose="05000000000000000000" pitchFamily="2" charset="2"/>
              <a:buChar char="Ø"/>
            </a:pPr>
            <a:endParaRPr lang="pt-BR" sz="700" dirty="0"/>
          </a:p>
          <a:p>
            <a:pPr>
              <a:buFont typeface="Wingdings" panose="05000000000000000000" pitchFamily="2" charset="2"/>
              <a:buChar char="Ø"/>
            </a:pPr>
            <a:endParaRPr lang="pt-BR" sz="700" dirty="0" smtClean="0"/>
          </a:p>
          <a:p>
            <a:pPr marL="0" indent="0">
              <a:buNone/>
            </a:pPr>
            <a:endParaRPr lang="pt-BR" sz="700" dirty="0" smtClean="0"/>
          </a:p>
          <a:p>
            <a:pPr marL="0" indent="0">
              <a:buNone/>
            </a:pPr>
            <a:endParaRPr lang="pt-BR" sz="700" dirty="0"/>
          </a:p>
          <a:p>
            <a:pPr marL="0" indent="0">
              <a:buNone/>
            </a:pPr>
            <a:endParaRPr lang="pt-BR" sz="700" dirty="0" smtClean="0"/>
          </a:p>
          <a:p>
            <a:pPr marL="0" indent="0">
              <a:buNone/>
            </a:pPr>
            <a:endParaRPr lang="pt-BR" sz="700" dirty="0"/>
          </a:p>
          <a:p>
            <a:pPr marL="0" indent="0">
              <a:buNone/>
            </a:pPr>
            <a:endParaRPr lang="pt-BR" sz="700" dirty="0"/>
          </a:p>
          <a:p>
            <a:endParaRPr lang="pt-BR" sz="700" dirty="0" smtClean="0"/>
          </a:p>
          <a:p>
            <a:pPr>
              <a:buFont typeface="Wingdings" panose="05000000000000000000" pitchFamily="2" charset="2"/>
              <a:buChar char="Ø"/>
            </a:pPr>
            <a:r>
              <a:rPr lang="pt-BR" sz="700" dirty="0"/>
              <a:t>Ao gerar o relatório com a opção “Exibir documentos de origem” marcada, na listagem serão exibidas as seguintes informações: documento de saída, documento de entrada, série, data, código, referência, nome do produto, depósito origem, depósito destino, quantidade e preço unitário, conforme imagem abaixo.</a:t>
            </a:r>
          </a:p>
        </p:txBody>
      </p:sp>
      <p:pic>
        <p:nvPicPr>
          <p:cNvPr id="5" name="Imagem 4"/>
          <p:cNvPicPr>
            <a:picLocks noChangeAspect="1"/>
          </p:cNvPicPr>
          <p:nvPr/>
        </p:nvPicPr>
        <p:blipFill>
          <a:blip r:embed="rId2"/>
          <a:stretch>
            <a:fillRect/>
          </a:stretch>
        </p:blipFill>
        <p:spPr>
          <a:xfrm>
            <a:off x="3210127" y="680985"/>
            <a:ext cx="5661499" cy="1846865"/>
          </a:xfrm>
          <a:prstGeom prst="rect">
            <a:avLst/>
          </a:prstGeom>
        </p:spPr>
        <p:style>
          <a:lnRef idx="2">
            <a:schemeClr val="accent4"/>
          </a:lnRef>
          <a:fillRef idx="1">
            <a:schemeClr val="lt1"/>
          </a:fillRef>
          <a:effectRef idx="0">
            <a:schemeClr val="accent4"/>
          </a:effectRef>
          <a:fontRef idx="minor">
            <a:schemeClr val="dk1"/>
          </a:fontRef>
        </p:style>
      </p:pic>
      <p:pic>
        <p:nvPicPr>
          <p:cNvPr id="6" name="Imagem 5"/>
          <p:cNvPicPr>
            <a:picLocks noChangeAspect="1"/>
          </p:cNvPicPr>
          <p:nvPr/>
        </p:nvPicPr>
        <p:blipFill>
          <a:blip r:embed="rId3"/>
          <a:stretch>
            <a:fillRect/>
          </a:stretch>
        </p:blipFill>
        <p:spPr>
          <a:xfrm>
            <a:off x="3210128" y="2640721"/>
            <a:ext cx="5661498" cy="1821611"/>
          </a:xfrm>
          <a:prstGeom prst="rect">
            <a:avLst/>
          </a:prstGeom>
        </p:spPr>
        <p:style>
          <a:lnRef idx="2">
            <a:schemeClr val="accent4"/>
          </a:lnRef>
          <a:fillRef idx="1">
            <a:schemeClr val="lt1"/>
          </a:fillRef>
          <a:effectRef idx="0">
            <a:schemeClr val="accent4"/>
          </a:effectRef>
          <a:fontRef idx="minor">
            <a:schemeClr val="dk1"/>
          </a:fontRef>
        </p:style>
      </p:pic>
      <p:cxnSp>
        <p:nvCxnSpPr>
          <p:cNvPr id="8" name="Conector de seta reta 7"/>
          <p:cNvCxnSpPr/>
          <p:nvPr/>
        </p:nvCxnSpPr>
        <p:spPr>
          <a:xfrm>
            <a:off x="2840477" y="3813243"/>
            <a:ext cx="282102"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6883163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46001" y="58588"/>
            <a:ext cx="8575663" cy="398994"/>
          </a:xfrm>
        </p:spPr>
        <p:txBody>
          <a:bodyPr/>
          <a:lstStyle/>
          <a:p>
            <a:r>
              <a:rPr lang="pt-BR" dirty="0" smtClean="0"/>
              <a:t>Faturamento-Movimento diário</a:t>
            </a:r>
            <a:endParaRPr lang="pt-BR" dirty="0"/>
          </a:p>
        </p:txBody>
      </p:sp>
      <p:sp>
        <p:nvSpPr>
          <p:cNvPr id="3" name="Espaço Reservado para Texto 2"/>
          <p:cNvSpPr>
            <a:spLocks noGrp="1"/>
          </p:cNvSpPr>
          <p:nvPr>
            <p:ph type="body" sz="quarter" idx="10"/>
          </p:nvPr>
        </p:nvSpPr>
        <p:spPr>
          <a:xfrm>
            <a:off x="95636" y="783771"/>
            <a:ext cx="3410277" cy="3952132"/>
          </a:xfrm>
        </p:spPr>
        <p:txBody>
          <a:bodyPr>
            <a:normAutofit fontScale="55000" lnSpcReduction="20000"/>
          </a:bodyPr>
          <a:lstStyle/>
          <a:p>
            <a:pPr>
              <a:buFont typeface="Wingdings" panose="05000000000000000000" pitchFamily="2" charset="2"/>
              <a:buChar char="Ø"/>
            </a:pPr>
            <a:r>
              <a:rPr lang="pt-BR" dirty="0"/>
              <a:t>O movimento diário traz informações das vendas efetuadas no período informado, como: nota fiscal, série, empresa, valor de vendas por plano de pagamento, entre outras informações. Possuem filtros por: empresa, período, período de inatividade, série, natureza de operação, tabelas de preço, etc.</a:t>
            </a:r>
          </a:p>
          <a:p>
            <a:pPr marL="0" indent="0">
              <a:buNone/>
            </a:pPr>
            <a:r>
              <a:rPr lang="pt-BR" dirty="0"/>
              <a:t> </a:t>
            </a:r>
          </a:p>
          <a:p>
            <a:pPr>
              <a:buFont typeface="Wingdings" panose="05000000000000000000" pitchFamily="2" charset="2"/>
              <a:buChar char="Ø"/>
            </a:pPr>
            <a:r>
              <a:rPr lang="pt-BR" dirty="0"/>
              <a:t>Também existe a opção de visualizar o depósito utilizado. Para isso deve-se marcar o filtro “Exibir depósitos”, e na listagem será incluída a coluna “Depósito”, contendo o número do depósito utilizado em cada nota fiscal.</a:t>
            </a:r>
          </a:p>
          <a:p>
            <a:pPr marL="0" indent="0">
              <a:buNone/>
            </a:pPr>
            <a:r>
              <a:rPr lang="pt-BR" dirty="0"/>
              <a:t> </a:t>
            </a:r>
          </a:p>
          <a:p>
            <a:pPr>
              <a:buFont typeface="Wingdings" panose="05000000000000000000" pitchFamily="2" charset="2"/>
              <a:buChar char="Ø"/>
            </a:pPr>
            <a:r>
              <a:rPr lang="pt-BR" dirty="0"/>
              <a:t>Marcando a opção “Separar valor recebido em vale-compras do valor em dinheiro”, serão desconsiderados do valor total de vendas em dinheiro os valores recebidos em vale-compras. E esses valores serão exibidos na coluna “Trocas” para uma possível conferência.</a:t>
            </a:r>
          </a:p>
          <a:p>
            <a:pPr marL="0" indent="0">
              <a:buNone/>
            </a:pPr>
            <a:r>
              <a:rPr lang="pt-BR" dirty="0"/>
              <a:t> </a:t>
            </a:r>
          </a:p>
          <a:p>
            <a:pPr>
              <a:buFont typeface="Wingdings" panose="05000000000000000000" pitchFamily="2" charset="2"/>
              <a:buChar char="Ø"/>
            </a:pPr>
            <a:r>
              <a:rPr lang="pt-BR" dirty="0"/>
              <a:t>E o filtro “Listar valor total de faturas enviadas para Remessa” exibe no final da listagem do relatório um totalizador das faturas enviadas no arquivo remessa (CNAB) no período informado. Maiores informações sobre o arquivo remessa vide manual do Módulo Contas a Receber, item “Cobrança Eletrônica”.</a:t>
            </a:r>
          </a:p>
          <a:p>
            <a:pPr marL="0" indent="0">
              <a:buNone/>
            </a:pPr>
            <a:r>
              <a:rPr lang="pt-BR" dirty="0"/>
              <a:t> </a:t>
            </a:r>
          </a:p>
          <a:p>
            <a:pPr>
              <a:buFont typeface="Wingdings" panose="05000000000000000000" pitchFamily="2" charset="2"/>
              <a:buChar char="Ø"/>
            </a:pPr>
            <a:r>
              <a:rPr lang="pt-BR" dirty="0"/>
              <a:t>Ao final da listagem, junto ao total dos registros listados, serão exibidas as quantidades e percentuais de vendas realizadas para Consumidor Final e para clientes cadastrados nas vendas</a:t>
            </a:r>
            <a:r>
              <a:rPr lang="pt-BR" dirty="0" smtClean="0"/>
              <a:t>.</a:t>
            </a:r>
          </a:p>
          <a:p>
            <a:pPr marL="0" indent="0">
              <a:buNone/>
            </a:pPr>
            <a:endParaRPr lang="pt-BR" dirty="0"/>
          </a:p>
          <a:p>
            <a:pPr>
              <a:buFont typeface="Wingdings" panose="05000000000000000000" pitchFamily="2" charset="2"/>
              <a:buChar char="Ø"/>
            </a:pPr>
            <a:r>
              <a:rPr lang="pt-BR" b="1" dirty="0">
                <a:solidFill>
                  <a:srgbClr val="FF0000"/>
                </a:solidFill>
                <a:effectLst>
                  <a:outerShdw blurRad="38100" dist="38100" dir="2700000" algn="tl">
                    <a:srgbClr val="000000">
                      <a:alpha val="43137"/>
                    </a:srgbClr>
                  </a:outerShdw>
                </a:effectLst>
              </a:rPr>
              <a:t>O link “Visualizar cupons com itens cancelados” somente será exibido se o filtro “Exibir link para visualizar cupons com Itens cancelados” estiver marcado. Além disso, na listagem deve conter cupons com itens cancelados, caso contrário, o link não será apresentado.</a:t>
            </a:r>
          </a:p>
        </p:txBody>
      </p:sp>
      <p:pic>
        <p:nvPicPr>
          <p:cNvPr id="4" name="Imagem 3"/>
          <p:cNvPicPr>
            <a:picLocks noChangeAspect="1"/>
          </p:cNvPicPr>
          <p:nvPr/>
        </p:nvPicPr>
        <p:blipFill>
          <a:blip r:embed="rId2"/>
          <a:stretch>
            <a:fillRect/>
          </a:stretch>
        </p:blipFill>
        <p:spPr>
          <a:xfrm>
            <a:off x="3697793" y="696040"/>
            <a:ext cx="5345723" cy="3911938"/>
          </a:xfrm>
          <a:prstGeom prst="rect">
            <a:avLst/>
          </a:prstGeom>
        </p:spPr>
        <p:style>
          <a:lnRef idx="2">
            <a:schemeClr val="accent4"/>
          </a:lnRef>
          <a:fillRef idx="1">
            <a:schemeClr val="lt1"/>
          </a:fillRef>
          <a:effectRef idx="0">
            <a:schemeClr val="accent4"/>
          </a:effectRef>
          <a:fontRef idx="minor">
            <a:schemeClr val="dk1"/>
          </a:fontRef>
        </p:style>
      </p:pic>
      <p:cxnSp>
        <p:nvCxnSpPr>
          <p:cNvPr id="8" name="Conector de seta reta 7"/>
          <p:cNvCxnSpPr/>
          <p:nvPr/>
        </p:nvCxnSpPr>
        <p:spPr>
          <a:xfrm>
            <a:off x="3473844" y="4381082"/>
            <a:ext cx="19188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146021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0788" y="169120"/>
            <a:ext cx="5319813" cy="398994"/>
          </a:xfrm>
        </p:spPr>
        <p:txBody>
          <a:bodyPr/>
          <a:lstStyle/>
          <a:p>
            <a:r>
              <a:rPr lang="pt-BR" dirty="0" smtClean="0"/>
              <a:t>Introdução</a:t>
            </a:r>
            <a:endParaRPr lang="pt-BR" dirty="0"/>
          </a:p>
        </p:txBody>
      </p:sp>
      <p:sp>
        <p:nvSpPr>
          <p:cNvPr id="3" name="Espaço Reservado para Texto 2"/>
          <p:cNvSpPr>
            <a:spLocks noGrp="1"/>
          </p:cNvSpPr>
          <p:nvPr>
            <p:ph type="body" sz="quarter" idx="10"/>
          </p:nvPr>
        </p:nvSpPr>
        <p:spPr/>
        <p:style>
          <a:lnRef idx="2">
            <a:schemeClr val="accent4"/>
          </a:lnRef>
          <a:fillRef idx="1">
            <a:schemeClr val="lt1"/>
          </a:fillRef>
          <a:effectRef idx="0">
            <a:schemeClr val="accent4"/>
          </a:effectRef>
          <a:fontRef idx="minor">
            <a:schemeClr val="dk1"/>
          </a:fontRef>
        </p:style>
        <p:txBody>
          <a:bodyPr>
            <a:normAutofit/>
          </a:bodyPr>
          <a:lstStyle/>
          <a:p>
            <a:pPr marL="0" indent="0">
              <a:buNone/>
            </a:pPr>
            <a:r>
              <a:rPr lang="pt-BR" sz="1200" dirty="0"/>
              <a:t>Nesse tutorial serão mostrados as funcionalidades dos </a:t>
            </a:r>
            <a:r>
              <a:rPr lang="pt-BR" sz="1200" dirty="0" smtClean="0"/>
              <a:t>relatórios </a:t>
            </a:r>
            <a:r>
              <a:rPr lang="pt-BR" sz="1200" dirty="0"/>
              <a:t>que contribuem para gestão de analise imediata e ações dos </a:t>
            </a:r>
            <a:r>
              <a:rPr lang="pt-BR" sz="1200" dirty="0" smtClean="0"/>
              <a:t>usuários. </a:t>
            </a:r>
            <a:r>
              <a:rPr lang="pt-BR" sz="1200" dirty="0"/>
              <a:t>A </a:t>
            </a:r>
            <a:r>
              <a:rPr lang="pt-BR" sz="1200" dirty="0" smtClean="0"/>
              <a:t>importância </a:t>
            </a:r>
            <a:r>
              <a:rPr lang="pt-BR" sz="1200" dirty="0"/>
              <a:t>do uso de filtros para uma exibição </a:t>
            </a:r>
            <a:r>
              <a:rPr lang="pt-BR" sz="1200" dirty="0" smtClean="0"/>
              <a:t>analítica </a:t>
            </a:r>
            <a:r>
              <a:rPr lang="pt-BR" sz="1200" dirty="0"/>
              <a:t>ou </a:t>
            </a:r>
            <a:r>
              <a:rPr lang="pt-BR" sz="1200" dirty="0" smtClean="0"/>
              <a:t>sintética, facilitando assim </a:t>
            </a:r>
            <a:r>
              <a:rPr lang="pt-BR" sz="1200" dirty="0"/>
              <a:t>uma melhor tomada de decisão.</a:t>
            </a:r>
          </a:p>
        </p:txBody>
      </p:sp>
    </p:spTree>
    <p:extLst>
      <p:ext uri="{BB962C8B-B14F-4D97-AF65-F5344CB8AC3E}">
        <p14:creationId xmlns:p14="http://schemas.microsoft.com/office/powerpoint/2010/main" val="149415843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48882" y="155643"/>
            <a:ext cx="8595118" cy="504964"/>
          </a:xfrm>
        </p:spPr>
        <p:txBody>
          <a:bodyPr/>
          <a:lstStyle/>
          <a:p>
            <a:r>
              <a:rPr lang="pt-BR" dirty="0" smtClean="0">
                <a:solidFill>
                  <a:srgbClr val="7030A0"/>
                </a:solidFill>
              </a:rPr>
              <a:t>Faturamento-</a:t>
            </a:r>
            <a:r>
              <a:rPr lang="pt-BR" dirty="0">
                <a:solidFill>
                  <a:srgbClr val="7030A0"/>
                </a:solidFill>
              </a:rPr>
              <a:t>Faturamento por Período</a:t>
            </a:r>
            <a:r>
              <a:rPr lang="pt-BR" dirty="0">
                <a:solidFill>
                  <a:schemeClr val="tx1"/>
                </a:solidFill>
              </a:rPr>
              <a:t/>
            </a:r>
            <a:br>
              <a:rPr lang="pt-BR" dirty="0">
                <a:solidFill>
                  <a:schemeClr val="tx1"/>
                </a:solidFill>
              </a:rPr>
            </a:br>
            <a:endParaRPr lang="pt-BR" dirty="0"/>
          </a:p>
        </p:txBody>
      </p:sp>
      <p:sp>
        <p:nvSpPr>
          <p:cNvPr id="4" name="Espaço Reservado para Texto 3"/>
          <p:cNvSpPr>
            <a:spLocks noGrp="1"/>
          </p:cNvSpPr>
          <p:nvPr>
            <p:ph type="body" sz="quarter" idx="10"/>
          </p:nvPr>
        </p:nvSpPr>
        <p:spPr>
          <a:xfrm>
            <a:off x="111136" y="1011002"/>
            <a:ext cx="3741017" cy="3512360"/>
          </a:xfrm>
        </p:spPr>
        <p:txBody>
          <a:bodyPr>
            <a:normAutofit lnSpcReduction="10000"/>
          </a:bodyPr>
          <a:lstStyle/>
          <a:p>
            <a:pPr>
              <a:buFont typeface="Wingdings" panose="05000000000000000000" pitchFamily="2" charset="2"/>
              <a:buChar char="Ø"/>
            </a:pPr>
            <a:r>
              <a:rPr lang="pt-BR" sz="800" dirty="0"/>
              <a:t>Este relatório lista todas as notas de saída emitidas no período informado e não agrupa por dia. Por exemplo, se no mesmo dia cinco notas foram emitidas serão mostrados as cinco notas, para uma melhor conferência. Há filtros por empresa, período de emissão, clientes/fornecedores, classes de clientes/fornecedores, compradores/vendedores, formas de pagamento, planos de pagamento, natureza de operação, série, usuário, CST, faixa de valor, cartão fidelidade, Tabelas de Preço e as opções de agrupamento por: Nenhum, Cidade, Transportadora ou Comprador/Vendedor. É </a:t>
            </a:r>
            <a:r>
              <a:rPr lang="pt-BR" sz="800" dirty="0" smtClean="0"/>
              <a:t>possível </a:t>
            </a:r>
            <a:r>
              <a:rPr lang="pt-BR" sz="800" dirty="0"/>
              <a:t>exibir CFOP, notas: válidas, denegadas, inutilizadas </a:t>
            </a:r>
            <a:r>
              <a:rPr lang="pt-BR" sz="800" dirty="0" smtClean="0"/>
              <a:t>excluídas </a:t>
            </a:r>
            <a:r>
              <a:rPr lang="pt-BR" sz="800" dirty="0"/>
              <a:t>e canceladas caso seja utilizado o modulo NF-E </a:t>
            </a:r>
            <a:r>
              <a:rPr lang="pt-BR" sz="800" dirty="0" err="1" smtClean="0"/>
              <a:t>Microvix</a:t>
            </a:r>
            <a:r>
              <a:rPr lang="pt-BR" sz="800" dirty="0"/>
              <a:t>. Há ainda a possibilidade de marcar o filtro Separar substituição tributária do total da nota.</a:t>
            </a:r>
          </a:p>
          <a:p>
            <a:endParaRPr lang="pt-BR" sz="800" dirty="0"/>
          </a:p>
          <a:p>
            <a:pPr>
              <a:buFont typeface="Wingdings" panose="05000000000000000000" pitchFamily="2" charset="2"/>
              <a:buChar char="Ø"/>
            </a:pPr>
            <a:r>
              <a:rPr lang="pt-BR" sz="800" dirty="0"/>
              <a:t>Na listagem será exibida a data de emissão do documento, o número da nota fiscal, empresa, série, natureza de </a:t>
            </a:r>
            <a:r>
              <a:rPr lang="pt-BR" sz="800" dirty="0" smtClean="0"/>
              <a:t>operação</a:t>
            </a:r>
            <a:r>
              <a:rPr lang="pt-BR" sz="800" dirty="0"/>
              <a:t>, cliente, quantidade de itens, valor da nota, entre outros dados.</a:t>
            </a:r>
          </a:p>
          <a:p>
            <a:endParaRPr lang="pt-BR" sz="800" dirty="0"/>
          </a:p>
          <a:p>
            <a:endParaRPr lang="pt-BR" sz="800" dirty="0"/>
          </a:p>
          <a:p>
            <a:pPr>
              <a:buFont typeface="Wingdings" panose="05000000000000000000" pitchFamily="2" charset="2"/>
              <a:buChar char="Ø"/>
            </a:pPr>
            <a:r>
              <a:rPr lang="pt-BR" sz="800" b="1" dirty="0">
                <a:solidFill>
                  <a:srgbClr val="FF0000"/>
                </a:solidFill>
                <a:effectLst>
                  <a:outerShdw blurRad="38100" dist="38100" dir="2700000" algn="tl">
                    <a:srgbClr val="000000">
                      <a:alpha val="43137"/>
                    </a:srgbClr>
                  </a:outerShdw>
                </a:effectLst>
              </a:rPr>
              <a:t>Importante ressaltar que para visualização de notas </a:t>
            </a:r>
            <a:r>
              <a:rPr lang="pt-BR" sz="800" b="1" dirty="0" smtClean="0">
                <a:solidFill>
                  <a:srgbClr val="FF0000"/>
                </a:solidFill>
                <a:effectLst>
                  <a:outerShdw blurRad="38100" dist="38100" dir="2700000" algn="tl">
                    <a:srgbClr val="000000">
                      <a:alpha val="43137"/>
                    </a:srgbClr>
                  </a:outerShdw>
                </a:effectLst>
              </a:rPr>
              <a:t>Substitutivas </a:t>
            </a:r>
            <a:r>
              <a:rPr lang="pt-BR" sz="800" b="1" dirty="0">
                <a:solidFill>
                  <a:srgbClr val="FF0000"/>
                </a:solidFill>
                <a:effectLst>
                  <a:outerShdw blurRad="38100" dist="38100" dir="2700000" algn="tl">
                    <a:srgbClr val="000000">
                      <a:alpha val="43137"/>
                    </a:srgbClr>
                  </a:outerShdw>
                </a:effectLst>
              </a:rPr>
              <a:t>de CF já geradas, deverá ser marcado a opção Exibir Notas de Complemento.</a:t>
            </a:r>
          </a:p>
          <a:p>
            <a:endParaRPr lang="pt-BR" dirty="0"/>
          </a:p>
        </p:txBody>
      </p:sp>
      <p:pic>
        <p:nvPicPr>
          <p:cNvPr id="6" name="Imagem 5"/>
          <p:cNvPicPr>
            <a:picLocks noChangeAspect="1"/>
          </p:cNvPicPr>
          <p:nvPr/>
        </p:nvPicPr>
        <p:blipFill>
          <a:blip r:embed="rId2"/>
          <a:stretch>
            <a:fillRect/>
          </a:stretch>
        </p:blipFill>
        <p:spPr>
          <a:xfrm>
            <a:off x="3999358" y="1011001"/>
            <a:ext cx="4969544" cy="2228310"/>
          </a:xfrm>
          <a:prstGeom prst="rect">
            <a:avLst/>
          </a:prstGeom>
        </p:spPr>
        <p:style>
          <a:lnRef idx="2">
            <a:schemeClr val="accent4"/>
          </a:lnRef>
          <a:fillRef idx="1">
            <a:schemeClr val="lt1"/>
          </a:fillRef>
          <a:effectRef idx="0">
            <a:schemeClr val="accent4"/>
          </a:effectRef>
          <a:fontRef idx="minor">
            <a:schemeClr val="dk1"/>
          </a:fontRef>
        </p:style>
      </p:pic>
    </p:spTree>
    <p:extLst>
      <p:ext uri="{BB962C8B-B14F-4D97-AF65-F5344CB8AC3E}">
        <p14:creationId xmlns:p14="http://schemas.microsoft.com/office/powerpoint/2010/main" val="33970104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2074" y="42661"/>
            <a:ext cx="8663212" cy="398994"/>
          </a:xfrm>
        </p:spPr>
        <p:txBody>
          <a:bodyPr/>
          <a:lstStyle/>
          <a:p>
            <a:r>
              <a:rPr lang="pt-BR" dirty="0" smtClean="0">
                <a:solidFill>
                  <a:srgbClr val="7030A0"/>
                </a:solidFill>
              </a:rPr>
              <a:t>Faturamento- </a:t>
            </a:r>
            <a:r>
              <a:rPr lang="pt-BR" dirty="0">
                <a:solidFill>
                  <a:srgbClr val="7030A0"/>
                </a:solidFill>
              </a:rPr>
              <a:t>Faturamento Vendedor</a:t>
            </a:r>
            <a:br>
              <a:rPr lang="pt-BR" dirty="0">
                <a:solidFill>
                  <a:srgbClr val="7030A0"/>
                </a:solidFill>
              </a:rPr>
            </a:br>
            <a:endParaRPr lang="pt-BR" dirty="0">
              <a:solidFill>
                <a:srgbClr val="7030A0"/>
              </a:solidFill>
            </a:endParaRPr>
          </a:p>
        </p:txBody>
      </p:sp>
      <p:sp>
        <p:nvSpPr>
          <p:cNvPr id="3" name="Espaço Reservado para Texto 2"/>
          <p:cNvSpPr>
            <a:spLocks noGrp="1"/>
          </p:cNvSpPr>
          <p:nvPr>
            <p:ph type="body" sz="quarter" idx="10"/>
          </p:nvPr>
        </p:nvSpPr>
        <p:spPr>
          <a:xfrm>
            <a:off x="480787" y="865085"/>
            <a:ext cx="2904439" cy="4008471"/>
          </a:xfrm>
        </p:spPr>
        <p:txBody>
          <a:bodyPr>
            <a:normAutofit fontScale="55000" lnSpcReduction="20000"/>
          </a:bodyPr>
          <a:lstStyle/>
          <a:p>
            <a:pPr>
              <a:buFont typeface="Wingdings" panose="05000000000000000000" pitchFamily="2" charset="2"/>
              <a:buChar char="Ø"/>
            </a:pPr>
            <a:r>
              <a:rPr lang="pt-BR" dirty="0"/>
              <a:t>O relatório de Faturamento por Vendedor é dividido em três partes: relatório de faturamento por vendedor, resumo mensal e desempenho.</a:t>
            </a:r>
          </a:p>
          <a:p>
            <a:pPr marL="0" indent="0">
              <a:buNone/>
            </a:pPr>
            <a:r>
              <a:rPr lang="pt-BR" dirty="0"/>
              <a:t> </a:t>
            </a:r>
          </a:p>
          <a:p>
            <a:pPr>
              <a:buFont typeface="Wingdings" panose="05000000000000000000" pitchFamily="2" charset="2"/>
              <a:buChar char="Ø"/>
            </a:pPr>
            <a:r>
              <a:rPr lang="pt-BR" dirty="0"/>
              <a:t>No relatório de faturamento por vendedor é possível visualizar todas as vendas agrupadas por vendedores em um determinado período, lançamento a lançamento, ou seja, exibe todas as notas de saída no período informado. Possui os filtros: período, tipo de listagem, empresa, comprador/vendedor, plano de pagamento, série e tabela de preços. Assim, como agrupamento por Vendedor. Também inclui geração do resultado em gráfico.</a:t>
            </a:r>
          </a:p>
          <a:p>
            <a:pPr marL="0" indent="0">
              <a:buNone/>
            </a:pPr>
            <a:endParaRPr lang="pt-BR" dirty="0"/>
          </a:p>
          <a:p>
            <a:endParaRPr lang="pt-BR" dirty="0" smtClean="0"/>
          </a:p>
          <a:p>
            <a:endParaRPr lang="pt-BR" dirty="0"/>
          </a:p>
          <a:p>
            <a:endParaRPr lang="pt-BR" dirty="0"/>
          </a:p>
          <a:p>
            <a:pPr>
              <a:buFont typeface="Wingdings" panose="05000000000000000000" pitchFamily="2" charset="2"/>
              <a:buChar char="Ø"/>
            </a:pPr>
            <a:r>
              <a:rPr lang="pt-BR" dirty="0"/>
              <a:t>Para o resumo mensal por vendedor é necessário escolher um mês e ano para que sejam exibidos os totais de venda em cada dia do mês selecionado, agrupados por vendedor.</a:t>
            </a:r>
          </a:p>
          <a:p>
            <a:endParaRPr lang="pt-BR" dirty="0" smtClean="0"/>
          </a:p>
          <a:p>
            <a:endParaRPr lang="pt-BR" dirty="0"/>
          </a:p>
          <a:p>
            <a:endParaRPr lang="pt-BR" dirty="0" smtClean="0"/>
          </a:p>
          <a:p>
            <a:endParaRPr lang="pt-BR" dirty="0"/>
          </a:p>
          <a:p>
            <a:endParaRPr lang="pt-BR" dirty="0"/>
          </a:p>
          <a:p>
            <a:endParaRPr lang="pt-BR" dirty="0"/>
          </a:p>
          <a:p>
            <a:pPr>
              <a:buFont typeface="Wingdings" panose="05000000000000000000" pitchFamily="2" charset="2"/>
              <a:buChar char="Ø"/>
            </a:pPr>
            <a:r>
              <a:rPr lang="pt-BR" dirty="0"/>
              <a:t>O desempenho por vendedor exibe estatísticas de venda, como quantidade vendida, valor de vendas e peças/venda. Há filtro que possibilita a geração de um gráfico e também a opção de exibir os valores ou não no mesmo.</a:t>
            </a:r>
          </a:p>
          <a:p>
            <a:pPr marL="0" indent="0">
              <a:buNone/>
            </a:pPr>
            <a:r>
              <a:rPr lang="pt-BR" dirty="0"/>
              <a:t> </a:t>
            </a:r>
          </a:p>
          <a:p>
            <a:endParaRPr lang="pt-BR" dirty="0"/>
          </a:p>
          <a:p>
            <a:endParaRPr lang="pt-BR" dirty="0"/>
          </a:p>
        </p:txBody>
      </p:sp>
      <p:pic>
        <p:nvPicPr>
          <p:cNvPr id="4" name="Imagem 3"/>
          <p:cNvPicPr>
            <a:picLocks noChangeAspect="1"/>
          </p:cNvPicPr>
          <p:nvPr/>
        </p:nvPicPr>
        <p:blipFill>
          <a:blip r:embed="rId2"/>
          <a:stretch>
            <a:fillRect/>
          </a:stretch>
        </p:blipFill>
        <p:spPr>
          <a:xfrm>
            <a:off x="3852155" y="716432"/>
            <a:ext cx="3922016" cy="1614782"/>
          </a:xfrm>
          <a:prstGeom prst="rect">
            <a:avLst/>
          </a:prstGeom>
        </p:spPr>
        <p:style>
          <a:lnRef idx="2">
            <a:schemeClr val="accent4"/>
          </a:lnRef>
          <a:fillRef idx="1">
            <a:schemeClr val="lt1"/>
          </a:fillRef>
          <a:effectRef idx="0">
            <a:schemeClr val="accent4"/>
          </a:effectRef>
          <a:fontRef idx="minor">
            <a:schemeClr val="dk1"/>
          </a:fontRef>
        </p:style>
      </p:pic>
      <p:pic>
        <p:nvPicPr>
          <p:cNvPr id="5" name="Imagem 4"/>
          <p:cNvPicPr>
            <a:picLocks noChangeAspect="1"/>
          </p:cNvPicPr>
          <p:nvPr/>
        </p:nvPicPr>
        <p:blipFill>
          <a:blip r:embed="rId3"/>
          <a:stretch>
            <a:fillRect/>
          </a:stretch>
        </p:blipFill>
        <p:spPr>
          <a:xfrm>
            <a:off x="3852154" y="2435677"/>
            <a:ext cx="3922017" cy="1150796"/>
          </a:xfrm>
          <a:prstGeom prst="rect">
            <a:avLst/>
          </a:prstGeom>
        </p:spPr>
        <p:style>
          <a:lnRef idx="2">
            <a:schemeClr val="accent4"/>
          </a:lnRef>
          <a:fillRef idx="1">
            <a:schemeClr val="lt1"/>
          </a:fillRef>
          <a:effectRef idx="0">
            <a:schemeClr val="accent4"/>
          </a:effectRef>
          <a:fontRef idx="minor">
            <a:schemeClr val="dk1"/>
          </a:fontRef>
        </p:style>
      </p:pic>
      <p:pic>
        <p:nvPicPr>
          <p:cNvPr id="6" name="Imagem 5"/>
          <p:cNvPicPr>
            <a:picLocks noChangeAspect="1"/>
          </p:cNvPicPr>
          <p:nvPr/>
        </p:nvPicPr>
        <p:blipFill>
          <a:blip r:embed="rId4"/>
          <a:stretch>
            <a:fillRect/>
          </a:stretch>
        </p:blipFill>
        <p:spPr>
          <a:xfrm>
            <a:off x="3852154" y="3719047"/>
            <a:ext cx="3922016" cy="1338727"/>
          </a:xfrm>
          <a:prstGeom prst="rect">
            <a:avLst/>
          </a:prstGeom>
        </p:spPr>
        <p:style>
          <a:lnRef idx="2">
            <a:schemeClr val="accent4"/>
          </a:lnRef>
          <a:fillRef idx="1">
            <a:schemeClr val="lt1"/>
          </a:fillRef>
          <a:effectRef idx="0">
            <a:schemeClr val="accent4"/>
          </a:effectRef>
          <a:fontRef idx="minor">
            <a:schemeClr val="dk1"/>
          </a:fontRef>
        </p:style>
      </p:pic>
      <p:cxnSp>
        <p:nvCxnSpPr>
          <p:cNvPr id="8" name="Conector de seta reta 7"/>
          <p:cNvCxnSpPr/>
          <p:nvPr/>
        </p:nvCxnSpPr>
        <p:spPr>
          <a:xfrm>
            <a:off x="3467100" y="4448175"/>
            <a:ext cx="27622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0" name="Conector de seta reta 9"/>
          <p:cNvCxnSpPr/>
          <p:nvPr/>
        </p:nvCxnSpPr>
        <p:spPr>
          <a:xfrm>
            <a:off x="3467100" y="3124200"/>
            <a:ext cx="27622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4" name="Conector de seta reta 13"/>
          <p:cNvCxnSpPr/>
          <p:nvPr/>
        </p:nvCxnSpPr>
        <p:spPr>
          <a:xfrm>
            <a:off x="3467100" y="1876425"/>
            <a:ext cx="27622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0777701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1738" y="235795"/>
            <a:ext cx="8558437" cy="398994"/>
          </a:xfrm>
        </p:spPr>
        <p:txBody>
          <a:bodyPr/>
          <a:lstStyle/>
          <a:p>
            <a:r>
              <a:rPr lang="pt-BR" dirty="0" smtClean="0">
                <a:solidFill>
                  <a:srgbClr val="7030A0"/>
                </a:solidFill>
              </a:rPr>
              <a:t>Faturamento-</a:t>
            </a:r>
            <a:r>
              <a:rPr lang="pt-BR" dirty="0">
                <a:solidFill>
                  <a:srgbClr val="7030A0"/>
                </a:solidFill>
              </a:rPr>
              <a:t>Produtos/Serv. Vendidos</a:t>
            </a:r>
            <a:r>
              <a:rPr lang="pt-BR" dirty="0">
                <a:solidFill>
                  <a:schemeClr val="tx1"/>
                </a:solidFill>
              </a:rPr>
              <a:t/>
            </a:r>
            <a:br>
              <a:rPr lang="pt-BR" dirty="0">
                <a:solidFill>
                  <a:schemeClr val="tx1"/>
                </a:solidFill>
              </a:rPr>
            </a:br>
            <a:endParaRPr lang="pt-BR" dirty="0"/>
          </a:p>
        </p:txBody>
      </p:sp>
      <p:sp>
        <p:nvSpPr>
          <p:cNvPr id="3" name="Espaço Reservado para Texto 2"/>
          <p:cNvSpPr>
            <a:spLocks noGrp="1"/>
          </p:cNvSpPr>
          <p:nvPr>
            <p:ph type="body" sz="quarter" idx="10"/>
          </p:nvPr>
        </p:nvSpPr>
        <p:spPr>
          <a:xfrm>
            <a:off x="133350" y="1127734"/>
            <a:ext cx="3143249" cy="3568091"/>
          </a:xfrm>
        </p:spPr>
        <p:txBody>
          <a:bodyPr>
            <a:normAutofit fontScale="55000" lnSpcReduction="20000"/>
          </a:bodyPr>
          <a:lstStyle/>
          <a:p>
            <a:pPr>
              <a:buFont typeface="Wingdings" panose="05000000000000000000" pitchFamily="2" charset="2"/>
              <a:buChar char="Ø"/>
            </a:pPr>
            <a:r>
              <a:rPr lang="pt-BR" dirty="0"/>
              <a:t>Este relatório permite visualizar todos os produtos/serviços vendidos no período informado. Possui diversos filtros, como: Empresas, Fornecedores/Clientes, Sexo Fornecedor/Cliente, Vendedores, Naturezas de Operação, Séries, </a:t>
            </a:r>
            <a:r>
              <a:rPr lang="pt-BR" dirty="0" err="1"/>
              <a:t>CSTs</a:t>
            </a:r>
            <a:r>
              <a:rPr lang="pt-BR" dirty="0"/>
              <a:t>, Tabelas de Preço, Produtos, Setor, Linha, Marca, Coleção, Classificação, Espessura, Tamanho, entre outros</a:t>
            </a:r>
            <a:r>
              <a:rPr lang="pt-BR" dirty="0" smtClean="0"/>
              <a:t>.</a:t>
            </a:r>
          </a:p>
          <a:p>
            <a:pPr marL="0" indent="0">
              <a:buNone/>
            </a:pPr>
            <a:endParaRPr lang="pt-BR" dirty="0" smtClean="0"/>
          </a:p>
          <a:p>
            <a:endParaRPr lang="pt-BR" dirty="0"/>
          </a:p>
          <a:p>
            <a:pPr>
              <a:buFont typeface="Wingdings" panose="05000000000000000000" pitchFamily="2" charset="2"/>
              <a:buChar char="Ø"/>
            </a:pPr>
            <a:r>
              <a:rPr lang="pt-BR" dirty="0"/>
              <a:t>O filtro “Produtos em promoção” somente lista os produtos em promoção vendidos para o período informado. Caso escolhida essa opção serão listados apenas os produtos, sendo desconsiderados os serviços. Conta também com as seguintes opções para agrupamento na listagem: Setor, Linha, Marca, Classificação, Fornecedor, Cliente, Vendedor, Referência, Documento e Nenhum.</a:t>
            </a:r>
          </a:p>
          <a:p>
            <a:pPr marL="0" indent="0">
              <a:buNone/>
            </a:pPr>
            <a:endParaRPr lang="pt-BR" dirty="0"/>
          </a:p>
          <a:p>
            <a:pPr>
              <a:buFont typeface="Wingdings" panose="05000000000000000000" pitchFamily="2" charset="2"/>
              <a:buChar char="Ø"/>
            </a:pPr>
            <a:r>
              <a:rPr lang="pt-BR" b="1" dirty="0">
                <a:solidFill>
                  <a:srgbClr val="FF0000"/>
                </a:solidFill>
                <a:effectLst>
                  <a:outerShdw blurRad="38100" dist="38100" dir="2700000" algn="tl">
                    <a:srgbClr val="000000">
                      <a:alpha val="43137"/>
                    </a:srgbClr>
                  </a:outerShdw>
                </a:effectLst>
              </a:rPr>
              <a:t>O TIE significa o tempo de inatividade do produto em estoque calculado em dias, por exemplo, o produto código 12313 teve uma venda (saída do estoque) no dia 13/07/2010 e o relatório foi gerado no dia 16/07/2010, portanto, o TIE será de 3 dias.</a:t>
            </a:r>
          </a:p>
          <a:p>
            <a:endParaRPr lang="pt-BR" dirty="0" smtClean="0"/>
          </a:p>
          <a:p>
            <a:endParaRPr lang="pt-BR" dirty="0"/>
          </a:p>
          <a:p>
            <a:pPr>
              <a:buFont typeface="Wingdings" panose="05000000000000000000" pitchFamily="2" charset="2"/>
              <a:buChar char="Ø"/>
            </a:pPr>
            <a:r>
              <a:rPr lang="pt-BR" dirty="0"/>
              <a:t>Ao clicar sobre o código do produto/serviço </a:t>
            </a:r>
            <a:r>
              <a:rPr lang="pt-BR" dirty="0" smtClean="0"/>
              <a:t>listado</a:t>
            </a:r>
            <a:r>
              <a:rPr lang="pt-BR" b="1" dirty="0" smtClean="0">
                <a:solidFill>
                  <a:srgbClr val="FF0000"/>
                </a:solidFill>
                <a:effectLst>
                  <a:outerShdw blurRad="38100" dist="38100" dir="2700000" algn="tl">
                    <a:srgbClr val="000000">
                      <a:alpha val="43137"/>
                    </a:srgbClr>
                  </a:outerShdw>
                </a:effectLst>
              </a:rPr>
              <a:t>( Exemplo da venda acima Número 3687*), </a:t>
            </a:r>
            <a:r>
              <a:rPr lang="pt-BR" dirty="0"/>
              <a:t>será aberto em uma nova janela o detalhamento das vendas efetuadas para o produto no período informado, obtendo informações como: Data do documento, número do documento, preço </a:t>
            </a:r>
            <a:r>
              <a:rPr lang="pt-BR" dirty="0" smtClean="0"/>
              <a:t>unitário </a:t>
            </a:r>
            <a:r>
              <a:rPr lang="pt-BR" dirty="0"/>
              <a:t>e preço de tabela da época</a:t>
            </a:r>
            <a:r>
              <a:rPr lang="pt-BR" dirty="0" smtClean="0"/>
              <a:t>.</a:t>
            </a:r>
          </a:p>
          <a:p>
            <a:pPr>
              <a:buFont typeface="Wingdings" panose="05000000000000000000" pitchFamily="2" charset="2"/>
              <a:buChar char="Ø"/>
            </a:pPr>
            <a:endParaRPr lang="pt-BR" dirty="0" smtClean="0"/>
          </a:p>
          <a:p>
            <a:pPr>
              <a:buFont typeface="Wingdings" panose="05000000000000000000" pitchFamily="2" charset="2"/>
              <a:buChar char="Ø"/>
            </a:pPr>
            <a:endParaRPr lang="pt-BR" dirty="0"/>
          </a:p>
        </p:txBody>
      </p:sp>
      <p:pic>
        <p:nvPicPr>
          <p:cNvPr id="4" name="Imagem 3"/>
          <p:cNvPicPr>
            <a:picLocks noChangeAspect="1"/>
          </p:cNvPicPr>
          <p:nvPr/>
        </p:nvPicPr>
        <p:blipFill>
          <a:blip r:embed="rId2"/>
          <a:stretch>
            <a:fillRect/>
          </a:stretch>
        </p:blipFill>
        <p:spPr>
          <a:xfrm>
            <a:off x="3543300" y="1127734"/>
            <a:ext cx="5391150" cy="1562100"/>
          </a:xfrm>
          <a:prstGeom prst="rect">
            <a:avLst/>
          </a:prstGeom>
        </p:spPr>
        <p:style>
          <a:lnRef idx="2">
            <a:schemeClr val="accent4"/>
          </a:lnRef>
          <a:fillRef idx="1">
            <a:schemeClr val="lt1"/>
          </a:fillRef>
          <a:effectRef idx="0">
            <a:schemeClr val="accent4"/>
          </a:effectRef>
          <a:fontRef idx="minor">
            <a:schemeClr val="dk1"/>
          </a:fontRef>
        </p:style>
      </p:pic>
      <p:pic>
        <p:nvPicPr>
          <p:cNvPr id="5" name="Imagem 4"/>
          <p:cNvPicPr>
            <a:picLocks noChangeAspect="1"/>
          </p:cNvPicPr>
          <p:nvPr/>
        </p:nvPicPr>
        <p:blipFill>
          <a:blip r:embed="rId3"/>
          <a:stretch>
            <a:fillRect/>
          </a:stretch>
        </p:blipFill>
        <p:spPr>
          <a:xfrm>
            <a:off x="3543300" y="3331228"/>
            <a:ext cx="4457700" cy="1216148"/>
          </a:xfrm>
          <a:prstGeom prst="rect">
            <a:avLst/>
          </a:prstGeom>
        </p:spPr>
        <p:style>
          <a:lnRef idx="2">
            <a:schemeClr val="accent4"/>
          </a:lnRef>
          <a:fillRef idx="1">
            <a:schemeClr val="lt1"/>
          </a:fillRef>
          <a:effectRef idx="0">
            <a:schemeClr val="accent4"/>
          </a:effectRef>
          <a:fontRef idx="minor">
            <a:schemeClr val="dk1"/>
          </a:fontRef>
        </p:style>
      </p:pic>
      <p:cxnSp>
        <p:nvCxnSpPr>
          <p:cNvPr id="13" name="Conector de seta reta 12"/>
          <p:cNvCxnSpPr/>
          <p:nvPr/>
        </p:nvCxnSpPr>
        <p:spPr>
          <a:xfrm>
            <a:off x="3276599" y="3939302"/>
            <a:ext cx="16192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732589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76038" y="-41861"/>
            <a:ext cx="8663212" cy="398994"/>
          </a:xfrm>
        </p:spPr>
        <p:txBody>
          <a:bodyPr/>
          <a:lstStyle/>
          <a:p>
            <a:r>
              <a:rPr lang="pt-BR" dirty="0" smtClean="0">
                <a:solidFill>
                  <a:srgbClr val="7030A0"/>
                </a:solidFill>
              </a:rPr>
              <a:t>Faturamento- </a:t>
            </a:r>
            <a:r>
              <a:rPr lang="pt-BR" dirty="0">
                <a:solidFill>
                  <a:srgbClr val="7030A0"/>
                </a:solidFill>
              </a:rPr>
              <a:t>Transações TEF</a:t>
            </a:r>
            <a:br>
              <a:rPr lang="pt-BR" dirty="0">
                <a:solidFill>
                  <a:srgbClr val="7030A0"/>
                </a:solidFill>
              </a:rPr>
            </a:br>
            <a:endParaRPr lang="pt-BR" dirty="0">
              <a:solidFill>
                <a:srgbClr val="7030A0"/>
              </a:solidFill>
            </a:endParaRPr>
          </a:p>
        </p:txBody>
      </p:sp>
      <p:sp>
        <p:nvSpPr>
          <p:cNvPr id="3" name="Espaço Reservado para Texto 2"/>
          <p:cNvSpPr>
            <a:spLocks noGrp="1"/>
          </p:cNvSpPr>
          <p:nvPr>
            <p:ph type="body" sz="quarter" idx="10"/>
          </p:nvPr>
        </p:nvSpPr>
        <p:spPr>
          <a:xfrm>
            <a:off x="268743" y="582824"/>
            <a:ext cx="3357788" cy="4446376"/>
          </a:xfrm>
        </p:spPr>
        <p:txBody>
          <a:bodyPr>
            <a:noAutofit/>
          </a:bodyPr>
          <a:lstStyle/>
          <a:p>
            <a:pPr>
              <a:buFont typeface="Wingdings" panose="05000000000000000000" pitchFamily="2" charset="2"/>
              <a:buChar char="Ø"/>
            </a:pPr>
            <a:r>
              <a:rPr lang="pt-BR" sz="700" dirty="0" smtClean="0"/>
              <a:t>O objetivo desse relatório é efetuar a conciliação de valores pago em cartão cujo a forma de pagamento foi efetuada por TEF( Transferência Eletrônica de Fundos) e os recebíveis em conta corrente pela operadora. O </a:t>
            </a:r>
            <a:r>
              <a:rPr lang="pt-BR" sz="700" dirty="0" err="1" smtClean="0"/>
              <a:t>Microvix</a:t>
            </a:r>
            <a:r>
              <a:rPr lang="pt-BR" sz="700" dirty="0" smtClean="0"/>
              <a:t> </a:t>
            </a:r>
            <a:r>
              <a:rPr lang="pt-BR" sz="700" dirty="0"/>
              <a:t>dispõem de dois serviços de cartões de crédito e débito: </a:t>
            </a:r>
            <a:r>
              <a:rPr lang="pt-BR" sz="700" dirty="0" err="1"/>
              <a:t>Clisitef</a:t>
            </a:r>
            <a:r>
              <a:rPr lang="pt-BR" sz="700" dirty="0"/>
              <a:t> e </a:t>
            </a:r>
            <a:r>
              <a:rPr lang="pt-BR" sz="700" dirty="0" smtClean="0"/>
              <a:t>D-TEF. Este </a:t>
            </a:r>
            <a:r>
              <a:rPr lang="pt-BR" sz="700" dirty="0"/>
              <a:t>relatório lista todas as vendas realizadas com cartões de crédito e débito em um determinado período. Na primeira página deverá ser informado o período e a(s) empresa(s) para a listagem, os demais filtros como PDV, Cartão, NSU e Valor. São três, as situações que podem ocorrer, e que são suportadas pelo relatório</a:t>
            </a:r>
            <a:r>
              <a:rPr lang="pt-BR" sz="700" dirty="0" smtClean="0"/>
              <a:t>:</a:t>
            </a:r>
          </a:p>
          <a:p>
            <a:pPr marL="0" indent="0">
              <a:buNone/>
            </a:pPr>
            <a:endParaRPr lang="pt-BR" sz="700" dirty="0"/>
          </a:p>
          <a:p>
            <a:pPr>
              <a:buFont typeface="Wingdings" panose="05000000000000000000" pitchFamily="2" charset="2"/>
              <a:buChar char="Ø"/>
            </a:pPr>
            <a:endParaRPr lang="pt-BR" sz="700" dirty="0" smtClean="0"/>
          </a:p>
          <a:p>
            <a:pPr>
              <a:buFont typeface="Wingdings" panose="05000000000000000000" pitchFamily="2" charset="2"/>
              <a:buChar char="Ø"/>
            </a:pPr>
            <a:endParaRPr lang="pt-BR" sz="700" dirty="0"/>
          </a:p>
          <a:p>
            <a:pPr marL="0" indent="0">
              <a:buNone/>
            </a:pPr>
            <a:endParaRPr lang="pt-BR" sz="700" dirty="0" smtClean="0"/>
          </a:p>
          <a:p>
            <a:pPr marL="0" indent="0">
              <a:buNone/>
            </a:pPr>
            <a:endParaRPr lang="pt-BR" sz="700" dirty="0"/>
          </a:p>
          <a:p>
            <a:pPr marL="0" indent="0">
              <a:buNone/>
            </a:pPr>
            <a:endParaRPr lang="pt-BR" sz="700" dirty="0"/>
          </a:p>
          <a:p>
            <a:pPr>
              <a:buFont typeface="Wingdings" panose="05000000000000000000" pitchFamily="2" charset="2"/>
              <a:buChar char="Ø"/>
            </a:pPr>
            <a:r>
              <a:rPr lang="pt-BR" sz="700" dirty="0"/>
              <a:t>Ao gerar o relatório serão listadas todas as vendas realizadas no TEF dedicado e para cada documento será possível visualizar as informações de data, hora, produto, administradora, transação, Estado da transação, NSU, </a:t>
            </a:r>
            <a:r>
              <a:rPr lang="pt-BR" sz="700" dirty="0" smtClean="0"/>
              <a:t>NSU host</a:t>
            </a:r>
            <a:r>
              <a:rPr lang="pt-BR" sz="700" dirty="0"/>
              <a:t>, entre outros, e ao final serão exibidos os totais para cada transação (crédito, débito, voucher, etc</a:t>
            </a:r>
            <a:r>
              <a:rPr lang="pt-BR" sz="700" dirty="0" smtClean="0"/>
              <a:t>.).</a:t>
            </a:r>
          </a:p>
          <a:p>
            <a:pPr>
              <a:buFont typeface="Wingdings" panose="05000000000000000000" pitchFamily="2" charset="2"/>
              <a:buChar char="Ø"/>
            </a:pPr>
            <a:endParaRPr lang="pt-BR" sz="700" dirty="0">
              <a:effectLst>
                <a:outerShdw blurRad="38100" dist="38100" dir="2700000" algn="tl">
                  <a:srgbClr val="000000">
                    <a:alpha val="43137"/>
                  </a:srgbClr>
                </a:outerShdw>
              </a:effectLst>
            </a:endParaRPr>
          </a:p>
          <a:p>
            <a:pPr>
              <a:buFont typeface="Wingdings" panose="05000000000000000000" pitchFamily="2" charset="2"/>
              <a:buChar char="Ø"/>
            </a:pPr>
            <a:r>
              <a:rPr lang="pt-BR" sz="700" dirty="0" smtClean="0"/>
              <a:t>Quando </a:t>
            </a:r>
            <a:r>
              <a:rPr lang="pt-BR" sz="700" dirty="0"/>
              <a:t>houver transações válidas (campo Validadas maior que zero ao final da página), serão exibidos dois totalizadores referentes à administradora de cartão, sendo eles:</a:t>
            </a:r>
          </a:p>
          <a:p>
            <a:pPr marL="0" indent="0">
              <a:buNone/>
            </a:pPr>
            <a:r>
              <a:rPr lang="pt-BR" sz="700" dirty="0"/>
              <a:t> </a:t>
            </a:r>
          </a:p>
          <a:p>
            <a:pPr>
              <a:buFont typeface="Wingdings" panose="05000000000000000000" pitchFamily="2" charset="2"/>
              <a:buChar char="ü"/>
            </a:pPr>
            <a:r>
              <a:rPr lang="pt-BR" sz="700" b="1" dirty="0">
                <a:solidFill>
                  <a:srgbClr val="FF0000"/>
                </a:solidFill>
                <a:effectLst>
                  <a:outerShdw blurRad="38100" dist="38100" dir="2700000" algn="tl">
                    <a:srgbClr val="000000">
                      <a:alpha val="43137"/>
                    </a:srgbClr>
                  </a:outerShdw>
                </a:effectLst>
              </a:rPr>
              <a:t>Totalizador por Administradora de Cartão: Apresenta o nome da administradora, a quantidade e o Valor.</a:t>
            </a:r>
          </a:p>
          <a:p>
            <a:pPr>
              <a:buFont typeface="Wingdings" panose="05000000000000000000" pitchFamily="2" charset="2"/>
              <a:buChar char="ü"/>
            </a:pPr>
            <a:r>
              <a:rPr lang="pt-BR" sz="700" b="1" dirty="0">
                <a:solidFill>
                  <a:srgbClr val="FF0000"/>
                </a:solidFill>
                <a:effectLst>
                  <a:outerShdw blurRad="38100" dist="38100" dir="2700000" algn="tl">
                    <a:srgbClr val="000000">
                      <a:alpha val="43137"/>
                    </a:srgbClr>
                  </a:outerShdw>
                </a:effectLst>
              </a:rPr>
              <a:t>Totalizador por Administradora de Cartão e Bandeira: Apresenta o nome da administradora, o nome da bandeira, a quantidade e o Valor.</a:t>
            </a:r>
          </a:p>
        </p:txBody>
      </p:sp>
      <p:pic>
        <p:nvPicPr>
          <p:cNvPr id="8" name="Imagem 7"/>
          <p:cNvPicPr>
            <a:picLocks noChangeAspect="1"/>
          </p:cNvPicPr>
          <p:nvPr/>
        </p:nvPicPr>
        <p:blipFill>
          <a:blip r:embed="rId3"/>
          <a:stretch>
            <a:fillRect/>
          </a:stretch>
        </p:blipFill>
        <p:spPr>
          <a:xfrm>
            <a:off x="4000500" y="2938462"/>
            <a:ext cx="4308430" cy="1788084"/>
          </a:xfrm>
          <a:prstGeom prst="rect">
            <a:avLst/>
          </a:prstGeom>
        </p:spPr>
        <p:style>
          <a:lnRef idx="2">
            <a:schemeClr val="accent4"/>
          </a:lnRef>
          <a:fillRef idx="1">
            <a:schemeClr val="lt1"/>
          </a:fillRef>
          <a:effectRef idx="0">
            <a:schemeClr val="accent4"/>
          </a:effectRef>
          <a:fontRef idx="minor">
            <a:schemeClr val="dk1"/>
          </a:fontRef>
        </p:style>
      </p:pic>
      <p:cxnSp>
        <p:nvCxnSpPr>
          <p:cNvPr id="10" name="Conector de seta reta 9"/>
          <p:cNvCxnSpPr/>
          <p:nvPr/>
        </p:nvCxnSpPr>
        <p:spPr>
          <a:xfrm>
            <a:off x="3476625" y="3562350"/>
            <a:ext cx="18097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13" name="Imagem 12"/>
          <p:cNvPicPr>
            <a:picLocks noChangeAspect="1"/>
          </p:cNvPicPr>
          <p:nvPr/>
        </p:nvPicPr>
        <p:blipFill>
          <a:blip r:embed="rId4"/>
          <a:stretch>
            <a:fillRect/>
          </a:stretch>
        </p:blipFill>
        <p:spPr>
          <a:xfrm>
            <a:off x="4000500" y="582824"/>
            <a:ext cx="3400425" cy="2227050"/>
          </a:xfrm>
          <a:prstGeom prst="rect">
            <a:avLst/>
          </a:prstGeom>
        </p:spPr>
        <p:style>
          <a:lnRef idx="2">
            <a:schemeClr val="accent4"/>
          </a:lnRef>
          <a:fillRef idx="1">
            <a:schemeClr val="lt1"/>
          </a:fillRef>
          <a:effectRef idx="0">
            <a:schemeClr val="accent4"/>
          </a:effectRef>
          <a:fontRef idx="minor">
            <a:schemeClr val="dk1"/>
          </a:fontRef>
        </p:style>
      </p:pic>
    </p:spTree>
    <p:extLst>
      <p:ext uri="{BB962C8B-B14F-4D97-AF65-F5344CB8AC3E}">
        <p14:creationId xmlns:p14="http://schemas.microsoft.com/office/powerpoint/2010/main" val="263907517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61763" y="36568"/>
            <a:ext cx="8482237" cy="398994"/>
          </a:xfrm>
        </p:spPr>
        <p:txBody>
          <a:bodyPr/>
          <a:lstStyle/>
          <a:p>
            <a:r>
              <a:rPr lang="pt-BR" dirty="0" smtClean="0">
                <a:solidFill>
                  <a:srgbClr val="7030A0"/>
                </a:solidFill>
              </a:rPr>
              <a:t>Faturamento- </a:t>
            </a:r>
            <a:r>
              <a:rPr lang="pt-BR" dirty="0">
                <a:solidFill>
                  <a:srgbClr val="7030A0"/>
                </a:solidFill>
              </a:rPr>
              <a:t>Conferências de Caixas</a:t>
            </a:r>
            <a:br>
              <a:rPr lang="pt-BR" dirty="0">
                <a:solidFill>
                  <a:srgbClr val="7030A0"/>
                </a:solidFill>
              </a:rPr>
            </a:br>
            <a:endParaRPr lang="pt-BR" dirty="0">
              <a:solidFill>
                <a:srgbClr val="7030A0"/>
              </a:solidFill>
            </a:endParaRPr>
          </a:p>
        </p:txBody>
      </p:sp>
      <p:sp>
        <p:nvSpPr>
          <p:cNvPr id="3" name="Espaço Reservado para Texto 2"/>
          <p:cNvSpPr>
            <a:spLocks noGrp="1"/>
          </p:cNvSpPr>
          <p:nvPr>
            <p:ph type="body" sz="quarter" idx="10"/>
          </p:nvPr>
        </p:nvSpPr>
        <p:spPr>
          <a:xfrm>
            <a:off x="204561" y="737209"/>
            <a:ext cx="3272064" cy="4101491"/>
          </a:xfrm>
        </p:spPr>
        <p:txBody>
          <a:bodyPr>
            <a:normAutofit fontScale="55000" lnSpcReduction="20000"/>
          </a:bodyPr>
          <a:lstStyle/>
          <a:p>
            <a:pPr>
              <a:buFont typeface="Wingdings" panose="05000000000000000000" pitchFamily="2" charset="2"/>
              <a:buChar char="Ø"/>
            </a:pPr>
            <a:r>
              <a:rPr lang="pt-BR" dirty="0"/>
              <a:t>Este relatório lista o detalhamento do fechamento de caixa, confrontando os valores lançados no sistema com os valores informados pelo usuário no fechamento do caixa. Seu objetivo é apontar diferenças de caixa.</a:t>
            </a:r>
          </a:p>
          <a:p>
            <a:pPr marL="0" indent="0">
              <a:buNone/>
            </a:pPr>
            <a:r>
              <a:rPr lang="pt-BR" dirty="0"/>
              <a:t> </a:t>
            </a:r>
          </a:p>
          <a:p>
            <a:pPr>
              <a:buFont typeface="Wingdings" panose="05000000000000000000" pitchFamily="2" charset="2"/>
              <a:buChar char="Ø"/>
            </a:pPr>
            <a:r>
              <a:rPr lang="pt-BR" dirty="0"/>
              <a:t>Na página inicial poderá ser escolhida a empresa para pesquisa, a data do fechamento de caixa que deseja consultar e o usuário que realizou o fechamento. Ainda nesta página é possível marcar várias opções, como exemplo: Listar apenas usuários com fechamentos, Listar vendas não finalizadas, Gerar versão para impressão, entre outras.</a:t>
            </a:r>
          </a:p>
          <a:p>
            <a:endParaRPr lang="pt-BR" dirty="0"/>
          </a:p>
          <a:p>
            <a:pPr>
              <a:buFont typeface="Wingdings" panose="05000000000000000000" pitchFamily="2" charset="2"/>
              <a:buChar char="Ø"/>
            </a:pPr>
            <a:r>
              <a:rPr lang="pt-BR" dirty="0"/>
              <a:t>Ao clicar em “Gerar relatório &gt;”, será exibida uma listagem com os dados referentes aos campos informados para pesquisa, mostrando o valor calculado, o valor informado e as diferenças entre eles.</a:t>
            </a:r>
          </a:p>
          <a:p>
            <a:endParaRPr lang="pt-BR" dirty="0" smtClean="0"/>
          </a:p>
          <a:p>
            <a:pPr marL="0" indent="0">
              <a:buNone/>
            </a:pPr>
            <a:endParaRPr lang="pt-BR" dirty="0"/>
          </a:p>
          <a:p>
            <a:pPr marL="0" indent="0">
              <a:buNone/>
            </a:pPr>
            <a:endParaRPr lang="pt-BR" dirty="0"/>
          </a:p>
          <a:p>
            <a:pPr>
              <a:buFont typeface="Wingdings" panose="05000000000000000000" pitchFamily="2" charset="2"/>
              <a:buChar char="Ø"/>
            </a:pPr>
            <a:r>
              <a:rPr lang="pt-BR" dirty="0"/>
              <a:t>Através do link “Detalhar Vendas” é possível consultar as vendas do fechamento em questão e caso o usuário possua a permissão “Alterar forma de pagamento na conferência de caixa” será possível alterar a forma de pagamento das vendas. Para habilitar a opção “Detalhar Vendas”, é necessário entrar em contato com o Suporte Técnico Linx </a:t>
            </a:r>
            <a:r>
              <a:rPr lang="pt-BR" dirty="0" err="1"/>
              <a:t>Microvix</a:t>
            </a:r>
            <a:r>
              <a:rPr lang="pt-BR" dirty="0"/>
              <a:t>. Ao alterar as formas de pagamento, o sistema estará validando se o valor mínimo da parcela da venda está de acordo com o valor mínimo configurado no plano de pagamento escolhido, no entanto, o recurso é valido apenas para planos de pagamentos que possuem “Valor mínimo a parcelar” informado em seu cadastro.</a:t>
            </a:r>
          </a:p>
          <a:p>
            <a:endParaRPr lang="pt-BR" dirty="0"/>
          </a:p>
          <a:p>
            <a:endParaRPr lang="pt-BR" dirty="0"/>
          </a:p>
          <a:p>
            <a:pPr>
              <a:buFont typeface="Wingdings" panose="05000000000000000000" pitchFamily="2" charset="2"/>
              <a:buChar char="Ø"/>
            </a:pPr>
            <a:r>
              <a:rPr lang="pt-BR" dirty="0"/>
              <a:t> Se o usuário </a:t>
            </a:r>
            <a:r>
              <a:rPr lang="pt-BR" dirty="0" err="1"/>
              <a:t>logado</a:t>
            </a:r>
            <a:r>
              <a:rPr lang="pt-BR" dirty="0"/>
              <a:t> não possuir permissão de alterar as faturas de cartão, o sistema não permitirá que a venda seja alterada, e apresentará a seguinte mensagem:</a:t>
            </a:r>
          </a:p>
          <a:p>
            <a:endParaRPr lang="pt-BR" dirty="0"/>
          </a:p>
        </p:txBody>
      </p:sp>
      <p:pic>
        <p:nvPicPr>
          <p:cNvPr id="4" name="Imagem 3"/>
          <p:cNvPicPr>
            <a:picLocks noChangeAspect="1"/>
          </p:cNvPicPr>
          <p:nvPr/>
        </p:nvPicPr>
        <p:blipFill>
          <a:blip r:embed="rId2"/>
          <a:stretch>
            <a:fillRect/>
          </a:stretch>
        </p:blipFill>
        <p:spPr>
          <a:xfrm>
            <a:off x="3748319" y="737209"/>
            <a:ext cx="3833581" cy="2472225"/>
          </a:xfrm>
          <a:prstGeom prst="rect">
            <a:avLst/>
          </a:prstGeom>
        </p:spPr>
        <p:style>
          <a:lnRef idx="2">
            <a:schemeClr val="accent4"/>
          </a:lnRef>
          <a:fillRef idx="1">
            <a:schemeClr val="lt1"/>
          </a:fillRef>
          <a:effectRef idx="0">
            <a:schemeClr val="accent4"/>
          </a:effectRef>
          <a:fontRef idx="minor">
            <a:schemeClr val="dk1"/>
          </a:fontRef>
        </p:style>
      </p:pic>
      <p:pic>
        <p:nvPicPr>
          <p:cNvPr id="5" name="Imagem 4"/>
          <p:cNvPicPr>
            <a:picLocks noChangeAspect="1"/>
          </p:cNvPicPr>
          <p:nvPr/>
        </p:nvPicPr>
        <p:blipFill>
          <a:blip r:embed="rId3"/>
          <a:stretch>
            <a:fillRect/>
          </a:stretch>
        </p:blipFill>
        <p:spPr>
          <a:xfrm>
            <a:off x="3748319" y="3333750"/>
            <a:ext cx="3850999" cy="1717494"/>
          </a:xfrm>
          <a:prstGeom prst="rect">
            <a:avLst/>
          </a:prstGeom>
        </p:spPr>
        <p:style>
          <a:lnRef idx="2">
            <a:schemeClr val="accent4"/>
          </a:lnRef>
          <a:fillRef idx="1">
            <a:schemeClr val="lt1"/>
          </a:fillRef>
          <a:effectRef idx="0">
            <a:schemeClr val="accent4"/>
          </a:effectRef>
          <a:fontRef idx="minor">
            <a:schemeClr val="dk1"/>
          </a:fontRef>
        </p:style>
      </p:pic>
      <p:cxnSp>
        <p:nvCxnSpPr>
          <p:cNvPr id="17" name="Conector de seta reta 16"/>
          <p:cNvCxnSpPr/>
          <p:nvPr/>
        </p:nvCxnSpPr>
        <p:spPr>
          <a:xfrm>
            <a:off x="3476625" y="3638550"/>
            <a:ext cx="20002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1468012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0788" y="368617"/>
            <a:ext cx="8596537" cy="398994"/>
          </a:xfrm>
        </p:spPr>
        <p:txBody>
          <a:bodyPr/>
          <a:lstStyle/>
          <a:p>
            <a:r>
              <a:rPr lang="pt-BR" dirty="0" smtClean="0">
                <a:solidFill>
                  <a:srgbClr val="7030A0"/>
                </a:solidFill>
              </a:rPr>
              <a:t>Faturamento-</a:t>
            </a:r>
            <a:r>
              <a:rPr lang="pt-BR" dirty="0">
                <a:solidFill>
                  <a:srgbClr val="7030A0"/>
                </a:solidFill>
              </a:rPr>
              <a:t>Listagens dos Fechamentos</a:t>
            </a:r>
            <a:br>
              <a:rPr lang="pt-BR" dirty="0">
                <a:solidFill>
                  <a:srgbClr val="7030A0"/>
                </a:solidFill>
              </a:rPr>
            </a:br>
            <a:endParaRPr lang="pt-BR" dirty="0">
              <a:solidFill>
                <a:srgbClr val="7030A0"/>
              </a:solidFill>
            </a:endParaRPr>
          </a:p>
        </p:txBody>
      </p:sp>
      <p:sp>
        <p:nvSpPr>
          <p:cNvPr id="4" name="Rectangle 1"/>
          <p:cNvSpPr>
            <a:spLocks noGrp="1" noChangeArrowheads="1"/>
          </p:cNvSpPr>
          <p:nvPr>
            <p:ph type="body" sz="quarter" idx="10"/>
          </p:nvPr>
        </p:nvSpPr>
        <p:spPr bwMode="auto">
          <a:xfrm>
            <a:off x="167484" y="1239215"/>
            <a:ext cx="3462564" cy="1138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R="0" lvl="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pt-BR" altLang="pt-BR" sz="800" b="0" i="0" u="none" strike="noStrike" cap="none" normalizeH="0" baseline="0" dirty="0" smtClean="0">
                <a:ln>
                  <a:noFill/>
                </a:ln>
                <a:solidFill>
                  <a:srgbClr val="000000"/>
                </a:solidFill>
                <a:effectLst/>
                <a:latin typeface="Neo Sans Pro" panose="020B0504030504040204" pitchFamily="34" charset="0"/>
              </a:rPr>
              <a:t>Este relatório lista os fechamentos de caixa gravados no banco de dados, seu objetivo é mostrar os fechamentos, possibilitar o cancelamento dos mesmos e visualizar o detalhamento do fechamento de caixa.</a:t>
            </a:r>
            <a:endParaRPr kumimoji="0" lang="pt-BR" altLang="pt-BR" sz="800" b="0" i="0" u="none" strike="noStrike" cap="none" normalizeH="0" baseline="0" dirty="0" smtClean="0">
              <a:ln>
                <a:noFill/>
              </a:ln>
              <a:solidFill>
                <a:schemeClr val="tx1"/>
              </a:solidFill>
              <a:effectLst/>
              <a:latin typeface="Neo Sans Pro" panose="020B050403050404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t-BR" altLang="pt-BR" sz="1800" b="0" i="0" u="none" strike="noStrike" cap="none" normalizeH="0" baseline="0" dirty="0" smtClean="0">
                <a:ln>
                  <a:noFill/>
                </a:ln>
                <a:solidFill>
                  <a:schemeClr val="tx1"/>
                </a:solidFill>
                <a:effectLst/>
                <a:latin typeface="Arial" panose="020B0604020202020204" pitchFamily="34" charset="0"/>
              </a:rPr>
              <a:t/>
            </a:r>
            <a:br>
              <a:rPr kumimoji="0" lang="pt-BR" altLang="pt-BR" sz="1800" b="0" i="0" u="none" strike="noStrike" cap="none" normalizeH="0" baseline="0" dirty="0" smtClean="0">
                <a:ln>
                  <a:noFill/>
                </a:ln>
                <a:solidFill>
                  <a:schemeClr val="tx1"/>
                </a:solidFill>
                <a:effectLst/>
                <a:latin typeface="Arial" panose="020B0604020202020204" pitchFamily="34" charset="0"/>
              </a:rPr>
            </a:br>
            <a:endParaRPr kumimoji="0" lang="pt-BR" altLang="pt-BR" sz="1800" b="0" i="0" u="none" strike="noStrike" cap="none" normalizeH="0" baseline="0" dirty="0" smtClean="0">
              <a:ln>
                <a:noFill/>
              </a:ln>
              <a:solidFill>
                <a:schemeClr val="tx1"/>
              </a:solidFill>
              <a:effectLst/>
              <a:latin typeface="Arial" panose="020B0604020202020204" pitchFamily="34" charset="0"/>
            </a:endParaRPr>
          </a:p>
        </p:txBody>
      </p:sp>
      <p:pic>
        <p:nvPicPr>
          <p:cNvPr id="5" name="Imagem 4"/>
          <p:cNvPicPr>
            <a:picLocks noChangeAspect="1"/>
          </p:cNvPicPr>
          <p:nvPr/>
        </p:nvPicPr>
        <p:blipFill>
          <a:blip r:embed="rId2"/>
          <a:stretch>
            <a:fillRect/>
          </a:stretch>
        </p:blipFill>
        <p:spPr>
          <a:xfrm>
            <a:off x="3706248" y="1323853"/>
            <a:ext cx="5294877" cy="1985962"/>
          </a:xfrm>
          <a:prstGeom prst="rect">
            <a:avLst/>
          </a:prstGeom>
        </p:spPr>
        <p:style>
          <a:lnRef idx="2">
            <a:schemeClr val="accent4"/>
          </a:lnRef>
          <a:fillRef idx="1">
            <a:schemeClr val="lt1"/>
          </a:fillRef>
          <a:effectRef idx="0">
            <a:schemeClr val="accent4"/>
          </a:effectRef>
          <a:fontRef idx="minor">
            <a:schemeClr val="dk1"/>
          </a:fontRef>
        </p:style>
      </p:pic>
    </p:spTree>
    <p:extLst>
      <p:ext uri="{BB962C8B-B14F-4D97-AF65-F5344CB8AC3E}">
        <p14:creationId xmlns:p14="http://schemas.microsoft.com/office/powerpoint/2010/main" val="150434477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Obrigada</a:t>
            </a:r>
            <a:endParaRPr lang="pt-BR" dirty="0"/>
          </a:p>
        </p:txBody>
      </p:sp>
    </p:spTree>
    <p:extLst>
      <p:ext uri="{BB962C8B-B14F-4D97-AF65-F5344CB8AC3E}">
        <p14:creationId xmlns:p14="http://schemas.microsoft.com/office/powerpoint/2010/main" val="34889510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0788" y="368617"/>
            <a:ext cx="9022808" cy="398994"/>
          </a:xfrm>
        </p:spPr>
        <p:txBody>
          <a:bodyPr/>
          <a:lstStyle/>
          <a:p>
            <a:r>
              <a:rPr lang="pt-BR" dirty="0" smtClean="0"/>
              <a:t>Permissões de Usuários para Acesso aos relatórios</a:t>
            </a:r>
            <a:endParaRPr lang="pt-BR" dirty="0"/>
          </a:p>
        </p:txBody>
      </p:sp>
      <p:sp>
        <p:nvSpPr>
          <p:cNvPr id="3" name="Espaço Reservado para Texto 2"/>
          <p:cNvSpPr>
            <a:spLocks noGrp="1"/>
          </p:cNvSpPr>
          <p:nvPr>
            <p:ph type="body" sz="quarter" idx="10"/>
          </p:nvPr>
        </p:nvSpPr>
        <p:spPr>
          <a:xfrm>
            <a:off x="480788" y="1304819"/>
            <a:ext cx="8215606" cy="3462390"/>
          </a:xfrm>
        </p:spPr>
        <p:style>
          <a:lnRef idx="2">
            <a:schemeClr val="accent4"/>
          </a:lnRef>
          <a:fillRef idx="1">
            <a:schemeClr val="lt1"/>
          </a:fillRef>
          <a:effectRef idx="0">
            <a:schemeClr val="accent4"/>
          </a:effectRef>
          <a:fontRef idx="minor">
            <a:schemeClr val="dk1"/>
          </a:fontRef>
        </p:style>
        <p:txBody>
          <a:bodyPr>
            <a:normAutofit/>
          </a:bodyPr>
          <a:lstStyle/>
          <a:p>
            <a:pPr>
              <a:buFont typeface="Arial" panose="020B0604020202020204" pitchFamily="34" charset="0"/>
              <a:buChar char="•"/>
            </a:pPr>
            <a:r>
              <a:rPr lang="pt-BR" sz="1200" b="1" dirty="0">
                <a:solidFill>
                  <a:schemeClr val="tx1"/>
                </a:solidFill>
                <a:effectLst>
                  <a:outerShdw blurRad="38100" dist="38100" dir="2700000" algn="tl">
                    <a:srgbClr val="000000">
                      <a:alpha val="43137"/>
                    </a:srgbClr>
                  </a:outerShdw>
                </a:effectLst>
              </a:rPr>
              <a:t> </a:t>
            </a:r>
            <a:r>
              <a:rPr lang="pt-BR" sz="1200" b="1" dirty="0" smtClean="0">
                <a:solidFill>
                  <a:schemeClr val="tx1"/>
                </a:solidFill>
                <a:effectLst>
                  <a:outerShdw blurRad="38100" dist="38100" dir="2700000" algn="tl">
                    <a:srgbClr val="000000">
                      <a:alpha val="43137"/>
                    </a:srgbClr>
                  </a:outerShdw>
                </a:effectLst>
              </a:rPr>
              <a:t> Para ter acesso a rotina de relatórios é necessário que sejam liberados permissões de acordo com o perfil de usuário</a:t>
            </a:r>
            <a:r>
              <a:rPr lang="pt-BR" sz="1200" b="1" dirty="0" smtClean="0">
                <a:solidFill>
                  <a:srgbClr val="C00000"/>
                </a:solidFill>
              </a:rPr>
              <a:t>.</a:t>
            </a:r>
          </a:p>
          <a:p>
            <a:pPr marL="0" indent="0">
              <a:buNone/>
            </a:pPr>
            <a:endParaRPr lang="pt-BR" sz="900" b="1" dirty="0">
              <a:solidFill>
                <a:srgbClr val="C00000"/>
              </a:solidFill>
            </a:endParaRPr>
          </a:p>
          <a:p>
            <a:pPr>
              <a:buFont typeface="Wingdings" panose="05000000000000000000" pitchFamily="2" charset="2"/>
              <a:buChar char="Ø"/>
            </a:pPr>
            <a:r>
              <a:rPr lang="pt-BR" sz="1200" dirty="0" smtClean="0">
                <a:solidFill>
                  <a:schemeClr val="accent5">
                    <a:lumMod val="10000"/>
                  </a:schemeClr>
                </a:solidFill>
              </a:rPr>
              <a:t>Para liberação de tais permissões poderão ser feitas em um determinado Grupo ou Usuário especifico seguindo em: Empresa-Segurança-Configurar Usuário. </a:t>
            </a:r>
          </a:p>
          <a:p>
            <a:pPr marL="0" indent="0">
              <a:buNone/>
            </a:pPr>
            <a:endParaRPr lang="pt-BR" sz="1200" dirty="0">
              <a:solidFill>
                <a:schemeClr val="accent5">
                  <a:lumMod val="10000"/>
                </a:schemeClr>
              </a:solidFill>
            </a:endParaRPr>
          </a:p>
          <a:p>
            <a:pPr>
              <a:buFont typeface="Wingdings" panose="05000000000000000000" pitchFamily="2" charset="2"/>
              <a:buChar char="Ø"/>
            </a:pPr>
            <a:r>
              <a:rPr lang="pt-BR" sz="1200" dirty="0" smtClean="0">
                <a:solidFill>
                  <a:schemeClr val="accent5">
                    <a:lumMod val="10000"/>
                  </a:schemeClr>
                </a:solidFill>
              </a:rPr>
              <a:t>Para Alterar um Grupo clique em:</a:t>
            </a:r>
            <a:endParaRPr lang="pt-BR" sz="1200" dirty="0">
              <a:solidFill>
                <a:schemeClr val="accent5">
                  <a:lumMod val="10000"/>
                </a:schemeClr>
              </a:solidFill>
            </a:endParaRPr>
          </a:p>
          <a:p>
            <a:pPr marL="0" indent="0">
              <a:buNone/>
            </a:pPr>
            <a:endParaRPr lang="pt-BR" sz="1200" dirty="0" smtClean="0">
              <a:solidFill>
                <a:schemeClr val="accent5">
                  <a:lumMod val="10000"/>
                </a:schemeClr>
              </a:solidFill>
            </a:endParaRPr>
          </a:p>
          <a:p>
            <a:pPr marL="0" indent="0">
              <a:buNone/>
            </a:pPr>
            <a:endParaRPr lang="pt-BR" sz="1200" dirty="0">
              <a:solidFill>
                <a:schemeClr val="accent5">
                  <a:lumMod val="10000"/>
                </a:schemeClr>
              </a:solidFill>
            </a:endParaRPr>
          </a:p>
          <a:p>
            <a:pPr>
              <a:buFont typeface="Wingdings" panose="05000000000000000000" pitchFamily="2" charset="2"/>
              <a:buChar char="Ø"/>
            </a:pPr>
            <a:r>
              <a:rPr lang="pt-BR" sz="1200" dirty="0" smtClean="0">
                <a:solidFill>
                  <a:schemeClr val="accent5">
                    <a:lumMod val="10000"/>
                  </a:schemeClr>
                </a:solidFill>
              </a:rPr>
              <a:t>Para Alterar um usuário simples sem Grupo</a:t>
            </a:r>
          </a:p>
        </p:txBody>
      </p:sp>
      <p:pic>
        <p:nvPicPr>
          <p:cNvPr id="4" name="Imagem 3"/>
          <p:cNvPicPr>
            <a:picLocks noChangeAspect="1"/>
          </p:cNvPicPr>
          <p:nvPr/>
        </p:nvPicPr>
        <p:blipFill>
          <a:blip r:embed="rId2"/>
          <a:stretch>
            <a:fillRect/>
          </a:stretch>
        </p:blipFill>
        <p:spPr>
          <a:xfrm>
            <a:off x="4450939" y="2250040"/>
            <a:ext cx="4150758" cy="2219218"/>
          </a:xfrm>
          <a:prstGeom prst="rect">
            <a:avLst/>
          </a:prstGeom>
        </p:spPr>
      </p:pic>
      <p:cxnSp>
        <p:nvCxnSpPr>
          <p:cNvPr id="14" name="Conector de seta reta 13"/>
          <p:cNvCxnSpPr/>
          <p:nvPr/>
        </p:nvCxnSpPr>
        <p:spPr>
          <a:xfrm>
            <a:off x="3164440" y="2753474"/>
            <a:ext cx="1058239"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6" name="Conector de seta reta 15"/>
          <p:cNvCxnSpPr/>
          <p:nvPr/>
        </p:nvCxnSpPr>
        <p:spPr>
          <a:xfrm>
            <a:off x="3832261" y="3565132"/>
            <a:ext cx="523982"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000831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0788" y="368617"/>
            <a:ext cx="8663212" cy="398994"/>
          </a:xfrm>
        </p:spPr>
        <p:txBody>
          <a:bodyPr/>
          <a:lstStyle/>
          <a:p>
            <a:r>
              <a:rPr lang="pt-BR" dirty="0" smtClean="0"/>
              <a:t>Principais Relatórios por Rotina</a:t>
            </a:r>
            <a:br>
              <a:rPr lang="pt-BR" dirty="0" smtClean="0"/>
            </a:br>
            <a:r>
              <a:rPr lang="pt-BR" dirty="0"/>
              <a:t/>
            </a:r>
            <a:br>
              <a:rPr lang="pt-BR" dirty="0"/>
            </a:br>
            <a:endParaRPr lang="pt-BR" dirty="0"/>
          </a:p>
        </p:txBody>
      </p:sp>
      <p:sp>
        <p:nvSpPr>
          <p:cNvPr id="3" name="Espaço Reservado para Texto 2"/>
          <p:cNvSpPr>
            <a:spLocks noGrp="1"/>
          </p:cNvSpPr>
          <p:nvPr>
            <p:ph type="body" sz="quarter" idx="10"/>
          </p:nvPr>
        </p:nvSpPr>
        <p:spPr>
          <a:xfrm>
            <a:off x="593803" y="1055815"/>
            <a:ext cx="8215606" cy="3505911"/>
          </a:xfrm>
        </p:spPr>
        <p:txBody>
          <a:bodyPr/>
          <a:lstStyle/>
          <a:p>
            <a:pPr>
              <a:buFont typeface="Arial" panose="020B0604020202020204" pitchFamily="34" charset="0"/>
              <a:buChar char="•"/>
            </a:pPr>
            <a:r>
              <a:rPr lang="pt-BR" sz="1200" b="1" dirty="0" smtClean="0">
                <a:solidFill>
                  <a:schemeClr val="tx1"/>
                </a:solidFill>
                <a:effectLst>
                  <a:outerShdw blurRad="38100" dist="38100" dir="2700000" algn="tl">
                    <a:srgbClr val="000000">
                      <a:alpha val="43137"/>
                    </a:srgbClr>
                  </a:outerShdw>
                </a:effectLst>
              </a:rPr>
              <a:t>Serão demonstrados abaixo os principais relatórios usados, separados por Módulos:</a:t>
            </a:r>
          </a:p>
          <a:p>
            <a:pPr>
              <a:buFont typeface="Wingdings" panose="05000000000000000000" pitchFamily="2" charset="2"/>
              <a:buChar char="q"/>
            </a:pPr>
            <a:endParaRPr lang="pt-BR" sz="900" b="1" dirty="0">
              <a:solidFill>
                <a:srgbClr val="C00000"/>
              </a:solidFill>
              <a:effectLst>
                <a:outerShdw blurRad="38100" dist="38100" dir="2700000" algn="tl">
                  <a:srgbClr val="000000">
                    <a:alpha val="43137"/>
                  </a:srgbClr>
                </a:outerShdw>
              </a:effectLst>
            </a:endParaRPr>
          </a:p>
          <a:p>
            <a:pPr>
              <a:buFont typeface="Wingdings" panose="05000000000000000000" pitchFamily="2" charset="2"/>
              <a:buChar char="q"/>
            </a:pPr>
            <a:r>
              <a:rPr lang="pt-BR" sz="900" b="1" dirty="0" smtClean="0">
                <a:solidFill>
                  <a:srgbClr val="C00000"/>
                </a:solidFill>
                <a:effectLst>
                  <a:outerShdw blurRad="38100" dist="38100" dir="2700000" algn="tl">
                    <a:srgbClr val="000000">
                      <a:alpha val="43137"/>
                    </a:srgbClr>
                  </a:outerShdw>
                </a:effectLst>
              </a:rPr>
              <a:t>Modulo CRM</a:t>
            </a:r>
          </a:p>
          <a:p>
            <a:pPr>
              <a:buFont typeface="Wingdings" panose="05000000000000000000" pitchFamily="2" charset="2"/>
              <a:buChar char="Ø"/>
            </a:pPr>
            <a:r>
              <a:rPr lang="pt-BR" sz="900" dirty="0" smtClean="0"/>
              <a:t>Relatório Geral</a:t>
            </a:r>
          </a:p>
          <a:p>
            <a:pPr>
              <a:buFont typeface="Wingdings" panose="05000000000000000000" pitchFamily="2" charset="2"/>
              <a:buChar char="Ø"/>
            </a:pPr>
            <a:r>
              <a:rPr lang="pt-BR" sz="900" dirty="0" smtClean="0"/>
              <a:t>Últimas </a:t>
            </a:r>
            <a:r>
              <a:rPr lang="pt-BR" sz="900" dirty="0"/>
              <a:t>C</a:t>
            </a:r>
            <a:r>
              <a:rPr lang="pt-BR" sz="900" dirty="0" smtClean="0"/>
              <a:t>ompras /Vendas</a:t>
            </a:r>
          </a:p>
          <a:p>
            <a:pPr>
              <a:buFont typeface="Wingdings" panose="05000000000000000000" pitchFamily="2" charset="2"/>
              <a:buChar char="Ø"/>
            </a:pPr>
            <a:endParaRPr lang="pt-BR" sz="900" dirty="0"/>
          </a:p>
          <a:p>
            <a:pPr>
              <a:buFont typeface="Wingdings" panose="05000000000000000000" pitchFamily="2" charset="2"/>
              <a:buChar char="q"/>
            </a:pPr>
            <a:r>
              <a:rPr lang="pt-BR" sz="900" b="1" dirty="0" smtClean="0">
                <a:solidFill>
                  <a:srgbClr val="C00000"/>
                </a:solidFill>
                <a:effectLst>
                  <a:outerShdw blurRad="38100" dist="38100" dir="2700000" algn="tl">
                    <a:srgbClr val="000000">
                      <a:alpha val="43137"/>
                    </a:srgbClr>
                  </a:outerShdw>
                </a:effectLst>
              </a:rPr>
              <a:t>Modulo ADM/Financeiro</a:t>
            </a:r>
          </a:p>
          <a:p>
            <a:pPr>
              <a:buFont typeface="Wingdings" panose="05000000000000000000" pitchFamily="2" charset="2"/>
              <a:buChar char="Ø"/>
            </a:pPr>
            <a:r>
              <a:rPr lang="pt-BR" sz="900" dirty="0" smtClean="0"/>
              <a:t>Contas a Receber: Extrato de Clientes.</a:t>
            </a:r>
          </a:p>
          <a:p>
            <a:pPr>
              <a:buFont typeface="Wingdings" panose="05000000000000000000" pitchFamily="2" charset="2"/>
              <a:buChar char="Ø"/>
            </a:pPr>
            <a:r>
              <a:rPr lang="pt-BR" sz="900" dirty="0" smtClean="0"/>
              <a:t>Contas a Pagar:  Extrato de Fornecedor.</a:t>
            </a:r>
          </a:p>
          <a:p>
            <a:pPr>
              <a:buFont typeface="Wingdings" panose="05000000000000000000" pitchFamily="2" charset="2"/>
              <a:buChar char="Ø"/>
            </a:pPr>
            <a:r>
              <a:rPr lang="pt-BR" sz="900" dirty="0" smtClean="0"/>
              <a:t>Tesouraria: Conta Corrente.</a:t>
            </a:r>
          </a:p>
          <a:p>
            <a:pPr>
              <a:buFont typeface="Wingdings" panose="05000000000000000000" pitchFamily="2" charset="2"/>
              <a:buChar char="Ø"/>
            </a:pPr>
            <a:r>
              <a:rPr lang="pt-BR" sz="900" dirty="0" smtClean="0"/>
              <a:t>Contabilidade</a:t>
            </a:r>
            <a:r>
              <a:rPr lang="pt-BR" sz="900" dirty="0"/>
              <a:t>: </a:t>
            </a:r>
            <a:r>
              <a:rPr lang="pt-BR" sz="900" dirty="0" smtClean="0"/>
              <a:t>Livro Razão.</a:t>
            </a:r>
          </a:p>
          <a:p>
            <a:pPr marL="0" indent="0">
              <a:buNone/>
            </a:pPr>
            <a:endParaRPr lang="pt-BR" dirty="0"/>
          </a:p>
        </p:txBody>
      </p:sp>
    </p:spTree>
    <p:extLst>
      <p:ext uri="{BB962C8B-B14F-4D97-AF65-F5344CB8AC3E}">
        <p14:creationId xmlns:p14="http://schemas.microsoft.com/office/powerpoint/2010/main" val="42932992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0788" y="368617"/>
            <a:ext cx="8215605" cy="398994"/>
          </a:xfrm>
        </p:spPr>
        <p:txBody>
          <a:bodyPr/>
          <a:lstStyle/>
          <a:p>
            <a:r>
              <a:rPr lang="pt-BR" dirty="0"/>
              <a:t>Principais Relatórios por Rotina</a:t>
            </a:r>
          </a:p>
        </p:txBody>
      </p:sp>
      <p:sp>
        <p:nvSpPr>
          <p:cNvPr id="3" name="Espaço Reservado para Texto 2"/>
          <p:cNvSpPr>
            <a:spLocks noGrp="1"/>
          </p:cNvSpPr>
          <p:nvPr>
            <p:ph type="body" sz="quarter" idx="10"/>
          </p:nvPr>
        </p:nvSpPr>
        <p:spPr/>
        <p:txBody>
          <a:bodyPr>
            <a:noAutofit/>
          </a:bodyPr>
          <a:lstStyle/>
          <a:p>
            <a:pPr>
              <a:buFont typeface="Wingdings" panose="05000000000000000000" pitchFamily="2" charset="2"/>
              <a:buChar char="q"/>
            </a:pPr>
            <a:r>
              <a:rPr lang="pt-BR" sz="900" b="1" dirty="0" smtClean="0">
                <a:solidFill>
                  <a:srgbClr val="C00000"/>
                </a:solidFill>
                <a:effectLst>
                  <a:outerShdw blurRad="38100" dist="38100" dir="2700000" algn="tl">
                    <a:srgbClr val="000000">
                      <a:alpha val="43137"/>
                    </a:srgbClr>
                  </a:outerShdw>
                </a:effectLst>
              </a:rPr>
              <a:t>Modulo Suprimento</a:t>
            </a:r>
          </a:p>
          <a:p>
            <a:pPr>
              <a:buFont typeface="Wingdings" panose="05000000000000000000" pitchFamily="2" charset="2"/>
              <a:buChar char="Ø"/>
            </a:pPr>
            <a:r>
              <a:rPr lang="pt-BR" sz="900" dirty="0" smtClean="0"/>
              <a:t>Notas de </a:t>
            </a:r>
            <a:r>
              <a:rPr lang="pt-BR" sz="900" dirty="0"/>
              <a:t>C</a:t>
            </a:r>
            <a:r>
              <a:rPr lang="pt-BR" sz="900" dirty="0" smtClean="0"/>
              <a:t>ompras</a:t>
            </a:r>
          </a:p>
          <a:p>
            <a:pPr>
              <a:buFont typeface="Wingdings" panose="05000000000000000000" pitchFamily="2" charset="2"/>
              <a:buChar char="Ø"/>
            </a:pPr>
            <a:r>
              <a:rPr lang="pt-BR" sz="900" dirty="0" smtClean="0"/>
              <a:t>Registro de Inventário</a:t>
            </a:r>
          </a:p>
          <a:p>
            <a:pPr>
              <a:buFont typeface="Wingdings" panose="05000000000000000000" pitchFamily="2" charset="2"/>
              <a:buChar char="Ø"/>
            </a:pPr>
            <a:r>
              <a:rPr lang="pt-BR" sz="900" dirty="0" smtClean="0"/>
              <a:t>Histórico Movimento</a:t>
            </a:r>
          </a:p>
          <a:p>
            <a:pPr>
              <a:buFont typeface="Wingdings" panose="05000000000000000000" pitchFamily="2" charset="2"/>
              <a:buChar char="Ø"/>
            </a:pPr>
            <a:r>
              <a:rPr lang="pt-BR" sz="900" dirty="0" smtClean="0"/>
              <a:t>Manutenção </a:t>
            </a:r>
          </a:p>
          <a:p>
            <a:pPr>
              <a:buFont typeface="Wingdings" panose="05000000000000000000" pitchFamily="2" charset="2"/>
              <a:buChar char="Ø"/>
            </a:pPr>
            <a:r>
              <a:rPr lang="pt-BR" sz="900" dirty="0" smtClean="0"/>
              <a:t>Compras/Vendas e Saldo por Empresa</a:t>
            </a:r>
          </a:p>
          <a:p>
            <a:pPr>
              <a:buFont typeface="Wingdings" panose="05000000000000000000" pitchFamily="2" charset="2"/>
              <a:buChar char="Ø"/>
            </a:pPr>
            <a:r>
              <a:rPr lang="pt-BR" sz="900" dirty="0" smtClean="0"/>
              <a:t>Histórico de Controle</a:t>
            </a:r>
          </a:p>
          <a:p>
            <a:pPr>
              <a:buFont typeface="Wingdings" panose="05000000000000000000" pitchFamily="2" charset="2"/>
              <a:buChar char="Ø"/>
            </a:pPr>
            <a:r>
              <a:rPr lang="pt-BR" sz="900" dirty="0"/>
              <a:t>Transferência entre </a:t>
            </a:r>
            <a:r>
              <a:rPr lang="pt-BR" sz="900" dirty="0" smtClean="0"/>
              <a:t>Depósitos</a:t>
            </a:r>
          </a:p>
          <a:p>
            <a:pPr>
              <a:buFont typeface="Wingdings" panose="05000000000000000000" pitchFamily="2" charset="2"/>
              <a:buChar char="Ø"/>
            </a:pPr>
            <a:endParaRPr lang="pt-BR" sz="900" dirty="0" smtClean="0"/>
          </a:p>
          <a:p>
            <a:pPr>
              <a:buFont typeface="Wingdings" panose="05000000000000000000" pitchFamily="2" charset="2"/>
              <a:buChar char="q"/>
            </a:pPr>
            <a:r>
              <a:rPr lang="pt-BR" sz="900" b="1" dirty="0">
                <a:solidFill>
                  <a:srgbClr val="C00000"/>
                </a:solidFill>
                <a:effectLst>
                  <a:outerShdw blurRad="38100" dist="38100" dir="2700000" algn="tl">
                    <a:srgbClr val="000000">
                      <a:alpha val="43137"/>
                    </a:srgbClr>
                  </a:outerShdw>
                </a:effectLst>
              </a:rPr>
              <a:t>Modulo Faturamento</a:t>
            </a:r>
          </a:p>
          <a:p>
            <a:pPr>
              <a:buFont typeface="Wingdings" panose="05000000000000000000" pitchFamily="2" charset="2"/>
              <a:buChar char="Ø"/>
            </a:pPr>
            <a:r>
              <a:rPr lang="pt-BR" sz="900" dirty="0">
                <a:solidFill>
                  <a:schemeClr val="tx1"/>
                </a:solidFill>
              </a:rPr>
              <a:t>Movimento Diário</a:t>
            </a:r>
          </a:p>
          <a:p>
            <a:pPr>
              <a:buFont typeface="Wingdings" panose="05000000000000000000" pitchFamily="2" charset="2"/>
              <a:buChar char="Ø"/>
            </a:pPr>
            <a:r>
              <a:rPr lang="pt-BR" sz="900" dirty="0">
                <a:solidFill>
                  <a:schemeClr val="tx1"/>
                </a:solidFill>
              </a:rPr>
              <a:t>Faturamento por Período</a:t>
            </a:r>
          </a:p>
          <a:p>
            <a:pPr>
              <a:buFont typeface="Wingdings" panose="05000000000000000000" pitchFamily="2" charset="2"/>
              <a:buChar char="Ø"/>
            </a:pPr>
            <a:r>
              <a:rPr lang="pt-BR" sz="900" dirty="0">
                <a:solidFill>
                  <a:schemeClr val="tx1"/>
                </a:solidFill>
              </a:rPr>
              <a:t>Faturamento Vendedor</a:t>
            </a:r>
          </a:p>
          <a:p>
            <a:pPr>
              <a:buFont typeface="Wingdings" panose="05000000000000000000" pitchFamily="2" charset="2"/>
              <a:buChar char="Ø"/>
            </a:pPr>
            <a:r>
              <a:rPr lang="pt-BR" sz="900" dirty="0">
                <a:solidFill>
                  <a:schemeClr val="tx1"/>
                </a:solidFill>
              </a:rPr>
              <a:t>Produtos/Serv. Vendidos</a:t>
            </a:r>
          </a:p>
          <a:p>
            <a:pPr>
              <a:buFont typeface="Wingdings" panose="05000000000000000000" pitchFamily="2" charset="2"/>
              <a:buChar char="Ø"/>
            </a:pPr>
            <a:r>
              <a:rPr lang="pt-BR" sz="900" dirty="0">
                <a:solidFill>
                  <a:schemeClr val="tx1"/>
                </a:solidFill>
              </a:rPr>
              <a:t>Transações TEF</a:t>
            </a:r>
          </a:p>
          <a:p>
            <a:pPr>
              <a:buFont typeface="Wingdings" panose="05000000000000000000" pitchFamily="2" charset="2"/>
              <a:buChar char="Ø"/>
            </a:pPr>
            <a:r>
              <a:rPr lang="pt-BR" sz="900" dirty="0">
                <a:solidFill>
                  <a:schemeClr val="tx1"/>
                </a:solidFill>
              </a:rPr>
              <a:t>Conferências de Caixas</a:t>
            </a:r>
          </a:p>
          <a:p>
            <a:pPr>
              <a:buFont typeface="Wingdings" panose="05000000000000000000" pitchFamily="2" charset="2"/>
              <a:buChar char="Ø"/>
            </a:pPr>
            <a:r>
              <a:rPr lang="pt-BR" sz="900" dirty="0">
                <a:solidFill>
                  <a:schemeClr val="tx1"/>
                </a:solidFill>
              </a:rPr>
              <a:t>Listagens dos Fechamentos</a:t>
            </a:r>
          </a:p>
          <a:p>
            <a:pPr>
              <a:buFont typeface="Wingdings" panose="05000000000000000000" pitchFamily="2" charset="2"/>
              <a:buChar char="Ø"/>
            </a:pPr>
            <a:endParaRPr lang="pt-BR" sz="9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9445899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0788" y="184826"/>
            <a:ext cx="8334439" cy="582785"/>
          </a:xfrm>
        </p:spPr>
        <p:txBody>
          <a:bodyPr/>
          <a:lstStyle/>
          <a:p>
            <a:r>
              <a:rPr lang="pt-BR" dirty="0"/>
              <a:t>CRM- Relatório Geral	</a:t>
            </a:r>
          </a:p>
        </p:txBody>
      </p:sp>
      <p:sp>
        <p:nvSpPr>
          <p:cNvPr id="3" name="Espaço Reservado para Texto 2"/>
          <p:cNvSpPr>
            <a:spLocks noGrp="1"/>
          </p:cNvSpPr>
          <p:nvPr>
            <p:ph type="body" sz="quarter" idx="10"/>
          </p:nvPr>
        </p:nvSpPr>
        <p:spPr>
          <a:xfrm>
            <a:off x="243191" y="878260"/>
            <a:ext cx="3804827" cy="3853841"/>
          </a:xfrm>
          <a:ln>
            <a:noFill/>
          </a:ln>
        </p:spPr>
        <p:style>
          <a:lnRef idx="2">
            <a:schemeClr val="accent4"/>
          </a:lnRef>
          <a:fillRef idx="1">
            <a:schemeClr val="lt1"/>
          </a:fillRef>
          <a:effectRef idx="0">
            <a:schemeClr val="accent4"/>
          </a:effectRef>
          <a:fontRef idx="minor">
            <a:schemeClr val="dk1"/>
          </a:fontRef>
        </p:style>
        <p:txBody>
          <a:bodyPr>
            <a:normAutofit fontScale="92500"/>
          </a:bodyPr>
          <a:lstStyle/>
          <a:p>
            <a:pPr>
              <a:buFont typeface="Wingdings" panose="05000000000000000000" pitchFamily="2" charset="2"/>
              <a:buChar char="Ø"/>
            </a:pPr>
            <a:r>
              <a:rPr lang="pt-BR" sz="900" dirty="0"/>
              <a:t>Este relatório tem por função permitir listagens do banco de dados de pessoas através de diversos filtros, como Código, Aniversariantes, Classe, Vendedor, Empresa, Estado, Cidade, Bairro, Período de Cadastro, Período de compra, entre outros. Consultando a base de dados de Clientes, Fornecedores, Transportadores ou Todos.</a:t>
            </a:r>
          </a:p>
          <a:p>
            <a:pPr>
              <a:lnSpc>
                <a:spcPct val="150000"/>
              </a:lnSpc>
              <a:buFont typeface="Wingdings" panose="05000000000000000000" pitchFamily="2" charset="2"/>
              <a:buChar char="Ø"/>
            </a:pPr>
            <a:r>
              <a:rPr lang="pt-BR" sz="900" dirty="0"/>
              <a:t>Caso seja marcada a opção “Filtrar pelo período de compra” somente serão listados clientes com período de compra efetuado no intervalo fornecido em tela, abrindo também um intervalo para valor de compra e quantidade de compra neste período. O relatório ordena os clientes pelos valores de compra do maior para o menor quando essa opção está marcada.</a:t>
            </a:r>
          </a:p>
          <a:p>
            <a:pPr>
              <a:buFont typeface="Wingdings" panose="05000000000000000000" pitchFamily="2" charset="2"/>
              <a:buChar char="Ø"/>
            </a:pPr>
            <a:r>
              <a:rPr lang="pt-BR" sz="900" dirty="0"/>
              <a:t>O relatório também possui a opção de filtro “Considerar somente clientes/fornecedores que compraram/venderam determinados produtos” que possibilita a pesquisa de clientes e/ou fornecedores que já movimentaram determinado conjunto de produtos, auxiliando, por exemplo, na montagem de listas direcionadas de mala-direta.</a:t>
            </a:r>
          </a:p>
          <a:p>
            <a:pPr>
              <a:buFont typeface="Wingdings" panose="05000000000000000000" pitchFamily="2" charset="2"/>
              <a:buChar char="Ø"/>
            </a:pPr>
            <a:r>
              <a:rPr lang="pt-BR" sz="900" dirty="0"/>
              <a:t>Ao marcar o filtro “Listar em colunas” será possível escolher quais as colunas que serão mostradas no relatório e o mesmo será exibido em forma de tabela (divisão em colunas). Também através deste recurso, será possível realizar a exportação de dados para o Excel (clicando no respectivo link ao fim da listagem).</a:t>
            </a:r>
          </a:p>
          <a:p>
            <a:endParaRPr lang="pt-BR" dirty="0"/>
          </a:p>
        </p:txBody>
      </p:sp>
      <p:pic>
        <p:nvPicPr>
          <p:cNvPr id="4" name="Imagem 3"/>
          <p:cNvPicPr>
            <a:picLocks noChangeAspect="1"/>
          </p:cNvPicPr>
          <p:nvPr/>
        </p:nvPicPr>
        <p:blipFill>
          <a:blip r:embed="rId2"/>
          <a:stretch>
            <a:fillRect/>
          </a:stretch>
        </p:blipFill>
        <p:spPr>
          <a:xfrm>
            <a:off x="4311929" y="878260"/>
            <a:ext cx="4503298" cy="3743192"/>
          </a:xfrm>
          <a:prstGeom prst="rect">
            <a:avLst/>
          </a:prstGeom>
          <a:ln/>
        </p:spPr>
        <p:style>
          <a:lnRef idx="2">
            <a:schemeClr val="accent4"/>
          </a:lnRef>
          <a:fillRef idx="1">
            <a:schemeClr val="lt1"/>
          </a:fillRef>
          <a:effectRef idx="0">
            <a:schemeClr val="accent4"/>
          </a:effectRef>
          <a:fontRef idx="minor">
            <a:schemeClr val="dk1"/>
          </a:fontRef>
        </p:style>
      </p:pic>
      <p:cxnSp>
        <p:nvCxnSpPr>
          <p:cNvPr id="9" name="Conector de seta reta 8"/>
          <p:cNvCxnSpPr>
            <a:stCxn id="3" idx="3"/>
            <a:endCxn id="3" idx="3"/>
          </p:cNvCxnSpPr>
          <p:nvPr/>
        </p:nvCxnSpPr>
        <p:spPr>
          <a:xfrm>
            <a:off x="4048018" y="2805181"/>
            <a:ext cx="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1" name="Conector de seta reta 10"/>
          <p:cNvCxnSpPr>
            <a:stCxn id="3" idx="3"/>
          </p:cNvCxnSpPr>
          <p:nvPr/>
        </p:nvCxnSpPr>
        <p:spPr>
          <a:xfrm>
            <a:off x="4048018" y="2805181"/>
            <a:ext cx="17378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798241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90515" y="120069"/>
            <a:ext cx="8381110" cy="525294"/>
          </a:xfrm>
        </p:spPr>
        <p:txBody>
          <a:bodyPr/>
          <a:lstStyle/>
          <a:p>
            <a:r>
              <a:rPr lang="pt-BR" dirty="0" smtClean="0"/>
              <a:t>CRM-</a:t>
            </a:r>
            <a:r>
              <a:rPr lang="pt-BR" dirty="0"/>
              <a:t>Últimas Compras /</a:t>
            </a:r>
            <a:r>
              <a:rPr lang="pt-BR" dirty="0" smtClean="0"/>
              <a:t>Vendas</a:t>
            </a:r>
            <a:br>
              <a:rPr lang="pt-BR" dirty="0" smtClean="0"/>
            </a:br>
            <a:r>
              <a:rPr lang="pt-BR" dirty="0" smtClean="0"/>
              <a:t/>
            </a:r>
            <a:br>
              <a:rPr lang="pt-BR" dirty="0" smtClean="0"/>
            </a:br>
            <a:r>
              <a:rPr lang="pt-BR" dirty="0"/>
              <a:t/>
            </a:r>
            <a:br>
              <a:rPr lang="pt-BR" dirty="0"/>
            </a:br>
            <a:endParaRPr lang="pt-BR" dirty="0"/>
          </a:p>
        </p:txBody>
      </p:sp>
      <p:sp>
        <p:nvSpPr>
          <p:cNvPr id="3" name="Espaço Reservado para Texto 2"/>
          <p:cNvSpPr>
            <a:spLocks noGrp="1"/>
          </p:cNvSpPr>
          <p:nvPr>
            <p:ph type="body" sz="quarter" idx="10"/>
          </p:nvPr>
        </p:nvSpPr>
        <p:spPr>
          <a:xfrm>
            <a:off x="176415" y="817124"/>
            <a:ext cx="3546464" cy="3372160"/>
          </a:xfrm>
        </p:spPr>
        <p:txBody>
          <a:bodyPr>
            <a:normAutofit fontScale="92500" lnSpcReduction="20000"/>
          </a:bodyPr>
          <a:lstStyle/>
          <a:p>
            <a:pPr>
              <a:buFont typeface="Wingdings" panose="05000000000000000000" pitchFamily="2" charset="2"/>
              <a:buChar char="Ø"/>
            </a:pPr>
            <a:r>
              <a:rPr lang="pt-BR" sz="900" dirty="0" smtClean="0"/>
              <a:t>Relatório utilizado </a:t>
            </a:r>
            <a:r>
              <a:rPr lang="pt-BR" sz="900" dirty="0"/>
              <a:t>para consultar as últimas compras de um cliente (ou de um fornecedor). Também pode ser usado com essa finalidade inversa, ou seja, para saber quais são os clientes que um dia já compraram e agora estão inativos a </a:t>
            </a:r>
            <a:r>
              <a:rPr lang="pt-BR" sz="900" i="1" dirty="0"/>
              <a:t>x</a:t>
            </a:r>
            <a:r>
              <a:rPr lang="pt-BR" sz="900" dirty="0"/>
              <a:t> dias</a:t>
            </a:r>
            <a:r>
              <a:rPr lang="pt-BR" sz="900" dirty="0" smtClean="0"/>
              <a:t>.</a:t>
            </a:r>
          </a:p>
          <a:p>
            <a:pPr>
              <a:buFont typeface="Wingdings" panose="05000000000000000000" pitchFamily="2" charset="2"/>
              <a:buChar char="Ø"/>
            </a:pPr>
            <a:endParaRPr lang="pt-BR" sz="900" dirty="0"/>
          </a:p>
          <a:p>
            <a:pPr marL="0" indent="0">
              <a:buNone/>
            </a:pPr>
            <a:endParaRPr lang="pt-BR" sz="900" dirty="0" smtClean="0"/>
          </a:p>
          <a:p>
            <a:pPr marL="0" indent="0">
              <a:buNone/>
            </a:pPr>
            <a:endParaRPr lang="pt-BR" sz="900" dirty="0" smtClean="0"/>
          </a:p>
          <a:p>
            <a:pPr marL="0" indent="0">
              <a:buNone/>
            </a:pPr>
            <a:endParaRPr lang="pt-BR" sz="900" dirty="0" smtClean="0"/>
          </a:p>
          <a:p>
            <a:pPr marL="0" indent="0">
              <a:buNone/>
            </a:pPr>
            <a:endParaRPr lang="pt-BR" sz="900" dirty="0"/>
          </a:p>
          <a:p>
            <a:pPr marL="0" indent="0">
              <a:buNone/>
            </a:pPr>
            <a:endParaRPr lang="pt-BR" sz="900" dirty="0" smtClean="0"/>
          </a:p>
          <a:p>
            <a:pPr marL="0" indent="0">
              <a:buNone/>
            </a:pPr>
            <a:endParaRPr lang="pt-BR" sz="900" dirty="0"/>
          </a:p>
          <a:p>
            <a:pPr marL="0" indent="0">
              <a:buNone/>
            </a:pPr>
            <a:endParaRPr lang="pt-BR" sz="900" dirty="0" smtClean="0"/>
          </a:p>
          <a:p>
            <a:pPr marL="0" indent="0">
              <a:buNone/>
            </a:pPr>
            <a:endParaRPr lang="pt-BR" sz="900" dirty="0"/>
          </a:p>
          <a:p>
            <a:pPr marL="0" indent="0">
              <a:buNone/>
            </a:pPr>
            <a:endParaRPr lang="pt-BR" sz="900" dirty="0" smtClean="0"/>
          </a:p>
          <a:p>
            <a:pPr marL="0" indent="0">
              <a:buNone/>
            </a:pPr>
            <a:endParaRPr lang="pt-BR" sz="900" dirty="0"/>
          </a:p>
          <a:p>
            <a:pPr marL="0" indent="0">
              <a:buNone/>
            </a:pPr>
            <a:endParaRPr lang="pt-BR" sz="900" dirty="0" smtClean="0"/>
          </a:p>
          <a:p>
            <a:pPr>
              <a:buFont typeface="Wingdings" panose="05000000000000000000" pitchFamily="2" charset="2"/>
              <a:buChar char="Ø"/>
            </a:pPr>
            <a:r>
              <a:rPr lang="pt-BR" sz="900" dirty="0"/>
              <a:t>Na listagem será possível verificar o nome do cliente/fornecedor, telefone, e-mail, data, valor, documento gerado e empresa da última compra/venda, além disso, através do link “</a:t>
            </a:r>
            <a:r>
              <a:rPr lang="pt-BR" sz="900" dirty="0" smtClean="0"/>
              <a:t>detalhes”           observar </a:t>
            </a:r>
            <a:r>
              <a:rPr lang="pt-BR" sz="900" dirty="0"/>
              <a:t>os detalhes de todas as vendas/compras do cliente/fornecedor.</a:t>
            </a:r>
          </a:p>
          <a:p>
            <a:pPr>
              <a:buFont typeface="Wingdings" panose="05000000000000000000" pitchFamily="2" charset="2"/>
              <a:buChar char="Ø"/>
            </a:pPr>
            <a:endParaRPr lang="pt-BR" sz="900" dirty="0"/>
          </a:p>
          <a:p>
            <a:pPr>
              <a:buFont typeface="Wingdings" panose="05000000000000000000" pitchFamily="2" charset="2"/>
              <a:buChar char="Ø"/>
            </a:pPr>
            <a:endParaRPr lang="pt-BR" sz="900" dirty="0"/>
          </a:p>
        </p:txBody>
      </p:sp>
      <p:pic>
        <p:nvPicPr>
          <p:cNvPr id="13" name="Imagem 12"/>
          <p:cNvPicPr>
            <a:picLocks noChangeAspect="1"/>
          </p:cNvPicPr>
          <p:nvPr/>
        </p:nvPicPr>
        <p:blipFill>
          <a:blip r:embed="rId2"/>
          <a:stretch>
            <a:fillRect/>
          </a:stretch>
        </p:blipFill>
        <p:spPr>
          <a:xfrm>
            <a:off x="4173167" y="3171217"/>
            <a:ext cx="3968884" cy="1692594"/>
          </a:xfrm>
          <a:prstGeom prst="rect">
            <a:avLst/>
          </a:prstGeom>
        </p:spPr>
        <p:style>
          <a:lnRef idx="2">
            <a:schemeClr val="accent4"/>
          </a:lnRef>
          <a:fillRef idx="1">
            <a:schemeClr val="lt1"/>
          </a:fillRef>
          <a:effectRef idx="0">
            <a:schemeClr val="accent4"/>
          </a:effectRef>
          <a:fontRef idx="minor">
            <a:schemeClr val="dk1"/>
          </a:fontRef>
        </p:style>
      </p:pic>
      <p:pic>
        <p:nvPicPr>
          <p:cNvPr id="16" name="Imagem 15"/>
          <p:cNvPicPr>
            <a:picLocks noChangeAspect="1"/>
          </p:cNvPicPr>
          <p:nvPr/>
        </p:nvPicPr>
        <p:blipFill>
          <a:blip r:embed="rId3"/>
          <a:stretch>
            <a:fillRect/>
          </a:stretch>
        </p:blipFill>
        <p:spPr>
          <a:xfrm>
            <a:off x="4173168" y="719847"/>
            <a:ext cx="3968884" cy="2256818"/>
          </a:xfrm>
          <a:prstGeom prst="rect">
            <a:avLst/>
          </a:prstGeom>
        </p:spPr>
        <p:style>
          <a:lnRef idx="2">
            <a:schemeClr val="accent4"/>
          </a:lnRef>
          <a:fillRef idx="1">
            <a:schemeClr val="lt1"/>
          </a:fillRef>
          <a:effectRef idx="0">
            <a:schemeClr val="accent4"/>
          </a:effectRef>
          <a:fontRef idx="minor">
            <a:schemeClr val="dk1"/>
          </a:fontRef>
        </p:style>
      </p:pic>
      <p:cxnSp>
        <p:nvCxnSpPr>
          <p:cNvPr id="20" name="Conector de seta reta 19"/>
          <p:cNvCxnSpPr/>
          <p:nvPr/>
        </p:nvCxnSpPr>
        <p:spPr>
          <a:xfrm>
            <a:off x="3722879" y="3540867"/>
            <a:ext cx="362738"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2" name="Conector de seta reta 21"/>
          <p:cNvCxnSpPr/>
          <p:nvPr/>
        </p:nvCxnSpPr>
        <p:spPr>
          <a:xfrm>
            <a:off x="3722879" y="1293779"/>
            <a:ext cx="362738"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647059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71060" y="184826"/>
            <a:ext cx="8575663" cy="398994"/>
          </a:xfrm>
        </p:spPr>
        <p:txBody>
          <a:bodyPr/>
          <a:lstStyle/>
          <a:p>
            <a:r>
              <a:rPr lang="pt-BR" dirty="0" smtClean="0"/>
              <a:t>Contas a Receber: Extrato de Clientes</a:t>
            </a:r>
            <a:endParaRPr lang="pt-BR" dirty="0"/>
          </a:p>
        </p:txBody>
      </p:sp>
      <p:sp>
        <p:nvSpPr>
          <p:cNvPr id="3" name="Espaço Reservado para Texto 2"/>
          <p:cNvSpPr>
            <a:spLocks noGrp="1"/>
          </p:cNvSpPr>
          <p:nvPr>
            <p:ph type="body" sz="quarter" idx="10"/>
          </p:nvPr>
        </p:nvSpPr>
        <p:spPr>
          <a:xfrm>
            <a:off x="198685" y="807396"/>
            <a:ext cx="3765640" cy="4134255"/>
          </a:xfrm>
        </p:spPr>
        <p:txBody>
          <a:bodyPr>
            <a:normAutofit/>
          </a:bodyPr>
          <a:lstStyle/>
          <a:p>
            <a:pPr>
              <a:buFont typeface="Wingdings" panose="05000000000000000000" pitchFamily="2" charset="2"/>
              <a:buChar char="Ø"/>
            </a:pPr>
            <a:r>
              <a:rPr lang="pt-BR" sz="700" dirty="0"/>
              <a:t>No relatório de extrato de clientes é possível consultar as faturas pagas e em aberto de um cliente no período informado e também realizar a baixa em lote de faturas. O relatório conta com os filtros por Empresa, Cliente/Fornecedor, Período de Vencimento, Formas de Pagamento, Série, Portador, Vendedor, Status da Fatura, ordenar por Data de Vencimento, Data de Emissão ou Nota Fiscal e ainda conta com as opções: “Exibir nome do portador e status da fatura por extenso”, “Exibir somente adiantamentos”, “Exibir coluna com a(s) forma(s) de pagamento(s) utilizada(s) na baixa da fatura”, “Exibir coluna com o plano de pagamento que originou a fatura”, “Exibir coluna com o número de dias (Informa a quantidade de dias que faltam para o vencimento ou em atraso da fatura)”, “Exibir informações da Nota Fiscal Substitutiva de Cupom Fiscal” e “Exibir total de faturas vencidas em aberto”.</a:t>
            </a:r>
          </a:p>
          <a:p>
            <a:endParaRPr lang="pt-BR" sz="700" dirty="0"/>
          </a:p>
          <a:p>
            <a:endParaRPr lang="pt-BR" sz="700" dirty="0"/>
          </a:p>
          <a:p>
            <a:pPr>
              <a:buFont typeface="Wingdings" panose="05000000000000000000" pitchFamily="2" charset="2"/>
              <a:buChar char="Ø"/>
            </a:pPr>
            <a:r>
              <a:rPr lang="pt-BR" sz="700" dirty="0"/>
              <a:t> É possível configurar para que os filtros “Exibir coluna com o plano de pagamento que originou a fatura”, “Exibir coluna com o número de dias (Informa a quantidade de dias que faltam para o vencimento ou em atraso da fatura)”, “Exibir informações da Nota Fiscal Substitutiva de Cupom Fiscal” e “Exibir total de faturas vencidas em aberto” venham marcado por padrão, para tanto, é necessário ativar o parâmetro “Exibir informações adicionais da fatura” (menu Empresa -&gt; Parâmetros Globais -&gt; CRM</a:t>
            </a:r>
            <a:r>
              <a:rPr lang="pt-BR" sz="700" dirty="0" smtClean="0"/>
              <a:t>).</a:t>
            </a:r>
          </a:p>
          <a:p>
            <a:endParaRPr lang="pt-BR" sz="700" dirty="0"/>
          </a:p>
          <a:p>
            <a:pPr>
              <a:buFont typeface="Wingdings" panose="05000000000000000000" pitchFamily="2" charset="2"/>
              <a:buChar char="Ø"/>
            </a:pPr>
            <a:r>
              <a:rPr lang="pt-BR" sz="700" dirty="0"/>
              <a:t>Ao gerar o relatório com o filtro “Exibir coluna com o número de dias (Informa a quantidade de dias que faltam para o vencimento ou em atraso da fatura)” ativado, será exibido em uma coluna adicional, a qual traz o número de dias que já se passaram desde que a fatura venceu, ou o número de dias que falta para o vencimento da fatura. Caso a fatura já tenha sido baixada, será exibido um “-” na coluna “N. Dias” da fatura.</a:t>
            </a:r>
          </a:p>
        </p:txBody>
      </p:sp>
      <p:pic>
        <p:nvPicPr>
          <p:cNvPr id="5" name="Imagem 4"/>
          <p:cNvPicPr>
            <a:picLocks noChangeAspect="1"/>
          </p:cNvPicPr>
          <p:nvPr/>
        </p:nvPicPr>
        <p:blipFill>
          <a:blip r:embed="rId2"/>
          <a:stretch>
            <a:fillRect/>
          </a:stretch>
        </p:blipFill>
        <p:spPr>
          <a:xfrm>
            <a:off x="4221803" y="927637"/>
            <a:ext cx="4640093" cy="3326858"/>
          </a:xfrm>
          <a:prstGeom prst="rect">
            <a:avLst/>
          </a:prstGeom>
        </p:spPr>
        <p:style>
          <a:lnRef idx="2">
            <a:schemeClr val="accent4"/>
          </a:lnRef>
          <a:fillRef idx="1">
            <a:schemeClr val="lt1"/>
          </a:fillRef>
          <a:effectRef idx="0">
            <a:schemeClr val="accent4"/>
          </a:effectRef>
          <a:fontRef idx="minor">
            <a:schemeClr val="dk1"/>
          </a:fontRef>
        </p:style>
      </p:pic>
      <p:pic>
        <p:nvPicPr>
          <p:cNvPr id="6" name="Imagem 5"/>
          <p:cNvPicPr>
            <a:picLocks noChangeAspect="1"/>
          </p:cNvPicPr>
          <p:nvPr/>
        </p:nvPicPr>
        <p:blipFill>
          <a:blip r:embed="rId3"/>
          <a:stretch>
            <a:fillRect/>
          </a:stretch>
        </p:blipFill>
        <p:spPr>
          <a:xfrm>
            <a:off x="7791855" y="4076687"/>
            <a:ext cx="671207" cy="177808"/>
          </a:xfrm>
          <a:prstGeom prst="rect">
            <a:avLst/>
          </a:prstGeom>
        </p:spPr>
      </p:pic>
      <p:cxnSp>
        <p:nvCxnSpPr>
          <p:cNvPr id="13" name="Conector de seta reta 12"/>
          <p:cNvCxnSpPr/>
          <p:nvPr/>
        </p:nvCxnSpPr>
        <p:spPr>
          <a:xfrm>
            <a:off x="3964325" y="2587557"/>
            <a:ext cx="16993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442916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90515" y="96243"/>
            <a:ext cx="8517297" cy="398994"/>
          </a:xfrm>
        </p:spPr>
        <p:txBody>
          <a:bodyPr/>
          <a:lstStyle/>
          <a:p>
            <a:r>
              <a:rPr lang="pt-BR" dirty="0"/>
              <a:t>Contas a </a:t>
            </a:r>
            <a:r>
              <a:rPr lang="pt-BR" dirty="0" smtClean="0"/>
              <a:t>Pagar: Extrato </a:t>
            </a:r>
            <a:r>
              <a:rPr lang="pt-BR" dirty="0"/>
              <a:t>de </a:t>
            </a:r>
            <a:r>
              <a:rPr lang="pt-BR" dirty="0" smtClean="0"/>
              <a:t>Fornecedor</a:t>
            </a:r>
            <a:endParaRPr lang="pt-BR" dirty="0"/>
          </a:p>
        </p:txBody>
      </p:sp>
      <p:sp>
        <p:nvSpPr>
          <p:cNvPr id="3" name="Espaço Reservado para Texto 2"/>
          <p:cNvSpPr>
            <a:spLocks noGrp="1"/>
          </p:cNvSpPr>
          <p:nvPr>
            <p:ph type="body" sz="quarter" idx="10"/>
          </p:nvPr>
        </p:nvSpPr>
        <p:spPr>
          <a:xfrm>
            <a:off x="169502" y="768486"/>
            <a:ext cx="3925844" cy="4231532"/>
          </a:xfrm>
        </p:spPr>
        <p:txBody>
          <a:bodyPr>
            <a:normAutofit fontScale="55000" lnSpcReduction="20000"/>
          </a:bodyPr>
          <a:lstStyle/>
          <a:p>
            <a:pPr>
              <a:buFont typeface="Wingdings" panose="05000000000000000000" pitchFamily="2" charset="2"/>
              <a:buChar char="Ø"/>
            </a:pPr>
            <a:r>
              <a:rPr lang="pt-BR" dirty="0"/>
              <a:t>No relatório de extrato de fornecedor é possível consultar as faturas pagas e em aberto de um fornecedor no período informado e também realizar a baixa em lote de faturas. O relatório conta com os filtros por Empresa, Cliente/Fornecedor, Forma de pagamento, Série, Portador, Vendedor, Status da Fatura, Natureza da Operação, as opções de ordenar por Data Vencimento, Data Emissão ou Nota Fiscal, “Exibir nome do portador e status da fatura por extenso”, “Exibir somente adiantamentos”, “Exibir coluna com a(s) forma(s) de pagamento (s) utilizada (s) na baixa da fatura” e “Exibir total de faturas vencidas em aberto”.</a:t>
            </a:r>
          </a:p>
          <a:p>
            <a:endParaRPr lang="pt-BR" dirty="0"/>
          </a:p>
          <a:p>
            <a:endParaRPr lang="pt-BR" dirty="0"/>
          </a:p>
          <a:p>
            <a:pPr>
              <a:buFont typeface="Wingdings" panose="05000000000000000000" pitchFamily="2" charset="2"/>
              <a:buChar char="Ø"/>
            </a:pPr>
            <a:r>
              <a:rPr lang="pt-BR" dirty="0"/>
              <a:t>É possível configurar para que o filtro “Exibir total de faturas vencidas em aberto” venha ativado por padrão, para tanto, é necessário marcar o parâmetro global “Exibir informações adicionais da fatura” (menu Empresa -&gt; Parâmetros Globais -&gt; CRM -&gt; Grupo “Análise de Crédito”).</a:t>
            </a:r>
          </a:p>
          <a:p>
            <a:pPr marL="0" indent="0">
              <a:buNone/>
            </a:pPr>
            <a:r>
              <a:rPr lang="pt-BR" dirty="0"/>
              <a:t> </a:t>
            </a:r>
          </a:p>
          <a:p>
            <a:endParaRPr lang="pt-BR" dirty="0"/>
          </a:p>
          <a:p>
            <a:pPr>
              <a:buFont typeface="Wingdings" panose="05000000000000000000" pitchFamily="2" charset="2"/>
              <a:buChar char="Ø"/>
            </a:pPr>
            <a:r>
              <a:rPr lang="pt-BR" dirty="0"/>
              <a:t>O status de faturas baixadas em lote deve ser configurado nos Parâmetros Globais – Financeiro.</a:t>
            </a:r>
          </a:p>
          <a:p>
            <a:endParaRPr lang="pt-BR" dirty="0"/>
          </a:p>
          <a:p>
            <a:pPr>
              <a:buFont typeface="Wingdings" panose="05000000000000000000" pitchFamily="2" charset="2"/>
              <a:buChar char="Ø"/>
            </a:pPr>
            <a:r>
              <a:rPr lang="pt-BR" dirty="0"/>
              <a:t>É possível imprimir a observação da fatura, na cópia do cheque, para isso é necessário habilitar o parâmetro “Exibir observação da fatura no recibo e na cópia de cheques” disponível em Parâmetros Globais &gt; Financeiro.</a:t>
            </a:r>
          </a:p>
          <a:p>
            <a:endParaRPr lang="pt-BR" dirty="0"/>
          </a:p>
          <a:p>
            <a:pPr>
              <a:buFont typeface="Wingdings" panose="05000000000000000000" pitchFamily="2" charset="2"/>
              <a:buChar char="Ø"/>
            </a:pPr>
            <a:r>
              <a:rPr lang="pt-BR" dirty="0"/>
              <a:t>É possível bloquear a alteração ou exclusão de faturas não aprovadas, para tanto, é necessário que os parâmetros “Usa aprovação de faturas” e “Bloqueia faturas aprovadas” (Empresa -&gt; Parâmetros Globais -&gt; Financeiro -&gt; Grupo Financeiro) estejam ativados (para ativar estes parâmetros é necessário entrar em contato com o Suporte Técnico Linx </a:t>
            </a:r>
            <a:r>
              <a:rPr lang="pt-BR" dirty="0" err="1"/>
              <a:t>Microvix</a:t>
            </a:r>
            <a:r>
              <a:rPr lang="pt-BR" dirty="0"/>
              <a:t>). Para aprovar/desaprovar uma fatura, é necessário acessar o relatório de “Faturas a Pagar”, vide item “Faturas a Pagar”.</a:t>
            </a:r>
          </a:p>
          <a:p>
            <a:endParaRPr lang="pt-BR" dirty="0"/>
          </a:p>
        </p:txBody>
      </p:sp>
      <p:pic>
        <p:nvPicPr>
          <p:cNvPr id="4" name="Imagem 3"/>
          <p:cNvPicPr>
            <a:picLocks noChangeAspect="1"/>
          </p:cNvPicPr>
          <p:nvPr/>
        </p:nvPicPr>
        <p:blipFill>
          <a:blip r:embed="rId2"/>
          <a:stretch>
            <a:fillRect/>
          </a:stretch>
        </p:blipFill>
        <p:spPr>
          <a:xfrm>
            <a:off x="4435510" y="768486"/>
            <a:ext cx="4261019" cy="3763293"/>
          </a:xfrm>
          <a:prstGeom prst="rect">
            <a:avLst/>
          </a:prstGeom>
        </p:spPr>
        <p:style>
          <a:lnRef idx="2">
            <a:schemeClr val="accent4"/>
          </a:lnRef>
          <a:fillRef idx="1">
            <a:schemeClr val="lt1"/>
          </a:fillRef>
          <a:effectRef idx="0">
            <a:schemeClr val="accent4"/>
          </a:effectRef>
          <a:fontRef idx="minor">
            <a:schemeClr val="dk1"/>
          </a:fontRef>
        </p:style>
      </p:pic>
      <p:pic>
        <p:nvPicPr>
          <p:cNvPr id="5" name="Imagem 4"/>
          <p:cNvPicPr>
            <a:picLocks noChangeAspect="1"/>
          </p:cNvPicPr>
          <p:nvPr/>
        </p:nvPicPr>
        <p:blipFill>
          <a:blip r:embed="rId3"/>
          <a:stretch>
            <a:fillRect/>
          </a:stretch>
        </p:blipFill>
        <p:spPr>
          <a:xfrm>
            <a:off x="7871096" y="4347252"/>
            <a:ext cx="698974" cy="184527"/>
          </a:xfrm>
          <a:prstGeom prst="rect">
            <a:avLst/>
          </a:prstGeom>
        </p:spPr>
      </p:pic>
      <p:cxnSp>
        <p:nvCxnSpPr>
          <p:cNvPr id="13" name="Conector de seta reta 12"/>
          <p:cNvCxnSpPr/>
          <p:nvPr/>
        </p:nvCxnSpPr>
        <p:spPr>
          <a:xfrm>
            <a:off x="4095346" y="2686864"/>
            <a:ext cx="233463"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4322932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Template PPT_Treinamentos">
  <a:themeElements>
    <a:clrScheme name="Linx 3.0">
      <a:dk1>
        <a:srgbClr val="000000"/>
      </a:dk1>
      <a:lt1>
        <a:srgbClr val="FFFFFF"/>
      </a:lt1>
      <a:dk2>
        <a:srgbClr val="FFB900"/>
      </a:dk2>
      <a:lt2>
        <a:srgbClr val="5A2D91"/>
      </a:lt2>
      <a:accent1>
        <a:srgbClr val="280037"/>
      </a:accent1>
      <a:accent2>
        <a:srgbClr val="FF9200"/>
      </a:accent2>
      <a:accent3>
        <a:srgbClr val="5A2D91"/>
      </a:accent3>
      <a:accent4>
        <a:srgbClr val="FFB900"/>
      </a:accent4>
      <a:accent5>
        <a:srgbClr val="D4D4D4"/>
      </a:accent5>
      <a:accent6>
        <a:srgbClr val="8E8E8E"/>
      </a:accent6>
      <a:hlink>
        <a:srgbClr val="FF9200"/>
      </a:hlink>
      <a:folHlink>
        <a:srgbClr val="280037"/>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Linx.3.0" id="{55CC9AD6-055F-4720-8F0A-C49B964F53E1}" vid="{E1F197AE-7D3B-412F-9733-D841F55F3582}"/>
    </a:ext>
  </a:ext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 PPT_Treinamentos.thmx</Template>
  <TotalTime>675</TotalTime>
  <Words>4720</Words>
  <Application>Microsoft Office PowerPoint</Application>
  <PresentationFormat>Apresentação na tela (16:9)</PresentationFormat>
  <Paragraphs>245</Paragraphs>
  <Slides>26</Slides>
  <Notes>1</Notes>
  <HiddenSlides>0</HiddenSlides>
  <MMClips>0</MMClips>
  <ScaleCrop>false</ScaleCrop>
  <HeadingPairs>
    <vt:vector size="8" baseType="variant">
      <vt:variant>
        <vt:lpstr>Fontes usadas</vt:lpstr>
      </vt:variant>
      <vt:variant>
        <vt:i4>7</vt:i4>
      </vt:variant>
      <vt:variant>
        <vt:lpstr>Tema</vt:lpstr>
      </vt:variant>
      <vt:variant>
        <vt:i4>1</vt:i4>
      </vt:variant>
      <vt:variant>
        <vt:lpstr>Servidores OLE inseridos</vt:lpstr>
      </vt:variant>
      <vt:variant>
        <vt:i4>1</vt:i4>
      </vt:variant>
      <vt:variant>
        <vt:lpstr>Títulos de slides</vt:lpstr>
      </vt:variant>
      <vt:variant>
        <vt:i4>26</vt:i4>
      </vt:variant>
    </vt:vector>
  </HeadingPairs>
  <TitlesOfParts>
    <vt:vector size="35" baseType="lpstr">
      <vt:lpstr>Arial</vt:lpstr>
      <vt:lpstr>Calibri</vt:lpstr>
      <vt:lpstr>Dosis Bold</vt:lpstr>
      <vt:lpstr>Dosis ExtraLight</vt:lpstr>
      <vt:lpstr>Neo Sans Pro</vt:lpstr>
      <vt:lpstr>Verdana</vt:lpstr>
      <vt:lpstr>Wingdings</vt:lpstr>
      <vt:lpstr>Template PPT_Treinamentos</vt:lpstr>
      <vt:lpstr>Slide do think-cell</vt:lpstr>
      <vt:lpstr>Principais Relatórios</vt:lpstr>
      <vt:lpstr>Introdução</vt:lpstr>
      <vt:lpstr>Permissões de Usuários para Acesso aos relatórios</vt:lpstr>
      <vt:lpstr>Principais Relatórios por Rotina  </vt:lpstr>
      <vt:lpstr>Principais Relatórios por Rotina</vt:lpstr>
      <vt:lpstr>CRM- Relatório Geral </vt:lpstr>
      <vt:lpstr>CRM-Últimas Compras /Vendas   </vt:lpstr>
      <vt:lpstr>Contas a Receber: Extrato de Clientes</vt:lpstr>
      <vt:lpstr>Contas a Pagar: Extrato de Fornecedor</vt:lpstr>
      <vt:lpstr>  Tesouraria: Conta Corrente </vt:lpstr>
      <vt:lpstr>Contabilidade: Livro Razão</vt:lpstr>
      <vt:lpstr>Suprimentos-Notas de Compras </vt:lpstr>
      <vt:lpstr>Suprimentos- Registro de Inventário </vt:lpstr>
      <vt:lpstr>Suprimentos-Histórico Movimento</vt:lpstr>
      <vt:lpstr>Suprimentos- Manutenção</vt:lpstr>
      <vt:lpstr>Manutenção: Compras/Vendas e Saldo por Empresa </vt:lpstr>
      <vt:lpstr>Suprimentos- Histórico de Controle </vt:lpstr>
      <vt:lpstr>Suprimentos- Transferência entre Depósitos </vt:lpstr>
      <vt:lpstr>Faturamento-Movimento diário</vt:lpstr>
      <vt:lpstr>Faturamento-Faturamento por Período </vt:lpstr>
      <vt:lpstr>Faturamento- Faturamento Vendedor </vt:lpstr>
      <vt:lpstr>Faturamento-Produtos/Serv. Vendidos </vt:lpstr>
      <vt:lpstr>Faturamento- Transações TEF </vt:lpstr>
      <vt:lpstr>Faturamento- Conferências de Caixas </vt:lpstr>
      <vt:lpstr>Faturamento-Listagens dos Fechamentos </vt:lpstr>
      <vt:lpstr>Obrigada</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Office</dc:creator>
  <cp:lastModifiedBy>Gislaini Grasielli Cordeiro Bosse</cp:lastModifiedBy>
  <cp:revision>106</cp:revision>
  <cp:lastPrinted>2016-07-04T16:49:09Z</cp:lastPrinted>
  <dcterms:created xsi:type="dcterms:W3CDTF">2016-03-21T18:29:28Z</dcterms:created>
  <dcterms:modified xsi:type="dcterms:W3CDTF">2017-06-20T16:30:29Z</dcterms:modified>
</cp:coreProperties>
</file>