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73" r:id="rId3"/>
    <p:sldId id="274" r:id="rId4"/>
    <p:sldId id="277" r:id="rId5"/>
    <p:sldId id="281" r:id="rId6"/>
    <p:sldId id="275" r:id="rId7"/>
    <p:sldId id="282" r:id="rId8"/>
    <p:sldId id="280" r:id="rId9"/>
    <p:sldId id="278" r:id="rId10"/>
    <p:sldId id="279" r:id="rId11"/>
    <p:sldId id="283" r:id="rId12"/>
    <p:sldId id="271" r:id="rId13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EA9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4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p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4781900" y="2592479"/>
            <a:ext cx="7094136" cy="1381020"/>
          </a:xfrm>
          <a:prstGeom prst="rect">
            <a:avLst/>
          </a:prstGeom>
        </p:spPr>
        <p:txBody>
          <a:bodyPr anchor="b"/>
          <a:lstStyle>
            <a:lvl1pPr algn="r"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6" name="Subtítulo 2"/>
          <p:cNvSpPr>
            <a:spLocks noGrp="1"/>
          </p:cNvSpPr>
          <p:nvPr>
            <p:ph type="subTitle" idx="1"/>
          </p:nvPr>
        </p:nvSpPr>
        <p:spPr>
          <a:xfrm>
            <a:off x="4781900" y="3995228"/>
            <a:ext cx="7094136" cy="90995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7415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drão de conteúdo com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543550"/>
            <a:ext cx="12192001" cy="131445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501938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Retângulo com Canto Aparado do Mesmo Lado 6"/>
          <p:cNvSpPr/>
          <p:nvPr/>
        </p:nvSpPr>
        <p:spPr>
          <a:xfrm>
            <a:off x="330926" y="1025995"/>
            <a:ext cx="11782305" cy="18000"/>
          </a:xfrm>
          <a:prstGeom prst="snip2SameRect">
            <a:avLst>
              <a:gd name="adj1" fmla="val 0"/>
              <a:gd name="adj2" fmla="val 0"/>
            </a:avLst>
          </a:prstGeom>
          <a:gradFill flip="none" rotWithShape="1">
            <a:gsLst>
              <a:gs pos="13000">
                <a:srgbClr val="EA9922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330925" y="79348"/>
            <a:ext cx="11530149" cy="855805"/>
          </a:xfrm>
          <a:prstGeom prst="rect">
            <a:avLst/>
          </a:prstGeom>
        </p:spPr>
        <p:txBody>
          <a:bodyPr anchor="ctr"/>
          <a:lstStyle>
            <a:lvl1pPr algn="l">
              <a:defRPr sz="3800" b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69811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drão de conteúdo com título sem assina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501938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Retângulo com Canto Aparado do Mesmo Lado 6"/>
          <p:cNvSpPr/>
          <p:nvPr/>
        </p:nvSpPr>
        <p:spPr>
          <a:xfrm>
            <a:off x="330926" y="1025995"/>
            <a:ext cx="11782305" cy="18000"/>
          </a:xfrm>
          <a:prstGeom prst="snip2SameRect">
            <a:avLst>
              <a:gd name="adj1" fmla="val 0"/>
              <a:gd name="adj2" fmla="val 0"/>
            </a:avLst>
          </a:prstGeom>
          <a:gradFill flip="none" rotWithShape="1">
            <a:gsLst>
              <a:gs pos="13000">
                <a:srgbClr val="EA9922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330925" y="79348"/>
            <a:ext cx="11530149" cy="855805"/>
          </a:xfrm>
          <a:prstGeom prst="rect">
            <a:avLst/>
          </a:prstGeom>
        </p:spPr>
        <p:txBody>
          <a:bodyPr anchor="ctr"/>
          <a:lstStyle>
            <a:lvl1pPr algn="l">
              <a:defRPr sz="3800" b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1656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delo sem tex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1374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a capa - Mode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095622" y="92845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52B26F6D-C872-4459-AB9D-774B11615F8C}" type="datetime1">
              <a:rPr lang="pt-BR" smtClean="0"/>
              <a:pPr/>
              <a:t>13/08/2015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5888334" y="6375474"/>
            <a:ext cx="6089302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pt-BR" smtClean="0"/>
              <a:t>MATERIAL CONFIDENCIAL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1183814" y="92845"/>
            <a:ext cx="92109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E3C53022-CFD8-4DD6-BEF2-E5DA968542F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4883500" y="2592479"/>
            <a:ext cx="7094136" cy="1381020"/>
          </a:xfrm>
          <a:prstGeom prst="rect">
            <a:avLst/>
          </a:prstGeom>
        </p:spPr>
        <p:txBody>
          <a:bodyPr anchor="b"/>
          <a:lstStyle>
            <a:lvl1pPr algn="r"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8" name="Subtítulo 2"/>
          <p:cNvSpPr>
            <a:spLocks noGrp="1"/>
          </p:cNvSpPr>
          <p:nvPr>
            <p:ph type="subTitle" idx="1"/>
          </p:nvPr>
        </p:nvSpPr>
        <p:spPr>
          <a:xfrm>
            <a:off x="4883500" y="3995228"/>
            <a:ext cx="7094136" cy="90995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778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odelo sem tex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4561951" y="2639187"/>
            <a:ext cx="7456296" cy="1688123"/>
          </a:xfrm>
          <a:prstGeom prst="rect">
            <a:avLst/>
          </a:prstGeom>
        </p:spPr>
        <p:txBody>
          <a:bodyPr anchor="ctr"/>
          <a:lstStyle>
            <a:lvl1pPr>
              <a:defRPr sz="3800" b="1">
                <a:solidFill>
                  <a:schemeClr val="tx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cxnSp>
        <p:nvCxnSpPr>
          <p:cNvPr id="5" name="Conector reto 4"/>
          <p:cNvCxnSpPr/>
          <p:nvPr userDrawn="1"/>
        </p:nvCxnSpPr>
        <p:spPr>
          <a:xfrm>
            <a:off x="3958046" y="2011680"/>
            <a:ext cx="0" cy="292608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072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8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4" r:id="rId2"/>
    <p:sldLayoutId id="2147483678" r:id="rId3"/>
    <p:sldLayoutId id="2147483677" r:id="rId4"/>
    <p:sldLayoutId id="2147483671" r:id="rId5"/>
    <p:sldLayoutId id="2147483679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sz="4000" dirty="0" smtClean="0">
                <a:solidFill>
                  <a:schemeClr val="bg1"/>
                </a:solidFill>
              </a:rPr>
              <a:t>Apoio á Operações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dirty="0" smtClean="0"/>
              <a:t>Transferência entre depósitos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25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Suprimentos&gt; Estoque&gt; Relatórios&gt; Transferência entre depósitos&gt;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Relatório Filtros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347" y="1939553"/>
            <a:ext cx="7058025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9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Suprimentos&gt; Estoque&gt; Relatórios&gt; Transferência entre depósitos&gt; Após informar os filtros: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Relatório Resultados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1906215"/>
            <a:ext cx="11136268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06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65938" y="1970468"/>
            <a:ext cx="7652309" cy="2962139"/>
          </a:xfrm>
        </p:spPr>
        <p:txBody>
          <a:bodyPr/>
          <a:lstStyle/>
          <a:p>
            <a:pPr algn="l"/>
            <a:r>
              <a:rPr lang="pt-BR" dirty="0"/>
              <a:t>Transferência entre depósitos</a:t>
            </a:r>
            <a:r>
              <a:rPr lang="pt-BR" dirty="0">
                <a:solidFill>
                  <a:schemeClr val="bg1"/>
                </a:solidFill>
              </a:rPr>
              <a:t/>
            </a:r>
            <a:br>
              <a:rPr lang="pt-BR" dirty="0">
                <a:solidFill>
                  <a:schemeClr val="bg1"/>
                </a:solidFill>
              </a:rPr>
            </a:br>
            <a:r>
              <a:rPr lang="pt-BR" dirty="0" smtClean="0"/>
              <a:t>Obrigada</a:t>
            </a:r>
            <a:r>
              <a:rPr lang="pt-BR" dirty="0" smtClean="0"/>
              <a:t>!</a:t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sz="2400" dirty="0" smtClean="0"/>
              <a:t>Gislaini Bosse</a:t>
            </a:r>
            <a:br>
              <a:rPr lang="pt-BR" sz="2400" dirty="0" smtClean="0"/>
            </a:br>
            <a:r>
              <a:rPr lang="pt-BR" sz="2400" dirty="0"/>
              <a:t>g</a:t>
            </a:r>
            <a:r>
              <a:rPr lang="pt-BR" sz="2400" dirty="0" smtClean="0"/>
              <a:t>islaini.bosse@linx.com.br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9146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Informar ao sistema de forma gerencial a movimentação das mercadorias entre os depósitos da loja.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Lembrando que os depósitos são por empresa.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 da funcionalidade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99930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Faturamento&gt; Cadastros Auxiliares&gt; Serie Própria&gt;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Serie: Até 3 dígitos (pode ser alfanumérico)</a:t>
            </a:r>
          </a:p>
          <a:p>
            <a:endParaRPr lang="pt-BR" sz="1600" dirty="0" smtClean="0">
              <a:solidFill>
                <a:schemeClr val="tx1"/>
              </a:solidFill>
            </a:endParaRPr>
          </a:p>
          <a:p>
            <a:endParaRPr lang="pt-BR" sz="1600" dirty="0">
              <a:solidFill>
                <a:schemeClr val="tx1"/>
              </a:solidFill>
            </a:endParaRPr>
          </a:p>
          <a:p>
            <a:endParaRPr lang="pt-BR" sz="1600" dirty="0" smtClean="0">
              <a:solidFill>
                <a:schemeClr val="tx1"/>
              </a:solidFill>
            </a:endParaRPr>
          </a:p>
          <a:p>
            <a:r>
              <a:rPr lang="pt-BR" sz="1600" dirty="0" smtClean="0">
                <a:solidFill>
                  <a:schemeClr val="tx1"/>
                </a:solidFill>
              </a:rPr>
              <a:t>Empresa: Selecionar a empresa</a:t>
            </a:r>
          </a:p>
          <a:p>
            <a:r>
              <a:rPr lang="pt-BR" sz="1600" dirty="0" err="1" smtClean="0">
                <a:solidFill>
                  <a:schemeClr val="tx1"/>
                </a:solidFill>
              </a:rPr>
              <a:t>Disponivel</a:t>
            </a:r>
            <a:r>
              <a:rPr lang="pt-BR" sz="1600" dirty="0" smtClean="0">
                <a:solidFill>
                  <a:schemeClr val="tx1"/>
                </a:solidFill>
              </a:rPr>
              <a:t> para </a:t>
            </a:r>
            <a:r>
              <a:rPr lang="pt-BR" sz="1600" dirty="0" err="1" smtClean="0">
                <a:solidFill>
                  <a:schemeClr val="tx1"/>
                </a:solidFill>
              </a:rPr>
              <a:t>Nfe</a:t>
            </a:r>
            <a:r>
              <a:rPr lang="pt-BR" sz="1600" dirty="0" smtClean="0">
                <a:solidFill>
                  <a:schemeClr val="tx1"/>
                </a:solidFill>
              </a:rPr>
              <a:t>: Não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Numeração automática: Sim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Utiliza Selo Fiscal: Não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Modelo: Gerencial (</a:t>
            </a:r>
            <a:r>
              <a:rPr lang="pt-BR" sz="1600" dirty="0" err="1" smtClean="0">
                <a:solidFill>
                  <a:schemeClr val="tx1"/>
                </a:solidFill>
              </a:rPr>
              <a:t>Transf</a:t>
            </a:r>
            <a:r>
              <a:rPr lang="pt-BR" sz="1600" dirty="0" smtClean="0">
                <a:solidFill>
                  <a:schemeClr val="tx1"/>
                </a:solidFill>
              </a:rPr>
              <a:t>. Entre Depósitos)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Série: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195" y="2278822"/>
            <a:ext cx="6619875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69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979" y="2794715"/>
            <a:ext cx="6800045" cy="3657599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Faturamento&gt; Cadastros Auxiliares&gt; Natureza de operação&gt;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Operação:  Criar uma para entrada, e uma para saída.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Utilizar preço: Custo</a:t>
            </a:r>
          </a:p>
          <a:p>
            <a:r>
              <a:rPr lang="pt-BR" sz="1600" dirty="0" smtClean="0">
                <a:solidFill>
                  <a:schemeClr val="tx1"/>
                </a:solidFill>
              </a:rPr>
              <a:t>Em outros: ao selecionar a opção de transferência entre depósitos automaticamente a opção atualiza estoque fica seleciona e as demais impossibilitadas de serem marcadas: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Natureza de Operação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3526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CRM&gt; Cadastro&gt;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Realizar o cadastro da própria empresa com seu devido CNPJ e demais dados.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sz="1800" dirty="0">
              <a:solidFill>
                <a:schemeClr val="tx1"/>
              </a:solidFill>
            </a:endParaRPr>
          </a:p>
          <a:p>
            <a:r>
              <a:rPr lang="pt-BR" sz="1800" dirty="0">
                <a:solidFill>
                  <a:schemeClr val="tx1"/>
                </a:solidFill>
              </a:rPr>
              <a:t>(**caso </a:t>
            </a:r>
            <a:r>
              <a:rPr lang="pt-BR" sz="1800" dirty="0" smtClean="0">
                <a:solidFill>
                  <a:schemeClr val="tx1"/>
                </a:solidFill>
              </a:rPr>
              <a:t>já exista um cadastro próprio da loja, pode desconsiderar esta etapa.)</a:t>
            </a:r>
            <a:endParaRPr lang="pt-BR" sz="1800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CRM&gt;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84" y="2240514"/>
            <a:ext cx="6996784" cy="255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898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Empresa&gt; Parâmetros Globais&gt; Estoque&gt;</a:t>
            </a:r>
            <a:r>
              <a:rPr lang="pt-BR" b="1" dirty="0">
                <a:solidFill>
                  <a:schemeClr val="tx1"/>
                </a:solidFill>
              </a:rPr>
              <a:t>Transferência entre </a:t>
            </a:r>
            <a:r>
              <a:rPr lang="pt-BR" b="1" dirty="0" smtClean="0">
                <a:solidFill>
                  <a:schemeClr val="tx1"/>
                </a:solidFill>
              </a:rPr>
              <a:t>depósitos</a:t>
            </a:r>
          </a:p>
          <a:p>
            <a:r>
              <a:rPr lang="pt-BR" sz="1800" dirty="0" smtClean="0">
                <a:solidFill>
                  <a:schemeClr val="tx1"/>
                </a:solidFill>
              </a:rPr>
              <a:t>Natureza de </a:t>
            </a:r>
            <a:r>
              <a:rPr lang="pt-BR" sz="1800" dirty="0">
                <a:solidFill>
                  <a:schemeClr val="tx1"/>
                </a:solidFill>
              </a:rPr>
              <a:t>O</a:t>
            </a:r>
            <a:r>
              <a:rPr lang="pt-BR" sz="1800" dirty="0" smtClean="0">
                <a:solidFill>
                  <a:schemeClr val="tx1"/>
                </a:solidFill>
              </a:rPr>
              <a:t>peração Entrada: Irá listar apenas as naturezas selecionadas “Transferência entre depósitos” de entrada</a:t>
            </a:r>
          </a:p>
          <a:p>
            <a:r>
              <a:rPr lang="pt-BR" sz="1800" dirty="0">
                <a:solidFill>
                  <a:schemeClr val="tx1"/>
                </a:solidFill>
              </a:rPr>
              <a:t>Natureza de Operação </a:t>
            </a:r>
            <a:r>
              <a:rPr lang="pt-BR" sz="1800" dirty="0" smtClean="0">
                <a:solidFill>
                  <a:schemeClr val="tx1"/>
                </a:solidFill>
              </a:rPr>
              <a:t>Saída: Irá </a:t>
            </a:r>
            <a:r>
              <a:rPr lang="pt-BR" sz="1800" dirty="0">
                <a:solidFill>
                  <a:schemeClr val="tx1"/>
                </a:solidFill>
              </a:rPr>
              <a:t>listar apenas as naturezas selecionadas “Transferência entre depósitos” de </a:t>
            </a:r>
            <a:r>
              <a:rPr lang="pt-BR" sz="1800" dirty="0" smtClean="0">
                <a:solidFill>
                  <a:schemeClr val="tx1"/>
                </a:solidFill>
              </a:rPr>
              <a:t>saída</a:t>
            </a:r>
          </a:p>
          <a:p>
            <a:r>
              <a:rPr lang="pt-BR" sz="1800" dirty="0" smtClean="0">
                <a:solidFill>
                  <a:schemeClr val="tx1"/>
                </a:solidFill>
              </a:rPr>
              <a:t>Cliente: Informar o código de cadastro da Própria loja</a:t>
            </a:r>
          </a:p>
          <a:p>
            <a:r>
              <a:rPr lang="pt-BR" sz="1800" dirty="0" smtClean="0">
                <a:solidFill>
                  <a:schemeClr val="tx1"/>
                </a:solidFill>
              </a:rPr>
              <a:t>Plano de pagamento: Qualquer plano</a:t>
            </a:r>
          </a:p>
          <a:p>
            <a:r>
              <a:rPr lang="pt-BR" sz="1800" dirty="0" smtClean="0">
                <a:solidFill>
                  <a:schemeClr val="tx1"/>
                </a:solidFill>
              </a:rPr>
              <a:t>Vendedor: Qualquer vendedor</a:t>
            </a:r>
          </a:p>
          <a:p>
            <a:r>
              <a:rPr lang="pt-BR" sz="1800" dirty="0" smtClean="0">
                <a:solidFill>
                  <a:schemeClr val="tx1"/>
                </a:solidFill>
              </a:rPr>
              <a:t>Serie: Irá lista apenas as series modelo: “</a:t>
            </a:r>
            <a:r>
              <a:rPr lang="pt-BR" sz="1800" dirty="0">
                <a:solidFill>
                  <a:schemeClr val="tx1"/>
                </a:solidFill>
              </a:rPr>
              <a:t>Gerencial </a:t>
            </a:r>
            <a:r>
              <a:rPr lang="pt-BR" sz="1800" dirty="0" smtClean="0">
                <a:solidFill>
                  <a:schemeClr val="tx1"/>
                </a:solidFill>
              </a:rPr>
              <a:t>(</a:t>
            </a:r>
            <a:r>
              <a:rPr lang="pt-BR" sz="1800" dirty="0" err="1" smtClean="0">
                <a:solidFill>
                  <a:schemeClr val="tx1"/>
                </a:solidFill>
              </a:rPr>
              <a:t>Transf</a:t>
            </a:r>
            <a:r>
              <a:rPr lang="pt-BR" sz="1800" dirty="0">
                <a:solidFill>
                  <a:schemeClr val="tx1"/>
                </a:solidFill>
              </a:rPr>
              <a:t>. Entre Depósitos</a:t>
            </a:r>
            <a:r>
              <a:rPr lang="pt-BR" sz="1800" dirty="0" smtClean="0">
                <a:solidFill>
                  <a:schemeClr val="tx1"/>
                </a:solidFill>
              </a:rPr>
              <a:t>)”</a:t>
            </a:r>
            <a:endParaRPr lang="pt-BR" sz="1800" dirty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Parâmetros Globais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3833544"/>
            <a:ext cx="739140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799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Empresa&gt; Parâmetros Globais&gt; Acesso Restrito&gt; Estoque:</a:t>
            </a: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Habilitar Relatório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215" y="3037200"/>
            <a:ext cx="6305257" cy="96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55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85" y="3071964"/>
            <a:ext cx="8993057" cy="888642"/>
          </a:xfrm>
          <a:prstGeom prst="rect">
            <a:avLst/>
          </a:prstGeom>
        </p:spPr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0" y="1134836"/>
            <a:ext cx="11861075" cy="1659879"/>
          </a:xfrm>
        </p:spPr>
        <p:txBody>
          <a:bodyPr/>
          <a:lstStyle/>
          <a:p>
            <a:pPr lvl="0"/>
            <a:r>
              <a:rPr lang="pt-BR" dirty="0" smtClean="0">
                <a:solidFill>
                  <a:schemeClr val="tx1"/>
                </a:solidFill>
              </a:rPr>
              <a:t>Empresa&gt; Segurança&gt; Configurar Usuários&gt; Alterar as permissões do usuário&gt; Grupo Estoque&gt; subgrupo  </a:t>
            </a:r>
            <a:r>
              <a:rPr lang="pt-BR" b="1" dirty="0">
                <a:solidFill>
                  <a:schemeClr val="tx1"/>
                </a:solidFill>
                <a:latin typeface="Arial" panose="020B0604020202020204" pitchFamily="34" charset="0"/>
              </a:rPr>
              <a:t> PERMISSÕES PARA OS RELATÓRIOS DE ESTOQUE</a:t>
            </a:r>
            <a:r>
              <a:rPr lang="pt-BR" sz="20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pt-BR" sz="36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27894" y="119062"/>
            <a:ext cx="11530149" cy="855805"/>
          </a:xfrm>
        </p:spPr>
        <p:txBody>
          <a:bodyPr/>
          <a:lstStyle/>
          <a:p>
            <a:r>
              <a:rPr lang="pt-BR" dirty="0" smtClean="0"/>
              <a:t>Permissão de usuário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05823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446836" y="1121957"/>
            <a:ext cx="11530149" cy="5019385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Faturamento&gt; Emissão de Nota fiscal&gt; Ao final da pagina no canto direito clique em: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b="1" i="1" dirty="0" smtClean="0">
                <a:solidFill>
                  <a:schemeClr val="tx1"/>
                </a:solidFill>
              </a:rPr>
              <a:t>Informe os itens e finalize a nota fiscal:</a:t>
            </a:r>
            <a:endParaRPr lang="pt-BR" b="1" i="1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Funcionalidade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824" y="1772814"/>
            <a:ext cx="3365599" cy="565531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6379" y="1772814"/>
            <a:ext cx="3733800" cy="1647825"/>
          </a:xfrm>
          <a:prstGeom prst="rect">
            <a:avLst/>
          </a:prstGeom>
        </p:spPr>
      </p:pic>
      <p:sp>
        <p:nvSpPr>
          <p:cNvPr id="6" name="Seta para a direita 5"/>
          <p:cNvSpPr/>
          <p:nvPr/>
        </p:nvSpPr>
        <p:spPr>
          <a:xfrm>
            <a:off x="4327301" y="2150772"/>
            <a:ext cx="566671" cy="44595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18" y="3799268"/>
            <a:ext cx="9865216" cy="260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849967"/>
      </p:ext>
    </p:extLst>
  </p:cSld>
  <p:clrMapOvr>
    <a:masterClrMapping/>
  </p:clrMapOvr>
</p:sld>
</file>

<file path=ppt/theme/theme1.xml><?xml version="1.0" encoding="utf-8"?>
<a:theme xmlns:a="http://schemas.openxmlformats.org/drawingml/2006/main" name="Lin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" id="{06FA45E5-6951-4423-99B8-F8DBBC3A8728}" vid="{173C750A-0E93-4633-8AC7-9BF4EC84679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Linx</Template>
  <TotalTime>1752</TotalTime>
  <Words>350</Words>
  <Application>Microsoft Office PowerPoint</Application>
  <PresentationFormat>Widescreen</PresentationFormat>
  <Paragraphs>60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5" baseType="lpstr">
      <vt:lpstr>Arial</vt:lpstr>
      <vt:lpstr>Calibri</vt:lpstr>
      <vt:lpstr>Linx</vt:lpstr>
      <vt:lpstr>Apoio á Operações</vt:lpstr>
      <vt:lpstr>Objetivo da funcionalidade</vt:lpstr>
      <vt:lpstr>Cadastro de Série:</vt:lpstr>
      <vt:lpstr>Cadastro de Natureza de Operação</vt:lpstr>
      <vt:lpstr>Cadastro de CRM&gt;</vt:lpstr>
      <vt:lpstr>Parâmetros Globais</vt:lpstr>
      <vt:lpstr>Habilitar Relatório</vt:lpstr>
      <vt:lpstr>Permissão de usuário</vt:lpstr>
      <vt:lpstr>Funcionalidade</vt:lpstr>
      <vt:lpstr>Relatório Filtros</vt:lpstr>
      <vt:lpstr>Relatório Resultados</vt:lpstr>
      <vt:lpstr>Transferência entre depósitos Obrigada!  Gislaini Bosse gislaini.bosse@linx.com.br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Danilo de Lara</dc:creator>
  <cp:lastModifiedBy>Gislaini Grasielli Cordeiro Bosse</cp:lastModifiedBy>
  <cp:revision>56</cp:revision>
  <dcterms:created xsi:type="dcterms:W3CDTF">2015-07-10T18:35:20Z</dcterms:created>
  <dcterms:modified xsi:type="dcterms:W3CDTF">2015-08-13T18:24:48Z</dcterms:modified>
</cp:coreProperties>
</file>