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95" r:id="rId3"/>
    <p:sldId id="296" r:id="rId4"/>
    <p:sldId id="274" r:id="rId5"/>
    <p:sldId id="272" r:id="rId6"/>
    <p:sldId id="273" r:id="rId7"/>
    <p:sldId id="275" r:id="rId8"/>
    <p:sldId id="297" r:id="rId9"/>
    <p:sldId id="298" r:id="rId10"/>
    <p:sldId id="277" r:id="rId11"/>
    <p:sldId id="282" r:id="rId12"/>
    <p:sldId id="281" r:id="rId13"/>
    <p:sldId id="279" r:id="rId14"/>
    <p:sldId id="280" r:id="rId15"/>
    <p:sldId id="283" r:id="rId16"/>
    <p:sldId id="285" r:id="rId17"/>
    <p:sldId id="286" r:id="rId18"/>
    <p:sldId id="287" r:id="rId19"/>
    <p:sldId id="289" r:id="rId20"/>
    <p:sldId id="290" r:id="rId21"/>
    <p:sldId id="291" r:id="rId22"/>
    <p:sldId id="292" r:id="rId23"/>
    <p:sldId id="293" r:id="rId24"/>
    <p:sldId id="294" r:id="rId25"/>
    <p:sldId id="299" r:id="rId26"/>
    <p:sldId id="271" r:id="rId27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A9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47819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6" name="Subtítulo 2"/>
          <p:cNvSpPr>
            <a:spLocks noGrp="1"/>
          </p:cNvSpPr>
          <p:nvPr>
            <p:ph type="subTitle" idx="1"/>
          </p:nvPr>
        </p:nvSpPr>
        <p:spPr>
          <a:xfrm>
            <a:off x="47819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7415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3550"/>
            <a:ext cx="12192001" cy="131445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981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 sem assina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165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37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 capa - Mode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095622" y="92845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2B26F6D-C872-4459-AB9D-774B11615F8C}" type="datetime1">
              <a:rPr lang="pt-BR" smtClean="0"/>
              <a:pPr/>
              <a:t>06/11/2015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888334" y="6375474"/>
            <a:ext cx="608930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pt-BR" smtClean="0"/>
              <a:t>MATERIAL CONFIDENCIAL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83814" y="92845"/>
            <a:ext cx="92109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E3C53022-CFD8-4DD6-BEF2-E5DA968542F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48835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"/>
          </p:nvPr>
        </p:nvSpPr>
        <p:spPr>
          <a:xfrm>
            <a:off x="48835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7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561951" y="2639187"/>
            <a:ext cx="7456296" cy="1688123"/>
          </a:xfrm>
          <a:prstGeom prst="rect">
            <a:avLst/>
          </a:prstGeom>
        </p:spPr>
        <p:txBody>
          <a:bodyPr anchor="ctr"/>
          <a:lstStyle>
            <a:lvl1pPr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5" name="Conector reto 4"/>
          <p:cNvCxnSpPr/>
          <p:nvPr userDrawn="1"/>
        </p:nvCxnSpPr>
        <p:spPr>
          <a:xfrm>
            <a:off x="3958046" y="2011680"/>
            <a:ext cx="0" cy="292608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07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8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4" r:id="rId2"/>
    <p:sldLayoutId id="2147483678" r:id="rId3"/>
    <p:sldLayoutId id="2147483677" r:id="rId4"/>
    <p:sldLayoutId id="2147483671" r:id="rId5"/>
    <p:sldLayoutId id="2147483679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sz="4000" dirty="0" smtClean="0">
                <a:solidFill>
                  <a:schemeClr val="bg1"/>
                </a:solidFill>
              </a:rPr>
              <a:t>Apoio á Operações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Serviços no POS</a:t>
            </a:r>
          </a:p>
          <a:p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>
                <a:solidFill>
                  <a:srgbClr val="FF0000"/>
                </a:solidFill>
              </a:rPr>
              <a:t>***Configurar somente Para emissão de </a:t>
            </a:r>
            <a:r>
              <a:rPr lang="pt-BR" dirty="0" smtClean="0">
                <a:solidFill>
                  <a:srgbClr val="FF0000"/>
                </a:solidFill>
              </a:rPr>
              <a:t>CF:</a:t>
            </a:r>
            <a:endParaRPr lang="pt-BR" dirty="0">
              <a:solidFill>
                <a:srgbClr val="FF0000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Para POS PAF em que o município aceita a venda de serviços através da ECF é preciso ter a alíquota de serviço devidamente cadastrada na ECF e preenchida no ERP (acesso restrito&gt; Emissor de CF&gt; cadastrar&gt;)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O cadastro deve ser feito de acordo com o modelo padrão de cada ECF.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Observe que o item </a:t>
            </a:r>
            <a:r>
              <a:rPr lang="pt-BR" dirty="0" err="1" smtClean="0">
                <a:solidFill>
                  <a:schemeClr val="tx1"/>
                </a:solidFill>
              </a:rPr>
              <a:t>Aliquotas</a:t>
            </a:r>
            <a:r>
              <a:rPr lang="pt-BR" dirty="0" smtClean="0">
                <a:solidFill>
                  <a:schemeClr val="tx1"/>
                </a:solidFill>
              </a:rPr>
              <a:t> de ISS possui a cor bege, diferenciada da alíquota de ICMS tome cuidado ao realizar o cadastro.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Parâmetros Globais – Cadastro de ECF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087" y="2595562"/>
            <a:ext cx="545782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07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888" y="2421228"/>
            <a:ext cx="6829425" cy="3219450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***Configurar somente Para emissão de RPS: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Faturamento&gt; Cadastros Auxiliares&gt; Serie Própria&gt;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Serie: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45385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63" y="2752336"/>
            <a:ext cx="5724525" cy="173355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Parâmetros Globais </a:t>
            </a:r>
            <a:r>
              <a:rPr lang="pt-BR" dirty="0" smtClean="0"/>
              <a:t>– Acesso Restrito POS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76211" y="1275008"/>
            <a:ext cx="108609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***Exclusivo para o ramo de depilação</a:t>
            </a:r>
          </a:p>
          <a:p>
            <a:r>
              <a:rPr lang="pt-BR" dirty="0" smtClean="0"/>
              <a:t>Caso a ficha de atendimento seja aderente ao modelo de negócio do cliente é necessário ativar no portal o ramo de depilação através de chamado para fila 47.5</a:t>
            </a:r>
          </a:p>
          <a:p>
            <a:r>
              <a:rPr lang="pt-BR" dirty="0" smtClean="0"/>
              <a:t>Criar uma natureza de “Recibo provisório de Serv.) e vincular ao parâmetro abaixo.</a:t>
            </a:r>
          </a:p>
          <a:p>
            <a:r>
              <a:rPr lang="pt-BR" dirty="0" smtClean="0"/>
              <a:t>Caso não esteja habilitado o ramo no portal esta configuração não irá existir.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25" y="5381236"/>
            <a:ext cx="9985220" cy="83820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30925" y="4485886"/>
            <a:ext cx="10706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Ainda no Ramo de depilação, sempre que remover o POS e preciso for instalar novamente, para que esta serie esteja disponível é necessário acessar: acesso restrito&gt; POS&gt; e desfazer o vinculo da serie ao serial do computador.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6255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Acesse o portal POS disponível na página inicial do ERP e baixe o instalador e Atualizador de acordo com que está disponível no portal do cliente.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Caso o portal não possua o “portal POS” abrir um chamado para correção.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Instalar POS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386" y="3435707"/>
            <a:ext cx="59912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375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34" y="1519707"/>
            <a:ext cx="3819525" cy="2847975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Selecione a empresa&gt;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Logar</a:t>
            </a:r>
            <a:r>
              <a:rPr lang="pt-BR" dirty="0" smtClean="0"/>
              <a:t> no POS: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34" y="3327760"/>
            <a:ext cx="4495800" cy="141922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9583" y="3519911"/>
            <a:ext cx="6020605" cy="2454147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679583" y="1934811"/>
            <a:ext cx="60206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Selecione o tipo de PVD, lembrando que esta tela irá aparecer somente para POS em modo de RPS. </a:t>
            </a:r>
          </a:p>
          <a:p>
            <a:r>
              <a:rPr lang="pt-BR" dirty="0" smtClean="0"/>
              <a:t>Na opção sem </a:t>
            </a:r>
            <a:r>
              <a:rPr lang="pt-BR" dirty="0" err="1" smtClean="0"/>
              <a:t>Ecf</a:t>
            </a:r>
            <a:r>
              <a:rPr lang="pt-BR" dirty="0" smtClean="0"/>
              <a:t> poderá ser emitido apenas RPS ou </a:t>
            </a:r>
            <a:r>
              <a:rPr lang="pt-BR" dirty="0" err="1" smtClean="0"/>
              <a:t>pré</a:t>
            </a:r>
            <a:r>
              <a:rPr lang="pt-BR" dirty="0" smtClean="0"/>
              <a:t> vendas e </a:t>
            </a:r>
            <a:r>
              <a:rPr lang="pt-BR" dirty="0" err="1" smtClean="0"/>
              <a:t>Davs</a:t>
            </a:r>
            <a:r>
              <a:rPr lang="pt-BR" dirty="0" smtClean="0"/>
              <a:t>.</a:t>
            </a:r>
          </a:p>
          <a:p>
            <a:r>
              <a:rPr lang="pt-BR" dirty="0">
                <a:solidFill>
                  <a:srgbClr val="FF0000"/>
                </a:solidFill>
              </a:rPr>
              <a:t>***Configurar somente Para emissão de RPS:</a:t>
            </a: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176561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4391503"/>
            <a:ext cx="6591300" cy="1847850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3256667"/>
          </a:xfrm>
        </p:spPr>
        <p:txBody>
          <a:bodyPr>
            <a:normAutofit fontScale="85000" lnSpcReduction="10000"/>
          </a:bodyPr>
          <a:lstStyle/>
          <a:p>
            <a:r>
              <a:rPr lang="pt-BR" dirty="0">
                <a:solidFill>
                  <a:srgbClr val="FF0000"/>
                </a:solidFill>
              </a:rPr>
              <a:t>***Configurar somente Para emissão de RPS</a:t>
            </a:r>
            <a:r>
              <a:rPr lang="pt-BR" dirty="0" smtClean="0">
                <a:solidFill>
                  <a:srgbClr val="FF0000"/>
                </a:solidFill>
              </a:rPr>
              <a:t>: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PDV sem ECF: </a:t>
            </a:r>
            <a:r>
              <a:rPr lang="pt-BR" dirty="0">
                <a:solidFill>
                  <a:schemeClr val="tx1"/>
                </a:solidFill>
              </a:rPr>
              <a:t>Exclusivo para RPS ou Emissão de </a:t>
            </a:r>
            <a:r>
              <a:rPr lang="pt-BR" dirty="0" err="1">
                <a:solidFill>
                  <a:schemeClr val="tx1"/>
                </a:solidFill>
              </a:rPr>
              <a:t>Pré</a:t>
            </a:r>
            <a:r>
              <a:rPr lang="pt-BR" dirty="0">
                <a:solidFill>
                  <a:schemeClr val="tx1"/>
                </a:solidFill>
              </a:rPr>
              <a:t> vendas e DAVS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PDV com ECF: Modo completo. É possível realizar vendas de produtos, emitir RPS , </a:t>
            </a:r>
            <a:r>
              <a:rPr lang="pt-BR" dirty="0" err="1" smtClean="0">
                <a:solidFill>
                  <a:schemeClr val="tx1"/>
                </a:solidFill>
              </a:rPr>
              <a:t>Pré</a:t>
            </a:r>
            <a:r>
              <a:rPr lang="pt-BR" dirty="0" smtClean="0">
                <a:solidFill>
                  <a:schemeClr val="tx1"/>
                </a:solidFill>
              </a:rPr>
              <a:t> vendas e DAVS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PDV com ECF ou sem ECF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25" y="1839244"/>
            <a:ext cx="64293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10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791" y="2189408"/>
            <a:ext cx="3067050" cy="2800350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7"/>
            <a:ext cx="11530149" cy="1762910"/>
          </a:xfrm>
        </p:spPr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***Configurar somente Para emissão de RPS: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No POS modo RPS ao instalar deverá ser selecionado a serie de RPS a ser utilizada para venda de serviços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Serie RPS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391" y="4672729"/>
            <a:ext cx="32194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132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98" y="1877640"/>
            <a:ext cx="3019425" cy="2133600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616691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Escolha o ECF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923" y="1877640"/>
            <a:ext cx="4095750" cy="14001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99" y="4011240"/>
            <a:ext cx="4743450" cy="25908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798" y="4058865"/>
            <a:ext cx="4619625" cy="2543175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540913" y="4058865"/>
            <a:ext cx="1712890" cy="5388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5812798" y="4058865"/>
            <a:ext cx="1682706" cy="5388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9001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466220" y="-500781"/>
            <a:ext cx="11530149" cy="501938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Tela POS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1419897"/>
            <a:ext cx="5561124" cy="395927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343" y="1419897"/>
            <a:ext cx="5666673" cy="4195292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330925" y="1419897"/>
            <a:ext cx="789537" cy="3702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0381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828" y="1635617"/>
            <a:ext cx="7762875" cy="4276725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***Somente Para emissão de RPS:</a:t>
            </a:r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 da RPS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4457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Atualmente há duas formas de vendas de serviços no POS </a:t>
            </a:r>
            <a:r>
              <a:rPr lang="pt-BR" dirty="0" err="1">
                <a:solidFill>
                  <a:schemeClr val="tx1"/>
                </a:solidFill>
              </a:rPr>
              <a:t>M</a:t>
            </a:r>
            <a:r>
              <a:rPr lang="pt-BR" dirty="0" err="1" smtClean="0">
                <a:solidFill>
                  <a:schemeClr val="tx1"/>
                </a:solidFill>
              </a:rPr>
              <a:t>icrovix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1- Venda através de emissão de RPS (Recibo provisório de vendas), o qual após emitido no POS, deve ser enviado para a prefeitura do município para que se torne uma NF. Atualmente temos o arquivo para envio em lote para Prefeitura de SP, aos demais municípios é preciso entrar e emitir manualmente. (para informações do processo manual consulte o contador)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2- Venda através de CF. Neste caso é necessário que o município autorize a emissão de vendas desta natureza através do emissor de CF. Se autorizado é necessário que o ECF possua alíquotas de ISS devidamente cadastradas.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Atualmente não é possível emitir um documento de SAT ou NFCE de serviços.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Para </a:t>
            </a:r>
            <a:r>
              <a:rPr lang="pt-BR" dirty="0">
                <a:solidFill>
                  <a:schemeClr val="tx1"/>
                </a:solidFill>
              </a:rPr>
              <a:t>realizar vendas de serviços no módulo de POS SAT ou NFCE, o serviço é lançado </a:t>
            </a:r>
            <a:r>
              <a:rPr lang="pt-BR" smtClean="0">
                <a:solidFill>
                  <a:schemeClr val="tx1"/>
                </a:solidFill>
              </a:rPr>
              <a:t>através de RPS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Não tem como Emitir CF e RPS, deve ser definido apenas uma forma de emissão por empresa.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Está em analise uma melhoria para emissão de serviços através se SAT/NFCE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Serviços no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616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070" y="1482979"/>
            <a:ext cx="5048519" cy="4532706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Detalhes da RPS</a:t>
            </a:r>
            <a:endParaRPr lang="pt-BR" dirty="0"/>
          </a:p>
        </p:txBody>
      </p:sp>
      <p:sp>
        <p:nvSpPr>
          <p:cNvPr id="5" name="Seta para a direita 4"/>
          <p:cNvSpPr/>
          <p:nvPr/>
        </p:nvSpPr>
        <p:spPr>
          <a:xfrm>
            <a:off x="6375042" y="4893972"/>
            <a:ext cx="605307" cy="5537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980349" y="4570702"/>
            <a:ext cx="49970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Veja no RPS as informações de “serviços prestados” se este campo estiver vazio significa que o campo “LC 116” do cadastro do produto estava com um </a:t>
            </a:r>
            <a:r>
              <a:rPr lang="pt-BR" dirty="0" err="1" smtClean="0"/>
              <a:t>cód</a:t>
            </a:r>
            <a:r>
              <a:rPr lang="pt-BR" dirty="0" smtClean="0"/>
              <a:t> errado.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147796" y="1024400"/>
            <a:ext cx="340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***Somente </a:t>
            </a:r>
            <a:r>
              <a:rPr lang="pt-BR" dirty="0">
                <a:solidFill>
                  <a:srgbClr val="FF0000"/>
                </a:solidFill>
              </a:rPr>
              <a:t>Para emissão de RPS: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71673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2751388"/>
            <a:ext cx="6044117" cy="4106611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***Somente Para emissão de RPS:</a:t>
            </a:r>
            <a:endParaRPr lang="pt-BR" dirty="0"/>
          </a:p>
          <a:p>
            <a:r>
              <a:rPr lang="pt-BR" dirty="0" smtClean="0">
                <a:solidFill>
                  <a:schemeClr val="tx1"/>
                </a:solidFill>
              </a:rPr>
              <a:t>A impressão irá buscar as impressoras disponíveis no Windows.</a:t>
            </a:r>
          </a:p>
          <a:p>
            <a:r>
              <a:rPr lang="pt-BR" dirty="0" err="1" smtClean="0">
                <a:solidFill>
                  <a:schemeClr val="tx1"/>
                </a:solidFill>
              </a:rPr>
              <a:t>È</a:t>
            </a:r>
            <a:r>
              <a:rPr lang="pt-BR" dirty="0" smtClean="0">
                <a:solidFill>
                  <a:schemeClr val="tx1"/>
                </a:solidFill>
              </a:rPr>
              <a:t> indicado que seja feito em PDF ou em impressora a laser. O layout não suporte impressoras térmicas/ Matricial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Impressão de RPS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9345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0" y="1764644"/>
            <a:ext cx="9968785" cy="1428750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108750" y="1134836"/>
            <a:ext cx="11752326" cy="1214653"/>
          </a:xfrm>
        </p:spPr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***Somente Para emissão de </a:t>
            </a:r>
            <a:r>
              <a:rPr lang="pt-BR" dirty="0" smtClean="0">
                <a:solidFill>
                  <a:srgbClr val="FF0000"/>
                </a:solidFill>
              </a:rPr>
              <a:t>RPS:</a:t>
            </a:r>
            <a:r>
              <a:rPr lang="pt-BR" dirty="0" smtClean="0"/>
              <a:t> </a:t>
            </a:r>
            <a:r>
              <a:rPr lang="pt-BR" dirty="0" smtClean="0">
                <a:solidFill>
                  <a:schemeClr val="tx1"/>
                </a:solidFill>
              </a:rPr>
              <a:t>Faturamento&gt;Emissão de nota fiscal&gt;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Cancelar </a:t>
            </a:r>
            <a:r>
              <a:rPr lang="pt-BR" dirty="0"/>
              <a:t>RPS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50" y="3193394"/>
            <a:ext cx="7831294" cy="258328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044" y="3823202"/>
            <a:ext cx="3550537" cy="16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018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1554361"/>
            <a:ext cx="8063248" cy="1466850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***Somente Para emissão de </a:t>
            </a:r>
            <a:r>
              <a:rPr lang="pt-BR" dirty="0" smtClean="0">
                <a:solidFill>
                  <a:srgbClr val="FF0000"/>
                </a:solidFill>
              </a:rPr>
              <a:t>RPS: </a:t>
            </a:r>
            <a:r>
              <a:rPr lang="pt-BR" dirty="0" smtClean="0">
                <a:solidFill>
                  <a:schemeClr val="tx1"/>
                </a:solidFill>
              </a:rPr>
              <a:t>Faturamento&gt;Emissão de nota fiscal&gt;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Excluir RPS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61" y="3021211"/>
            <a:ext cx="9513663" cy="299202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974" y="2593176"/>
            <a:ext cx="38481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86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***Somente Para emissão de RPS:</a:t>
            </a:r>
            <a:endParaRPr lang="pt-BR" dirty="0"/>
          </a:p>
          <a:p>
            <a:r>
              <a:rPr lang="pt-BR" dirty="0" smtClean="0">
                <a:solidFill>
                  <a:schemeClr val="tx1"/>
                </a:solidFill>
              </a:rPr>
              <a:t>Serviços&gt; Gerar arquivo NF em SP&gt;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OBS: o layout contempla apenas o exigido pela prefeitura de SP, outras prefeituras é necessário customizar.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Arquivo NFSE para envio da prefeitura de SP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371" y="3271041"/>
            <a:ext cx="678180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097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solidFill>
                  <a:srgbClr val="FF0000"/>
                </a:solidFill>
              </a:rPr>
              <a:t>***Somente Para emissão de RPS:</a:t>
            </a:r>
            <a:endParaRPr lang="pt-BR" dirty="0"/>
          </a:p>
          <a:p>
            <a:r>
              <a:rPr lang="pt-BR" dirty="0" smtClean="0">
                <a:solidFill>
                  <a:schemeClr val="tx1"/>
                </a:solidFill>
              </a:rPr>
              <a:t>Veja abaixo a importância das configurações indicadas estarem devidamente realizadas, elas impactam diretamente na geração do arquivo podendo gerar </a:t>
            </a:r>
            <a:r>
              <a:rPr lang="pt-BR" dirty="0" err="1" smtClean="0">
                <a:solidFill>
                  <a:schemeClr val="tx1"/>
                </a:solidFill>
              </a:rPr>
              <a:t>rejição</a:t>
            </a:r>
            <a:r>
              <a:rPr lang="pt-BR" dirty="0" smtClean="0">
                <a:solidFill>
                  <a:schemeClr val="tx1"/>
                </a:solidFill>
              </a:rPr>
              <a:t> por parte da prefeitura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Interpretando o arquivo TXT – Principais Posições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76" y="3068121"/>
            <a:ext cx="1094422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37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5938" y="1970468"/>
            <a:ext cx="7652309" cy="2962139"/>
          </a:xfrm>
        </p:spPr>
        <p:txBody>
          <a:bodyPr/>
          <a:lstStyle/>
          <a:p>
            <a:pPr algn="l"/>
            <a:r>
              <a:rPr lang="pt-BR" dirty="0" smtClean="0"/>
              <a:t>Serviços no POS</a:t>
            </a:r>
            <a:br>
              <a:rPr lang="pt-BR" dirty="0" smtClean="0"/>
            </a:br>
            <a:r>
              <a:rPr lang="pt-BR" dirty="0" smtClean="0"/>
              <a:t>Obrigada!</a:t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sz="2400" dirty="0" smtClean="0"/>
              <a:t>Gislaini Bosse</a:t>
            </a:r>
            <a:br>
              <a:rPr lang="pt-BR" sz="2400" dirty="0" smtClean="0"/>
            </a:br>
            <a:r>
              <a:rPr lang="pt-BR" sz="2400" dirty="0"/>
              <a:t>g</a:t>
            </a:r>
            <a:r>
              <a:rPr lang="pt-BR" sz="2400" dirty="0" smtClean="0"/>
              <a:t>islaini.bosse@linx.com.br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914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Não é </a:t>
            </a:r>
            <a:r>
              <a:rPr lang="pt-BR" dirty="0">
                <a:solidFill>
                  <a:schemeClr val="tx1"/>
                </a:solidFill>
              </a:rPr>
              <a:t>permitido a venda de produtos e serviços dentro do mesmo documento. Uma vez inserido um produto, fica impossibilitado a inserção de serviços, ou uma vez inserido um serviço fica impossibilitado a inserção de um produto.</a:t>
            </a:r>
          </a:p>
          <a:p>
            <a:endParaRPr lang="pt-BR" dirty="0" smtClean="0"/>
          </a:p>
          <a:p>
            <a:r>
              <a:rPr lang="pt-BR" dirty="0" smtClean="0">
                <a:solidFill>
                  <a:srgbClr val="FF0000"/>
                </a:solidFill>
              </a:rPr>
              <a:t>É importante destacar que as rotinas relacionadas a contabilidade não está prevista para esta funcionalidade. Sendo assim está em desenvolvimento uma melhoria para prever o tratamento do livro Razão/ </a:t>
            </a:r>
            <a:r>
              <a:rPr lang="pt-BR" dirty="0" err="1" smtClean="0">
                <a:solidFill>
                  <a:srgbClr val="FF0000"/>
                </a:solidFill>
              </a:rPr>
              <a:t>Sped</a:t>
            </a:r>
            <a:r>
              <a:rPr lang="pt-BR" dirty="0" smtClean="0">
                <a:solidFill>
                  <a:srgbClr val="FF0000"/>
                </a:solidFill>
              </a:rPr>
              <a:t> Contribuições/ Sintegra/ Operações padrões especificas.</a:t>
            </a:r>
          </a:p>
          <a:p>
            <a:endParaRPr lang="pt-BR" dirty="0">
              <a:solidFill>
                <a:srgbClr val="FF0000"/>
              </a:solidFill>
            </a:endParaRPr>
          </a:p>
          <a:p>
            <a:r>
              <a:rPr lang="pt-BR" dirty="0" smtClean="0">
                <a:solidFill>
                  <a:srgbClr val="FF0000"/>
                </a:solidFill>
              </a:rPr>
              <a:t>Por enquanto esta funcionalidade está restrita ao uso das redes: </a:t>
            </a:r>
            <a:r>
              <a:rPr lang="pt-BR" dirty="0" err="1" smtClean="0">
                <a:solidFill>
                  <a:srgbClr val="FF0000"/>
                </a:solidFill>
              </a:rPr>
              <a:t>Depyl</a:t>
            </a:r>
            <a:r>
              <a:rPr lang="pt-BR" dirty="0" smtClean="0">
                <a:solidFill>
                  <a:srgbClr val="FF0000"/>
                </a:solidFill>
              </a:rPr>
              <a:t>/ </a:t>
            </a:r>
            <a:r>
              <a:rPr lang="pt-BR" dirty="0" err="1" smtClean="0">
                <a:solidFill>
                  <a:srgbClr val="FF0000"/>
                </a:solidFill>
              </a:rPr>
              <a:t>Doctor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err="1" smtClean="0">
                <a:solidFill>
                  <a:srgbClr val="FF0000"/>
                </a:solidFill>
              </a:rPr>
              <a:t>Feet</a:t>
            </a:r>
            <a:r>
              <a:rPr lang="pt-BR" dirty="0" smtClean="0">
                <a:solidFill>
                  <a:srgbClr val="FF0000"/>
                </a:solidFill>
              </a:rPr>
              <a:t>/ </a:t>
            </a:r>
            <a:r>
              <a:rPr lang="pt-BR" dirty="0" err="1" smtClean="0">
                <a:solidFill>
                  <a:srgbClr val="FF0000"/>
                </a:solidFill>
              </a:rPr>
              <a:t>Petland</a:t>
            </a:r>
            <a:r>
              <a:rPr lang="pt-BR" dirty="0" smtClean="0">
                <a:solidFill>
                  <a:srgbClr val="FF0000"/>
                </a:solidFill>
              </a:rPr>
              <a:t>/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Sendo assim para qualquer outra rede não será </a:t>
            </a:r>
            <a:r>
              <a:rPr lang="pt-BR" smtClean="0">
                <a:solidFill>
                  <a:srgbClr val="FF0000"/>
                </a:solidFill>
              </a:rPr>
              <a:t>dado suporte.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PRODUTOS x SERVIÇOS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4753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Faturamento&gt; cadastros auxiliares&gt; Natureza de Operação&gt;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Renomeie a natureza padrão de venda para “Venda de mercadorias/Serviços”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Natureza de operação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535" y="2486360"/>
            <a:ext cx="7219950" cy="3533775"/>
          </a:xfrm>
          <a:prstGeom prst="rect">
            <a:avLst/>
          </a:prstGeom>
        </p:spPr>
      </p:pic>
      <p:sp>
        <p:nvSpPr>
          <p:cNvPr id="6" name="Retângulo de cantos arredondados 5"/>
          <p:cNvSpPr/>
          <p:nvPr/>
        </p:nvSpPr>
        <p:spPr>
          <a:xfrm>
            <a:off x="3747752" y="5280338"/>
            <a:ext cx="798490" cy="296214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250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744" y="2125014"/>
            <a:ext cx="6296025" cy="3305175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682580" y="1906073"/>
            <a:ext cx="11178495" cy="4248148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CNAE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30925" y="1216316"/>
            <a:ext cx="11388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Serviços&gt; cadastros Auxiliares&gt; CNAE&gt; É indispensável que todas as informações de impostos sejam devidamente preenchidas, PRINCIPALMENTE o ISS.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9859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Cadastros auxiliares&gt; conf. Tributária&gt;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No detalhamento da conf. Tributária na aba serviços&gt; vincule o CNAE desejado.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tributária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4" y="2044253"/>
            <a:ext cx="6648450" cy="17907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7559899" y="2939603"/>
            <a:ext cx="35288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Dica: É necessário criar uma configuração de serviços, e utilizar uma CFOP de serviços.</a:t>
            </a:r>
          </a:p>
          <a:p>
            <a:endParaRPr lang="pt-BR" dirty="0"/>
          </a:p>
          <a:p>
            <a:r>
              <a:rPr lang="pt-BR" dirty="0" smtClean="0"/>
              <a:t>Não esqueça de configurar todas as classes fiscais de operação de venda.</a:t>
            </a:r>
          </a:p>
          <a:p>
            <a:endParaRPr lang="pt-BR" dirty="0"/>
          </a:p>
          <a:p>
            <a:r>
              <a:rPr lang="pt-BR" dirty="0" smtClean="0"/>
              <a:t>***as informações aqui disponibilizadas são apenas ilustrativas, consulte o contador do cliente.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63" y="3834953"/>
            <a:ext cx="65913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31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1134837"/>
            <a:ext cx="5589431" cy="238006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25" y="3514906"/>
            <a:ext cx="6864440" cy="3168203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7" y="1134837"/>
            <a:ext cx="10912330" cy="629570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Serviço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6903076" y="2086377"/>
            <a:ext cx="4378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Serviços&gt; cadastros auxiliares&gt; serviços&gt;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31266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4204757"/>
            <a:ext cx="7726966" cy="1949464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tx1"/>
                </a:solidFill>
              </a:rPr>
              <a:t>Modelo de venda de serviços:</a:t>
            </a:r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Desabilitado:</a:t>
            </a:r>
            <a:r>
              <a:rPr lang="pt-BR" dirty="0" smtClean="0">
                <a:solidFill>
                  <a:schemeClr val="tx1"/>
                </a:solidFill>
              </a:rPr>
              <a:t> Não vende serviços no POS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Recibo provisório: </a:t>
            </a:r>
            <a:r>
              <a:rPr lang="pt-BR" dirty="0" smtClean="0">
                <a:solidFill>
                  <a:schemeClr val="tx1"/>
                </a:solidFill>
              </a:rPr>
              <a:t>Vende serviços atr</a:t>
            </a:r>
            <a:r>
              <a:rPr lang="pt-BR" b="1" dirty="0" smtClean="0">
                <a:solidFill>
                  <a:schemeClr val="tx1"/>
                </a:solidFill>
              </a:rPr>
              <a:t>a</a:t>
            </a:r>
            <a:r>
              <a:rPr lang="pt-BR" dirty="0" smtClean="0">
                <a:solidFill>
                  <a:schemeClr val="tx1"/>
                </a:solidFill>
              </a:rPr>
              <a:t>vés de RPS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Cupom fiscal: </a:t>
            </a:r>
            <a:r>
              <a:rPr lang="pt-BR" dirty="0" smtClean="0">
                <a:solidFill>
                  <a:schemeClr val="tx1"/>
                </a:solidFill>
              </a:rPr>
              <a:t>Vende serviços através de CF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Se estiver habilitado “</a:t>
            </a:r>
            <a:r>
              <a:rPr lang="pt-BR" b="1" dirty="0" smtClean="0">
                <a:solidFill>
                  <a:schemeClr val="tx1"/>
                </a:solidFill>
              </a:rPr>
              <a:t>tomador de serviços</a:t>
            </a:r>
            <a:r>
              <a:rPr lang="pt-BR" dirty="0" smtClean="0">
                <a:solidFill>
                  <a:schemeClr val="tx1"/>
                </a:solidFill>
              </a:rPr>
              <a:t>” é obrigatório informar o cliente na venda. (geralmente as prefeituras exigem que identifique o cliente ao utilizar RPS)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Parâmetros Globais </a:t>
            </a:r>
            <a:r>
              <a:rPr lang="pt-BR" dirty="0" smtClean="0"/>
              <a:t>– Acesso Restrito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6091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****** Somente para emissão através de CF - </a:t>
            </a:r>
            <a:r>
              <a:rPr lang="pt-BR" dirty="0" smtClean="0">
                <a:solidFill>
                  <a:schemeClr val="tx1"/>
                </a:solidFill>
              </a:rPr>
              <a:t>Após realizar o cadastro de todos os serviços, acessar a rotina da “lei de olho no Imposto” e atualizar a planilha para tributação: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Empresa&gt; parâmetros Globais&gt; Faturamento – Gerais&gt;</a:t>
            </a:r>
          </a:p>
          <a:p>
            <a:r>
              <a:rPr lang="pt-BR" dirty="0">
                <a:solidFill>
                  <a:schemeClr val="tx1"/>
                </a:solidFill>
              </a:rPr>
              <a:t>Importação da Tabela </a:t>
            </a:r>
            <a:r>
              <a:rPr lang="pt-BR" dirty="0" err="1" smtClean="0">
                <a:solidFill>
                  <a:schemeClr val="tx1"/>
                </a:solidFill>
              </a:rPr>
              <a:t>IBPTax</a:t>
            </a:r>
            <a:r>
              <a:rPr lang="pt-BR" dirty="0" smtClean="0">
                <a:solidFill>
                  <a:schemeClr val="tx1"/>
                </a:solidFill>
              </a:rPr>
              <a:t>&gt; Importar&gt; 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Depois clique em “tributos e serviços” e confira a configuração: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Lei de olho no imposto - Serviços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3554376"/>
            <a:ext cx="10246419" cy="108383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700" y="1987178"/>
            <a:ext cx="3919436" cy="165735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25" y="5026563"/>
            <a:ext cx="10765799" cy="108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67548"/>
      </p:ext>
    </p:extLst>
  </p:cSld>
  <p:clrMapOvr>
    <a:masterClrMapping/>
  </p:clrMapOvr>
</p:sld>
</file>

<file path=ppt/theme/theme1.xml><?xml version="1.0" encoding="utf-8"?>
<a:theme xmlns:a="http://schemas.openxmlformats.org/drawingml/2006/main" name="Lin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" id="{06FA45E5-6951-4423-99B8-F8DBBC3A8728}" vid="{173C750A-0E93-4633-8AC7-9BF4EC8467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Linx</Template>
  <TotalTime>1967</TotalTime>
  <Words>1189</Words>
  <Application>Microsoft Office PowerPoint</Application>
  <PresentationFormat>Widescreen</PresentationFormat>
  <Paragraphs>118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9" baseType="lpstr">
      <vt:lpstr>Arial</vt:lpstr>
      <vt:lpstr>Calibri</vt:lpstr>
      <vt:lpstr>Linx</vt:lpstr>
      <vt:lpstr>Apoio á Operações</vt:lpstr>
      <vt:lpstr>Serviços no POS</vt:lpstr>
      <vt:lpstr>PRODUTOS x SERVIÇOS</vt:lpstr>
      <vt:lpstr>Natureza de operação</vt:lpstr>
      <vt:lpstr>Cadastro de CNAE</vt:lpstr>
      <vt:lpstr>Configuração tributária</vt:lpstr>
      <vt:lpstr>Cadastro de Serviço</vt:lpstr>
      <vt:lpstr>Parâmetros Globais – Acesso Restrito POS</vt:lpstr>
      <vt:lpstr>Lei de olho no imposto - Serviços</vt:lpstr>
      <vt:lpstr>Parâmetros Globais – Cadastro de ECF</vt:lpstr>
      <vt:lpstr>Cadastro de Serie:</vt:lpstr>
      <vt:lpstr>Parâmetros Globais – Acesso Restrito POS</vt:lpstr>
      <vt:lpstr>Instalar POS</vt:lpstr>
      <vt:lpstr>Logar no POS:</vt:lpstr>
      <vt:lpstr>PDV com ECF ou sem ECF</vt:lpstr>
      <vt:lpstr>Serie RPS</vt:lpstr>
      <vt:lpstr>Escolha o ECF</vt:lpstr>
      <vt:lpstr>Tela POS</vt:lpstr>
      <vt:lpstr>Conclusão da RPS</vt:lpstr>
      <vt:lpstr>Detalhes da RPS</vt:lpstr>
      <vt:lpstr>Impressão de RPS</vt:lpstr>
      <vt:lpstr>Cancelar RPS</vt:lpstr>
      <vt:lpstr>Excluir RPS</vt:lpstr>
      <vt:lpstr>Arquivo NFSE para envio da prefeitura de SP</vt:lpstr>
      <vt:lpstr>Interpretando o arquivo TXT – Principais Posições</vt:lpstr>
      <vt:lpstr>Serviços no POS Obrigada!  Gislaini Bosse gislaini.bosse@linx.com.br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Danilo de Lara</dc:creator>
  <cp:lastModifiedBy>Gislaini Grasielli Cordeiro Bosse</cp:lastModifiedBy>
  <cp:revision>79</cp:revision>
  <dcterms:created xsi:type="dcterms:W3CDTF">2015-07-10T18:35:20Z</dcterms:created>
  <dcterms:modified xsi:type="dcterms:W3CDTF">2015-11-06T16:13:49Z</dcterms:modified>
</cp:coreProperties>
</file>