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0"/>
  </p:notesMasterIdLst>
  <p:sldIdLst>
    <p:sldId id="367" r:id="rId2"/>
    <p:sldId id="264" r:id="rId3"/>
    <p:sldId id="421" r:id="rId4"/>
    <p:sldId id="428" r:id="rId5"/>
    <p:sldId id="429" r:id="rId6"/>
    <p:sldId id="422" r:id="rId7"/>
    <p:sldId id="379" r:id="rId8"/>
    <p:sldId id="430" r:id="rId9"/>
    <p:sldId id="427" r:id="rId10"/>
    <p:sldId id="400" r:id="rId11"/>
    <p:sldId id="431" r:id="rId12"/>
    <p:sldId id="423" r:id="rId13"/>
    <p:sldId id="424" r:id="rId14"/>
    <p:sldId id="425" r:id="rId15"/>
    <p:sldId id="432" r:id="rId16"/>
    <p:sldId id="354" r:id="rId17"/>
    <p:sldId id="426" r:id="rId18"/>
    <p:sldId id="433" r:id="rId19"/>
  </p:sldIdLst>
  <p:sldSz cx="12192000" cy="6858000"/>
  <p:notesSz cx="6858000" cy="9144000"/>
  <p:embeddedFontLst>
    <p:embeddedFont>
      <p:font typeface="Dosis" pitchFamily="2" charset="0"/>
      <p:regular r:id="rId21"/>
      <p:bold r:id="rId22"/>
    </p:embeddedFont>
    <p:embeddedFont>
      <p:font typeface="Dosis ExtraBold" pitchFamily="2" charset="0"/>
      <p:bold r:id="rId23"/>
    </p:embeddedFont>
    <p:embeddedFont>
      <p:font typeface="Roboto" panose="02000000000000000000" pitchFamily="2" charset="0"/>
      <p:regular r:id="rId24"/>
      <p:bold r:id="rId25"/>
      <p:italic r:id="rId26"/>
      <p:boldItalic r:id="rId27"/>
    </p:embeddedFont>
  </p:embeddedFontLst>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4141"/>
    <a:srgbClr val="280A3C"/>
    <a:srgbClr val="224D52"/>
    <a:srgbClr val="6E4B87"/>
    <a:srgbClr val="F5F5F5"/>
    <a:srgbClr val="63C3D1"/>
    <a:srgbClr val="D9D9D9"/>
    <a:srgbClr val="969696"/>
    <a:srgbClr val="F8F8F8"/>
    <a:srgbClr val="FFB2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Estilo Médio 2 - Ênfas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8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DC55BD-11DE-4CC5-9A15-013F9A8FBF4F}" type="datetimeFigureOut">
              <a:rPr lang="pt-BR" smtClean="0"/>
              <a:t>20/12/2024</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0B9166-9C05-4699-B037-6AF5CD4B9327}" type="slidenum">
              <a:rPr lang="pt-BR" smtClean="0"/>
              <a:t>‹nº›</a:t>
            </a:fld>
            <a:endParaRPr lang="pt-BR"/>
          </a:p>
        </p:txBody>
      </p:sp>
    </p:spTree>
    <p:extLst>
      <p:ext uri="{BB962C8B-B14F-4D97-AF65-F5344CB8AC3E}">
        <p14:creationId xmlns:p14="http://schemas.microsoft.com/office/powerpoint/2010/main" val="523065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1</a:t>
            </a:fld>
            <a:endParaRPr lang="pt-BR"/>
          </a:p>
        </p:txBody>
      </p:sp>
    </p:spTree>
    <p:extLst>
      <p:ext uri="{BB962C8B-B14F-4D97-AF65-F5344CB8AC3E}">
        <p14:creationId xmlns:p14="http://schemas.microsoft.com/office/powerpoint/2010/main" val="2166897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11</a:t>
            </a:fld>
            <a:endParaRPr lang="pt-BR"/>
          </a:p>
        </p:txBody>
      </p:sp>
    </p:spTree>
    <p:extLst>
      <p:ext uri="{BB962C8B-B14F-4D97-AF65-F5344CB8AC3E}">
        <p14:creationId xmlns:p14="http://schemas.microsoft.com/office/powerpoint/2010/main" val="563208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15</a:t>
            </a:fld>
            <a:endParaRPr lang="pt-BR"/>
          </a:p>
        </p:txBody>
      </p:sp>
    </p:spTree>
    <p:extLst>
      <p:ext uri="{BB962C8B-B14F-4D97-AF65-F5344CB8AC3E}">
        <p14:creationId xmlns:p14="http://schemas.microsoft.com/office/powerpoint/2010/main" val="3577350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16</a:t>
            </a:fld>
            <a:endParaRPr lang="pt-BR"/>
          </a:p>
        </p:txBody>
      </p:sp>
    </p:spTree>
    <p:extLst>
      <p:ext uri="{BB962C8B-B14F-4D97-AF65-F5344CB8AC3E}">
        <p14:creationId xmlns:p14="http://schemas.microsoft.com/office/powerpoint/2010/main" val="381460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17</a:t>
            </a:fld>
            <a:endParaRPr lang="pt-BR"/>
          </a:p>
        </p:txBody>
      </p:sp>
    </p:spTree>
    <p:extLst>
      <p:ext uri="{BB962C8B-B14F-4D97-AF65-F5344CB8AC3E}">
        <p14:creationId xmlns:p14="http://schemas.microsoft.com/office/powerpoint/2010/main" val="3666320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18</a:t>
            </a:fld>
            <a:endParaRPr lang="pt-BR"/>
          </a:p>
        </p:txBody>
      </p:sp>
    </p:spTree>
    <p:extLst>
      <p:ext uri="{BB962C8B-B14F-4D97-AF65-F5344CB8AC3E}">
        <p14:creationId xmlns:p14="http://schemas.microsoft.com/office/powerpoint/2010/main" val="3416851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2</a:t>
            </a:fld>
            <a:endParaRPr lang="pt-BR"/>
          </a:p>
        </p:txBody>
      </p:sp>
    </p:spTree>
    <p:extLst>
      <p:ext uri="{BB962C8B-B14F-4D97-AF65-F5344CB8AC3E}">
        <p14:creationId xmlns:p14="http://schemas.microsoft.com/office/powerpoint/2010/main" val="2458010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3</a:t>
            </a:fld>
            <a:endParaRPr lang="pt-BR"/>
          </a:p>
        </p:txBody>
      </p:sp>
    </p:spTree>
    <p:extLst>
      <p:ext uri="{BB962C8B-B14F-4D97-AF65-F5344CB8AC3E}">
        <p14:creationId xmlns:p14="http://schemas.microsoft.com/office/powerpoint/2010/main" val="231363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4</a:t>
            </a:fld>
            <a:endParaRPr lang="pt-BR"/>
          </a:p>
        </p:txBody>
      </p:sp>
    </p:spTree>
    <p:extLst>
      <p:ext uri="{BB962C8B-B14F-4D97-AF65-F5344CB8AC3E}">
        <p14:creationId xmlns:p14="http://schemas.microsoft.com/office/powerpoint/2010/main" val="348507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5</a:t>
            </a:fld>
            <a:endParaRPr lang="pt-BR"/>
          </a:p>
        </p:txBody>
      </p:sp>
    </p:spTree>
    <p:extLst>
      <p:ext uri="{BB962C8B-B14F-4D97-AF65-F5344CB8AC3E}">
        <p14:creationId xmlns:p14="http://schemas.microsoft.com/office/powerpoint/2010/main" val="439220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6</a:t>
            </a:fld>
            <a:endParaRPr lang="pt-BR"/>
          </a:p>
        </p:txBody>
      </p:sp>
    </p:spTree>
    <p:extLst>
      <p:ext uri="{BB962C8B-B14F-4D97-AF65-F5344CB8AC3E}">
        <p14:creationId xmlns:p14="http://schemas.microsoft.com/office/powerpoint/2010/main" val="3031646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R"/>
          </a:p>
        </p:txBody>
      </p:sp>
      <p:sp>
        <p:nvSpPr>
          <p:cNvPr id="4" name="Slide Number Placeholder 3"/>
          <p:cNvSpPr>
            <a:spLocks noGrp="1"/>
          </p:cNvSpPr>
          <p:nvPr>
            <p:ph type="sldNum" sz="quarter" idx="5"/>
          </p:nvPr>
        </p:nvSpPr>
        <p:spPr/>
        <p:txBody>
          <a:bodyPr/>
          <a:lstStyle/>
          <a:p>
            <a:fld id="{2A0B9166-9C05-4699-B037-6AF5CD4B9327}" type="slidenum">
              <a:rPr lang="pt-BR" smtClean="0"/>
              <a:t>7</a:t>
            </a:fld>
            <a:endParaRPr lang="pt-BR"/>
          </a:p>
        </p:txBody>
      </p:sp>
    </p:spTree>
    <p:extLst>
      <p:ext uri="{BB962C8B-B14F-4D97-AF65-F5344CB8AC3E}">
        <p14:creationId xmlns:p14="http://schemas.microsoft.com/office/powerpoint/2010/main" val="1937471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8</a:t>
            </a:fld>
            <a:endParaRPr lang="pt-BR"/>
          </a:p>
        </p:txBody>
      </p:sp>
    </p:spTree>
    <p:extLst>
      <p:ext uri="{BB962C8B-B14F-4D97-AF65-F5344CB8AC3E}">
        <p14:creationId xmlns:p14="http://schemas.microsoft.com/office/powerpoint/2010/main" val="1011792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2A0B9166-9C05-4699-B037-6AF5CD4B9327}" type="slidenum">
              <a:rPr lang="pt-BR" smtClean="0"/>
              <a:t>9</a:t>
            </a:fld>
            <a:endParaRPr lang="pt-BR"/>
          </a:p>
        </p:txBody>
      </p:sp>
    </p:spTree>
    <p:extLst>
      <p:ext uri="{BB962C8B-B14F-4D97-AF65-F5344CB8AC3E}">
        <p14:creationId xmlns:p14="http://schemas.microsoft.com/office/powerpoint/2010/main" val="402642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DE45A0-86FC-46F1-BF7C-1F4BE9F4C91A}"/>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A37F120F-6D9D-482A-8229-6CCD4742A6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86FD5FBB-5BDB-439A-96EE-BA2F5AA532EC}"/>
              </a:ext>
            </a:extLst>
          </p:cNvPr>
          <p:cNvSpPr>
            <a:spLocks noGrp="1"/>
          </p:cNvSpPr>
          <p:nvPr>
            <p:ph type="dt" sz="half" idx="10"/>
          </p:nvPr>
        </p:nvSpPr>
        <p:spPr/>
        <p:txBody>
          <a:bodyPr/>
          <a:lstStyle/>
          <a:p>
            <a:fld id="{8EC376A8-B650-40A2-8237-AC5537F5A5AC}" type="datetimeFigureOut">
              <a:rPr lang="pt-BR" smtClean="0"/>
              <a:t>20/12/2024</a:t>
            </a:fld>
            <a:endParaRPr lang="pt-BR"/>
          </a:p>
        </p:txBody>
      </p:sp>
      <p:sp>
        <p:nvSpPr>
          <p:cNvPr id="5" name="Espaço Reservado para Rodapé 4">
            <a:extLst>
              <a:ext uri="{FF2B5EF4-FFF2-40B4-BE49-F238E27FC236}">
                <a16:creationId xmlns:a16="http://schemas.microsoft.com/office/drawing/2014/main" id="{9B3B5C32-EFBE-497A-A0C5-C65660E5221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B3C74BF1-688B-4803-A94B-5398B3D8191B}"/>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1935188391"/>
      </p:ext>
    </p:extLst>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0EB875-92F4-42DB-907A-5AA19A750EC1}"/>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0F89ECC7-D87F-4733-822E-3E80FFF7D032}"/>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6C99C19A-188C-468C-A3C3-9348F1C858D0}"/>
              </a:ext>
            </a:extLst>
          </p:cNvPr>
          <p:cNvSpPr>
            <a:spLocks noGrp="1"/>
          </p:cNvSpPr>
          <p:nvPr>
            <p:ph type="dt" sz="half" idx="10"/>
          </p:nvPr>
        </p:nvSpPr>
        <p:spPr/>
        <p:txBody>
          <a:bodyPr/>
          <a:lstStyle/>
          <a:p>
            <a:fld id="{8EC376A8-B650-40A2-8237-AC5537F5A5AC}" type="datetimeFigureOut">
              <a:rPr lang="pt-BR" smtClean="0"/>
              <a:t>20/12/2024</a:t>
            </a:fld>
            <a:endParaRPr lang="pt-BR"/>
          </a:p>
        </p:txBody>
      </p:sp>
      <p:sp>
        <p:nvSpPr>
          <p:cNvPr id="5" name="Espaço Reservado para Rodapé 4">
            <a:extLst>
              <a:ext uri="{FF2B5EF4-FFF2-40B4-BE49-F238E27FC236}">
                <a16:creationId xmlns:a16="http://schemas.microsoft.com/office/drawing/2014/main" id="{5CE00ED3-1396-4CE6-8448-536D43709EAF}"/>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EA50DC8-70EA-4C5B-9863-2146746174CD}"/>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2658671018"/>
      </p:ext>
    </p:extLst>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566EC1-E571-4B3C-BF1E-71B15213242B}"/>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89C37903-D89B-48A4-B625-5C90585A6821}"/>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ED44924-100D-4E5A-8F66-6A5598C8AB0B}"/>
              </a:ext>
            </a:extLst>
          </p:cNvPr>
          <p:cNvSpPr>
            <a:spLocks noGrp="1"/>
          </p:cNvSpPr>
          <p:nvPr>
            <p:ph type="dt" sz="half" idx="10"/>
          </p:nvPr>
        </p:nvSpPr>
        <p:spPr/>
        <p:txBody>
          <a:bodyPr/>
          <a:lstStyle/>
          <a:p>
            <a:fld id="{8EC376A8-B650-40A2-8237-AC5537F5A5AC}" type="datetimeFigureOut">
              <a:rPr lang="pt-BR" smtClean="0"/>
              <a:t>20/12/2024</a:t>
            </a:fld>
            <a:endParaRPr lang="pt-BR"/>
          </a:p>
        </p:txBody>
      </p:sp>
      <p:sp>
        <p:nvSpPr>
          <p:cNvPr id="5" name="Espaço Reservado para Rodapé 4">
            <a:extLst>
              <a:ext uri="{FF2B5EF4-FFF2-40B4-BE49-F238E27FC236}">
                <a16:creationId xmlns:a16="http://schemas.microsoft.com/office/drawing/2014/main" id="{2751E859-599B-4E54-9A51-94801938D48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7E5D958F-A971-41C8-B1B0-7A18CAF30AE9}"/>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2286416378"/>
      </p:ext>
    </p:extLst>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3A5B77-B641-4C11-8A82-3894BFD2C0F9}"/>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F9C3235D-33E6-4751-9315-0171DA7703C4}"/>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F04D1F8-9E86-4A56-AF0C-0A4E24CB2A91}"/>
              </a:ext>
            </a:extLst>
          </p:cNvPr>
          <p:cNvSpPr>
            <a:spLocks noGrp="1"/>
          </p:cNvSpPr>
          <p:nvPr>
            <p:ph type="dt" sz="half" idx="10"/>
          </p:nvPr>
        </p:nvSpPr>
        <p:spPr/>
        <p:txBody>
          <a:bodyPr/>
          <a:lstStyle/>
          <a:p>
            <a:fld id="{8EC376A8-B650-40A2-8237-AC5537F5A5AC}" type="datetimeFigureOut">
              <a:rPr lang="pt-BR" smtClean="0"/>
              <a:t>20/12/2024</a:t>
            </a:fld>
            <a:endParaRPr lang="pt-BR"/>
          </a:p>
        </p:txBody>
      </p:sp>
      <p:sp>
        <p:nvSpPr>
          <p:cNvPr id="5" name="Espaço Reservado para Rodapé 4">
            <a:extLst>
              <a:ext uri="{FF2B5EF4-FFF2-40B4-BE49-F238E27FC236}">
                <a16:creationId xmlns:a16="http://schemas.microsoft.com/office/drawing/2014/main" id="{4CC3B918-AD74-498E-9F70-0E36670F6F95}"/>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2A6F644-D26B-4537-8CD4-915C0ECDDD1D}"/>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120355941"/>
      </p:ext>
    </p:extLst>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1EBA44-FCB3-48E1-AB45-B905BA18DC15}"/>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0899A5C4-E66A-41CD-8E37-B1F4CCD293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48D80FDF-AA93-4F65-AC48-814E5C968113}"/>
              </a:ext>
            </a:extLst>
          </p:cNvPr>
          <p:cNvSpPr>
            <a:spLocks noGrp="1"/>
          </p:cNvSpPr>
          <p:nvPr>
            <p:ph type="dt" sz="half" idx="10"/>
          </p:nvPr>
        </p:nvSpPr>
        <p:spPr/>
        <p:txBody>
          <a:bodyPr/>
          <a:lstStyle/>
          <a:p>
            <a:fld id="{8EC376A8-B650-40A2-8237-AC5537F5A5AC}" type="datetimeFigureOut">
              <a:rPr lang="pt-BR" smtClean="0"/>
              <a:t>20/12/2024</a:t>
            </a:fld>
            <a:endParaRPr lang="pt-BR"/>
          </a:p>
        </p:txBody>
      </p:sp>
      <p:sp>
        <p:nvSpPr>
          <p:cNvPr id="5" name="Espaço Reservado para Rodapé 4">
            <a:extLst>
              <a:ext uri="{FF2B5EF4-FFF2-40B4-BE49-F238E27FC236}">
                <a16:creationId xmlns:a16="http://schemas.microsoft.com/office/drawing/2014/main" id="{141FD1DD-40A7-4C9E-89A6-F2A4895F1AC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257DD3BD-DC03-4613-8C3B-08EA5B7916D7}"/>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3806062797"/>
      </p:ext>
    </p:extLst>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B44AC4-D05E-414E-9724-3B356CE13561}"/>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6D2233F9-1E8B-4641-B36A-C538284A7C74}"/>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5B796187-3F31-4B43-A23B-BABFB88B5D0A}"/>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F1F20600-C108-40BE-A0AA-F5787C5A490F}"/>
              </a:ext>
            </a:extLst>
          </p:cNvPr>
          <p:cNvSpPr>
            <a:spLocks noGrp="1"/>
          </p:cNvSpPr>
          <p:nvPr>
            <p:ph type="dt" sz="half" idx="10"/>
          </p:nvPr>
        </p:nvSpPr>
        <p:spPr/>
        <p:txBody>
          <a:bodyPr/>
          <a:lstStyle/>
          <a:p>
            <a:fld id="{8EC376A8-B650-40A2-8237-AC5537F5A5AC}" type="datetimeFigureOut">
              <a:rPr lang="pt-BR" smtClean="0"/>
              <a:t>20/12/2024</a:t>
            </a:fld>
            <a:endParaRPr lang="pt-BR"/>
          </a:p>
        </p:txBody>
      </p:sp>
      <p:sp>
        <p:nvSpPr>
          <p:cNvPr id="6" name="Espaço Reservado para Rodapé 5">
            <a:extLst>
              <a:ext uri="{FF2B5EF4-FFF2-40B4-BE49-F238E27FC236}">
                <a16:creationId xmlns:a16="http://schemas.microsoft.com/office/drawing/2014/main" id="{35181830-D3EC-404D-A765-92050996906C}"/>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C8CAB92-CF34-4656-8F2B-AC78862DA9DB}"/>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597756557"/>
      </p:ext>
    </p:extLst>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DCBC86-A601-4B1B-B5C8-C2574DE24F77}"/>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5D26B152-F748-46F7-874C-81681F862E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B49C84DF-C56F-4038-A06B-D2DAC7D811CE}"/>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0A9242F0-7B63-4CE7-B292-9D4B3809B0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065C6302-F5E3-4541-99E2-46F1E09C79D1}"/>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869E2811-2855-43F5-89DC-B0C53A42C303}"/>
              </a:ext>
            </a:extLst>
          </p:cNvPr>
          <p:cNvSpPr>
            <a:spLocks noGrp="1"/>
          </p:cNvSpPr>
          <p:nvPr>
            <p:ph type="dt" sz="half" idx="10"/>
          </p:nvPr>
        </p:nvSpPr>
        <p:spPr/>
        <p:txBody>
          <a:bodyPr/>
          <a:lstStyle/>
          <a:p>
            <a:fld id="{8EC376A8-B650-40A2-8237-AC5537F5A5AC}" type="datetimeFigureOut">
              <a:rPr lang="pt-BR" smtClean="0"/>
              <a:t>20/12/2024</a:t>
            </a:fld>
            <a:endParaRPr lang="pt-BR"/>
          </a:p>
        </p:txBody>
      </p:sp>
      <p:sp>
        <p:nvSpPr>
          <p:cNvPr id="8" name="Espaço Reservado para Rodapé 7">
            <a:extLst>
              <a:ext uri="{FF2B5EF4-FFF2-40B4-BE49-F238E27FC236}">
                <a16:creationId xmlns:a16="http://schemas.microsoft.com/office/drawing/2014/main" id="{7C33425E-EA02-47B8-9095-C16855C2D33F}"/>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93842A2E-B5C0-469D-9984-DC9FCB4FCAD6}"/>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651770321"/>
      </p:ext>
    </p:extLst>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0C9C1A-3397-44B0-83AE-8301981C349B}"/>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74890E90-0A59-4C1D-9A9A-89244FF29460}"/>
              </a:ext>
            </a:extLst>
          </p:cNvPr>
          <p:cNvSpPr>
            <a:spLocks noGrp="1"/>
          </p:cNvSpPr>
          <p:nvPr>
            <p:ph type="dt" sz="half" idx="10"/>
          </p:nvPr>
        </p:nvSpPr>
        <p:spPr/>
        <p:txBody>
          <a:bodyPr/>
          <a:lstStyle/>
          <a:p>
            <a:fld id="{8EC376A8-B650-40A2-8237-AC5537F5A5AC}" type="datetimeFigureOut">
              <a:rPr lang="pt-BR" smtClean="0"/>
              <a:t>20/12/2024</a:t>
            </a:fld>
            <a:endParaRPr lang="pt-BR"/>
          </a:p>
        </p:txBody>
      </p:sp>
      <p:sp>
        <p:nvSpPr>
          <p:cNvPr id="4" name="Espaço Reservado para Rodapé 3">
            <a:extLst>
              <a:ext uri="{FF2B5EF4-FFF2-40B4-BE49-F238E27FC236}">
                <a16:creationId xmlns:a16="http://schemas.microsoft.com/office/drawing/2014/main" id="{71D2B4DB-74FC-4848-A18D-EBE6E7451CD1}"/>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CD253DEE-19A1-4FF5-A216-68B4777D0E84}"/>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798873185"/>
      </p:ext>
    </p:extLst>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D496DCC7-D786-4A9F-8177-B588E99E64E1}"/>
              </a:ext>
            </a:extLst>
          </p:cNvPr>
          <p:cNvSpPr>
            <a:spLocks noGrp="1"/>
          </p:cNvSpPr>
          <p:nvPr>
            <p:ph type="dt" sz="half" idx="10"/>
          </p:nvPr>
        </p:nvSpPr>
        <p:spPr/>
        <p:txBody>
          <a:bodyPr/>
          <a:lstStyle/>
          <a:p>
            <a:fld id="{8EC376A8-B650-40A2-8237-AC5537F5A5AC}" type="datetimeFigureOut">
              <a:rPr lang="pt-BR" smtClean="0"/>
              <a:t>20/12/2024</a:t>
            </a:fld>
            <a:endParaRPr lang="pt-BR"/>
          </a:p>
        </p:txBody>
      </p:sp>
      <p:sp>
        <p:nvSpPr>
          <p:cNvPr id="3" name="Espaço Reservado para Rodapé 2">
            <a:extLst>
              <a:ext uri="{FF2B5EF4-FFF2-40B4-BE49-F238E27FC236}">
                <a16:creationId xmlns:a16="http://schemas.microsoft.com/office/drawing/2014/main" id="{F90D6B41-BC57-46E6-A13E-48146626C18D}"/>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5F86D69C-A4AD-4B6F-8801-951AB44DA12E}"/>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338119223"/>
      </p:ext>
    </p:extLst>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33DBD8-CBB2-4D44-A288-C168E3975202}"/>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38F1B621-5F7F-45C0-B67F-AE7B8D2261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4B2F61B9-F2D5-459B-8B28-F352330A75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C8EDC5F4-5253-433D-9A80-CA4BBFC1D660}"/>
              </a:ext>
            </a:extLst>
          </p:cNvPr>
          <p:cNvSpPr>
            <a:spLocks noGrp="1"/>
          </p:cNvSpPr>
          <p:nvPr>
            <p:ph type="dt" sz="half" idx="10"/>
          </p:nvPr>
        </p:nvSpPr>
        <p:spPr/>
        <p:txBody>
          <a:bodyPr/>
          <a:lstStyle/>
          <a:p>
            <a:fld id="{8EC376A8-B650-40A2-8237-AC5537F5A5AC}" type="datetimeFigureOut">
              <a:rPr lang="pt-BR" smtClean="0"/>
              <a:t>20/12/2024</a:t>
            </a:fld>
            <a:endParaRPr lang="pt-BR"/>
          </a:p>
        </p:txBody>
      </p:sp>
      <p:sp>
        <p:nvSpPr>
          <p:cNvPr id="6" name="Espaço Reservado para Rodapé 5">
            <a:extLst>
              <a:ext uri="{FF2B5EF4-FFF2-40B4-BE49-F238E27FC236}">
                <a16:creationId xmlns:a16="http://schemas.microsoft.com/office/drawing/2014/main" id="{76608651-34D9-4B96-9A79-A49C9D023000}"/>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8696DD67-FB88-4957-9F75-8ABBBB1DD757}"/>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3431074691"/>
      </p:ext>
    </p:extLst>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426D3B-78B6-439F-8128-C4BB96CB594E}"/>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D29C3CC3-5D01-44AC-80C1-5F6C8AC854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191C6C61-CD81-4BCF-9A70-EDC5DB642A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9059CECC-86BF-4B07-80CF-629B491F64B2}"/>
              </a:ext>
            </a:extLst>
          </p:cNvPr>
          <p:cNvSpPr>
            <a:spLocks noGrp="1"/>
          </p:cNvSpPr>
          <p:nvPr>
            <p:ph type="dt" sz="half" idx="10"/>
          </p:nvPr>
        </p:nvSpPr>
        <p:spPr/>
        <p:txBody>
          <a:bodyPr/>
          <a:lstStyle/>
          <a:p>
            <a:fld id="{8EC376A8-B650-40A2-8237-AC5537F5A5AC}" type="datetimeFigureOut">
              <a:rPr lang="pt-BR" smtClean="0"/>
              <a:t>20/12/2024</a:t>
            </a:fld>
            <a:endParaRPr lang="pt-BR"/>
          </a:p>
        </p:txBody>
      </p:sp>
      <p:sp>
        <p:nvSpPr>
          <p:cNvPr id="6" name="Espaço Reservado para Rodapé 5">
            <a:extLst>
              <a:ext uri="{FF2B5EF4-FFF2-40B4-BE49-F238E27FC236}">
                <a16:creationId xmlns:a16="http://schemas.microsoft.com/office/drawing/2014/main" id="{F65F28D6-441B-4263-A9DF-D00144DFA6F0}"/>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BF5A8B9-7327-4A9F-B139-7AA603601374}"/>
              </a:ext>
            </a:extLst>
          </p:cNvPr>
          <p:cNvSpPr>
            <a:spLocks noGrp="1"/>
          </p:cNvSpPr>
          <p:nvPr>
            <p:ph type="sldNum" sz="quarter" idx="12"/>
          </p:nvPr>
        </p:nvSpPr>
        <p:spPr/>
        <p:txBody>
          <a:bodyPr/>
          <a:lstStyle/>
          <a:p>
            <a:fld id="{8A901913-6F76-4973-81B2-B68D12766C53}" type="slidenum">
              <a:rPr lang="pt-BR" smtClean="0"/>
              <a:t>‹nº›</a:t>
            </a:fld>
            <a:endParaRPr lang="pt-BR"/>
          </a:p>
        </p:txBody>
      </p:sp>
    </p:spTree>
    <p:extLst>
      <p:ext uri="{BB962C8B-B14F-4D97-AF65-F5344CB8AC3E}">
        <p14:creationId xmlns:p14="http://schemas.microsoft.com/office/powerpoint/2010/main" val="160859685"/>
      </p:ext>
    </p:extLst>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27EC59FE-A5F8-4F86-AE01-7D1B209165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A0F386B5-915E-45FD-8D6F-62EF47CB21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F7DD788-C6A8-4E40-8060-B0F6673B34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C376A8-B650-40A2-8237-AC5537F5A5AC}" type="datetimeFigureOut">
              <a:rPr lang="pt-BR" smtClean="0"/>
              <a:t>20/12/2024</a:t>
            </a:fld>
            <a:endParaRPr lang="pt-BR"/>
          </a:p>
        </p:txBody>
      </p:sp>
      <p:sp>
        <p:nvSpPr>
          <p:cNvPr id="5" name="Espaço Reservado para Rodapé 4">
            <a:extLst>
              <a:ext uri="{FF2B5EF4-FFF2-40B4-BE49-F238E27FC236}">
                <a16:creationId xmlns:a16="http://schemas.microsoft.com/office/drawing/2014/main" id="{EA861A19-EE87-4C19-98C6-B969B6C962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4FD8D58A-337F-48CD-AA0D-D488427FAA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901913-6F76-4973-81B2-B68D12766C53}" type="slidenum">
              <a:rPr lang="pt-BR" smtClean="0"/>
              <a:t>‹nº›</a:t>
            </a:fld>
            <a:endParaRPr lang="pt-BR"/>
          </a:p>
        </p:txBody>
      </p:sp>
    </p:spTree>
    <p:extLst>
      <p:ext uri="{BB962C8B-B14F-4D97-AF65-F5344CB8AC3E}">
        <p14:creationId xmlns:p14="http://schemas.microsoft.com/office/powerpoint/2010/main" val="42611779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med" p14:dur="700"/>
    </mc:Choice>
    <mc:Fallback>
      <p:transition spd="med"/>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4.png"/><Relationship Id="rId7" Type="http://schemas.openxmlformats.org/officeDocument/2006/relationships/image" Target="../media/image37.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12.pn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40.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12.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42.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12.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3.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5.png"/><Relationship Id="rId10" Type="http://schemas.openxmlformats.org/officeDocument/2006/relationships/image" Target="../media/image22.png"/><Relationship Id="rId4" Type="http://schemas.openxmlformats.org/officeDocument/2006/relationships/image" Target="../media/image14.pn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3.png"/><Relationship Id="rId7"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29.png"/></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13.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30.png"/><Relationship Id="rId4" Type="http://schemas.openxmlformats.org/officeDocument/2006/relationships/image" Target="../media/image14.png"/><Relationship Id="rId9"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desenho, comida&#10;&#10;Descrição gerada automaticamente">
            <a:extLst>
              <a:ext uri="{FF2B5EF4-FFF2-40B4-BE49-F238E27FC236}">
                <a16:creationId xmlns:a16="http://schemas.microsoft.com/office/drawing/2014/main" id="{2CFF3C9E-5C79-4FBF-B374-53FC989E0E7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9" name="Imagem 8" descr="Uma imagem contendo camisa&#10;&#10;Descrição gerada automaticamente">
            <a:extLst>
              <a:ext uri="{FF2B5EF4-FFF2-40B4-BE49-F238E27FC236}">
                <a16:creationId xmlns:a16="http://schemas.microsoft.com/office/drawing/2014/main" id="{4B181477-F35D-4470-B530-DDF6EE656C4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5" name="Imagem 14" descr="Uma imagem contendo texto, camisa&#10;&#10;Descrição gerada automaticamente">
            <a:extLst>
              <a:ext uri="{FF2B5EF4-FFF2-40B4-BE49-F238E27FC236}">
                <a16:creationId xmlns:a16="http://schemas.microsoft.com/office/drawing/2014/main" id="{990921C9-2F49-42BA-881B-FA46AFBB2F1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05861" y="0"/>
            <a:ext cx="5686139" cy="4282154"/>
          </a:xfrm>
          <a:prstGeom prst="rect">
            <a:avLst/>
          </a:prstGeom>
        </p:spPr>
      </p:pic>
      <p:pic>
        <p:nvPicPr>
          <p:cNvPr id="13" name="Imagem 12">
            <a:extLst>
              <a:ext uri="{FF2B5EF4-FFF2-40B4-BE49-F238E27FC236}">
                <a16:creationId xmlns:a16="http://schemas.microsoft.com/office/drawing/2014/main" id="{34972D09-0183-453F-AD42-DC00F39B776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0" y="4369117"/>
            <a:ext cx="3395091" cy="2488883"/>
          </a:xfrm>
          <a:prstGeom prst="rect">
            <a:avLst/>
          </a:prstGeom>
        </p:spPr>
      </p:pic>
      <p:pic>
        <p:nvPicPr>
          <p:cNvPr id="25" name="Imagem 24">
            <a:extLst>
              <a:ext uri="{FF2B5EF4-FFF2-40B4-BE49-F238E27FC236}">
                <a16:creationId xmlns:a16="http://schemas.microsoft.com/office/drawing/2014/main" id="{DF1BC884-00C8-4322-A72C-99FF0C82872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603133" y="4991463"/>
            <a:ext cx="989171" cy="57436"/>
          </a:xfrm>
          <a:prstGeom prst="rect">
            <a:avLst/>
          </a:prstGeom>
        </p:spPr>
      </p:pic>
      <p:pic>
        <p:nvPicPr>
          <p:cNvPr id="26" name="Imagem 25" descr="Uma imagem contendo luz&#10;&#10;Descrição gerada automaticamente">
            <a:extLst>
              <a:ext uri="{FF2B5EF4-FFF2-40B4-BE49-F238E27FC236}">
                <a16:creationId xmlns:a16="http://schemas.microsoft.com/office/drawing/2014/main" id="{9F66E82D-60B3-4549-83C2-A482EF17C8B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384955" y="1925016"/>
            <a:ext cx="3584818" cy="2150891"/>
          </a:xfrm>
          <a:prstGeom prst="rect">
            <a:avLst/>
          </a:prstGeom>
        </p:spPr>
      </p:pic>
      <p:sp>
        <p:nvSpPr>
          <p:cNvPr id="23" name="CaixaDeTexto 22">
            <a:extLst>
              <a:ext uri="{FF2B5EF4-FFF2-40B4-BE49-F238E27FC236}">
                <a16:creationId xmlns:a16="http://schemas.microsoft.com/office/drawing/2014/main" id="{1D249EBB-21E6-4DF7-A2E2-08FE7C7C143B}"/>
              </a:ext>
            </a:extLst>
          </p:cNvPr>
          <p:cNvSpPr txBox="1"/>
          <p:nvPr/>
        </p:nvSpPr>
        <p:spPr>
          <a:xfrm>
            <a:off x="7150609" y="5253806"/>
            <a:ext cx="4515992" cy="646331"/>
          </a:xfrm>
          <a:prstGeom prst="rect">
            <a:avLst/>
          </a:prstGeom>
          <a:noFill/>
        </p:spPr>
        <p:txBody>
          <a:bodyPr wrap="square" rtlCol="0">
            <a:spAutoFit/>
          </a:bodyPr>
          <a:lstStyle/>
          <a:p>
            <a:pPr algn="r"/>
            <a:r>
              <a:rPr lang="pt-BR" sz="3600">
                <a:solidFill>
                  <a:schemeClr val="bg1"/>
                </a:solidFill>
                <a:latin typeface="Dosis ExtraBold" pitchFamily="2" charset="0"/>
              </a:rPr>
              <a:t>WebService  Microvix</a:t>
            </a:r>
          </a:p>
        </p:txBody>
      </p:sp>
      <p:sp>
        <p:nvSpPr>
          <p:cNvPr id="18" name="Elipse 17">
            <a:extLst>
              <a:ext uri="{FF2B5EF4-FFF2-40B4-BE49-F238E27FC236}">
                <a16:creationId xmlns:a16="http://schemas.microsoft.com/office/drawing/2014/main" id="{B43A0C43-78E7-4694-BE4B-536263E66AEB}"/>
              </a:ext>
            </a:extLst>
          </p:cNvPr>
          <p:cNvSpPr/>
          <p:nvPr/>
        </p:nvSpPr>
        <p:spPr>
          <a:xfrm>
            <a:off x="2077701" y="2700067"/>
            <a:ext cx="600788" cy="600788"/>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0" name="Conector reto 19">
            <a:extLst>
              <a:ext uri="{FF2B5EF4-FFF2-40B4-BE49-F238E27FC236}">
                <a16:creationId xmlns:a16="http://schemas.microsoft.com/office/drawing/2014/main" id="{24F99231-7C93-4ED4-B882-6A0D91DC8D4B}"/>
              </a:ext>
            </a:extLst>
          </p:cNvPr>
          <p:cNvCxnSpPr>
            <a:cxnSpLocks/>
          </p:cNvCxnSpPr>
          <p:nvPr/>
        </p:nvCxnSpPr>
        <p:spPr>
          <a:xfrm flipV="1">
            <a:off x="9348930" y="27892"/>
            <a:ext cx="1241686" cy="1311034"/>
          </a:xfrm>
          <a:prstGeom prst="line">
            <a:avLst/>
          </a:prstGeom>
          <a:ln w="6350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24" name="Conector reto 23">
            <a:extLst>
              <a:ext uri="{FF2B5EF4-FFF2-40B4-BE49-F238E27FC236}">
                <a16:creationId xmlns:a16="http://schemas.microsoft.com/office/drawing/2014/main" id="{B2AC5D63-6232-4D79-80FC-A4EDBF032C9D}"/>
              </a:ext>
            </a:extLst>
          </p:cNvPr>
          <p:cNvCxnSpPr>
            <a:cxnSpLocks/>
          </p:cNvCxnSpPr>
          <p:nvPr/>
        </p:nvCxnSpPr>
        <p:spPr>
          <a:xfrm flipV="1">
            <a:off x="3395091" y="6005469"/>
            <a:ext cx="1241686" cy="1311034"/>
          </a:xfrm>
          <a:prstGeom prst="line">
            <a:avLst/>
          </a:prstGeom>
          <a:ln w="6350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7" name="Elipse 26">
            <a:extLst>
              <a:ext uri="{FF2B5EF4-FFF2-40B4-BE49-F238E27FC236}">
                <a16:creationId xmlns:a16="http://schemas.microsoft.com/office/drawing/2014/main" id="{9901CE40-F2DA-40E9-9851-7921626B2FE1}"/>
              </a:ext>
            </a:extLst>
          </p:cNvPr>
          <p:cNvSpPr/>
          <p:nvPr/>
        </p:nvSpPr>
        <p:spPr>
          <a:xfrm>
            <a:off x="2381612" y="1013456"/>
            <a:ext cx="325470" cy="32547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6541877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m 18" descr="Fundo preto com letras brancas&#10;&#10;Descrição gerada automaticamente">
            <a:extLst>
              <a:ext uri="{FF2B5EF4-FFF2-40B4-BE49-F238E27FC236}">
                <a16:creationId xmlns:a16="http://schemas.microsoft.com/office/drawing/2014/main" id="{A0C0E739-8844-4738-B4BF-C9B8A32E386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7" name="Imagem 16" descr="Uma imagem contendo silhueta, texto, camisa&#10;&#10;Descrição gerada automaticamente">
            <a:extLst>
              <a:ext uri="{FF2B5EF4-FFF2-40B4-BE49-F238E27FC236}">
                <a16:creationId xmlns:a16="http://schemas.microsoft.com/office/drawing/2014/main" id="{CEBFC4AF-B161-4831-81C0-DAE6BA9F989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55996" y="-55133"/>
            <a:ext cx="4177683" cy="4326201"/>
          </a:xfrm>
          <a:prstGeom prst="rect">
            <a:avLst/>
          </a:prstGeom>
        </p:spPr>
      </p:pic>
      <p:pic>
        <p:nvPicPr>
          <p:cNvPr id="21" name="Imagem 20" descr="Fundo preto com letras brancas&#10;&#10;Descrição gerada automaticamente">
            <a:extLst>
              <a:ext uri="{FF2B5EF4-FFF2-40B4-BE49-F238E27FC236}">
                <a16:creationId xmlns:a16="http://schemas.microsoft.com/office/drawing/2014/main" id="{03704DD6-E6D8-4132-A778-6A3F6EDD21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4079" y="-55133"/>
            <a:ext cx="12039600" cy="6858000"/>
          </a:xfrm>
          <a:prstGeom prst="rect">
            <a:avLst/>
          </a:prstGeom>
        </p:spPr>
      </p:pic>
      <p:sp>
        <p:nvSpPr>
          <p:cNvPr id="4" name="Retângulo: Cantos Arredondados 3">
            <a:extLst>
              <a:ext uri="{FF2B5EF4-FFF2-40B4-BE49-F238E27FC236}">
                <a16:creationId xmlns:a16="http://schemas.microsoft.com/office/drawing/2014/main" id="{7666E2F8-612D-41FC-A8B4-1C61DB1AF59F}"/>
              </a:ext>
            </a:extLst>
          </p:cNvPr>
          <p:cNvSpPr/>
          <p:nvPr/>
        </p:nvSpPr>
        <p:spPr>
          <a:xfrm>
            <a:off x="-548640" y="193049"/>
            <a:ext cx="6827520" cy="716974"/>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Elipse 9">
            <a:extLst>
              <a:ext uri="{FF2B5EF4-FFF2-40B4-BE49-F238E27FC236}">
                <a16:creationId xmlns:a16="http://schemas.microsoft.com/office/drawing/2014/main" id="{4ADD55F9-B98D-4621-9438-58D6557AEFC3}"/>
              </a:ext>
            </a:extLst>
          </p:cNvPr>
          <p:cNvSpPr/>
          <p:nvPr/>
        </p:nvSpPr>
        <p:spPr>
          <a:xfrm>
            <a:off x="8052007" y="654626"/>
            <a:ext cx="934306" cy="934306"/>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2E3FFBE-F835-47E6-9AFE-25D473BB7723}"/>
              </a:ext>
            </a:extLst>
          </p:cNvPr>
          <p:cNvSpPr/>
          <p:nvPr/>
        </p:nvSpPr>
        <p:spPr>
          <a:xfrm>
            <a:off x="11351777" y="2061372"/>
            <a:ext cx="342590" cy="34259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5" name="Conector reto 14">
            <a:extLst>
              <a:ext uri="{FF2B5EF4-FFF2-40B4-BE49-F238E27FC236}">
                <a16:creationId xmlns:a16="http://schemas.microsoft.com/office/drawing/2014/main" id="{5018F8C9-73EA-4799-9BFF-7749F8C4539B}"/>
              </a:ext>
            </a:extLst>
          </p:cNvPr>
          <p:cNvCxnSpPr>
            <a:cxnSpLocks/>
          </p:cNvCxnSpPr>
          <p:nvPr/>
        </p:nvCxnSpPr>
        <p:spPr>
          <a:xfrm flipV="1">
            <a:off x="11405450" y="4908698"/>
            <a:ext cx="1617206" cy="1584961"/>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2" name="Seta: Divisa 21">
            <a:extLst>
              <a:ext uri="{FF2B5EF4-FFF2-40B4-BE49-F238E27FC236}">
                <a16:creationId xmlns:a16="http://schemas.microsoft.com/office/drawing/2014/main" id="{FF48B5D5-9083-4096-8BF8-A9D10E09A3B9}"/>
              </a:ext>
            </a:extLst>
          </p:cNvPr>
          <p:cNvSpPr/>
          <p:nvPr/>
        </p:nvSpPr>
        <p:spPr>
          <a:xfrm>
            <a:off x="5219705" y="2647933"/>
            <a:ext cx="2180739" cy="369570"/>
          </a:xfrm>
          <a:prstGeom prst="chevron">
            <a:avLst/>
          </a:prstGeom>
          <a:gradFill>
            <a:gsLst>
              <a:gs pos="0">
                <a:srgbClr val="FFB200"/>
              </a:gs>
              <a:gs pos="100000">
                <a:srgbClr val="F0462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23" name="Seta: Divisa 22">
            <a:extLst>
              <a:ext uri="{FF2B5EF4-FFF2-40B4-BE49-F238E27FC236}">
                <a16:creationId xmlns:a16="http://schemas.microsoft.com/office/drawing/2014/main" id="{CBC871E0-D86E-438D-8017-9BD91C74F14A}"/>
              </a:ext>
            </a:extLst>
          </p:cNvPr>
          <p:cNvSpPr/>
          <p:nvPr/>
        </p:nvSpPr>
        <p:spPr>
          <a:xfrm>
            <a:off x="214942" y="2647933"/>
            <a:ext cx="2180739" cy="369570"/>
          </a:xfrm>
          <a:prstGeom prst="chevron">
            <a:avLst/>
          </a:prstGeom>
          <a:gradFill>
            <a:gsLst>
              <a:gs pos="0">
                <a:srgbClr val="FFB200"/>
              </a:gs>
              <a:gs pos="100000">
                <a:srgbClr val="F0462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24" name="Seta: Divisa 23">
            <a:extLst>
              <a:ext uri="{FF2B5EF4-FFF2-40B4-BE49-F238E27FC236}">
                <a16:creationId xmlns:a16="http://schemas.microsoft.com/office/drawing/2014/main" id="{AA434998-1E36-4FA0-BDE8-99D496EABC31}"/>
              </a:ext>
            </a:extLst>
          </p:cNvPr>
          <p:cNvSpPr/>
          <p:nvPr/>
        </p:nvSpPr>
        <p:spPr>
          <a:xfrm>
            <a:off x="2706027" y="2647933"/>
            <a:ext cx="2180739" cy="369570"/>
          </a:xfrm>
          <a:prstGeom prst="chevron">
            <a:avLst/>
          </a:prstGeom>
          <a:gradFill>
            <a:gsLst>
              <a:gs pos="0">
                <a:srgbClr val="FFB200"/>
              </a:gs>
              <a:gs pos="100000">
                <a:srgbClr val="F0462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25" name="Seta: Divisa 24">
            <a:extLst>
              <a:ext uri="{FF2B5EF4-FFF2-40B4-BE49-F238E27FC236}">
                <a16:creationId xmlns:a16="http://schemas.microsoft.com/office/drawing/2014/main" id="{65C40D2B-A95E-44B0-BDCC-D7DFE07B902D}"/>
              </a:ext>
            </a:extLst>
          </p:cNvPr>
          <p:cNvSpPr/>
          <p:nvPr/>
        </p:nvSpPr>
        <p:spPr>
          <a:xfrm>
            <a:off x="7721049" y="2617453"/>
            <a:ext cx="2180739" cy="369570"/>
          </a:xfrm>
          <a:prstGeom prst="chevron">
            <a:avLst/>
          </a:prstGeom>
          <a:gradFill>
            <a:gsLst>
              <a:gs pos="0">
                <a:srgbClr val="FFB200"/>
              </a:gs>
              <a:gs pos="100000">
                <a:srgbClr val="F0462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26" name="Retângulo 25">
            <a:extLst>
              <a:ext uri="{FF2B5EF4-FFF2-40B4-BE49-F238E27FC236}">
                <a16:creationId xmlns:a16="http://schemas.microsoft.com/office/drawing/2014/main" id="{922F0433-4294-4CEA-847A-1B4B9739C855}"/>
              </a:ext>
            </a:extLst>
          </p:cNvPr>
          <p:cNvSpPr/>
          <p:nvPr/>
        </p:nvSpPr>
        <p:spPr>
          <a:xfrm>
            <a:off x="252000" y="176053"/>
            <a:ext cx="5504366" cy="707886"/>
          </a:xfrm>
          <a:prstGeom prst="rect">
            <a:avLst/>
          </a:prstGeom>
        </p:spPr>
        <p:txBody>
          <a:bodyPr wrap="square">
            <a:spAutoFit/>
          </a:bodyPr>
          <a:lstStyle/>
          <a:p>
            <a:r>
              <a:rPr lang="pt-BR" sz="4000">
                <a:solidFill>
                  <a:schemeClr val="bg1"/>
                </a:solidFill>
                <a:latin typeface="Dosis ExtraBold" pitchFamily="2" charset="0"/>
              </a:rPr>
              <a:t>Macro Fluxo do Processo</a:t>
            </a:r>
          </a:p>
        </p:txBody>
      </p:sp>
      <p:sp>
        <p:nvSpPr>
          <p:cNvPr id="35" name="Retângulo 34">
            <a:extLst>
              <a:ext uri="{FF2B5EF4-FFF2-40B4-BE49-F238E27FC236}">
                <a16:creationId xmlns:a16="http://schemas.microsoft.com/office/drawing/2014/main" id="{B8A5FED4-9837-49A4-8AB4-554BE6FF3F5E}"/>
              </a:ext>
            </a:extLst>
          </p:cNvPr>
          <p:cNvSpPr/>
          <p:nvPr/>
        </p:nvSpPr>
        <p:spPr>
          <a:xfrm>
            <a:off x="684282" y="1947301"/>
            <a:ext cx="1242059" cy="769441"/>
          </a:xfrm>
          <a:prstGeom prst="rect">
            <a:avLst/>
          </a:prstGeom>
        </p:spPr>
        <p:txBody>
          <a:bodyPr wrap="square">
            <a:spAutoFit/>
          </a:bodyPr>
          <a:lstStyle/>
          <a:p>
            <a:pPr algn="ctr"/>
            <a:r>
              <a:rPr lang="pt-BR" sz="4400">
                <a:gradFill>
                  <a:gsLst>
                    <a:gs pos="0">
                      <a:srgbClr val="FFB200"/>
                    </a:gs>
                    <a:gs pos="100000">
                      <a:srgbClr val="F0462D"/>
                    </a:gs>
                  </a:gsLst>
                  <a:path path="circle">
                    <a:fillToRect l="100000" t="100000"/>
                  </a:path>
                </a:gradFill>
                <a:latin typeface="Dosis ExtraBold" pitchFamily="2" charset="0"/>
              </a:rPr>
              <a:t>01</a:t>
            </a:r>
          </a:p>
        </p:txBody>
      </p:sp>
      <p:sp>
        <p:nvSpPr>
          <p:cNvPr id="36" name="Retângulo 35">
            <a:extLst>
              <a:ext uri="{FF2B5EF4-FFF2-40B4-BE49-F238E27FC236}">
                <a16:creationId xmlns:a16="http://schemas.microsoft.com/office/drawing/2014/main" id="{F02C6EB9-368B-45EF-BA1E-8E2964FB1951}"/>
              </a:ext>
            </a:extLst>
          </p:cNvPr>
          <p:cNvSpPr/>
          <p:nvPr/>
        </p:nvSpPr>
        <p:spPr>
          <a:xfrm>
            <a:off x="3175367" y="1943376"/>
            <a:ext cx="1242059" cy="769441"/>
          </a:xfrm>
          <a:prstGeom prst="rect">
            <a:avLst/>
          </a:prstGeom>
        </p:spPr>
        <p:txBody>
          <a:bodyPr wrap="square">
            <a:spAutoFit/>
          </a:bodyPr>
          <a:lstStyle/>
          <a:p>
            <a:pPr algn="ctr"/>
            <a:r>
              <a:rPr lang="pt-BR" sz="4400">
                <a:gradFill>
                  <a:gsLst>
                    <a:gs pos="0">
                      <a:srgbClr val="FFB200"/>
                    </a:gs>
                    <a:gs pos="100000">
                      <a:srgbClr val="F0462D"/>
                    </a:gs>
                  </a:gsLst>
                  <a:path path="circle">
                    <a:fillToRect l="100000" t="100000"/>
                  </a:path>
                </a:gradFill>
                <a:latin typeface="Dosis ExtraBold" pitchFamily="2" charset="0"/>
              </a:rPr>
              <a:t>02</a:t>
            </a:r>
          </a:p>
        </p:txBody>
      </p:sp>
      <p:sp>
        <p:nvSpPr>
          <p:cNvPr id="37" name="Retângulo 36">
            <a:extLst>
              <a:ext uri="{FF2B5EF4-FFF2-40B4-BE49-F238E27FC236}">
                <a16:creationId xmlns:a16="http://schemas.microsoft.com/office/drawing/2014/main" id="{41EFD30C-2470-481F-BAB0-5CC7F478ABA8}"/>
              </a:ext>
            </a:extLst>
          </p:cNvPr>
          <p:cNvSpPr/>
          <p:nvPr/>
        </p:nvSpPr>
        <p:spPr>
          <a:xfrm>
            <a:off x="5689045" y="1963007"/>
            <a:ext cx="1242059" cy="769441"/>
          </a:xfrm>
          <a:prstGeom prst="rect">
            <a:avLst/>
          </a:prstGeom>
        </p:spPr>
        <p:txBody>
          <a:bodyPr wrap="square">
            <a:spAutoFit/>
          </a:bodyPr>
          <a:lstStyle/>
          <a:p>
            <a:pPr algn="ctr"/>
            <a:r>
              <a:rPr lang="pt-BR" sz="4400">
                <a:gradFill>
                  <a:gsLst>
                    <a:gs pos="0">
                      <a:srgbClr val="FFB200"/>
                    </a:gs>
                    <a:gs pos="100000">
                      <a:srgbClr val="F0462D"/>
                    </a:gs>
                  </a:gsLst>
                  <a:path path="circle">
                    <a:fillToRect l="100000" t="100000"/>
                  </a:path>
                </a:gradFill>
                <a:latin typeface="Dosis ExtraBold" pitchFamily="2" charset="0"/>
              </a:rPr>
              <a:t>03</a:t>
            </a:r>
          </a:p>
        </p:txBody>
      </p:sp>
      <p:sp>
        <p:nvSpPr>
          <p:cNvPr id="38" name="Retângulo 37">
            <a:extLst>
              <a:ext uri="{FF2B5EF4-FFF2-40B4-BE49-F238E27FC236}">
                <a16:creationId xmlns:a16="http://schemas.microsoft.com/office/drawing/2014/main" id="{D133F6D4-AA5F-4150-A0AB-C08B4E9A1FBF}"/>
              </a:ext>
            </a:extLst>
          </p:cNvPr>
          <p:cNvSpPr/>
          <p:nvPr/>
        </p:nvSpPr>
        <p:spPr>
          <a:xfrm>
            <a:off x="8180130" y="1943376"/>
            <a:ext cx="1242059" cy="769441"/>
          </a:xfrm>
          <a:prstGeom prst="rect">
            <a:avLst/>
          </a:prstGeom>
        </p:spPr>
        <p:txBody>
          <a:bodyPr wrap="square">
            <a:spAutoFit/>
          </a:bodyPr>
          <a:lstStyle/>
          <a:p>
            <a:pPr algn="ctr"/>
            <a:r>
              <a:rPr lang="pt-BR" sz="4400">
                <a:gradFill>
                  <a:gsLst>
                    <a:gs pos="0">
                      <a:srgbClr val="FFB200"/>
                    </a:gs>
                    <a:gs pos="100000">
                      <a:srgbClr val="F0462D"/>
                    </a:gs>
                  </a:gsLst>
                  <a:path path="circle">
                    <a:fillToRect l="100000" t="100000"/>
                  </a:path>
                </a:gradFill>
                <a:latin typeface="Dosis ExtraBold" pitchFamily="2" charset="0"/>
              </a:rPr>
              <a:t>04</a:t>
            </a:r>
          </a:p>
        </p:txBody>
      </p:sp>
      <p:sp>
        <p:nvSpPr>
          <p:cNvPr id="39" name="Retângulo 38">
            <a:extLst>
              <a:ext uri="{FF2B5EF4-FFF2-40B4-BE49-F238E27FC236}">
                <a16:creationId xmlns:a16="http://schemas.microsoft.com/office/drawing/2014/main" id="{E2E23185-AF8C-42D5-B99A-BA9A67263FF3}"/>
              </a:ext>
            </a:extLst>
          </p:cNvPr>
          <p:cNvSpPr/>
          <p:nvPr/>
        </p:nvSpPr>
        <p:spPr>
          <a:xfrm>
            <a:off x="955930" y="999695"/>
            <a:ext cx="6598444" cy="1015663"/>
          </a:xfrm>
          <a:prstGeom prst="rect">
            <a:avLst/>
          </a:prstGeom>
        </p:spPr>
        <p:txBody>
          <a:bodyPr wrap="square">
            <a:spAutoFit/>
          </a:bodyPr>
          <a:lstStyle/>
          <a:p>
            <a:r>
              <a:rPr lang="pt-BR" sz="3000">
                <a:solidFill>
                  <a:srgbClr val="411E5A"/>
                </a:solidFill>
                <a:latin typeface="Dosis ExtraBold" pitchFamily="2" charset="0"/>
              </a:rPr>
              <a:t>Abaixo vamos mostra um macro fluxo de funcionamento do WebService</a:t>
            </a:r>
          </a:p>
        </p:txBody>
      </p:sp>
      <p:sp>
        <p:nvSpPr>
          <p:cNvPr id="41" name="Retângulo 40">
            <a:extLst>
              <a:ext uri="{FF2B5EF4-FFF2-40B4-BE49-F238E27FC236}">
                <a16:creationId xmlns:a16="http://schemas.microsoft.com/office/drawing/2014/main" id="{38819EB7-A30C-4713-8AF1-D590D2075B39}"/>
              </a:ext>
            </a:extLst>
          </p:cNvPr>
          <p:cNvSpPr/>
          <p:nvPr/>
        </p:nvSpPr>
        <p:spPr>
          <a:xfrm>
            <a:off x="446459" y="3021463"/>
            <a:ext cx="1756956" cy="424732"/>
          </a:xfrm>
          <a:prstGeom prst="rect">
            <a:avLst/>
          </a:prstGeom>
        </p:spPr>
        <p:txBody>
          <a:bodyPr wrap="square">
            <a:spAutoFit/>
          </a:bodyPr>
          <a:lstStyle/>
          <a:p>
            <a:pPr lvl="0" algn="ctr">
              <a:lnSpc>
                <a:spcPct val="90000"/>
              </a:lnSpc>
            </a:pPr>
            <a:r>
              <a:rPr lang="pt-BR" sz="1200">
                <a:solidFill>
                  <a:srgbClr val="414141"/>
                </a:solidFill>
                <a:latin typeface="Roboto"/>
                <a:ea typeface="Roboto"/>
                <a:cs typeface="Roboto"/>
                <a:sym typeface="Roboto"/>
              </a:rPr>
              <a:t>Entrega das chaves e URL da API ao cliente.</a:t>
            </a:r>
          </a:p>
        </p:txBody>
      </p:sp>
      <p:sp>
        <p:nvSpPr>
          <p:cNvPr id="48" name="Retângulo 47">
            <a:extLst>
              <a:ext uri="{FF2B5EF4-FFF2-40B4-BE49-F238E27FC236}">
                <a16:creationId xmlns:a16="http://schemas.microsoft.com/office/drawing/2014/main" id="{61F01A90-9F34-4CDD-9544-448007116E68}"/>
              </a:ext>
            </a:extLst>
          </p:cNvPr>
          <p:cNvSpPr/>
          <p:nvPr/>
        </p:nvSpPr>
        <p:spPr>
          <a:xfrm>
            <a:off x="2937544" y="3017649"/>
            <a:ext cx="1756956" cy="1255728"/>
          </a:xfrm>
          <a:prstGeom prst="rect">
            <a:avLst/>
          </a:prstGeom>
        </p:spPr>
        <p:txBody>
          <a:bodyPr wrap="square">
            <a:spAutoFit/>
          </a:bodyPr>
          <a:lstStyle/>
          <a:p>
            <a:pPr lvl="0" algn="ctr">
              <a:lnSpc>
                <a:spcPct val="90000"/>
              </a:lnSpc>
            </a:pPr>
            <a:r>
              <a:rPr lang="pt-BR" sz="1200">
                <a:solidFill>
                  <a:srgbClr val="414141"/>
                </a:solidFill>
                <a:latin typeface="Roboto"/>
                <a:ea typeface="Roboto"/>
                <a:cs typeface="Roboto"/>
                <a:sym typeface="Roboto"/>
              </a:rPr>
              <a:t>Empresa de integração contratada pelo cliente inicia os testes iniciais de consumo do WebService. Como sugestão de testes, utilizar o </a:t>
            </a:r>
            <a:r>
              <a:rPr lang="pt-BR" sz="1200" err="1">
                <a:solidFill>
                  <a:srgbClr val="414141"/>
                </a:solidFill>
                <a:latin typeface="Roboto"/>
                <a:ea typeface="Roboto"/>
                <a:cs typeface="Roboto"/>
                <a:sym typeface="Roboto"/>
              </a:rPr>
              <a:t>Postman</a:t>
            </a:r>
            <a:r>
              <a:rPr lang="pt-BR" sz="1200">
                <a:solidFill>
                  <a:srgbClr val="414141"/>
                </a:solidFill>
                <a:latin typeface="Roboto"/>
                <a:ea typeface="Roboto"/>
                <a:cs typeface="Roboto"/>
                <a:sym typeface="Roboto"/>
              </a:rPr>
              <a:t>.</a:t>
            </a:r>
          </a:p>
        </p:txBody>
      </p:sp>
      <p:sp>
        <p:nvSpPr>
          <p:cNvPr id="49" name="Retângulo 48">
            <a:extLst>
              <a:ext uri="{FF2B5EF4-FFF2-40B4-BE49-F238E27FC236}">
                <a16:creationId xmlns:a16="http://schemas.microsoft.com/office/drawing/2014/main" id="{3843039E-EE8C-4F84-A580-93F4AA75EF37}"/>
              </a:ext>
            </a:extLst>
          </p:cNvPr>
          <p:cNvSpPr/>
          <p:nvPr/>
        </p:nvSpPr>
        <p:spPr>
          <a:xfrm>
            <a:off x="5243140" y="3024473"/>
            <a:ext cx="1965038" cy="1255728"/>
          </a:xfrm>
          <a:prstGeom prst="rect">
            <a:avLst/>
          </a:prstGeom>
        </p:spPr>
        <p:txBody>
          <a:bodyPr wrap="square">
            <a:spAutoFit/>
          </a:bodyPr>
          <a:lstStyle/>
          <a:p>
            <a:pPr lvl="0" algn="ctr">
              <a:lnSpc>
                <a:spcPct val="90000"/>
              </a:lnSpc>
            </a:pPr>
            <a:r>
              <a:rPr lang="pt-BR" sz="1200">
                <a:solidFill>
                  <a:srgbClr val="414141"/>
                </a:solidFill>
                <a:latin typeface="Roboto"/>
                <a:ea typeface="Roboto"/>
                <a:cs typeface="Roboto"/>
                <a:sym typeface="Roboto"/>
              </a:rPr>
              <a:t>Verificar na documentação os métodos que envolvam dados de produtos para começar a subir a base do Microvix na plataforma de e-Commerce ou BI</a:t>
            </a:r>
          </a:p>
        </p:txBody>
      </p:sp>
      <p:sp>
        <p:nvSpPr>
          <p:cNvPr id="50" name="Retângulo 49">
            <a:extLst>
              <a:ext uri="{FF2B5EF4-FFF2-40B4-BE49-F238E27FC236}">
                <a16:creationId xmlns:a16="http://schemas.microsoft.com/office/drawing/2014/main" id="{2E7C9B21-C8AD-40EB-A2D7-86B748B05D5B}"/>
              </a:ext>
            </a:extLst>
          </p:cNvPr>
          <p:cNvSpPr/>
          <p:nvPr/>
        </p:nvSpPr>
        <p:spPr>
          <a:xfrm>
            <a:off x="7952566" y="2993247"/>
            <a:ext cx="1756956" cy="757130"/>
          </a:xfrm>
          <a:prstGeom prst="rect">
            <a:avLst/>
          </a:prstGeom>
        </p:spPr>
        <p:txBody>
          <a:bodyPr wrap="square">
            <a:spAutoFit/>
          </a:bodyPr>
          <a:lstStyle/>
          <a:p>
            <a:pPr lvl="0" algn="ctr">
              <a:lnSpc>
                <a:spcPct val="90000"/>
              </a:lnSpc>
            </a:pPr>
            <a:r>
              <a:rPr lang="pt-BR" sz="1200">
                <a:solidFill>
                  <a:srgbClr val="414141"/>
                </a:solidFill>
                <a:latin typeface="Roboto"/>
                <a:ea typeface="Roboto"/>
                <a:cs typeface="Roboto"/>
                <a:sym typeface="Roboto"/>
              </a:rPr>
              <a:t>Após os produtos verificar os métodos de saldo de estoque e preço.</a:t>
            </a:r>
          </a:p>
        </p:txBody>
      </p:sp>
      <p:pic>
        <p:nvPicPr>
          <p:cNvPr id="33" name="Google Shape;683;p106">
            <a:extLst>
              <a:ext uri="{FF2B5EF4-FFF2-40B4-BE49-F238E27FC236}">
                <a16:creationId xmlns:a16="http://schemas.microsoft.com/office/drawing/2014/main" id="{FC183E14-1D24-4C99-A0A3-2B78D814109C}"/>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10406226" y="5940000"/>
            <a:ext cx="1114425" cy="723900"/>
          </a:xfrm>
          <a:prstGeom prst="rect">
            <a:avLst/>
          </a:prstGeom>
          <a:noFill/>
          <a:ln>
            <a:noFill/>
          </a:ln>
        </p:spPr>
      </p:pic>
      <p:sp>
        <p:nvSpPr>
          <p:cNvPr id="40" name="Seta: Divisa 39">
            <a:extLst>
              <a:ext uri="{FF2B5EF4-FFF2-40B4-BE49-F238E27FC236}">
                <a16:creationId xmlns:a16="http://schemas.microsoft.com/office/drawing/2014/main" id="{AE3602AB-9674-48AB-AAB3-46C1A7297AA7}"/>
              </a:ext>
            </a:extLst>
          </p:cNvPr>
          <p:cNvSpPr/>
          <p:nvPr/>
        </p:nvSpPr>
        <p:spPr>
          <a:xfrm>
            <a:off x="5215343" y="4916541"/>
            <a:ext cx="2180739" cy="369570"/>
          </a:xfrm>
          <a:prstGeom prst="chevron">
            <a:avLst/>
          </a:prstGeom>
          <a:gradFill>
            <a:gsLst>
              <a:gs pos="0">
                <a:srgbClr val="FFB200"/>
              </a:gs>
              <a:gs pos="100000">
                <a:srgbClr val="F0462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42" name="Seta: Divisa 41">
            <a:extLst>
              <a:ext uri="{FF2B5EF4-FFF2-40B4-BE49-F238E27FC236}">
                <a16:creationId xmlns:a16="http://schemas.microsoft.com/office/drawing/2014/main" id="{17127F44-09E3-4572-98BF-991E569EEA11}"/>
              </a:ext>
            </a:extLst>
          </p:cNvPr>
          <p:cNvSpPr/>
          <p:nvPr/>
        </p:nvSpPr>
        <p:spPr>
          <a:xfrm>
            <a:off x="210580" y="4916541"/>
            <a:ext cx="2180739" cy="369570"/>
          </a:xfrm>
          <a:prstGeom prst="chevron">
            <a:avLst/>
          </a:prstGeom>
          <a:gradFill>
            <a:gsLst>
              <a:gs pos="0">
                <a:srgbClr val="FFB200"/>
              </a:gs>
              <a:gs pos="100000">
                <a:srgbClr val="F0462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43" name="Seta: Divisa 42">
            <a:extLst>
              <a:ext uri="{FF2B5EF4-FFF2-40B4-BE49-F238E27FC236}">
                <a16:creationId xmlns:a16="http://schemas.microsoft.com/office/drawing/2014/main" id="{625B8C3C-52FD-4CC0-840B-FC356B2CE881}"/>
              </a:ext>
            </a:extLst>
          </p:cNvPr>
          <p:cNvSpPr/>
          <p:nvPr/>
        </p:nvSpPr>
        <p:spPr>
          <a:xfrm>
            <a:off x="2701665" y="4916541"/>
            <a:ext cx="2180739" cy="369570"/>
          </a:xfrm>
          <a:prstGeom prst="chevron">
            <a:avLst/>
          </a:prstGeom>
          <a:gradFill>
            <a:gsLst>
              <a:gs pos="0">
                <a:srgbClr val="FFB200"/>
              </a:gs>
              <a:gs pos="100000">
                <a:srgbClr val="F0462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44" name="Seta: Divisa 43">
            <a:extLst>
              <a:ext uri="{FF2B5EF4-FFF2-40B4-BE49-F238E27FC236}">
                <a16:creationId xmlns:a16="http://schemas.microsoft.com/office/drawing/2014/main" id="{78E94E9B-D1D4-4E29-B276-3449AA5DFFA5}"/>
              </a:ext>
            </a:extLst>
          </p:cNvPr>
          <p:cNvSpPr/>
          <p:nvPr/>
        </p:nvSpPr>
        <p:spPr>
          <a:xfrm>
            <a:off x="7716687" y="4886061"/>
            <a:ext cx="2180739" cy="369570"/>
          </a:xfrm>
          <a:prstGeom prst="chevron">
            <a:avLst/>
          </a:prstGeom>
          <a:gradFill>
            <a:gsLst>
              <a:gs pos="0">
                <a:srgbClr val="FFB200"/>
              </a:gs>
              <a:gs pos="100000">
                <a:srgbClr val="F0462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tx1"/>
              </a:solidFill>
            </a:endParaRPr>
          </a:p>
        </p:txBody>
      </p:sp>
      <p:sp>
        <p:nvSpPr>
          <p:cNvPr id="45" name="Retângulo 44">
            <a:extLst>
              <a:ext uri="{FF2B5EF4-FFF2-40B4-BE49-F238E27FC236}">
                <a16:creationId xmlns:a16="http://schemas.microsoft.com/office/drawing/2014/main" id="{63E2C2FA-3990-4712-A8A5-C06CF7525D11}"/>
              </a:ext>
            </a:extLst>
          </p:cNvPr>
          <p:cNvSpPr/>
          <p:nvPr/>
        </p:nvSpPr>
        <p:spPr>
          <a:xfrm>
            <a:off x="679920" y="4215909"/>
            <a:ext cx="1242059" cy="769441"/>
          </a:xfrm>
          <a:prstGeom prst="rect">
            <a:avLst/>
          </a:prstGeom>
        </p:spPr>
        <p:txBody>
          <a:bodyPr wrap="square">
            <a:spAutoFit/>
          </a:bodyPr>
          <a:lstStyle/>
          <a:p>
            <a:pPr algn="ctr"/>
            <a:r>
              <a:rPr lang="pt-BR" sz="4400">
                <a:gradFill>
                  <a:gsLst>
                    <a:gs pos="0">
                      <a:srgbClr val="FFB200"/>
                    </a:gs>
                    <a:gs pos="100000">
                      <a:srgbClr val="F0462D"/>
                    </a:gs>
                  </a:gsLst>
                  <a:path path="circle">
                    <a:fillToRect l="100000" t="100000"/>
                  </a:path>
                </a:gradFill>
                <a:latin typeface="Dosis ExtraBold" pitchFamily="2" charset="0"/>
              </a:rPr>
              <a:t>05</a:t>
            </a:r>
          </a:p>
        </p:txBody>
      </p:sp>
      <p:sp>
        <p:nvSpPr>
          <p:cNvPr id="46" name="Retângulo 45">
            <a:extLst>
              <a:ext uri="{FF2B5EF4-FFF2-40B4-BE49-F238E27FC236}">
                <a16:creationId xmlns:a16="http://schemas.microsoft.com/office/drawing/2014/main" id="{3EFCA430-FD83-4F46-AEF8-EA0261C5A9D4}"/>
              </a:ext>
            </a:extLst>
          </p:cNvPr>
          <p:cNvSpPr/>
          <p:nvPr/>
        </p:nvSpPr>
        <p:spPr>
          <a:xfrm>
            <a:off x="3171005" y="4211984"/>
            <a:ext cx="1242059" cy="769441"/>
          </a:xfrm>
          <a:prstGeom prst="rect">
            <a:avLst/>
          </a:prstGeom>
        </p:spPr>
        <p:txBody>
          <a:bodyPr wrap="square">
            <a:spAutoFit/>
          </a:bodyPr>
          <a:lstStyle/>
          <a:p>
            <a:pPr algn="ctr"/>
            <a:r>
              <a:rPr lang="pt-BR" sz="4400">
                <a:gradFill>
                  <a:gsLst>
                    <a:gs pos="0">
                      <a:srgbClr val="FFB200"/>
                    </a:gs>
                    <a:gs pos="100000">
                      <a:srgbClr val="F0462D"/>
                    </a:gs>
                  </a:gsLst>
                  <a:path path="circle">
                    <a:fillToRect l="100000" t="100000"/>
                  </a:path>
                </a:gradFill>
                <a:latin typeface="Dosis ExtraBold" pitchFamily="2" charset="0"/>
              </a:rPr>
              <a:t>06</a:t>
            </a:r>
          </a:p>
        </p:txBody>
      </p:sp>
      <p:sp>
        <p:nvSpPr>
          <p:cNvPr id="47" name="Retângulo 46">
            <a:extLst>
              <a:ext uri="{FF2B5EF4-FFF2-40B4-BE49-F238E27FC236}">
                <a16:creationId xmlns:a16="http://schemas.microsoft.com/office/drawing/2014/main" id="{A4B8E397-5A70-49FD-B044-1BD0DE336F6F}"/>
              </a:ext>
            </a:extLst>
          </p:cNvPr>
          <p:cNvSpPr/>
          <p:nvPr/>
        </p:nvSpPr>
        <p:spPr>
          <a:xfrm>
            <a:off x="5684683" y="4231615"/>
            <a:ext cx="1242059" cy="769441"/>
          </a:xfrm>
          <a:prstGeom prst="rect">
            <a:avLst/>
          </a:prstGeom>
        </p:spPr>
        <p:txBody>
          <a:bodyPr wrap="square">
            <a:spAutoFit/>
          </a:bodyPr>
          <a:lstStyle/>
          <a:p>
            <a:pPr algn="ctr"/>
            <a:r>
              <a:rPr lang="pt-BR" sz="4400">
                <a:gradFill>
                  <a:gsLst>
                    <a:gs pos="0">
                      <a:srgbClr val="FFB200"/>
                    </a:gs>
                    <a:gs pos="100000">
                      <a:srgbClr val="F0462D"/>
                    </a:gs>
                  </a:gsLst>
                  <a:path path="circle">
                    <a:fillToRect l="100000" t="100000"/>
                  </a:path>
                </a:gradFill>
                <a:latin typeface="Dosis ExtraBold" pitchFamily="2" charset="0"/>
              </a:rPr>
              <a:t>07</a:t>
            </a:r>
          </a:p>
        </p:txBody>
      </p:sp>
      <p:sp>
        <p:nvSpPr>
          <p:cNvPr id="51" name="Retângulo 50">
            <a:extLst>
              <a:ext uri="{FF2B5EF4-FFF2-40B4-BE49-F238E27FC236}">
                <a16:creationId xmlns:a16="http://schemas.microsoft.com/office/drawing/2014/main" id="{421274B4-3278-4347-96AC-7CF670A7F3BF}"/>
              </a:ext>
            </a:extLst>
          </p:cNvPr>
          <p:cNvSpPr/>
          <p:nvPr/>
        </p:nvSpPr>
        <p:spPr>
          <a:xfrm>
            <a:off x="8175768" y="4211984"/>
            <a:ext cx="1242059" cy="769441"/>
          </a:xfrm>
          <a:prstGeom prst="rect">
            <a:avLst/>
          </a:prstGeom>
        </p:spPr>
        <p:txBody>
          <a:bodyPr wrap="square">
            <a:spAutoFit/>
          </a:bodyPr>
          <a:lstStyle/>
          <a:p>
            <a:pPr algn="ctr"/>
            <a:r>
              <a:rPr lang="pt-BR" sz="4400">
                <a:gradFill>
                  <a:gsLst>
                    <a:gs pos="0">
                      <a:srgbClr val="FFB200"/>
                    </a:gs>
                    <a:gs pos="100000">
                      <a:srgbClr val="F0462D"/>
                    </a:gs>
                  </a:gsLst>
                  <a:path path="circle">
                    <a:fillToRect l="100000" t="100000"/>
                  </a:path>
                </a:gradFill>
                <a:latin typeface="Dosis ExtraBold" pitchFamily="2" charset="0"/>
              </a:rPr>
              <a:t>08</a:t>
            </a:r>
          </a:p>
        </p:txBody>
      </p:sp>
      <p:sp>
        <p:nvSpPr>
          <p:cNvPr id="52" name="Retângulo 51">
            <a:extLst>
              <a:ext uri="{FF2B5EF4-FFF2-40B4-BE49-F238E27FC236}">
                <a16:creationId xmlns:a16="http://schemas.microsoft.com/office/drawing/2014/main" id="{E64CF343-F14D-4291-9DE7-3EDA63353E5E}"/>
              </a:ext>
            </a:extLst>
          </p:cNvPr>
          <p:cNvSpPr/>
          <p:nvPr/>
        </p:nvSpPr>
        <p:spPr>
          <a:xfrm>
            <a:off x="442097" y="5290071"/>
            <a:ext cx="1756956" cy="1089529"/>
          </a:xfrm>
          <a:prstGeom prst="rect">
            <a:avLst/>
          </a:prstGeom>
        </p:spPr>
        <p:txBody>
          <a:bodyPr wrap="square">
            <a:spAutoFit/>
          </a:bodyPr>
          <a:lstStyle/>
          <a:p>
            <a:pPr lvl="0" algn="ctr">
              <a:lnSpc>
                <a:spcPct val="90000"/>
              </a:lnSpc>
            </a:pPr>
            <a:r>
              <a:rPr lang="pt-BR" sz="1200">
                <a:solidFill>
                  <a:srgbClr val="414141"/>
                </a:solidFill>
                <a:latin typeface="Roboto"/>
                <a:ea typeface="Roboto"/>
                <a:cs typeface="Roboto"/>
                <a:sym typeface="Roboto"/>
              </a:rPr>
              <a:t>Após a base da plataforma de e-Commerce esta igual ao Microvix, verificar os métodos de Cadastro de Clientes.</a:t>
            </a:r>
          </a:p>
        </p:txBody>
      </p:sp>
      <p:sp>
        <p:nvSpPr>
          <p:cNvPr id="53" name="Retângulo 52">
            <a:extLst>
              <a:ext uri="{FF2B5EF4-FFF2-40B4-BE49-F238E27FC236}">
                <a16:creationId xmlns:a16="http://schemas.microsoft.com/office/drawing/2014/main" id="{D9F16D75-8ED7-4A91-9C5B-DD3656129AD8}"/>
              </a:ext>
            </a:extLst>
          </p:cNvPr>
          <p:cNvSpPr/>
          <p:nvPr/>
        </p:nvSpPr>
        <p:spPr>
          <a:xfrm>
            <a:off x="2933182" y="5286257"/>
            <a:ext cx="1756956" cy="923330"/>
          </a:xfrm>
          <a:prstGeom prst="rect">
            <a:avLst/>
          </a:prstGeom>
        </p:spPr>
        <p:txBody>
          <a:bodyPr wrap="square">
            <a:spAutoFit/>
          </a:bodyPr>
          <a:lstStyle/>
          <a:p>
            <a:pPr lvl="0" algn="ctr">
              <a:lnSpc>
                <a:spcPct val="90000"/>
              </a:lnSpc>
            </a:pPr>
            <a:r>
              <a:rPr lang="pt-BR" sz="1200">
                <a:solidFill>
                  <a:srgbClr val="414141"/>
                </a:solidFill>
                <a:latin typeface="Roboto"/>
                <a:ea typeface="Roboto"/>
                <a:cs typeface="Roboto"/>
                <a:sym typeface="Roboto"/>
              </a:rPr>
              <a:t>Logo após a etapa de cadastro de clientes, verificar os métodos de Cadastro de Pedidos e itens.</a:t>
            </a:r>
          </a:p>
        </p:txBody>
      </p:sp>
      <p:sp>
        <p:nvSpPr>
          <p:cNvPr id="54" name="Retângulo 53">
            <a:extLst>
              <a:ext uri="{FF2B5EF4-FFF2-40B4-BE49-F238E27FC236}">
                <a16:creationId xmlns:a16="http://schemas.microsoft.com/office/drawing/2014/main" id="{8ED0AE9A-F9F7-4DCE-8DC4-39140894A661}"/>
              </a:ext>
            </a:extLst>
          </p:cNvPr>
          <p:cNvSpPr/>
          <p:nvPr/>
        </p:nvSpPr>
        <p:spPr>
          <a:xfrm>
            <a:off x="5238778" y="5293081"/>
            <a:ext cx="1965038" cy="1089529"/>
          </a:xfrm>
          <a:prstGeom prst="rect">
            <a:avLst/>
          </a:prstGeom>
        </p:spPr>
        <p:txBody>
          <a:bodyPr wrap="square">
            <a:spAutoFit/>
          </a:bodyPr>
          <a:lstStyle/>
          <a:p>
            <a:pPr lvl="0" algn="ctr">
              <a:lnSpc>
                <a:spcPct val="90000"/>
              </a:lnSpc>
            </a:pPr>
            <a:r>
              <a:rPr lang="pt-BR" sz="1200">
                <a:solidFill>
                  <a:srgbClr val="414141"/>
                </a:solidFill>
                <a:latin typeface="Roboto"/>
                <a:ea typeface="Roboto"/>
                <a:cs typeface="Roboto"/>
                <a:sym typeface="Roboto"/>
              </a:rPr>
              <a:t>Após conseguir enviar os Clientes e Pedidos, verificar os métodos de extração para saber o status dos pedidos e emissão de NF.</a:t>
            </a:r>
          </a:p>
        </p:txBody>
      </p:sp>
      <p:sp>
        <p:nvSpPr>
          <p:cNvPr id="55" name="Retângulo 54">
            <a:extLst>
              <a:ext uri="{FF2B5EF4-FFF2-40B4-BE49-F238E27FC236}">
                <a16:creationId xmlns:a16="http://schemas.microsoft.com/office/drawing/2014/main" id="{F2603D37-5678-4F06-A2CA-29502957540E}"/>
              </a:ext>
            </a:extLst>
          </p:cNvPr>
          <p:cNvSpPr/>
          <p:nvPr/>
        </p:nvSpPr>
        <p:spPr>
          <a:xfrm>
            <a:off x="7948204" y="5261855"/>
            <a:ext cx="1756956" cy="1421928"/>
          </a:xfrm>
          <a:prstGeom prst="rect">
            <a:avLst/>
          </a:prstGeom>
        </p:spPr>
        <p:txBody>
          <a:bodyPr wrap="square">
            <a:spAutoFit/>
          </a:bodyPr>
          <a:lstStyle/>
          <a:p>
            <a:pPr lvl="0" algn="ctr">
              <a:lnSpc>
                <a:spcPct val="90000"/>
              </a:lnSpc>
            </a:pPr>
            <a:r>
              <a:rPr lang="pt-BR" sz="1200">
                <a:solidFill>
                  <a:srgbClr val="414141"/>
                </a:solidFill>
                <a:latin typeface="Roboto"/>
                <a:ea typeface="Roboto"/>
                <a:cs typeface="Roboto"/>
                <a:sym typeface="Roboto"/>
              </a:rPr>
              <a:t>Após a integração dos métodos principais de extração e inclusão. Revisar a documentação para entender melhor as regras e outros métodos disponíveis.</a:t>
            </a:r>
          </a:p>
        </p:txBody>
      </p:sp>
    </p:spTree>
    <p:extLst>
      <p:ext uri="{BB962C8B-B14F-4D97-AF65-F5344CB8AC3E}">
        <p14:creationId xmlns:p14="http://schemas.microsoft.com/office/powerpoint/2010/main" val="10743208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0-#ppt_w/2"/>
                                          </p:val>
                                        </p:tav>
                                        <p:tav tm="100000">
                                          <p:val>
                                            <p:strVal val="#ppt_x"/>
                                          </p:val>
                                        </p:tav>
                                      </p:tavLst>
                                    </p:anim>
                                    <p:anim calcmode="lin" valueType="num">
                                      <p:cBhvr additive="base">
                                        <p:cTn id="16"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500" fill="hold"/>
                                        <p:tgtEl>
                                          <p:spTgt spid="36"/>
                                        </p:tgtEl>
                                        <p:attrNameLst>
                                          <p:attrName>ppt_x</p:attrName>
                                        </p:attrNameLst>
                                      </p:cBhvr>
                                      <p:tavLst>
                                        <p:tav tm="0">
                                          <p:val>
                                            <p:strVal val="0-#ppt_w/2"/>
                                          </p:val>
                                        </p:tav>
                                        <p:tav tm="100000">
                                          <p:val>
                                            <p:strVal val="#ppt_x"/>
                                          </p:val>
                                        </p:tav>
                                      </p:tavLst>
                                    </p:anim>
                                    <p:anim calcmode="lin" valueType="num">
                                      <p:cBhvr additive="base">
                                        <p:cTn id="22" dur="500" fill="hold"/>
                                        <p:tgtEl>
                                          <p:spTgt spid="36"/>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0-#ppt_w/2"/>
                                          </p:val>
                                        </p:tav>
                                        <p:tav tm="100000">
                                          <p:val>
                                            <p:strVal val="#ppt_x"/>
                                          </p:val>
                                        </p:tav>
                                      </p:tavLst>
                                    </p:anim>
                                    <p:anim calcmode="lin" valueType="num">
                                      <p:cBhvr additive="base">
                                        <p:cTn id="26" dur="500" fill="hold"/>
                                        <p:tgtEl>
                                          <p:spTgt spid="2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500" fill="hold"/>
                                        <p:tgtEl>
                                          <p:spTgt spid="48"/>
                                        </p:tgtEl>
                                        <p:attrNameLst>
                                          <p:attrName>ppt_x</p:attrName>
                                        </p:attrNameLst>
                                      </p:cBhvr>
                                      <p:tavLst>
                                        <p:tav tm="0">
                                          <p:val>
                                            <p:strVal val="0-#ppt_w/2"/>
                                          </p:val>
                                        </p:tav>
                                        <p:tav tm="100000">
                                          <p:val>
                                            <p:strVal val="#ppt_x"/>
                                          </p:val>
                                        </p:tav>
                                      </p:tavLst>
                                    </p:anim>
                                    <p:anim calcmode="lin" valueType="num">
                                      <p:cBhvr additive="base">
                                        <p:cTn id="30"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0-#ppt_w/2"/>
                                          </p:val>
                                        </p:tav>
                                        <p:tav tm="100000">
                                          <p:val>
                                            <p:strVal val="#ppt_x"/>
                                          </p:val>
                                        </p:tav>
                                      </p:tavLst>
                                    </p:anim>
                                    <p:anim calcmode="lin" valueType="num">
                                      <p:cBhvr additive="base">
                                        <p:cTn id="36" dur="5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0-#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0-#ppt_w/2"/>
                                          </p:val>
                                        </p:tav>
                                        <p:tav tm="100000">
                                          <p:val>
                                            <p:strVal val="#ppt_x"/>
                                          </p:val>
                                        </p:tav>
                                      </p:tavLst>
                                    </p:anim>
                                    <p:anim calcmode="lin" valueType="num">
                                      <p:cBhvr additive="base">
                                        <p:cTn id="44"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0-#ppt_w/2"/>
                                          </p:val>
                                        </p:tav>
                                        <p:tav tm="100000">
                                          <p:val>
                                            <p:strVal val="#ppt_x"/>
                                          </p:val>
                                        </p:tav>
                                      </p:tavLst>
                                    </p:anim>
                                    <p:anim calcmode="lin" valueType="num">
                                      <p:cBhvr additive="base">
                                        <p:cTn id="50" dur="500" fill="hold"/>
                                        <p:tgtEl>
                                          <p:spTgt spid="38"/>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0-#ppt_w/2"/>
                                          </p:val>
                                        </p:tav>
                                        <p:tav tm="100000">
                                          <p:val>
                                            <p:strVal val="#ppt_x"/>
                                          </p:val>
                                        </p:tav>
                                      </p:tavLst>
                                    </p:anim>
                                    <p:anim calcmode="lin" valueType="num">
                                      <p:cBhvr additive="base">
                                        <p:cTn id="54" dur="500" fill="hold"/>
                                        <p:tgtEl>
                                          <p:spTgt spid="2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50"/>
                                        </p:tgtEl>
                                        <p:attrNameLst>
                                          <p:attrName>style.visibility</p:attrName>
                                        </p:attrNameLst>
                                      </p:cBhvr>
                                      <p:to>
                                        <p:strVal val="visible"/>
                                      </p:to>
                                    </p:set>
                                    <p:anim calcmode="lin" valueType="num">
                                      <p:cBhvr additive="base">
                                        <p:cTn id="57" dur="500" fill="hold"/>
                                        <p:tgtEl>
                                          <p:spTgt spid="50"/>
                                        </p:tgtEl>
                                        <p:attrNameLst>
                                          <p:attrName>ppt_x</p:attrName>
                                        </p:attrNameLst>
                                      </p:cBhvr>
                                      <p:tavLst>
                                        <p:tav tm="0">
                                          <p:val>
                                            <p:strVal val="0-#ppt_w/2"/>
                                          </p:val>
                                        </p:tav>
                                        <p:tav tm="100000">
                                          <p:val>
                                            <p:strVal val="#ppt_x"/>
                                          </p:val>
                                        </p:tav>
                                      </p:tavLst>
                                    </p:anim>
                                    <p:anim calcmode="lin" valueType="num">
                                      <p:cBhvr additive="base">
                                        <p:cTn id="58"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500" fill="hold"/>
                                        <p:tgtEl>
                                          <p:spTgt spid="45"/>
                                        </p:tgtEl>
                                        <p:attrNameLst>
                                          <p:attrName>ppt_x</p:attrName>
                                        </p:attrNameLst>
                                      </p:cBhvr>
                                      <p:tavLst>
                                        <p:tav tm="0">
                                          <p:val>
                                            <p:strVal val="0-#ppt_w/2"/>
                                          </p:val>
                                        </p:tav>
                                        <p:tav tm="100000">
                                          <p:val>
                                            <p:strVal val="#ppt_x"/>
                                          </p:val>
                                        </p:tav>
                                      </p:tavLst>
                                    </p:anim>
                                    <p:anim calcmode="lin" valueType="num">
                                      <p:cBhvr additive="base">
                                        <p:cTn id="64" dur="500" fill="hold"/>
                                        <p:tgtEl>
                                          <p:spTgt spid="4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0-#ppt_w/2"/>
                                          </p:val>
                                        </p:tav>
                                        <p:tav tm="100000">
                                          <p:val>
                                            <p:strVal val="#ppt_x"/>
                                          </p:val>
                                        </p:tav>
                                      </p:tavLst>
                                    </p:anim>
                                    <p:anim calcmode="lin" valueType="num">
                                      <p:cBhvr additive="base">
                                        <p:cTn id="68" dur="500" fill="hold"/>
                                        <p:tgtEl>
                                          <p:spTgt spid="42"/>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fill="hold"/>
                                        <p:tgtEl>
                                          <p:spTgt spid="52"/>
                                        </p:tgtEl>
                                        <p:attrNameLst>
                                          <p:attrName>ppt_x</p:attrName>
                                        </p:attrNameLst>
                                      </p:cBhvr>
                                      <p:tavLst>
                                        <p:tav tm="0">
                                          <p:val>
                                            <p:strVal val="0-#ppt_w/2"/>
                                          </p:val>
                                        </p:tav>
                                        <p:tav tm="100000">
                                          <p:val>
                                            <p:strVal val="#ppt_x"/>
                                          </p:val>
                                        </p:tav>
                                      </p:tavLst>
                                    </p:anim>
                                    <p:anim calcmode="lin" valueType="num">
                                      <p:cBhvr additive="base">
                                        <p:cTn id="72"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8" fill="hold" grpId="0" nodeType="clickEffect">
                                  <p:stCondLst>
                                    <p:cond delay="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500" fill="hold"/>
                                        <p:tgtEl>
                                          <p:spTgt spid="46"/>
                                        </p:tgtEl>
                                        <p:attrNameLst>
                                          <p:attrName>ppt_x</p:attrName>
                                        </p:attrNameLst>
                                      </p:cBhvr>
                                      <p:tavLst>
                                        <p:tav tm="0">
                                          <p:val>
                                            <p:strVal val="0-#ppt_w/2"/>
                                          </p:val>
                                        </p:tav>
                                        <p:tav tm="100000">
                                          <p:val>
                                            <p:strVal val="#ppt_x"/>
                                          </p:val>
                                        </p:tav>
                                      </p:tavLst>
                                    </p:anim>
                                    <p:anim calcmode="lin" valueType="num">
                                      <p:cBhvr additive="base">
                                        <p:cTn id="78" dur="500" fill="hold"/>
                                        <p:tgtEl>
                                          <p:spTgt spid="46"/>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 calcmode="lin" valueType="num">
                                      <p:cBhvr additive="base">
                                        <p:cTn id="81" dur="500" fill="hold"/>
                                        <p:tgtEl>
                                          <p:spTgt spid="43"/>
                                        </p:tgtEl>
                                        <p:attrNameLst>
                                          <p:attrName>ppt_x</p:attrName>
                                        </p:attrNameLst>
                                      </p:cBhvr>
                                      <p:tavLst>
                                        <p:tav tm="0">
                                          <p:val>
                                            <p:strVal val="0-#ppt_w/2"/>
                                          </p:val>
                                        </p:tav>
                                        <p:tav tm="100000">
                                          <p:val>
                                            <p:strVal val="#ppt_x"/>
                                          </p:val>
                                        </p:tav>
                                      </p:tavLst>
                                    </p:anim>
                                    <p:anim calcmode="lin" valueType="num">
                                      <p:cBhvr additive="base">
                                        <p:cTn id="82" dur="500" fill="hold"/>
                                        <p:tgtEl>
                                          <p:spTgt spid="43"/>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53"/>
                                        </p:tgtEl>
                                        <p:attrNameLst>
                                          <p:attrName>style.visibility</p:attrName>
                                        </p:attrNameLst>
                                      </p:cBhvr>
                                      <p:to>
                                        <p:strVal val="visible"/>
                                      </p:to>
                                    </p:set>
                                    <p:anim calcmode="lin" valueType="num">
                                      <p:cBhvr additive="base">
                                        <p:cTn id="85" dur="500" fill="hold"/>
                                        <p:tgtEl>
                                          <p:spTgt spid="53"/>
                                        </p:tgtEl>
                                        <p:attrNameLst>
                                          <p:attrName>ppt_x</p:attrName>
                                        </p:attrNameLst>
                                      </p:cBhvr>
                                      <p:tavLst>
                                        <p:tav tm="0">
                                          <p:val>
                                            <p:strVal val="0-#ppt_w/2"/>
                                          </p:val>
                                        </p:tav>
                                        <p:tav tm="100000">
                                          <p:val>
                                            <p:strVal val="#ppt_x"/>
                                          </p:val>
                                        </p:tav>
                                      </p:tavLst>
                                    </p:anim>
                                    <p:anim calcmode="lin" valueType="num">
                                      <p:cBhvr additive="base">
                                        <p:cTn id="86"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47"/>
                                        </p:tgtEl>
                                        <p:attrNameLst>
                                          <p:attrName>style.visibility</p:attrName>
                                        </p:attrNameLst>
                                      </p:cBhvr>
                                      <p:to>
                                        <p:strVal val="visible"/>
                                      </p:to>
                                    </p:set>
                                    <p:anim calcmode="lin" valueType="num">
                                      <p:cBhvr additive="base">
                                        <p:cTn id="91" dur="500" fill="hold"/>
                                        <p:tgtEl>
                                          <p:spTgt spid="47"/>
                                        </p:tgtEl>
                                        <p:attrNameLst>
                                          <p:attrName>ppt_x</p:attrName>
                                        </p:attrNameLst>
                                      </p:cBhvr>
                                      <p:tavLst>
                                        <p:tav tm="0">
                                          <p:val>
                                            <p:strVal val="0-#ppt_w/2"/>
                                          </p:val>
                                        </p:tav>
                                        <p:tav tm="100000">
                                          <p:val>
                                            <p:strVal val="#ppt_x"/>
                                          </p:val>
                                        </p:tav>
                                      </p:tavLst>
                                    </p:anim>
                                    <p:anim calcmode="lin" valueType="num">
                                      <p:cBhvr additive="base">
                                        <p:cTn id="92" dur="500" fill="hold"/>
                                        <p:tgtEl>
                                          <p:spTgt spid="47"/>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additive="base">
                                        <p:cTn id="95" dur="500" fill="hold"/>
                                        <p:tgtEl>
                                          <p:spTgt spid="40"/>
                                        </p:tgtEl>
                                        <p:attrNameLst>
                                          <p:attrName>ppt_x</p:attrName>
                                        </p:attrNameLst>
                                      </p:cBhvr>
                                      <p:tavLst>
                                        <p:tav tm="0">
                                          <p:val>
                                            <p:strVal val="0-#ppt_w/2"/>
                                          </p:val>
                                        </p:tav>
                                        <p:tav tm="100000">
                                          <p:val>
                                            <p:strVal val="#ppt_x"/>
                                          </p:val>
                                        </p:tav>
                                      </p:tavLst>
                                    </p:anim>
                                    <p:anim calcmode="lin" valueType="num">
                                      <p:cBhvr additive="base">
                                        <p:cTn id="96" dur="500" fill="hold"/>
                                        <p:tgtEl>
                                          <p:spTgt spid="40"/>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54"/>
                                        </p:tgtEl>
                                        <p:attrNameLst>
                                          <p:attrName>style.visibility</p:attrName>
                                        </p:attrNameLst>
                                      </p:cBhvr>
                                      <p:to>
                                        <p:strVal val="visible"/>
                                      </p:to>
                                    </p:set>
                                    <p:anim calcmode="lin" valueType="num">
                                      <p:cBhvr additive="base">
                                        <p:cTn id="99" dur="500" fill="hold"/>
                                        <p:tgtEl>
                                          <p:spTgt spid="54"/>
                                        </p:tgtEl>
                                        <p:attrNameLst>
                                          <p:attrName>ppt_x</p:attrName>
                                        </p:attrNameLst>
                                      </p:cBhvr>
                                      <p:tavLst>
                                        <p:tav tm="0">
                                          <p:val>
                                            <p:strVal val="0-#ppt_w/2"/>
                                          </p:val>
                                        </p:tav>
                                        <p:tav tm="100000">
                                          <p:val>
                                            <p:strVal val="#ppt_x"/>
                                          </p:val>
                                        </p:tav>
                                      </p:tavLst>
                                    </p:anim>
                                    <p:anim calcmode="lin" valueType="num">
                                      <p:cBhvr additive="base">
                                        <p:cTn id="100"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8" fill="hold" grpId="0" nodeType="clickEffect">
                                  <p:stCondLst>
                                    <p:cond delay="0"/>
                                  </p:stCondLst>
                                  <p:childTnLst>
                                    <p:set>
                                      <p:cBhvr>
                                        <p:cTn id="104" dur="1" fill="hold">
                                          <p:stCondLst>
                                            <p:cond delay="0"/>
                                          </p:stCondLst>
                                        </p:cTn>
                                        <p:tgtEl>
                                          <p:spTgt spid="51"/>
                                        </p:tgtEl>
                                        <p:attrNameLst>
                                          <p:attrName>style.visibility</p:attrName>
                                        </p:attrNameLst>
                                      </p:cBhvr>
                                      <p:to>
                                        <p:strVal val="visible"/>
                                      </p:to>
                                    </p:set>
                                    <p:anim calcmode="lin" valueType="num">
                                      <p:cBhvr additive="base">
                                        <p:cTn id="105" dur="500" fill="hold"/>
                                        <p:tgtEl>
                                          <p:spTgt spid="51"/>
                                        </p:tgtEl>
                                        <p:attrNameLst>
                                          <p:attrName>ppt_x</p:attrName>
                                        </p:attrNameLst>
                                      </p:cBhvr>
                                      <p:tavLst>
                                        <p:tav tm="0">
                                          <p:val>
                                            <p:strVal val="0-#ppt_w/2"/>
                                          </p:val>
                                        </p:tav>
                                        <p:tav tm="100000">
                                          <p:val>
                                            <p:strVal val="#ppt_x"/>
                                          </p:val>
                                        </p:tav>
                                      </p:tavLst>
                                    </p:anim>
                                    <p:anim calcmode="lin" valueType="num">
                                      <p:cBhvr additive="base">
                                        <p:cTn id="106" dur="500" fill="hold"/>
                                        <p:tgtEl>
                                          <p:spTgt spid="51"/>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0-#ppt_w/2"/>
                                          </p:val>
                                        </p:tav>
                                        <p:tav tm="100000">
                                          <p:val>
                                            <p:strVal val="#ppt_x"/>
                                          </p:val>
                                        </p:tav>
                                      </p:tavLst>
                                    </p:anim>
                                    <p:anim calcmode="lin" valueType="num">
                                      <p:cBhvr additive="base">
                                        <p:cTn id="110" dur="500" fill="hold"/>
                                        <p:tgtEl>
                                          <p:spTgt spid="44"/>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55"/>
                                        </p:tgtEl>
                                        <p:attrNameLst>
                                          <p:attrName>style.visibility</p:attrName>
                                        </p:attrNameLst>
                                      </p:cBhvr>
                                      <p:to>
                                        <p:strVal val="visible"/>
                                      </p:to>
                                    </p:set>
                                    <p:anim calcmode="lin" valueType="num">
                                      <p:cBhvr additive="base">
                                        <p:cTn id="113" dur="500" fill="hold"/>
                                        <p:tgtEl>
                                          <p:spTgt spid="55"/>
                                        </p:tgtEl>
                                        <p:attrNameLst>
                                          <p:attrName>ppt_x</p:attrName>
                                        </p:attrNameLst>
                                      </p:cBhvr>
                                      <p:tavLst>
                                        <p:tav tm="0">
                                          <p:val>
                                            <p:strVal val="0-#ppt_w/2"/>
                                          </p:val>
                                        </p:tav>
                                        <p:tav tm="100000">
                                          <p:val>
                                            <p:strVal val="#ppt_x"/>
                                          </p:val>
                                        </p:tav>
                                      </p:tavLst>
                                    </p:anim>
                                    <p:anim calcmode="lin" valueType="num">
                                      <p:cBhvr additive="base">
                                        <p:cTn id="11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35" grpId="0"/>
      <p:bldP spid="36" grpId="0"/>
      <p:bldP spid="37" grpId="0"/>
      <p:bldP spid="38" grpId="0"/>
      <p:bldP spid="41" grpId="0"/>
      <p:bldP spid="48" grpId="0"/>
      <p:bldP spid="49" grpId="0"/>
      <p:bldP spid="50" grpId="0"/>
      <p:bldP spid="40" grpId="0" animBg="1"/>
      <p:bldP spid="42" grpId="0" animBg="1"/>
      <p:bldP spid="43" grpId="0" animBg="1"/>
      <p:bldP spid="44" grpId="0" animBg="1"/>
      <p:bldP spid="45" grpId="0"/>
      <p:bldP spid="46" grpId="0"/>
      <p:bldP spid="47" grpId="0"/>
      <p:bldP spid="51" grpId="0"/>
      <p:bldP spid="52" grpId="0"/>
      <p:bldP spid="53" grpId="0"/>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comida, desenho&#10;&#10;Descrição gerada automaticamente">
            <a:extLst>
              <a:ext uri="{FF2B5EF4-FFF2-40B4-BE49-F238E27FC236}">
                <a16:creationId xmlns:a16="http://schemas.microsoft.com/office/drawing/2014/main" id="{384DA227-19D8-4974-98ED-6906776D63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1" name="Imagem 10" descr="Uma imagem contendo silhueta, texto&#10;&#10;Descrição gerada automaticamente">
            <a:extLst>
              <a:ext uri="{FF2B5EF4-FFF2-40B4-BE49-F238E27FC236}">
                <a16:creationId xmlns:a16="http://schemas.microsoft.com/office/drawing/2014/main" id="{5ADD962A-B6B6-4D50-9A52-5425E30917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38776" y="-2"/>
            <a:ext cx="4505516" cy="6228588"/>
          </a:xfrm>
          <a:prstGeom prst="rect">
            <a:avLst/>
          </a:prstGeom>
        </p:spPr>
      </p:pic>
      <p:pic>
        <p:nvPicPr>
          <p:cNvPr id="13" name="Imagem 12">
            <a:extLst>
              <a:ext uri="{FF2B5EF4-FFF2-40B4-BE49-F238E27FC236}">
                <a16:creationId xmlns:a16="http://schemas.microsoft.com/office/drawing/2014/main" id="{BDC1175A-94F8-4E3C-9AA1-02166CFD15C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1"/>
            <a:ext cx="9372600" cy="6858000"/>
          </a:xfrm>
          <a:prstGeom prst="rect">
            <a:avLst/>
          </a:prstGeom>
        </p:spPr>
      </p:pic>
      <p:sp>
        <p:nvSpPr>
          <p:cNvPr id="28" name="Elipse 27">
            <a:extLst>
              <a:ext uri="{FF2B5EF4-FFF2-40B4-BE49-F238E27FC236}">
                <a16:creationId xmlns:a16="http://schemas.microsoft.com/office/drawing/2014/main" id="{0FF92D51-D21A-403C-AE6D-EA4A842BD710}"/>
              </a:ext>
            </a:extLst>
          </p:cNvPr>
          <p:cNvSpPr/>
          <p:nvPr/>
        </p:nvSpPr>
        <p:spPr>
          <a:xfrm>
            <a:off x="1186899" y="2476500"/>
            <a:ext cx="485843" cy="485843"/>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9" name="Conector reto 28">
            <a:extLst>
              <a:ext uri="{FF2B5EF4-FFF2-40B4-BE49-F238E27FC236}">
                <a16:creationId xmlns:a16="http://schemas.microsoft.com/office/drawing/2014/main" id="{BF8D3078-ADCA-430E-BCB8-B8D32A6F7DB4}"/>
              </a:ext>
            </a:extLst>
          </p:cNvPr>
          <p:cNvCxnSpPr>
            <a:cxnSpLocks/>
          </p:cNvCxnSpPr>
          <p:nvPr/>
        </p:nvCxnSpPr>
        <p:spPr>
          <a:xfrm flipV="1">
            <a:off x="-338138" y="3131719"/>
            <a:ext cx="2299350" cy="1432214"/>
          </a:xfrm>
          <a:prstGeom prst="line">
            <a:avLst/>
          </a:prstGeom>
          <a:ln w="5080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30" name="Elipse 29">
            <a:extLst>
              <a:ext uri="{FF2B5EF4-FFF2-40B4-BE49-F238E27FC236}">
                <a16:creationId xmlns:a16="http://schemas.microsoft.com/office/drawing/2014/main" id="{65E5CE51-20F8-4FA5-99A6-EEBEBC8C2A1E}"/>
              </a:ext>
            </a:extLst>
          </p:cNvPr>
          <p:cNvSpPr/>
          <p:nvPr/>
        </p:nvSpPr>
        <p:spPr>
          <a:xfrm>
            <a:off x="9698335" y="4201769"/>
            <a:ext cx="774313" cy="774313"/>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31" name="Conector reto 30">
            <a:extLst>
              <a:ext uri="{FF2B5EF4-FFF2-40B4-BE49-F238E27FC236}">
                <a16:creationId xmlns:a16="http://schemas.microsoft.com/office/drawing/2014/main" id="{69AFD918-03FD-451F-8A7E-307FE1D97A9E}"/>
              </a:ext>
            </a:extLst>
          </p:cNvPr>
          <p:cNvCxnSpPr>
            <a:cxnSpLocks/>
          </p:cNvCxnSpPr>
          <p:nvPr/>
        </p:nvCxnSpPr>
        <p:spPr>
          <a:xfrm flipV="1">
            <a:off x="5905267" y="265350"/>
            <a:ext cx="2299350" cy="1432214"/>
          </a:xfrm>
          <a:prstGeom prst="line">
            <a:avLst/>
          </a:prstGeom>
          <a:ln w="50800" cap="rnd">
            <a:gradFill flip="none" rotWithShape="1">
              <a:gsLst>
                <a:gs pos="0">
                  <a:srgbClr val="6E4B87"/>
                </a:gs>
                <a:gs pos="100000">
                  <a:srgbClr val="280A3C"/>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34" name="Retângulo 33">
            <a:extLst>
              <a:ext uri="{FF2B5EF4-FFF2-40B4-BE49-F238E27FC236}">
                <a16:creationId xmlns:a16="http://schemas.microsoft.com/office/drawing/2014/main" id="{AE1CEE4B-B7CA-4E86-BA93-08C23F145A00}"/>
              </a:ext>
            </a:extLst>
          </p:cNvPr>
          <p:cNvSpPr/>
          <p:nvPr/>
        </p:nvSpPr>
        <p:spPr>
          <a:xfrm>
            <a:off x="814056" y="3847826"/>
            <a:ext cx="5541238" cy="707886"/>
          </a:xfrm>
          <a:prstGeom prst="rect">
            <a:avLst/>
          </a:prstGeom>
        </p:spPr>
        <p:txBody>
          <a:bodyPr wrap="square">
            <a:spAutoFit/>
          </a:bodyPr>
          <a:lstStyle/>
          <a:p>
            <a:pPr algn="r"/>
            <a:r>
              <a:rPr lang="pt-BR" sz="4000">
                <a:gradFill>
                  <a:gsLst>
                    <a:gs pos="0">
                      <a:srgbClr val="FFB200"/>
                    </a:gs>
                    <a:gs pos="100000">
                      <a:srgbClr val="F0462D"/>
                    </a:gs>
                  </a:gsLst>
                  <a:path path="circle">
                    <a:fillToRect l="100000" t="100000"/>
                  </a:path>
                </a:gradFill>
                <a:latin typeface="Dosis ExtraBold" pitchFamily="2" charset="0"/>
              </a:rPr>
              <a:t>WebService B2C</a:t>
            </a:r>
          </a:p>
        </p:txBody>
      </p:sp>
      <p:sp>
        <p:nvSpPr>
          <p:cNvPr id="35" name="Retângulo 34">
            <a:extLst>
              <a:ext uri="{FF2B5EF4-FFF2-40B4-BE49-F238E27FC236}">
                <a16:creationId xmlns:a16="http://schemas.microsoft.com/office/drawing/2014/main" id="{7449F7F2-566B-4FAF-A4D2-806C9071003C}"/>
              </a:ext>
            </a:extLst>
          </p:cNvPr>
          <p:cNvSpPr/>
          <p:nvPr/>
        </p:nvSpPr>
        <p:spPr>
          <a:xfrm>
            <a:off x="2611894" y="4501469"/>
            <a:ext cx="3743400" cy="861774"/>
          </a:xfrm>
          <a:prstGeom prst="rect">
            <a:avLst/>
          </a:prstGeom>
        </p:spPr>
        <p:txBody>
          <a:bodyPr wrap="square">
            <a:spAutoFit/>
          </a:bodyPr>
          <a:lstStyle/>
          <a:p>
            <a:pPr algn="r"/>
            <a:r>
              <a:rPr lang="pt-BR" sz="2500">
                <a:solidFill>
                  <a:schemeClr val="bg1"/>
                </a:solidFill>
                <a:latin typeface="Dosis ExtraBold" pitchFamily="2" charset="0"/>
              </a:rPr>
              <a:t>Fluxo de Configurações Adicionais</a:t>
            </a:r>
          </a:p>
        </p:txBody>
      </p:sp>
      <p:pic>
        <p:nvPicPr>
          <p:cNvPr id="14" name="Google Shape;665;p104">
            <a:extLst>
              <a:ext uri="{FF2B5EF4-FFF2-40B4-BE49-F238E27FC236}">
                <a16:creationId xmlns:a16="http://schemas.microsoft.com/office/drawing/2014/main" id="{7583F31B-2895-0C46-A263-9593074259FC}"/>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10827120" y="220912"/>
            <a:ext cx="1114425" cy="723900"/>
          </a:xfrm>
          <a:prstGeom prst="rect">
            <a:avLst/>
          </a:prstGeom>
          <a:noFill/>
          <a:ln>
            <a:noFill/>
          </a:ln>
        </p:spPr>
      </p:pic>
    </p:spTree>
    <p:extLst>
      <p:ext uri="{BB962C8B-B14F-4D97-AF65-F5344CB8AC3E}">
        <p14:creationId xmlns:p14="http://schemas.microsoft.com/office/powerpoint/2010/main" val="30321207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m 18" descr="Fundo preto com letras brancas&#10;&#10;Descrição gerada automaticamente">
            <a:extLst>
              <a:ext uri="{FF2B5EF4-FFF2-40B4-BE49-F238E27FC236}">
                <a16:creationId xmlns:a16="http://schemas.microsoft.com/office/drawing/2014/main" id="{A0C0E739-8844-4738-B4BF-C9B8A32E386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7" name="Imagem 16" descr="Uma imagem contendo silhueta, texto, camisa&#10;&#10;Descrição gerada automaticamente">
            <a:extLst>
              <a:ext uri="{FF2B5EF4-FFF2-40B4-BE49-F238E27FC236}">
                <a16:creationId xmlns:a16="http://schemas.microsoft.com/office/drawing/2014/main" id="{CEBFC4AF-B161-4831-81C0-DAE6BA9F989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55996" y="-55133"/>
            <a:ext cx="4177683" cy="4326201"/>
          </a:xfrm>
          <a:prstGeom prst="rect">
            <a:avLst/>
          </a:prstGeom>
        </p:spPr>
      </p:pic>
      <p:pic>
        <p:nvPicPr>
          <p:cNvPr id="21" name="Imagem 20" descr="Fundo preto com letras brancas&#10;&#10;Descrição gerada automaticamente">
            <a:extLst>
              <a:ext uri="{FF2B5EF4-FFF2-40B4-BE49-F238E27FC236}">
                <a16:creationId xmlns:a16="http://schemas.microsoft.com/office/drawing/2014/main" id="{03704DD6-E6D8-4132-A778-6A3F6EDD21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4079" y="-55133"/>
            <a:ext cx="12039600" cy="6858000"/>
          </a:xfrm>
          <a:prstGeom prst="rect">
            <a:avLst/>
          </a:prstGeom>
        </p:spPr>
      </p:pic>
      <p:sp>
        <p:nvSpPr>
          <p:cNvPr id="4" name="Retângulo: Cantos Arredondados 3">
            <a:extLst>
              <a:ext uri="{FF2B5EF4-FFF2-40B4-BE49-F238E27FC236}">
                <a16:creationId xmlns:a16="http://schemas.microsoft.com/office/drawing/2014/main" id="{7666E2F8-612D-41FC-A8B4-1C61DB1AF59F}"/>
              </a:ext>
            </a:extLst>
          </p:cNvPr>
          <p:cNvSpPr/>
          <p:nvPr/>
        </p:nvSpPr>
        <p:spPr>
          <a:xfrm>
            <a:off x="-548640" y="193049"/>
            <a:ext cx="6827520" cy="716974"/>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Elipse 9">
            <a:extLst>
              <a:ext uri="{FF2B5EF4-FFF2-40B4-BE49-F238E27FC236}">
                <a16:creationId xmlns:a16="http://schemas.microsoft.com/office/drawing/2014/main" id="{4ADD55F9-B98D-4621-9438-58D6557AEFC3}"/>
              </a:ext>
            </a:extLst>
          </p:cNvPr>
          <p:cNvSpPr/>
          <p:nvPr/>
        </p:nvSpPr>
        <p:spPr>
          <a:xfrm>
            <a:off x="8052007" y="654626"/>
            <a:ext cx="934306" cy="934306"/>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2E3FFBE-F835-47E6-9AFE-25D473BB7723}"/>
              </a:ext>
            </a:extLst>
          </p:cNvPr>
          <p:cNvSpPr/>
          <p:nvPr/>
        </p:nvSpPr>
        <p:spPr>
          <a:xfrm>
            <a:off x="11351777" y="2061372"/>
            <a:ext cx="342590" cy="34259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5" name="Conector reto 14">
            <a:extLst>
              <a:ext uri="{FF2B5EF4-FFF2-40B4-BE49-F238E27FC236}">
                <a16:creationId xmlns:a16="http://schemas.microsoft.com/office/drawing/2014/main" id="{5018F8C9-73EA-4799-9BFF-7749F8C4539B}"/>
              </a:ext>
            </a:extLst>
          </p:cNvPr>
          <p:cNvCxnSpPr>
            <a:cxnSpLocks/>
          </p:cNvCxnSpPr>
          <p:nvPr/>
        </p:nvCxnSpPr>
        <p:spPr>
          <a:xfrm flipV="1">
            <a:off x="11405450" y="4908698"/>
            <a:ext cx="1617206" cy="1584961"/>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6" name="Retângulo 25">
            <a:extLst>
              <a:ext uri="{FF2B5EF4-FFF2-40B4-BE49-F238E27FC236}">
                <a16:creationId xmlns:a16="http://schemas.microsoft.com/office/drawing/2014/main" id="{922F0433-4294-4CEA-847A-1B4B9739C855}"/>
              </a:ext>
            </a:extLst>
          </p:cNvPr>
          <p:cNvSpPr/>
          <p:nvPr/>
        </p:nvSpPr>
        <p:spPr>
          <a:xfrm>
            <a:off x="252000" y="176053"/>
            <a:ext cx="5504366" cy="707886"/>
          </a:xfrm>
          <a:prstGeom prst="rect">
            <a:avLst/>
          </a:prstGeom>
        </p:spPr>
        <p:txBody>
          <a:bodyPr wrap="square">
            <a:spAutoFit/>
          </a:bodyPr>
          <a:lstStyle/>
          <a:p>
            <a:r>
              <a:rPr lang="pt-BR" sz="4000">
                <a:solidFill>
                  <a:schemeClr val="bg1"/>
                </a:solidFill>
                <a:latin typeface="Dosis ExtraBold" pitchFamily="2" charset="0"/>
              </a:rPr>
              <a:t>Configurações Ambiente</a:t>
            </a:r>
          </a:p>
        </p:txBody>
      </p:sp>
      <p:sp>
        <p:nvSpPr>
          <p:cNvPr id="39" name="Retângulo 38">
            <a:extLst>
              <a:ext uri="{FF2B5EF4-FFF2-40B4-BE49-F238E27FC236}">
                <a16:creationId xmlns:a16="http://schemas.microsoft.com/office/drawing/2014/main" id="{E2E23185-AF8C-42D5-B99A-BA9A67263FF3}"/>
              </a:ext>
            </a:extLst>
          </p:cNvPr>
          <p:cNvSpPr/>
          <p:nvPr/>
        </p:nvSpPr>
        <p:spPr>
          <a:xfrm>
            <a:off x="191036" y="930023"/>
            <a:ext cx="8090815" cy="954107"/>
          </a:xfrm>
          <a:prstGeom prst="rect">
            <a:avLst/>
          </a:prstGeom>
        </p:spPr>
        <p:txBody>
          <a:bodyPr wrap="square">
            <a:spAutoFit/>
          </a:bodyPr>
          <a:lstStyle/>
          <a:p>
            <a:r>
              <a:rPr lang="pt-BR" sz="2800">
                <a:solidFill>
                  <a:srgbClr val="411E5A"/>
                </a:solidFill>
                <a:latin typeface="Dosis ExtraBold" pitchFamily="2" charset="0"/>
              </a:rPr>
              <a:t>Abaixo vamos mostrar as principais configurações para funcionamento do WebService e modulo de B2C</a:t>
            </a:r>
          </a:p>
        </p:txBody>
      </p:sp>
      <p:pic>
        <p:nvPicPr>
          <p:cNvPr id="33" name="Google Shape;683;p106">
            <a:extLst>
              <a:ext uri="{FF2B5EF4-FFF2-40B4-BE49-F238E27FC236}">
                <a16:creationId xmlns:a16="http://schemas.microsoft.com/office/drawing/2014/main" id="{FC183E14-1D24-4C99-A0A3-2B78D814109C}"/>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10406226" y="5940000"/>
            <a:ext cx="1114425" cy="723900"/>
          </a:xfrm>
          <a:prstGeom prst="rect">
            <a:avLst/>
          </a:prstGeom>
          <a:noFill/>
          <a:ln>
            <a:noFill/>
          </a:ln>
        </p:spPr>
      </p:pic>
      <p:sp>
        <p:nvSpPr>
          <p:cNvPr id="56" name="Retângulo 55">
            <a:extLst>
              <a:ext uri="{FF2B5EF4-FFF2-40B4-BE49-F238E27FC236}">
                <a16:creationId xmlns:a16="http://schemas.microsoft.com/office/drawing/2014/main" id="{D3D9BDFC-96BB-400D-A117-D409F601F3D6}"/>
              </a:ext>
            </a:extLst>
          </p:cNvPr>
          <p:cNvSpPr/>
          <p:nvPr/>
        </p:nvSpPr>
        <p:spPr>
          <a:xfrm>
            <a:off x="0" y="1991919"/>
            <a:ext cx="1242059" cy="769441"/>
          </a:xfrm>
          <a:prstGeom prst="rect">
            <a:avLst/>
          </a:prstGeom>
        </p:spPr>
        <p:txBody>
          <a:bodyPr wrap="square">
            <a:spAutoFit/>
          </a:bodyPr>
          <a:lstStyle/>
          <a:p>
            <a:pPr algn="ctr"/>
            <a:r>
              <a:rPr lang="pt-BR" sz="4400">
                <a:gradFill>
                  <a:gsLst>
                    <a:gs pos="0">
                      <a:srgbClr val="FFB200"/>
                    </a:gs>
                    <a:gs pos="100000">
                      <a:srgbClr val="F0462D"/>
                    </a:gs>
                  </a:gsLst>
                  <a:path path="circle">
                    <a:fillToRect l="100000" t="100000"/>
                  </a:path>
                </a:gradFill>
                <a:latin typeface="Dosis ExtraBold" pitchFamily="2" charset="0"/>
              </a:rPr>
              <a:t>01</a:t>
            </a:r>
          </a:p>
        </p:txBody>
      </p:sp>
      <p:sp>
        <p:nvSpPr>
          <p:cNvPr id="57" name="CaixaDeTexto 56">
            <a:extLst>
              <a:ext uri="{FF2B5EF4-FFF2-40B4-BE49-F238E27FC236}">
                <a16:creationId xmlns:a16="http://schemas.microsoft.com/office/drawing/2014/main" id="{461974E7-3A4D-45A0-8B90-6D2D6900DD93}"/>
              </a:ext>
            </a:extLst>
          </p:cNvPr>
          <p:cNvSpPr txBox="1"/>
          <p:nvPr/>
        </p:nvSpPr>
        <p:spPr>
          <a:xfrm>
            <a:off x="889781" y="2084779"/>
            <a:ext cx="6085785" cy="1477328"/>
          </a:xfrm>
          <a:prstGeom prst="rect">
            <a:avLst/>
          </a:prstGeom>
          <a:noFill/>
        </p:spPr>
        <p:txBody>
          <a:bodyPr wrap="square" rtlCol="0">
            <a:spAutoFit/>
          </a:bodyPr>
          <a:lstStyle/>
          <a:p>
            <a:r>
              <a:rPr lang="pt-BR">
                <a:solidFill>
                  <a:srgbClr val="414141"/>
                </a:solidFill>
                <a:latin typeface="Roboto" panose="02000000000000000000" pitchFamily="2" charset="0"/>
                <a:ea typeface="Roboto" panose="02000000000000000000" pitchFamily="2" charset="0"/>
              </a:rPr>
              <a:t>Inicialmente verificar com equipe de GGC da Linx se o Modulo Comercial do B2C foi ativado para o portal solicitado. Esse procedimento quando feito vai mostrar no portal do cliente no </a:t>
            </a:r>
            <a:r>
              <a:rPr lang="pt-BR" err="1">
                <a:solidFill>
                  <a:srgbClr val="414141"/>
                </a:solidFill>
                <a:latin typeface="Roboto" panose="02000000000000000000" pitchFamily="2" charset="0"/>
                <a:ea typeface="Roboto" panose="02000000000000000000" pitchFamily="2" charset="0"/>
              </a:rPr>
              <a:t>MicrovixERP</a:t>
            </a:r>
            <a:r>
              <a:rPr lang="pt-BR">
                <a:solidFill>
                  <a:srgbClr val="414141"/>
                </a:solidFill>
                <a:latin typeface="Roboto" panose="02000000000000000000" pitchFamily="2" charset="0"/>
                <a:ea typeface="Roboto" panose="02000000000000000000" pitchFamily="2" charset="0"/>
              </a:rPr>
              <a:t> as opções de permissão de usuário para utilizar o modulo de B2C.</a:t>
            </a:r>
          </a:p>
        </p:txBody>
      </p:sp>
      <p:sp>
        <p:nvSpPr>
          <p:cNvPr id="58" name="Retângulo: Cantos Arredondados 57">
            <a:extLst>
              <a:ext uri="{FF2B5EF4-FFF2-40B4-BE49-F238E27FC236}">
                <a16:creationId xmlns:a16="http://schemas.microsoft.com/office/drawing/2014/main" id="{085B7F5D-6A42-4C88-A024-28770C3F5C53}"/>
              </a:ext>
            </a:extLst>
          </p:cNvPr>
          <p:cNvSpPr/>
          <p:nvPr/>
        </p:nvSpPr>
        <p:spPr>
          <a:xfrm>
            <a:off x="1094943" y="3980658"/>
            <a:ext cx="4606834" cy="2751910"/>
          </a:xfrm>
          <a:prstGeom prst="roundRect">
            <a:avLst>
              <a:gd name="adj" fmla="val 4727"/>
            </a:avLst>
          </a:prstGeom>
          <a:solidFill>
            <a:schemeClr val="bg1"/>
          </a:solidFill>
          <a:ln w="28575">
            <a:solidFill>
              <a:srgbClr val="F046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2" name="Imagem 1">
            <a:extLst>
              <a:ext uri="{FF2B5EF4-FFF2-40B4-BE49-F238E27FC236}">
                <a16:creationId xmlns:a16="http://schemas.microsoft.com/office/drawing/2014/main" id="{CA330338-FE9B-47DE-AFBC-2DDA775CB648}"/>
              </a:ext>
            </a:extLst>
          </p:cNvPr>
          <p:cNvPicPr>
            <a:picLocks noChangeAspect="1"/>
          </p:cNvPicPr>
          <p:nvPr/>
        </p:nvPicPr>
        <p:blipFill>
          <a:blip r:embed="rId6"/>
          <a:stretch>
            <a:fillRect/>
          </a:stretch>
        </p:blipFill>
        <p:spPr>
          <a:xfrm>
            <a:off x="1233039" y="4140655"/>
            <a:ext cx="4281817" cy="2478428"/>
          </a:xfrm>
          <a:prstGeom prst="rect">
            <a:avLst/>
          </a:prstGeom>
        </p:spPr>
      </p:pic>
      <p:sp>
        <p:nvSpPr>
          <p:cNvPr id="59" name="Retângulo: Cantos Arredondados 58">
            <a:extLst>
              <a:ext uri="{FF2B5EF4-FFF2-40B4-BE49-F238E27FC236}">
                <a16:creationId xmlns:a16="http://schemas.microsoft.com/office/drawing/2014/main" id="{A805417A-A677-4AAA-92E5-4DE15B318BA7}"/>
              </a:ext>
            </a:extLst>
          </p:cNvPr>
          <p:cNvSpPr/>
          <p:nvPr/>
        </p:nvSpPr>
        <p:spPr>
          <a:xfrm>
            <a:off x="7602583" y="2284921"/>
            <a:ext cx="2516777" cy="4509352"/>
          </a:xfrm>
          <a:prstGeom prst="roundRect">
            <a:avLst>
              <a:gd name="adj" fmla="val 4727"/>
            </a:avLst>
          </a:prstGeom>
          <a:solidFill>
            <a:schemeClr val="bg1"/>
          </a:solidFill>
          <a:ln w="28575">
            <a:solidFill>
              <a:srgbClr val="F046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3" name="Imagem 2">
            <a:extLst>
              <a:ext uri="{FF2B5EF4-FFF2-40B4-BE49-F238E27FC236}">
                <a16:creationId xmlns:a16="http://schemas.microsoft.com/office/drawing/2014/main" id="{D38E7E9D-6E07-4B7E-ABFF-3443EB0911F7}"/>
              </a:ext>
            </a:extLst>
          </p:cNvPr>
          <p:cNvPicPr>
            <a:picLocks noChangeAspect="1"/>
          </p:cNvPicPr>
          <p:nvPr/>
        </p:nvPicPr>
        <p:blipFill>
          <a:blip r:embed="rId7"/>
          <a:stretch>
            <a:fillRect/>
          </a:stretch>
        </p:blipFill>
        <p:spPr>
          <a:xfrm>
            <a:off x="7721624" y="2368334"/>
            <a:ext cx="2314312" cy="4347558"/>
          </a:xfrm>
          <a:prstGeom prst="rect">
            <a:avLst/>
          </a:prstGeom>
        </p:spPr>
      </p:pic>
      <p:pic>
        <p:nvPicPr>
          <p:cNvPr id="60" name="Google Shape;1061;p118">
            <a:extLst>
              <a:ext uri="{FF2B5EF4-FFF2-40B4-BE49-F238E27FC236}">
                <a16:creationId xmlns:a16="http://schemas.microsoft.com/office/drawing/2014/main" id="{B7E51D48-317B-4999-BB3B-479EA1D35CC3}"/>
              </a:ext>
            </a:extLst>
          </p:cNvPr>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rot="5400000">
            <a:off x="6023849" y="4953668"/>
            <a:ext cx="1065489" cy="805889"/>
          </a:xfrm>
          <a:prstGeom prst="rect">
            <a:avLst/>
          </a:prstGeom>
          <a:noFill/>
          <a:ln>
            <a:noFill/>
          </a:ln>
        </p:spPr>
      </p:pic>
    </p:spTree>
    <p:extLst>
      <p:ext uri="{BB962C8B-B14F-4D97-AF65-F5344CB8AC3E}">
        <p14:creationId xmlns:p14="http://schemas.microsoft.com/office/powerpoint/2010/main" val="13309048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1000"/>
                                        <p:tgtEl>
                                          <p:spTgt spid="58"/>
                                        </p:tgtEl>
                                      </p:cBhvr>
                                    </p:animEffect>
                                    <p:anim calcmode="lin" valueType="num">
                                      <p:cBhvr>
                                        <p:cTn id="8" dur="1000" fill="hold"/>
                                        <p:tgtEl>
                                          <p:spTgt spid="58"/>
                                        </p:tgtEl>
                                        <p:attrNameLst>
                                          <p:attrName>ppt_x</p:attrName>
                                        </p:attrNameLst>
                                      </p:cBhvr>
                                      <p:tavLst>
                                        <p:tav tm="0">
                                          <p:val>
                                            <p:strVal val="#ppt_x"/>
                                          </p:val>
                                        </p:tav>
                                        <p:tav tm="100000">
                                          <p:val>
                                            <p:strVal val="#ppt_x"/>
                                          </p:val>
                                        </p:tav>
                                      </p:tavLst>
                                    </p:anim>
                                    <p:anim calcmode="lin" valueType="num">
                                      <p:cBhvr>
                                        <p:cTn id="9" dur="1000" fill="hold"/>
                                        <p:tgtEl>
                                          <p:spTgt spid="5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1000"/>
                                        <p:tgtEl>
                                          <p:spTgt spid="60"/>
                                        </p:tgtEl>
                                      </p:cBhvr>
                                    </p:animEffect>
                                    <p:anim calcmode="lin" valueType="num">
                                      <p:cBhvr>
                                        <p:cTn id="18" dur="1000" fill="hold"/>
                                        <p:tgtEl>
                                          <p:spTgt spid="60"/>
                                        </p:tgtEl>
                                        <p:attrNameLst>
                                          <p:attrName>ppt_x</p:attrName>
                                        </p:attrNameLst>
                                      </p:cBhvr>
                                      <p:tavLst>
                                        <p:tav tm="0">
                                          <p:val>
                                            <p:strVal val="#ppt_x"/>
                                          </p:val>
                                        </p:tav>
                                        <p:tav tm="100000">
                                          <p:val>
                                            <p:strVal val="#ppt_x"/>
                                          </p:val>
                                        </p:tav>
                                      </p:tavLst>
                                    </p:anim>
                                    <p:anim calcmode="lin" valueType="num">
                                      <p:cBhvr>
                                        <p:cTn id="19" dur="1000" fill="hold"/>
                                        <p:tgtEl>
                                          <p:spTgt spid="6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1000"/>
                                        <p:tgtEl>
                                          <p:spTgt spid="59"/>
                                        </p:tgtEl>
                                      </p:cBhvr>
                                    </p:animEffect>
                                    <p:anim calcmode="lin" valueType="num">
                                      <p:cBhvr>
                                        <p:cTn id="28" dur="1000" fill="hold"/>
                                        <p:tgtEl>
                                          <p:spTgt spid="59"/>
                                        </p:tgtEl>
                                        <p:attrNameLst>
                                          <p:attrName>ppt_x</p:attrName>
                                        </p:attrNameLst>
                                      </p:cBhvr>
                                      <p:tavLst>
                                        <p:tav tm="0">
                                          <p:val>
                                            <p:strVal val="#ppt_x"/>
                                          </p:val>
                                        </p:tav>
                                        <p:tav tm="100000">
                                          <p:val>
                                            <p:strVal val="#ppt_x"/>
                                          </p:val>
                                        </p:tav>
                                      </p:tavLst>
                                    </p:anim>
                                    <p:anim calcmode="lin" valueType="num">
                                      <p:cBhvr>
                                        <p:cTn id="29" dur="1000" fill="hold"/>
                                        <p:tgtEl>
                                          <p:spTgt spid="5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1000"/>
                                        <p:tgtEl>
                                          <p:spTgt spid="56"/>
                                        </p:tgtEl>
                                      </p:cBhvr>
                                    </p:animEffect>
                                    <p:anim calcmode="lin" valueType="num">
                                      <p:cBhvr>
                                        <p:cTn id="33" dur="1000" fill="hold"/>
                                        <p:tgtEl>
                                          <p:spTgt spid="56"/>
                                        </p:tgtEl>
                                        <p:attrNameLst>
                                          <p:attrName>ppt_x</p:attrName>
                                        </p:attrNameLst>
                                      </p:cBhvr>
                                      <p:tavLst>
                                        <p:tav tm="0">
                                          <p:val>
                                            <p:strVal val="#ppt_x"/>
                                          </p:val>
                                        </p:tav>
                                        <p:tav tm="100000">
                                          <p:val>
                                            <p:strVal val="#ppt_x"/>
                                          </p:val>
                                        </p:tav>
                                      </p:tavLst>
                                    </p:anim>
                                    <p:anim calcmode="lin" valueType="num">
                                      <p:cBhvr>
                                        <p:cTn id="34" dur="1000" fill="hold"/>
                                        <p:tgtEl>
                                          <p:spTgt spid="5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1000"/>
                                        <p:tgtEl>
                                          <p:spTgt spid="57"/>
                                        </p:tgtEl>
                                      </p:cBhvr>
                                    </p:animEffect>
                                    <p:anim calcmode="lin" valueType="num">
                                      <p:cBhvr>
                                        <p:cTn id="38" dur="1000" fill="hold"/>
                                        <p:tgtEl>
                                          <p:spTgt spid="57"/>
                                        </p:tgtEl>
                                        <p:attrNameLst>
                                          <p:attrName>ppt_x</p:attrName>
                                        </p:attrNameLst>
                                      </p:cBhvr>
                                      <p:tavLst>
                                        <p:tav tm="0">
                                          <p:val>
                                            <p:strVal val="#ppt_x"/>
                                          </p:val>
                                        </p:tav>
                                        <p:tav tm="100000">
                                          <p:val>
                                            <p:strVal val="#ppt_x"/>
                                          </p:val>
                                        </p:tav>
                                      </p:tavLst>
                                    </p:anim>
                                    <p:anim calcmode="lin" valueType="num">
                                      <p:cBhvr>
                                        <p:cTn id="39"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animBg="1"/>
      <p:bldP spid="5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m 18" descr="Fundo preto com letras brancas&#10;&#10;Descrição gerada automaticamente">
            <a:extLst>
              <a:ext uri="{FF2B5EF4-FFF2-40B4-BE49-F238E27FC236}">
                <a16:creationId xmlns:a16="http://schemas.microsoft.com/office/drawing/2014/main" id="{A0C0E739-8844-4738-B4BF-C9B8A32E386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7" name="Imagem 16" descr="Uma imagem contendo silhueta, texto, camisa&#10;&#10;Descrição gerada automaticamente">
            <a:extLst>
              <a:ext uri="{FF2B5EF4-FFF2-40B4-BE49-F238E27FC236}">
                <a16:creationId xmlns:a16="http://schemas.microsoft.com/office/drawing/2014/main" id="{CEBFC4AF-B161-4831-81C0-DAE6BA9F989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55996" y="-55133"/>
            <a:ext cx="4177683" cy="4326201"/>
          </a:xfrm>
          <a:prstGeom prst="rect">
            <a:avLst/>
          </a:prstGeom>
        </p:spPr>
      </p:pic>
      <p:pic>
        <p:nvPicPr>
          <p:cNvPr id="21" name="Imagem 20" descr="Fundo preto com letras brancas&#10;&#10;Descrição gerada automaticamente">
            <a:extLst>
              <a:ext uri="{FF2B5EF4-FFF2-40B4-BE49-F238E27FC236}">
                <a16:creationId xmlns:a16="http://schemas.microsoft.com/office/drawing/2014/main" id="{03704DD6-E6D8-4132-A778-6A3F6EDD21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4079" y="-55133"/>
            <a:ext cx="12039600" cy="6858000"/>
          </a:xfrm>
          <a:prstGeom prst="rect">
            <a:avLst/>
          </a:prstGeom>
        </p:spPr>
      </p:pic>
      <p:sp>
        <p:nvSpPr>
          <p:cNvPr id="4" name="Retângulo: Cantos Arredondados 3">
            <a:extLst>
              <a:ext uri="{FF2B5EF4-FFF2-40B4-BE49-F238E27FC236}">
                <a16:creationId xmlns:a16="http://schemas.microsoft.com/office/drawing/2014/main" id="{7666E2F8-612D-41FC-A8B4-1C61DB1AF59F}"/>
              </a:ext>
            </a:extLst>
          </p:cNvPr>
          <p:cNvSpPr/>
          <p:nvPr/>
        </p:nvSpPr>
        <p:spPr>
          <a:xfrm>
            <a:off x="-548640" y="193049"/>
            <a:ext cx="6827520" cy="716974"/>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Elipse 9">
            <a:extLst>
              <a:ext uri="{FF2B5EF4-FFF2-40B4-BE49-F238E27FC236}">
                <a16:creationId xmlns:a16="http://schemas.microsoft.com/office/drawing/2014/main" id="{4ADD55F9-B98D-4621-9438-58D6557AEFC3}"/>
              </a:ext>
            </a:extLst>
          </p:cNvPr>
          <p:cNvSpPr/>
          <p:nvPr/>
        </p:nvSpPr>
        <p:spPr>
          <a:xfrm>
            <a:off x="8052007" y="654626"/>
            <a:ext cx="934306" cy="934306"/>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2E3FFBE-F835-47E6-9AFE-25D473BB7723}"/>
              </a:ext>
            </a:extLst>
          </p:cNvPr>
          <p:cNvSpPr/>
          <p:nvPr/>
        </p:nvSpPr>
        <p:spPr>
          <a:xfrm>
            <a:off x="11351777" y="2061372"/>
            <a:ext cx="342590" cy="34259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5" name="Conector reto 14">
            <a:extLst>
              <a:ext uri="{FF2B5EF4-FFF2-40B4-BE49-F238E27FC236}">
                <a16:creationId xmlns:a16="http://schemas.microsoft.com/office/drawing/2014/main" id="{5018F8C9-73EA-4799-9BFF-7749F8C4539B}"/>
              </a:ext>
            </a:extLst>
          </p:cNvPr>
          <p:cNvCxnSpPr>
            <a:cxnSpLocks/>
          </p:cNvCxnSpPr>
          <p:nvPr/>
        </p:nvCxnSpPr>
        <p:spPr>
          <a:xfrm flipV="1">
            <a:off x="11405450" y="4908698"/>
            <a:ext cx="1617206" cy="1584961"/>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6" name="Retângulo 25">
            <a:extLst>
              <a:ext uri="{FF2B5EF4-FFF2-40B4-BE49-F238E27FC236}">
                <a16:creationId xmlns:a16="http://schemas.microsoft.com/office/drawing/2014/main" id="{922F0433-4294-4CEA-847A-1B4B9739C855}"/>
              </a:ext>
            </a:extLst>
          </p:cNvPr>
          <p:cNvSpPr/>
          <p:nvPr/>
        </p:nvSpPr>
        <p:spPr>
          <a:xfrm>
            <a:off x="252000" y="176053"/>
            <a:ext cx="5504366" cy="707886"/>
          </a:xfrm>
          <a:prstGeom prst="rect">
            <a:avLst/>
          </a:prstGeom>
        </p:spPr>
        <p:txBody>
          <a:bodyPr wrap="square">
            <a:spAutoFit/>
          </a:bodyPr>
          <a:lstStyle/>
          <a:p>
            <a:r>
              <a:rPr lang="pt-BR" sz="4000">
                <a:solidFill>
                  <a:schemeClr val="bg1"/>
                </a:solidFill>
                <a:latin typeface="Dosis ExtraBold" pitchFamily="2" charset="0"/>
              </a:rPr>
              <a:t>Configurações Ambiente</a:t>
            </a:r>
          </a:p>
        </p:txBody>
      </p:sp>
      <p:sp>
        <p:nvSpPr>
          <p:cNvPr id="39" name="Retângulo 38">
            <a:extLst>
              <a:ext uri="{FF2B5EF4-FFF2-40B4-BE49-F238E27FC236}">
                <a16:creationId xmlns:a16="http://schemas.microsoft.com/office/drawing/2014/main" id="{E2E23185-AF8C-42D5-B99A-BA9A67263FF3}"/>
              </a:ext>
            </a:extLst>
          </p:cNvPr>
          <p:cNvSpPr/>
          <p:nvPr/>
        </p:nvSpPr>
        <p:spPr>
          <a:xfrm>
            <a:off x="191036" y="930023"/>
            <a:ext cx="8090815" cy="954107"/>
          </a:xfrm>
          <a:prstGeom prst="rect">
            <a:avLst/>
          </a:prstGeom>
        </p:spPr>
        <p:txBody>
          <a:bodyPr wrap="square">
            <a:spAutoFit/>
          </a:bodyPr>
          <a:lstStyle/>
          <a:p>
            <a:r>
              <a:rPr lang="pt-BR" sz="2800">
                <a:solidFill>
                  <a:srgbClr val="411E5A"/>
                </a:solidFill>
                <a:latin typeface="Dosis ExtraBold" pitchFamily="2" charset="0"/>
              </a:rPr>
              <a:t>Abaixo vamos mostrar as principais configurações para funcionamento do WebService e modulo de B2C</a:t>
            </a:r>
          </a:p>
        </p:txBody>
      </p:sp>
      <p:pic>
        <p:nvPicPr>
          <p:cNvPr id="33" name="Google Shape;683;p106">
            <a:extLst>
              <a:ext uri="{FF2B5EF4-FFF2-40B4-BE49-F238E27FC236}">
                <a16:creationId xmlns:a16="http://schemas.microsoft.com/office/drawing/2014/main" id="{FC183E14-1D24-4C99-A0A3-2B78D814109C}"/>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10406226" y="5940000"/>
            <a:ext cx="1114425" cy="723900"/>
          </a:xfrm>
          <a:prstGeom prst="rect">
            <a:avLst/>
          </a:prstGeom>
          <a:noFill/>
          <a:ln>
            <a:noFill/>
          </a:ln>
        </p:spPr>
      </p:pic>
      <p:sp>
        <p:nvSpPr>
          <p:cNvPr id="56" name="Retângulo 55">
            <a:extLst>
              <a:ext uri="{FF2B5EF4-FFF2-40B4-BE49-F238E27FC236}">
                <a16:creationId xmlns:a16="http://schemas.microsoft.com/office/drawing/2014/main" id="{D3D9BDFC-96BB-400D-A117-D409F601F3D6}"/>
              </a:ext>
            </a:extLst>
          </p:cNvPr>
          <p:cNvSpPr/>
          <p:nvPr/>
        </p:nvSpPr>
        <p:spPr>
          <a:xfrm>
            <a:off x="0" y="1922247"/>
            <a:ext cx="1242059" cy="769441"/>
          </a:xfrm>
          <a:prstGeom prst="rect">
            <a:avLst/>
          </a:prstGeom>
        </p:spPr>
        <p:txBody>
          <a:bodyPr wrap="square">
            <a:spAutoFit/>
          </a:bodyPr>
          <a:lstStyle/>
          <a:p>
            <a:pPr algn="ctr"/>
            <a:r>
              <a:rPr lang="pt-BR" sz="4400">
                <a:gradFill>
                  <a:gsLst>
                    <a:gs pos="0">
                      <a:srgbClr val="FFB200"/>
                    </a:gs>
                    <a:gs pos="100000">
                      <a:srgbClr val="F0462D"/>
                    </a:gs>
                  </a:gsLst>
                  <a:path path="circle">
                    <a:fillToRect l="100000" t="100000"/>
                  </a:path>
                </a:gradFill>
                <a:latin typeface="Dosis ExtraBold" pitchFamily="2" charset="0"/>
              </a:rPr>
              <a:t>02</a:t>
            </a:r>
          </a:p>
        </p:txBody>
      </p:sp>
      <p:sp>
        <p:nvSpPr>
          <p:cNvPr id="57" name="CaixaDeTexto 56">
            <a:extLst>
              <a:ext uri="{FF2B5EF4-FFF2-40B4-BE49-F238E27FC236}">
                <a16:creationId xmlns:a16="http://schemas.microsoft.com/office/drawing/2014/main" id="{461974E7-3A4D-45A0-8B90-6D2D6900DD93}"/>
              </a:ext>
            </a:extLst>
          </p:cNvPr>
          <p:cNvSpPr txBox="1"/>
          <p:nvPr/>
        </p:nvSpPr>
        <p:spPr>
          <a:xfrm>
            <a:off x="889781" y="2015107"/>
            <a:ext cx="10005615" cy="923330"/>
          </a:xfrm>
          <a:prstGeom prst="rect">
            <a:avLst/>
          </a:prstGeom>
          <a:noFill/>
        </p:spPr>
        <p:txBody>
          <a:bodyPr wrap="square" rtlCol="0">
            <a:spAutoFit/>
          </a:bodyPr>
          <a:lstStyle/>
          <a:p>
            <a:r>
              <a:rPr lang="pt-BR">
                <a:solidFill>
                  <a:srgbClr val="414141"/>
                </a:solidFill>
                <a:latin typeface="Roboto" panose="02000000000000000000" pitchFamily="2" charset="0"/>
                <a:ea typeface="Roboto" panose="02000000000000000000" pitchFamily="2" charset="0"/>
              </a:rPr>
              <a:t>Verificar na ferramenta do Tools se foram ativados os parâmetros para todas as empresas do Portal que forem faturar os pedidos vindo da plataforma de e-commerce. Caso falte alguma empresa poderá ser configurado diretamente no Tools essa nova empresa.</a:t>
            </a:r>
          </a:p>
        </p:txBody>
      </p:sp>
      <p:sp>
        <p:nvSpPr>
          <p:cNvPr id="58" name="Retângulo: Cantos Arredondados 57">
            <a:extLst>
              <a:ext uri="{FF2B5EF4-FFF2-40B4-BE49-F238E27FC236}">
                <a16:creationId xmlns:a16="http://schemas.microsoft.com/office/drawing/2014/main" id="{085B7F5D-6A42-4C88-A024-28770C3F5C53}"/>
              </a:ext>
            </a:extLst>
          </p:cNvPr>
          <p:cNvSpPr/>
          <p:nvPr/>
        </p:nvSpPr>
        <p:spPr>
          <a:xfrm>
            <a:off x="588111" y="3008110"/>
            <a:ext cx="5072458" cy="3752528"/>
          </a:xfrm>
          <a:prstGeom prst="roundRect">
            <a:avLst>
              <a:gd name="adj" fmla="val 4727"/>
            </a:avLst>
          </a:prstGeom>
          <a:solidFill>
            <a:schemeClr val="bg1"/>
          </a:solidFill>
          <a:ln w="28575">
            <a:solidFill>
              <a:srgbClr val="F046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9" name="Retângulo: Cantos Arredondados 58">
            <a:extLst>
              <a:ext uri="{FF2B5EF4-FFF2-40B4-BE49-F238E27FC236}">
                <a16:creationId xmlns:a16="http://schemas.microsoft.com/office/drawing/2014/main" id="{A805417A-A677-4AAA-92E5-4DE15B318BA7}"/>
              </a:ext>
            </a:extLst>
          </p:cNvPr>
          <p:cNvSpPr/>
          <p:nvPr/>
        </p:nvSpPr>
        <p:spPr>
          <a:xfrm>
            <a:off x="6365519" y="3382715"/>
            <a:ext cx="4529877" cy="2820659"/>
          </a:xfrm>
          <a:prstGeom prst="roundRect">
            <a:avLst>
              <a:gd name="adj" fmla="val 4727"/>
            </a:avLst>
          </a:prstGeom>
          <a:solidFill>
            <a:schemeClr val="bg1"/>
          </a:solidFill>
          <a:ln w="28575">
            <a:solidFill>
              <a:srgbClr val="F046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4">
            <a:extLst>
              <a:ext uri="{FF2B5EF4-FFF2-40B4-BE49-F238E27FC236}">
                <a16:creationId xmlns:a16="http://schemas.microsoft.com/office/drawing/2014/main" id="{9BC4739F-2D4D-4ED7-B66A-63142EA1DEC2}"/>
              </a:ext>
            </a:extLst>
          </p:cNvPr>
          <p:cNvPicPr>
            <a:picLocks noChangeAspect="1"/>
          </p:cNvPicPr>
          <p:nvPr/>
        </p:nvPicPr>
        <p:blipFill>
          <a:blip r:embed="rId6"/>
          <a:stretch>
            <a:fillRect/>
          </a:stretch>
        </p:blipFill>
        <p:spPr>
          <a:xfrm>
            <a:off x="713004" y="3382715"/>
            <a:ext cx="4826688" cy="3254543"/>
          </a:xfrm>
          <a:prstGeom prst="rect">
            <a:avLst/>
          </a:prstGeom>
        </p:spPr>
      </p:pic>
      <p:sp>
        <p:nvSpPr>
          <p:cNvPr id="20" name="Retângulo 19">
            <a:extLst>
              <a:ext uri="{FF2B5EF4-FFF2-40B4-BE49-F238E27FC236}">
                <a16:creationId xmlns:a16="http://schemas.microsoft.com/office/drawing/2014/main" id="{8C8BA27B-ABA6-4F0E-9398-399503E847DE}"/>
              </a:ext>
            </a:extLst>
          </p:cNvPr>
          <p:cNvSpPr/>
          <p:nvPr/>
        </p:nvSpPr>
        <p:spPr>
          <a:xfrm>
            <a:off x="602981" y="3097038"/>
            <a:ext cx="3777198" cy="258532"/>
          </a:xfrm>
          <a:prstGeom prst="rect">
            <a:avLst/>
          </a:prstGeom>
        </p:spPr>
        <p:txBody>
          <a:bodyPr wrap="square">
            <a:spAutoFit/>
          </a:bodyPr>
          <a:lstStyle/>
          <a:p>
            <a:pPr lvl="0">
              <a:lnSpc>
                <a:spcPct val="90000"/>
              </a:lnSpc>
            </a:pPr>
            <a:r>
              <a:rPr lang="pt-BR" sz="1200">
                <a:solidFill>
                  <a:srgbClr val="414141"/>
                </a:solidFill>
                <a:latin typeface="Roboto"/>
                <a:ea typeface="Roboto"/>
                <a:cs typeface="Roboto"/>
                <a:sym typeface="Roboto"/>
              </a:rPr>
              <a:t>Tools: </a:t>
            </a:r>
            <a:r>
              <a:rPr lang="pt-BR" sz="1200" i="1">
                <a:solidFill>
                  <a:srgbClr val="414141"/>
                </a:solidFill>
                <a:latin typeface="Roboto"/>
                <a:ea typeface="Roboto"/>
                <a:cs typeface="Roboto"/>
                <a:sym typeface="Roboto"/>
              </a:rPr>
              <a:t>Relatórios -&gt; B2C–Consultar Parâmetros</a:t>
            </a:r>
          </a:p>
        </p:txBody>
      </p:sp>
      <p:pic>
        <p:nvPicPr>
          <p:cNvPr id="6" name="Imagem 5">
            <a:extLst>
              <a:ext uri="{FF2B5EF4-FFF2-40B4-BE49-F238E27FC236}">
                <a16:creationId xmlns:a16="http://schemas.microsoft.com/office/drawing/2014/main" id="{2BD06DA5-89AD-4BFE-987B-C827E20F5C28}"/>
              </a:ext>
            </a:extLst>
          </p:cNvPr>
          <p:cNvPicPr>
            <a:picLocks noChangeAspect="1"/>
          </p:cNvPicPr>
          <p:nvPr/>
        </p:nvPicPr>
        <p:blipFill>
          <a:blip r:embed="rId7"/>
          <a:stretch>
            <a:fillRect/>
          </a:stretch>
        </p:blipFill>
        <p:spPr>
          <a:xfrm>
            <a:off x="6486396" y="3784214"/>
            <a:ext cx="4276009" cy="2215844"/>
          </a:xfrm>
          <a:prstGeom prst="rect">
            <a:avLst/>
          </a:prstGeom>
        </p:spPr>
      </p:pic>
      <p:sp>
        <p:nvSpPr>
          <p:cNvPr id="22" name="Retângulo 21">
            <a:extLst>
              <a:ext uri="{FF2B5EF4-FFF2-40B4-BE49-F238E27FC236}">
                <a16:creationId xmlns:a16="http://schemas.microsoft.com/office/drawing/2014/main" id="{132A4E15-BB0B-4B86-A11D-75E9C17C1610}"/>
              </a:ext>
            </a:extLst>
          </p:cNvPr>
          <p:cNvSpPr/>
          <p:nvPr/>
        </p:nvSpPr>
        <p:spPr>
          <a:xfrm>
            <a:off x="6393252" y="3489551"/>
            <a:ext cx="3777198" cy="258532"/>
          </a:xfrm>
          <a:prstGeom prst="rect">
            <a:avLst/>
          </a:prstGeom>
        </p:spPr>
        <p:txBody>
          <a:bodyPr wrap="square">
            <a:spAutoFit/>
          </a:bodyPr>
          <a:lstStyle/>
          <a:p>
            <a:pPr lvl="0">
              <a:lnSpc>
                <a:spcPct val="90000"/>
              </a:lnSpc>
            </a:pPr>
            <a:r>
              <a:rPr lang="pt-BR" sz="1200">
                <a:solidFill>
                  <a:srgbClr val="414141"/>
                </a:solidFill>
                <a:latin typeface="Roboto"/>
                <a:ea typeface="Roboto"/>
                <a:cs typeface="Roboto"/>
                <a:sym typeface="Roboto"/>
              </a:rPr>
              <a:t>Tools: </a:t>
            </a:r>
            <a:r>
              <a:rPr lang="pt-BR" sz="1200" i="1">
                <a:solidFill>
                  <a:srgbClr val="414141"/>
                </a:solidFill>
                <a:latin typeface="Roboto"/>
                <a:ea typeface="Roboto"/>
                <a:cs typeface="Roboto"/>
                <a:sym typeface="Roboto"/>
              </a:rPr>
              <a:t>Parâmetros -&gt; B2C–Configurar Parâmetros</a:t>
            </a:r>
          </a:p>
        </p:txBody>
      </p:sp>
    </p:spTree>
    <p:extLst>
      <p:ext uri="{BB962C8B-B14F-4D97-AF65-F5344CB8AC3E}">
        <p14:creationId xmlns:p14="http://schemas.microsoft.com/office/powerpoint/2010/main" val="23859461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anim calcmode="lin" valueType="num">
                                      <p:cBhvr>
                                        <p:cTn id="8" dur="1000" fill="hold"/>
                                        <p:tgtEl>
                                          <p:spTgt spid="56"/>
                                        </p:tgtEl>
                                        <p:attrNameLst>
                                          <p:attrName>ppt_x</p:attrName>
                                        </p:attrNameLst>
                                      </p:cBhvr>
                                      <p:tavLst>
                                        <p:tav tm="0">
                                          <p:val>
                                            <p:strVal val="#ppt_x"/>
                                          </p:val>
                                        </p:tav>
                                        <p:tav tm="100000">
                                          <p:val>
                                            <p:strVal val="#ppt_x"/>
                                          </p:val>
                                        </p:tav>
                                      </p:tavLst>
                                    </p:anim>
                                    <p:anim calcmode="lin" valueType="num">
                                      <p:cBhvr>
                                        <p:cTn id="9" dur="1000" fill="hold"/>
                                        <p:tgtEl>
                                          <p:spTgt spid="5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1000"/>
                                        <p:tgtEl>
                                          <p:spTgt spid="58"/>
                                        </p:tgtEl>
                                      </p:cBhvr>
                                    </p:animEffect>
                                    <p:anim calcmode="lin" valueType="num">
                                      <p:cBhvr>
                                        <p:cTn id="18" dur="1000" fill="hold"/>
                                        <p:tgtEl>
                                          <p:spTgt spid="58"/>
                                        </p:tgtEl>
                                        <p:attrNameLst>
                                          <p:attrName>ppt_x</p:attrName>
                                        </p:attrNameLst>
                                      </p:cBhvr>
                                      <p:tavLst>
                                        <p:tav tm="0">
                                          <p:val>
                                            <p:strVal val="#ppt_x"/>
                                          </p:val>
                                        </p:tav>
                                        <p:tav tm="100000">
                                          <p:val>
                                            <p:strVal val="#ppt_x"/>
                                          </p:val>
                                        </p:tav>
                                      </p:tavLst>
                                    </p:anim>
                                    <p:anim calcmode="lin" valueType="num">
                                      <p:cBhvr>
                                        <p:cTn id="19" dur="1000" fill="hold"/>
                                        <p:tgtEl>
                                          <p:spTgt spid="5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1000"/>
                                        <p:tgtEl>
                                          <p:spTgt spid="59"/>
                                        </p:tgtEl>
                                      </p:cBhvr>
                                    </p:animEffect>
                                    <p:anim calcmode="lin" valueType="num">
                                      <p:cBhvr>
                                        <p:cTn id="23" dur="1000" fill="hold"/>
                                        <p:tgtEl>
                                          <p:spTgt spid="59"/>
                                        </p:tgtEl>
                                        <p:attrNameLst>
                                          <p:attrName>ppt_x</p:attrName>
                                        </p:attrNameLst>
                                      </p:cBhvr>
                                      <p:tavLst>
                                        <p:tav tm="0">
                                          <p:val>
                                            <p:strVal val="#ppt_x"/>
                                          </p:val>
                                        </p:tav>
                                        <p:tav tm="100000">
                                          <p:val>
                                            <p:strVal val="#ppt_x"/>
                                          </p:val>
                                        </p:tav>
                                      </p:tavLst>
                                    </p:anim>
                                    <p:anim calcmode="lin" valueType="num">
                                      <p:cBhvr>
                                        <p:cTn id="24" dur="1000" fill="hold"/>
                                        <p:tgtEl>
                                          <p:spTgt spid="5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1000"/>
                                        <p:tgtEl>
                                          <p:spTgt spid="22"/>
                                        </p:tgtEl>
                                      </p:cBhvr>
                                    </p:animEffect>
                                    <p:anim calcmode="lin" valueType="num">
                                      <p:cBhvr>
                                        <p:cTn id="43" dur="1000" fill="hold"/>
                                        <p:tgtEl>
                                          <p:spTgt spid="22"/>
                                        </p:tgtEl>
                                        <p:attrNameLst>
                                          <p:attrName>ppt_x</p:attrName>
                                        </p:attrNameLst>
                                      </p:cBhvr>
                                      <p:tavLst>
                                        <p:tav tm="0">
                                          <p:val>
                                            <p:strVal val="#ppt_x"/>
                                          </p:val>
                                        </p:tav>
                                        <p:tav tm="100000">
                                          <p:val>
                                            <p:strVal val="#ppt_x"/>
                                          </p:val>
                                        </p:tav>
                                      </p:tavLst>
                                    </p:anim>
                                    <p:anim calcmode="lin" valueType="num">
                                      <p:cBhvr>
                                        <p:cTn id="4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animBg="1"/>
      <p:bldP spid="59" grpId="0" animBg="1"/>
      <p:bldP spid="20"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m 18" descr="Fundo preto com letras brancas&#10;&#10;Descrição gerada automaticamente">
            <a:extLst>
              <a:ext uri="{FF2B5EF4-FFF2-40B4-BE49-F238E27FC236}">
                <a16:creationId xmlns:a16="http://schemas.microsoft.com/office/drawing/2014/main" id="{A0C0E739-8844-4738-B4BF-C9B8A32E386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7" name="Imagem 16" descr="Uma imagem contendo silhueta, texto, camisa&#10;&#10;Descrição gerada automaticamente">
            <a:extLst>
              <a:ext uri="{FF2B5EF4-FFF2-40B4-BE49-F238E27FC236}">
                <a16:creationId xmlns:a16="http://schemas.microsoft.com/office/drawing/2014/main" id="{CEBFC4AF-B161-4831-81C0-DAE6BA9F989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55996" y="-55133"/>
            <a:ext cx="4177683" cy="4326201"/>
          </a:xfrm>
          <a:prstGeom prst="rect">
            <a:avLst/>
          </a:prstGeom>
        </p:spPr>
      </p:pic>
      <p:pic>
        <p:nvPicPr>
          <p:cNvPr id="21" name="Imagem 20" descr="Fundo preto com letras brancas&#10;&#10;Descrição gerada automaticamente">
            <a:extLst>
              <a:ext uri="{FF2B5EF4-FFF2-40B4-BE49-F238E27FC236}">
                <a16:creationId xmlns:a16="http://schemas.microsoft.com/office/drawing/2014/main" id="{03704DD6-E6D8-4132-A778-6A3F6EDD21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4079" y="-55133"/>
            <a:ext cx="12039600" cy="6858000"/>
          </a:xfrm>
          <a:prstGeom prst="rect">
            <a:avLst/>
          </a:prstGeom>
        </p:spPr>
      </p:pic>
      <p:sp>
        <p:nvSpPr>
          <p:cNvPr id="4" name="Retângulo: Cantos Arredondados 3">
            <a:extLst>
              <a:ext uri="{FF2B5EF4-FFF2-40B4-BE49-F238E27FC236}">
                <a16:creationId xmlns:a16="http://schemas.microsoft.com/office/drawing/2014/main" id="{7666E2F8-612D-41FC-A8B4-1C61DB1AF59F}"/>
              </a:ext>
            </a:extLst>
          </p:cNvPr>
          <p:cNvSpPr/>
          <p:nvPr/>
        </p:nvSpPr>
        <p:spPr>
          <a:xfrm>
            <a:off x="-548640" y="193049"/>
            <a:ext cx="6827520" cy="716974"/>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Elipse 9">
            <a:extLst>
              <a:ext uri="{FF2B5EF4-FFF2-40B4-BE49-F238E27FC236}">
                <a16:creationId xmlns:a16="http://schemas.microsoft.com/office/drawing/2014/main" id="{4ADD55F9-B98D-4621-9438-58D6557AEFC3}"/>
              </a:ext>
            </a:extLst>
          </p:cNvPr>
          <p:cNvSpPr/>
          <p:nvPr/>
        </p:nvSpPr>
        <p:spPr>
          <a:xfrm>
            <a:off x="8052007" y="654626"/>
            <a:ext cx="934306" cy="934306"/>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2E3FFBE-F835-47E6-9AFE-25D473BB7723}"/>
              </a:ext>
            </a:extLst>
          </p:cNvPr>
          <p:cNvSpPr/>
          <p:nvPr/>
        </p:nvSpPr>
        <p:spPr>
          <a:xfrm>
            <a:off x="11351777" y="2061372"/>
            <a:ext cx="342590" cy="34259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5" name="Conector reto 14">
            <a:extLst>
              <a:ext uri="{FF2B5EF4-FFF2-40B4-BE49-F238E27FC236}">
                <a16:creationId xmlns:a16="http://schemas.microsoft.com/office/drawing/2014/main" id="{5018F8C9-73EA-4799-9BFF-7749F8C4539B}"/>
              </a:ext>
            </a:extLst>
          </p:cNvPr>
          <p:cNvCxnSpPr>
            <a:cxnSpLocks/>
          </p:cNvCxnSpPr>
          <p:nvPr/>
        </p:nvCxnSpPr>
        <p:spPr>
          <a:xfrm flipV="1">
            <a:off x="11405450" y="4908698"/>
            <a:ext cx="1617206" cy="1584961"/>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26" name="Retângulo 25">
            <a:extLst>
              <a:ext uri="{FF2B5EF4-FFF2-40B4-BE49-F238E27FC236}">
                <a16:creationId xmlns:a16="http://schemas.microsoft.com/office/drawing/2014/main" id="{922F0433-4294-4CEA-847A-1B4B9739C855}"/>
              </a:ext>
            </a:extLst>
          </p:cNvPr>
          <p:cNvSpPr/>
          <p:nvPr/>
        </p:nvSpPr>
        <p:spPr>
          <a:xfrm>
            <a:off x="252000" y="176053"/>
            <a:ext cx="5504366" cy="707886"/>
          </a:xfrm>
          <a:prstGeom prst="rect">
            <a:avLst/>
          </a:prstGeom>
        </p:spPr>
        <p:txBody>
          <a:bodyPr wrap="square">
            <a:spAutoFit/>
          </a:bodyPr>
          <a:lstStyle/>
          <a:p>
            <a:r>
              <a:rPr lang="pt-BR" sz="4000">
                <a:solidFill>
                  <a:schemeClr val="bg1"/>
                </a:solidFill>
                <a:latin typeface="Dosis ExtraBold" pitchFamily="2" charset="0"/>
              </a:rPr>
              <a:t>Configurações Ambiente</a:t>
            </a:r>
          </a:p>
        </p:txBody>
      </p:sp>
      <p:sp>
        <p:nvSpPr>
          <p:cNvPr id="39" name="Retângulo 38">
            <a:extLst>
              <a:ext uri="{FF2B5EF4-FFF2-40B4-BE49-F238E27FC236}">
                <a16:creationId xmlns:a16="http://schemas.microsoft.com/office/drawing/2014/main" id="{E2E23185-AF8C-42D5-B99A-BA9A67263FF3}"/>
              </a:ext>
            </a:extLst>
          </p:cNvPr>
          <p:cNvSpPr/>
          <p:nvPr/>
        </p:nvSpPr>
        <p:spPr>
          <a:xfrm>
            <a:off x="191036" y="930023"/>
            <a:ext cx="8090815" cy="954107"/>
          </a:xfrm>
          <a:prstGeom prst="rect">
            <a:avLst/>
          </a:prstGeom>
        </p:spPr>
        <p:txBody>
          <a:bodyPr wrap="square">
            <a:spAutoFit/>
          </a:bodyPr>
          <a:lstStyle/>
          <a:p>
            <a:r>
              <a:rPr lang="pt-BR" sz="2800">
                <a:solidFill>
                  <a:srgbClr val="411E5A"/>
                </a:solidFill>
                <a:latin typeface="Dosis ExtraBold" pitchFamily="2" charset="0"/>
              </a:rPr>
              <a:t>Abaixo vamos mostrar as principais configurações para funcionamento do WebService e modulo de B2C</a:t>
            </a:r>
          </a:p>
        </p:txBody>
      </p:sp>
      <p:pic>
        <p:nvPicPr>
          <p:cNvPr id="33" name="Google Shape;683;p106">
            <a:extLst>
              <a:ext uri="{FF2B5EF4-FFF2-40B4-BE49-F238E27FC236}">
                <a16:creationId xmlns:a16="http://schemas.microsoft.com/office/drawing/2014/main" id="{FC183E14-1D24-4C99-A0A3-2B78D814109C}"/>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10406226" y="5940000"/>
            <a:ext cx="1114425" cy="723900"/>
          </a:xfrm>
          <a:prstGeom prst="rect">
            <a:avLst/>
          </a:prstGeom>
          <a:noFill/>
          <a:ln>
            <a:noFill/>
          </a:ln>
        </p:spPr>
      </p:pic>
      <p:sp>
        <p:nvSpPr>
          <p:cNvPr id="56" name="Retângulo 55">
            <a:extLst>
              <a:ext uri="{FF2B5EF4-FFF2-40B4-BE49-F238E27FC236}">
                <a16:creationId xmlns:a16="http://schemas.microsoft.com/office/drawing/2014/main" id="{D3D9BDFC-96BB-400D-A117-D409F601F3D6}"/>
              </a:ext>
            </a:extLst>
          </p:cNvPr>
          <p:cNvSpPr/>
          <p:nvPr/>
        </p:nvSpPr>
        <p:spPr>
          <a:xfrm>
            <a:off x="0" y="1922247"/>
            <a:ext cx="1242059" cy="769441"/>
          </a:xfrm>
          <a:prstGeom prst="rect">
            <a:avLst/>
          </a:prstGeom>
        </p:spPr>
        <p:txBody>
          <a:bodyPr wrap="square">
            <a:spAutoFit/>
          </a:bodyPr>
          <a:lstStyle/>
          <a:p>
            <a:pPr algn="ctr"/>
            <a:r>
              <a:rPr lang="pt-BR" sz="4400">
                <a:gradFill>
                  <a:gsLst>
                    <a:gs pos="0">
                      <a:srgbClr val="FFB200"/>
                    </a:gs>
                    <a:gs pos="100000">
                      <a:srgbClr val="F0462D"/>
                    </a:gs>
                  </a:gsLst>
                  <a:path path="circle">
                    <a:fillToRect l="100000" t="100000"/>
                  </a:path>
                </a:gradFill>
                <a:latin typeface="Dosis ExtraBold" pitchFamily="2" charset="0"/>
              </a:rPr>
              <a:t>03</a:t>
            </a:r>
          </a:p>
        </p:txBody>
      </p:sp>
      <p:sp>
        <p:nvSpPr>
          <p:cNvPr id="57" name="CaixaDeTexto 56">
            <a:extLst>
              <a:ext uri="{FF2B5EF4-FFF2-40B4-BE49-F238E27FC236}">
                <a16:creationId xmlns:a16="http://schemas.microsoft.com/office/drawing/2014/main" id="{461974E7-3A4D-45A0-8B90-6D2D6900DD93}"/>
              </a:ext>
            </a:extLst>
          </p:cNvPr>
          <p:cNvSpPr txBox="1"/>
          <p:nvPr/>
        </p:nvSpPr>
        <p:spPr>
          <a:xfrm>
            <a:off x="889781" y="2015107"/>
            <a:ext cx="10005615" cy="646331"/>
          </a:xfrm>
          <a:prstGeom prst="rect">
            <a:avLst/>
          </a:prstGeom>
          <a:noFill/>
        </p:spPr>
        <p:txBody>
          <a:bodyPr wrap="square" rtlCol="0">
            <a:spAutoFit/>
          </a:bodyPr>
          <a:lstStyle/>
          <a:p>
            <a:r>
              <a:rPr lang="pt-BR">
                <a:solidFill>
                  <a:srgbClr val="414141"/>
                </a:solidFill>
                <a:latin typeface="Roboto" panose="02000000000000000000" pitchFamily="2" charset="0"/>
                <a:ea typeface="Roboto" panose="02000000000000000000" pitchFamily="2" charset="0"/>
              </a:rPr>
              <a:t>Configurar dentro do portal do cliente os Parâmetros Globais de B2C e os Cadastros Auxiliares do modulo de B2C.</a:t>
            </a:r>
          </a:p>
        </p:txBody>
      </p:sp>
      <p:sp>
        <p:nvSpPr>
          <p:cNvPr id="58" name="Retângulo: Cantos Arredondados 57">
            <a:extLst>
              <a:ext uri="{FF2B5EF4-FFF2-40B4-BE49-F238E27FC236}">
                <a16:creationId xmlns:a16="http://schemas.microsoft.com/office/drawing/2014/main" id="{085B7F5D-6A42-4C88-A024-28770C3F5C53}"/>
              </a:ext>
            </a:extLst>
          </p:cNvPr>
          <p:cNvSpPr/>
          <p:nvPr/>
        </p:nvSpPr>
        <p:spPr>
          <a:xfrm>
            <a:off x="292014" y="2903602"/>
            <a:ext cx="5507889" cy="3752528"/>
          </a:xfrm>
          <a:prstGeom prst="roundRect">
            <a:avLst>
              <a:gd name="adj" fmla="val 4727"/>
            </a:avLst>
          </a:prstGeom>
          <a:solidFill>
            <a:schemeClr val="bg1"/>
          </a:solidFill>
          <a:ln w="28575">
            <a:solidFill>
              <a:srgbClr val="F046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9" name="Retângulo: Cantos Arredondados 58">
            <a:extLst>
              <a:ext uri="{FF2B5EF4-FFF2-40B4-BE49-F238E27FC236}">
                <a16:creationId xmlns:a16="http://schemas.microsoft.com/office/drawing/2014/main" id="{A805417A-A677-4AAA-92E5-4DE15B318BA7}"/>
              </a:ext>
            </a:extLst>
          </p:cNvPr>
          <p:cNvSpPr/>
          <p:nvPr/>
        </p:nvSpPr>
        <p:spPr>
          <a:xfrm>
            <a:off x="6018780" y="2903602"/>
            <a:ext cx="5084646" cy="3122724"/>
          </a:xfrm>
          <a:prstGeom prst="roundRect">
            <a:avLst>
              <a:gd name="adj" fmla="val 4727"/>
            </a:avLst>
          </a:prstGeom>
          <a:solidFill>
            <a:schemeClr val="bg1"/>
          </a:solidFill>
          <a:ln w="28575">
            <a:solidFill>
              <a:srgbClr val="F046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0" name="Retângulo 19">
            <a:extLst>
              <a:ext uri="{FF2B5EF4-FFF2-40B4-BE49-F238E27FC236}">
                <a16:creationId xmlns:a16="http://schemas.microsoft.com/office/drawing/2014/main" id="{8C8BA27B-ABA6-4F0E-9398-399503E847DE}"/>
              </a:ext>
            </a:extLst>
          </p:cNvPr>
          <p:cNvSpPr/>
          <p:nvPr/>
        </p:nvSpPr>
        <p:spPr>
          <a:xfrm>
            <a:off x="306885" y="2992530"/>
            <a:ext cx="3777198" cy="258532"/>
          </a:xfrm>
          <a:prstGeom prst="rect">
            <a:avLst/>
          </a:prstGeom>
        </p:spPr>
        <p:txBody>
          <a:bodyPr wrap="square">
            <a:spAutoFit/>
          </a:bodyPr>
          <a:lstStyle/>
          <a:p>
            <a:pPr lvl="0">
              <a:lnSpc>
                <a:spcPct val="90000"/>
              </a:lnSpc>
            </a:pPr>
            <a:r>
              <a:rPr lang="pt-BR" sz="1200">
                <a:solidFill>
                  <a:srgbClr val="414141"/>
                </a:solidFill>
                <a:latin typeface="Roboto"/>
                <a:ea typeface="Roboto"/>
                <a:cs typeface="Roboto"/>
                <a:sym typeface="Roboto"/>
              </a:rPr>
              <a:t>Microvix: </a:t>
            </a:r>
            <a:r>
              <a:rPr lang="pt-BR" sz="1200" i="1">
                <a:solidFill>
                  <a:srgbClr val="414141"/>
                </a:solidFill>
                <a:latin typeface="Roboto"/>
                <a:ea typeface="Roboto"/>
                <a:cs typeface="Roboto"/>
                <a:sym typeface="Roboto"/>
              </a:rPr>
              <a:t>Empresa -&gt; Parâmetros Globais -&gt; B2C</a:t>
            </a:r>
          </a:p>
        </p:txBody>
      </p:sp>
      <p:sp>
        <p:nvSpPr>
          <p:cNvPr id="22" name="Retângulo 21">
            <a:extLst>
              <a:ext uri="{FF2B5EF4-FFF2-40B4-BE49-F238E27FC236}">
                <a16:creationId xmlns:a16="http://schemas.microsoft.com/office/drawing/2014/main" id="{132A4E15-BB0B-4B86-A11D-75E9C17C1610}"/>
              </a:ext>
            </a:extLst>
          </p:cNvPr>
          <p:cNvSpPr/>
          <p:nvPr/>
        </p:nvSpPr>
        <p:spPr>
          <a:xfrm>
            <a:off x="6127758" y="3010827"/>
            <a:ext cx="3777198" cy="258532"/>
          </a:xfrm>
          <a:prstGeom prst="rect">
            <a:avLst/>
          </a:prstGeom>
        </p:spPr>
        <p:txBody>
          <a:bodyPr wrap="square">
            <a:spAutoFit/>
          </a:bodyPr>
          <a:lstStyle/>
          <a:p>
            <a:pPr lvl="0">
              <a:lnSpc>
                <a:spcPct val="90000"/>
              </a:lnSpc>
            </a:pPr>
            <a:r>
              <a:rPr lang="pt-BR" sz="1200">
                <a:solidFill>
                  <a:srgbClr val="414141"/>
                </a:solidFill>
                <a:latin typeface="Roboto"/>
                <a:ea typeface="Roboto"/>
                <a:cs typeface="Roboto"/>
                <a:sym typeface="Roboto"/>
              </a:rPr>
              <a:t>Microvix: </a:t>
            </a:r>
            <a:r>
              <a:rPr lang="pt-BR" sz="1200" i="1">
                <a:solidFill>
                  <a:srgbClr val="414141"/>
                </a:solidFill>
                <a:latin typeface="Roboto"/>
                <a:ea typeface="Roboto"/>
                <a:cs typeface="Roboto"/>
                <a:sym typeface="Roboto"/>
              </a:rPr>
              <a:t>B2C -&gt; Cadastros Auxiliares -&gt; Status</a:t>
            </a:r>
          </a:p>
        </p:txBody>
      </p:sp>
      <p:pic>
        <p:nvPicPr>
          <p:cNvPr id="2" name="Imagem 1">
            <a:extLst>
              <a:ext uri="{FF2B5EF4-FFF2-40B4-BE49-F238E27FC236}">
                <a16:creationId xmlns:a16="http://schemas.microsoft.com/office/drawing/2014/main" id="{853EE79E-7E63-4FE1-8627-D8E80FC2D41A}"/>
              </a:ext>
            </a:extLst>
          </p:cNvPr>
          <p:cNvPicPr>
            <a:picLocks noChangeAspect="1"/>
          </p:cNvPicPr>
          <p:nvPr/>
        </p:nvPicPr>
        <p:blipFill>
          <a:blip r:embed="rId6"/>
          <a:stretch>
            <a:fillRect/>
          </a:stretch>
        </p:blipFill>
        <p:spPr>
          <a:xfrm>
            <a:off x="438538" y="3272158"/>
            <a:ext cx="5187196" cy="3287234"/>
          </a:xfrm>
          <a:prstGeom prst="rect">
            <a:avLst/>
          </a:prstGeom>
        </p:spPr>
      </p:pic>
      <p:pic>
        <p:nvPicPr>
          <p:cNvPr id="3" name="Imagem 2">
            <a:extLst>
              <a:ext uri="{FF2B5EF4-FFF2-40B4-BE49-F238E27FC236}">
                <a16:creationId xmlns:a16="http://schemas.microsoft.com/office/drawing/2014/main" id="{8D771C48-9BC6-473B-A354-FA20DA05C2DB}"/>
              </a:ext>
            </a:extLst>
          </p:cNvPr>
          <p:cNvPicPr>
            <a:picLocks noChangeAspect="1"/>
          </p:cNvPicPr>
          <p:nvPr/>
        </p:nvPicPr>
        <p:blipFill>
          <a:blip r:embed="rId7"/>
          <a:stretch>
            <a:fillRect/>
          </a:stretch>
        </p:blipFill>
        <p:spPr>
          <a:xfrm>
            <a:off x="6167216" y="3273154"/>
            <a:ext cx="4779915" cy="2666088"/>
          </a:xfrm>
          <a:prstGeom prst="rect">
            <a:avLst/>
          </a:prstGeom>
        </p:spPr>
      </p:pic>
    </p:spTree>
    <p:extLst>
      <p:ext uri="{BB962C8B-B14F-4D97-AF65-F5344CB8AC3E}">
        <p14:creationId xmlns:p14="http://schemas.microsoft.com/office/powerpoint/2010/main" val="38556251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anim calcmode="lin" valueType="num">
                                      <p:cBhvr>
                                        <p:cTn id="8" dur="1000" fill="hold"/>
                                        <p:tgtEl>
                                          <p:spTgt spid="56"/>
                                        </p:tgtEl>
                                        <p:attrNameLst>
                                          <p:attrName>ppt_x</p:attrName>
                                        </p:attrNameLst>
                                      </p:cBhvr>
                                      <p:tavLst>
                                        <p:tav tm="0">
                                          <p:val>
                                            <p:strVal val="#ppt_x"/>
                                          </p:val>
                                        </p:tav>
                                        <p:tav tm="100000">
                                          <p:val>
                                            <p:strVal val="#ppt_x"/>
                                          </p:val>
                                        </p:tav>
                                      </p:tavLst>
                                    </p:anim>
                                    <p:anim calcmode="lin" valueType="num">
                                      <p:cBhvr>
                                        <p:cTn id="9" dur="1000" fill="hold"/>
                                        <p:tgtEl>
                                          <p:spTgt spid="5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1000"/>
                                        <p:tgtEl>
                                          <p:spTgt spid="58"/>
                                        </p:tgtEl>
                                      </p:cBhvr>
                                    </p:animEffect>
                                    <p:anim calcmode="lin" valueType="num">
                                      <p:cBhvr>
                                        <p:cTn id="18" dur="1000" fill="hold"/>
                                        <p:tgtEl>
                                          <p:spTgt spid="58"/>
                                        </p:tgtEl>
                                        <p:attrNameLst>
                                          <p:attrName>ppt_x</p:attrName>
                                        </p:attrNameLst>
                                      </p:cBhvr>
                                      <p:tavLst>
                                        <p:tav tm="0">
                                          <p:val>
                                            <p:strVal val="#ppt_x"/>
                                          </p:val>
                                        </p:tav>
                                        <p:tav tm="100000">
                                          <p:val>
                                            <p:strVal val="#ppt_x"/>
                                          </p:val>
                                        </p:tav>
                                      </p:tavLst>
                                    </p:anim>
                                    <p:anim calcmode="lin" valueType="num">
                                      <p:cBhvr>
                                        <p:cTn id="19" dur="1000" fill="hold"/>
                                        <p:tgtEl>
                                          <p:spTgt spid="5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1000"/>
                                        <p:tgtEl>
                                          <p:spTgt spid="59"/>
                                        </p:tgtEl>
                                      </p:cBhvr>
                                    </p:animEffect>
                                    <p:anim calcmode="lin" valueType="num">
                                      <p:cBhvr>
                                        <p:cTn id="23" dur="1000" fill="hold"/>
                                        <p:tgtEl>
                                          <p:spTgt spid="59"/>
                                        </p:tgtEl>
                                        <p:attrNameLst>
                                          <p:attrName>ppt_x</p:attrName>
                                        </p:attrNameLst>
                                      </p:cBhvr>
                                      <p:tavLst>
                                        <p:tav tm="0">
                                          <p:val>
                                            <p:strVal val="#ppt_x"/>
                                          </p:val>
                                        </p:tav>
                                        <p:tav tm="100000">
                                          <p:val>
                                            <p:strVal val="#ppt_x"/>
                                          </p:val>
                                        </p:tav>
                                      </p:tavLst>
                                    </p:anim>
                                    <p:anim calcmode="lin" valueType="num">
                                      <p:cBhvr>
                                        <p:cTn id="24" dur="1000" fill="hold"/>
                                        <p:tgtEl>
                                          <p:spTgt spid="5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1000"/>
                                        <p:tgtEl>
                                          <p:spTgt spid="3"/>
                                        </p:tgtEl>
                                      </p:cBhvr>
                                    </p:animEffect>
                                    <p:anim calcmode="lin" valueType="num">
                                      <p:cBhvr>
                                        <p:cTn id="43" dur="1000" fill="hold"/>
                                        <p:tgtEl>
                                          <p:spTgt spid="3"/>
                                        </p:tgtEl>
                                        <p:attrNameLst>
                                          <p:attrName>ppt_x</p:attrName>
                                        </p:attrNameLst>
                                      </p:cBhvr>
                                      <p:tavLst>
                                        <p:tav tm="0">
                                          <p:val>
                                            <p:strVal val="#ppt_x"/>
                                          </p:val>
                                        </p:tav>
                                        <p:tav tm="100000">
                                          <p:val>
                                            <p:strVal val="#ppt_x"/>
                                          </p:val>
                                        </p:tav>
                                      </p:tavLst>
                                    </p:anim>
                                    <p:anim calcmode="lin" valueType="num">
                                      <p:cBhvr>
                                        <p:cTn id="4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animBg="1"/>
      <p:bldP spid="59" grpId="0" animBg="1"/>
      <p:bldP spid="20"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comida, desenho&#10;&#10;Descrição gerada automaticamente">
            <a:extLst>
              <a:ext uri="{FF2B5EF4-FFF2-40B4-BE49-F238E27FC236}">
                <a16:creationId xmlns:a16="http://schemas.microsoft.com/office/drawing/2014/main" id="{384DA227-19D8-4974-98ED-6906776D63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1" name="Imagem 10" descr="Uma imagem contendo silhueta, texto&#10;&#10;Descrição gerada automaticamente">
            <a:extLst>
              <a:ext uri="{FF2B5EF4-FFF2-40B4-BE49-F238E27FC236}">
                <a16:creationId xmlns:a16="http://schemas.microsoft.com/office/drawing/2014/main" id="{5ADD962A-B6B6-4D50-9A52-5425E30917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38776" y="-2"/>
            <a:ext cx="4505516" cy="6228588"/>
          </a:xfrm>
          <a:prstGeom prst="rect">
            <a:avLst/>
          </a:prstGeom>
        </p:spPr>
      </p:pic>
      <p:pic>
        <p:nvPicPr>
          <p:cNvPr id="13" name="Imagem 12">
            <a:extLst>
              <a:ext uri="{FF2B5EF4-FFF2-40B4-BE49-F238E27FC236}">
                <a16:creationId xmlns:a16="http://schemas.microsoft.com/office/drawing/2014/main" id="{BDC1175A-94F8-4E3C-9AA1-02166CFD15C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1"/>
            <a:ext cx="9372600" cy="6858000"/>
          </a:xfrm>
          <a:prstGeom prst="rect">
            <a:avLst/>
          </a:prstGeom>
        </p:spPr>
      </p:pic>
      <p:sp>
        <p:nvSpPr>
          <p:cNvPr id="28" name="Elipse 27">
            <a:extLst>
              <a:ext uri="{FF2B5EF4-FFF2-40B4-BE49-F238E27FC236}">
                <a16:creationId xmlns:a16="http://schemas.microsoft.com/office/drawing/2014/main" id="{0FF92D51-D21A-403C-AE6D-EA4A842BD710}"/>
              </a:ext>
            </a:extLst>
          </p:cNvPr>
          <p:cNvSpPr/>
          <p:nvPr/>
        </p:nvSpPr>
        <p:spPr>
          <a:xfrm>
            <a:off x="1186899" y="2476500"/>
            <a:ext cx="485843" cy="485843"/>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9" name="Conector reto 28">
            <a:extLst>
              <a:ext uri="{FF2B5EF4-FFF2-40B4-BE49-F238E27FC236}">
                <a16:creationId xmlns:a16="http://schemas.microsoft.com/office/drawing/2014/main" id="{BF8D3078-ADCA-430E-BCB8-B8D32A6F7DB4}"/>
              </a:ext>
            </a:extLst>
          </p:cNvPr>
          <p:cNvCxnSpPr>
            <a:cxnSpLocks/>
          </p:cNvCxnSpPr>
          <p:nvPr/>
        </p:nvCxnSpPr>
        <p:spPr>
          <a:xfrm flipV="1">
            <a:off x="-338138" y="3131719"/>
            <a:ext cx="2299350" cy="1432214"/>
          </a:xfrm>
          <a:prstGeom prst="line">
            <a:avLst/>
          </a:prstGeom>
          <a:ln w="5080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30" name="Elipse 29">
            <a:extLst>
              <a:ext uri="{FF2B5EF4-FFF2-40B4-BE49-F238E27FC236}">
                <a16:creationId xmlns:a16="http://schemas.microsoft.com/office/drawing/2014/main" id="{65E5CE51-20F8-4FA5-99A6-EEBEBC8C2A1E}"/>
              </a:ext>
            </a:extLst>
          </p:cNvPr>
          <p:cNvSpPr/>
          <p:nvPr/>
        </p:nvSpPr>
        <p:spPr>
          <a:xfrm>
            <a:off x="9698335" y="4201769"/>
            <a:ext cx="774313" cy="774313"/>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31" name="Conector reto 30">
            <a:extLst>
              <a:ext uri="{FF2B5EF4-FFF2-40B4-BE49-F238E27FC236}">
                <a16:creationId xmlns:a16="http://schemas.microsoft.com/office/drawing/2014/main" id="{69AFD918-03FD-451F-8A7E-307FE1D97A9E}"/>
              </a:ext>
            </a:extLst>
          </p:cNvPr>
          <p:cNvCxnSpPr>
            <a:cxnSpLocks/>
          </p:cNvCxnSpPr>
          <p:nvPr/>
        </p:nvCxnSpPr>
        <p:spPr>
          <a:xfrm flipV="1">
            <a:off x="5905267" y="265350"/>
            <a:ext cx="2299350" cy="1432214"/>
          </a:xfrm>
          <a:prstGeom prst="line">
            <a:avLst/>
          </a:prstGeom>
          <a:ln w="50800" cap="rnd">
            <a:gradFill flip="none" rotWithShape="1">
              <a:gsLst>
                <a:gs pos="0">
                  <a:srgbClr val="6E4B87"/>
                </a:gs>
                <a:gs pos="100000">
                  <a:srgbClr val="280A3C"/>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34" name="Retângulo 33">
            <a:extLst>
              <a:ext uri="{FF2B5EF4-FFF2-40B4-BE49-F238E27FC236}">
                <a16:creationId xmlns:a16="http://schemas.microsoft.com/office/drawing/2014/main" id="{AE1CEE4B-B7CA-4E86-BA93-08C23F145A00}"/>
              </a:ext>
            </a:extLst>
          </p:cNvPr>
          <p:cNvSpPr/>
          <p:nvPr/>
        </p:nvSpPr>
        <p:spPr>
          <a:xfrm>
            <a:off x="814056" y="3847826"/>
            <a:ext cx="5541238" cy="707886"/>
          </a:xfrm>
          <a:prstGeom prst="rect">
            <a:avLst/>
          </a:prstGeom>
        </p:spPr>
        <p:txBody>
          <a:bodyPr wrap="square">
            <a:spAutoFit/>
          </a:bodyPr>
          <a:lstStyle/>
          <a:p>
            <a:pPr algn="r"/>
            <a:r>
              <a:rPr lang="pt-BR" sz="4000">
                <a:gradFill>
                  <a:gsLst>
                    <a:gs pos="0">
                      <a:srgbClr val="FFB200"/>
                    </a:gs>
                    <a:gs pos="100000">
                      <a:srgbClr val="F0462D"/>
                    </a:gs>
                  </a:gsLst>
                  <a:path path="circle">
                    <a:fillToRect l="100000" t="100000"/>
                  </a:path>
                </a:gradFill>
                <a:latin typeface="Dosis ExtraBold" pitchFamily="2" charset="0"/>
              </a:rPr>
              <a:t>Vamos na prática!</a:t>
            </a:r>
          </a:p>
        </p:txBody>
      </p:sp>
      <p:pic>
        <p:nvPicPr>
          <p:cNvPr id="14" name="Google Shape;665;p104">
            <a:extLst>
              <a:ext uri="{FF2B5EF4-FFF2-40B4-BE49-F238E27FC236}">
                <a16:creationId xmlns:a16="http://schemas.microsoft.com/office/drawing/2014/main" id="{7583F31B-2895-0C46-A263-9593074259FC}"/>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10827120" y="220912"/>
            <a:ext cx="1114425" cy="723900"/>
          </a:xfrm>
          <a:prstGeom prst="rect">
            <a:avLst/>
          </a:prstGeom>
          <a:noFill/>
          <a:ln>
            <a:noFill/>
          </a:ln>
        </p:spPr>
      </p:pic>
    </p:spTree>
    <p:extLst>
      <p:ext uri="{BB962C8B-B14F-4D97-AF65-F5344CB8AC3E}">
        <p14:creationId xmlns:p14="http://schemas.microsoft.com/office/powerpoint/2010/main" val="33704437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silhueta, texto&#10;&#10;Descrição gerada automaticamente">
            <a:extLst>
              <a:ext uri="{FF2B5EF4-FFF2-40B4-BE49-F238E27FC236}">
                <a16:creationId xmlns:a16="http://schemas.microsoft.com/office/drawing/2014/main" id="{3727296F-A26F-4B0B-AFB7-08C87E85777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2559082" cy="4460843"/>
          </a:xfrm>
          <a:prstGeom prst="rect">
            <a:avLst/>
          </a:prstGeom>
        </p:spPr>
      </p:pic>
      <p:sp>
        <p:nvSpPr>
          <p:cNvPr id="33" name="Retângulo: Cantos Arredondados 32">
            <a:extLst>
              <a:ext uri="{FF2B5EF4-FFF2-40B4-BE49-F238E27FC236}">
                <a16:creationId xmlns:a16="http://schemas.microsoft.com/office/drawing/2014/main" id="{BE00486B-8329-4D7D-94CD-9F6506CA8726}"/>
              </a:ext>
            </a:extLst>
          </p:cNvPr>
          <p:cNvSpPr/>
          <p:nvPr/>
        </p:nvSpPr>
        <p:spPr>
          <a:xfrm>
            <a:off x="1950956" y="357946"/>
            <a:ext cx="8384612" cy="759539"/>
          </a:xfrm>
          <a:prstGeom prst="roundRect">
            <a:avLst>
              <a:gd name="adj" fmla="val 50000"/>
            </a:avLst>
          </a:prstGeom>
          <a:gradFill>
            <a:gsLst>
              <a:gs pos="0">
                <a:srgbClr val="FFB200"/>
              </a:gs>
              <a:gs pos="87000">
                <a:srgbClr val="F0462D"/>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0" name="CaixaDeTexto 19">
            <a:extLst>
              <a:ext uri="{FF2B5EF4-FFF2-40B4-BE49-F238E27FC236}">
                <a16:creationId xmlns:a16="http://schemas.microsoft.com/office/drawing/2014/main" id="{99FC312C-FF91-4A49-A8DB-A8D2064B6F88}"/>
              </a:ext>
            </a:extLst>
          </p:cNvPr>
          <p:cNvSpPr txBox="1"/>
          <p:nvPr/>
        </p:nvSpPr>
        <p:spPr>
          <a:xfrm>
            <a:off x="1950956" y="5365237"/>
            <a:ext cx="677276" cy="553998"/>
          </a:xfrm>
          <a:prstGeom prst="rect">
            <a:avLst/>
          </a:prstGeom>
          <a:noFill/>
        </p:spPr>
        <p:txBody>
          <a:bodyPr wrap="square" rtlCol="0">
            <a:spAutoFit/>
          </a:bodyPr>
          <a:lstStyle/>
          <a:p>
            <a:pPr algn="ctr"/>
            <a:r>
              <a:rPr lang="pt-BR" sz="3000">
                <a:gradFill>
                  <a:gsLst>
                    <a:gs pos="0">
                      <a:srgbClr val="FFB200"/>
                    </a:gs>
                    <a:gs pos="100000">
                      <a:srgbClr val="F0462D"/>
                    </a:gs>
                  </a:gsLst>
                  <a:path path="circle">
                    <a:fillToRect l="100000" t="100000"/>
                  </a:path>
                </a:gradFill>
                <a:latin typeface="Dosis ExtraBold" pitchFamily="2" charset="0"/>
              </a:rPr>
              <a:t>02</a:t>
            </a:r>
          </a:p>
        </p:txBody>
      </p:sp>
      <p:sp>
        <p:nvSpPr>
          <p:cNvPr id="21" name="CaixaDeTexto 20">
            <a:extLst>
              <a:ext uri="{FF2B5EF4-FFF2-40B4-BE49-F238E27FC236}">
                <a16:creationId xmlns:a16="http://schemas.microsoft.com/office/drawing/2014/main" id="{CA285C38-6D8F-484C-8474-1865D5BEFE1E}"/>
              </a:ext>
            </a:extLst>
          </p:cNvPr>
          <p:cNvSpPr txBox="1"/>
          <p:nvPr/>
        </p:nvSpPr>
        <p:spPr>
          <a:xfrm>
            <a:off x="1927802" y="3061667"/>
            <a:ext cx="518903" cy="553998"/>
          </a:xfrm>
          <a:prstGeom prst="rect">
            <a:avLst/>
          </a:prstGeom>
          <a:noFill/>
        </p:spPr>
        <p:txBody>
          <a:bodyPr wrap="square" rtlCol="0">
            <a:spAutoFit/>
          </a:bodyPr>
          <a:lstStyle/>
          <a:p>
            <a:pPr algn="ctr"/>
            <a:r>
              <a:rPr lang="pt-BR" sz="3000">
                <a:gradFill>
                  <a:gsLst>
                    <a:gs pos="0">
                      <a:srgbClr val="FFB200"/>
                    </a:gs>
                    <a:gs pos="100000">
                      <a:srgbClr val="F0462D"/>
                    </a:gs>
                  </a:gsLst>
                  <a:path path="circle">
                    <a:fillToRect l="100000" t="100000"/>
                  </a:path>
                </a:gradFill>
                <a:latin typeface="Dosis ExtraBold" pitchFamily="2" charset="0"/>
              </a:rPr>
              <a:t>01</a:t>
            </a:r>
          </a:p>
        </p:txBody>
      </p:sp>
      <p:sp>
        <p:nvSpPr>
          <p:cNvPr id="23" name="CaixaDeTexto 22">
            <a:extLst>
              <a:ext uri="{FF2B5EF4-FFF2-40B4-BE49-F238E27FC236}">
                <a16:creationId xmlns:a16="http://schemas.microsoft.com/office/drawing/2014/main" id="{FAF2AD08-EA39-4BA6-9703-7A2CE71CD9C9}"/>
              </a:ext>
            </a:extLst>
          </p:cNvPr>
          <p:cNvSpPr txBox="1"/>
          <p:nvPr/>
        </p:nvSpPr>
        <p:spPr>
          <a:xfrm>
            <a:off x="2499220" y="3113396"/>
            <a:ext cx="5840230" cy="677108"/>
          </a:xfrm>
          <a:prstGeom prst="rect">
            <a:avLst/>
          </a:prstGeom>
          <a:noFill/>
        </p:spPr>
        <p:txBody>
          <a:bodyPr wrap="square" rtlCol="0">
            <a:spAutoFit/>
          </a:bodyPr>
          <a:lstStyle/>
          <a:p>
            <a:r>
              <a:rPr lang="pt-BR" sz="2000" b="1" err="1">
                <a:solidFill>
                  <a:srgbClr val="414141"/>
                </a:solidFill>
                <a:latin typeface="Dosis" pitchFamily="2" charset="0"/>
              </a:rPr>
              <a:t>Postman</a:t>
            </a:r>
            <a:br>
              <a:rPr lang="pt-BR" sz="2000" b="1">
                <a:solidFill>
                  <a:srgbClr val="414141"/>
                </a:solidFill>
                <a:latin typeface="Dosis" pitchFamily="2" charset="0"/>
              </a:rPr>
            </a:br>
            <a:r>
              <a:rPr lang="pt-BR">
                <a:solidFill>
                  <a:srgbClr val="414141"/>
                </a:solidFill>
                <a:latin typeface="Dosis" pitchFamily="2" charset="0"/>
              </a:rPr>
              <a:t>Site: https://www.postman.com/product/api-client/</a:t>
            </a:r>
            <a:endParaRPr lang="pt-BR" sz="2000">
              <a:solidFill>
                <a:srgbClr val="414141"/>
              </a:solidFill>
              <a:latin typeface="Dosis" pitchFamily="2" charset="0"/>
            </a:endParaRPr>
          </a:p>
        </p:txBody>
      </p:sp>
      <p:sp>
        <p:nvSpPr>
          <p:cNvPr id="24" name="CaixaDeTexto 23">
            <a:extLst>
              <a:ext uri="{FF2B5EF4-FFF2-40B4-BE49-F238E27FC236}">
                <a16:creationId xmlns:a16="http://schemas.microsoft.com/office/drawing/2014/main" id="{5D485390-404F-4056-B8C0-53425E0008A1}"/>
              </a:ext>
            </a:extLst>
          </p:cNvPr>
          <p:cNvSpPr txBox="1"/>
          <p:nvPr/>
        </p:nvSpPr>
        <p:spPr>
          <a:xfrm>
            <a:off x="2669387" y="5425355"/>
            <a:ext cx="3239410" cy="677108"/>
          </a:xfrm>
          <a:prstGeom prst="rect">
            <a:avLst/>
          </a:prstGeom>
          <a:noFill/>
        </p:spPr>
        <p:txBody>
          <a:bodyPr wrap="square" rtlCol="0">
            <a:spAutoFit/>
          </a:bodyPr>
          <a:lstStyle/>
          <a:p>
            <a:r>
              <a:rPr lang="pt-BR" sz="2000" b="1" err="1">
                <a:solidFill>
                  <a:srgbClr val="414141"/>
                </a:solidFill>
                <a:latin typeface="Dosis" pitchFamily="2" charset="0"/>
              </a:rPr>
              <a:t>SoapUI</a:t>
            </a:r>
            <a:br>
              <a:rPr lang="pt-BR" sz="2000" b="1">
                <a:solidFill>
                  <a:srgbClr val="414141"/>
                </a:solidFill>
                <a:latin typeface="Dosis" pitchFamily="2" charset="0"/>
              </a:rPr>
            </a:br>
            <a:r>
              <a:rPr lang="pt-BR">
                <a:solidFill>
                  <a:srgbClr val="414141"/>
                </a:solidFill>
                <a:latin typeface="Dosis" pitchFamily="2" charset="0"/>
              </a:rPr>
              <a:t>Site: http://www.soapui.org </a:t>
            </a:r>
            <a:endParaRPr lang="pt-BR" sz="2000">
              <a:solidFill>
                <a:srgbClr val="414141"/>
              </a:solidFill>
              <a:latin typeface="Dosis" pitchFamily="2" charset="0"/>
            </a:endParaRPr>
          </a:p>
        </p:txBody>
      </p:sp>
      <p:sp>
        <p:nvSpPr>
          <p:cNvPr id="31" name="CaixaDeTexto 30">
            <a:extLst>
              <a:ext uri="{FF2B5EF4-FFF2-40B4-BE49-F238E27FC236}">
                <a16:creationId xmlns:a16="http://schemas.microsoft.com/office/drawing/2014/main" id="{48536A65-2539-4A25-839B-6BE26D603DAF}"/>
              </a:ext>
            </a:extLst>
          </p:cNvPr>
          <p:cNvSpPr txBox="1"/>
          <p:nvPr/>
        </p:nvSpPr>
        <p:spPr>
          <a:xfrm>
            <a:off x="3057124" y="370572"/>
            <a:ext cx="6172276" cy="707886"/>
          </a:xfrm>
          <a:prstGeom prst="rect">
            <a:avLst/>
          </a:prstGeom>
          <a:noFill/>
        </p:spPr>
        <p:txBody>
          <a:bodyPr wrap="square" rtlCol="0">
            <a:spAutoFit/>
          </a:bodyPr>
          <a:lstStyle/>
          <a:p>
            <a:pPr algn="ctr"/>
            <a:r>
              <a:rPr lang="pt-BR" sz="4000">
                <a:solidFill>
                  <a:schemeClr val="bg1"/>
                </a:solidFill>
                <a:latin typeface="Dosis ExtraBold" pitchFamily="2" charset="0"/>
              </a:rPr>
              <a:t>Mostrando na prática</a:t>
            </a:r>
          </a:p>
        </p:txBody>
      </p:sp>
      <p:sp>
        <p:nvSpPr>
          <p:cNvPr id="32" name="CaixaDeTexto 31">
            <a:extLst>
              <a:ext uri="{FF2B5EF4-FFF2-40B4-BE49-F238E27FC236}">
                <a16:creationId xmlns:a16="http://schemas.microsoft.com/office/drawing/2014/main" id="{C88990AC-4CAC-42B5-88F4-5F1C6D02BE81}"/>
              </a:ext>
            </a:extLst>
          </p:cNvPr>
          <p:cNvSpPr txBox="1"/>
          <p:nvPr/>
        </p:nvSpPr>
        <p:spPr>
          <a:xfrm>
            <a:off x="2994367" y="1037832"/>
            <a:ext cx="6300636" cy="1169551"/>
          </a:xfrm>
          <a:prstGeom prst="rect">
            <a:avLst/>
          </a:prstGeom>
          <a:noFill/>
        </p:spPr>
        <p:txBody>
          <a:bodyPr wrap="square" rtlCol="0">
            <a:spAutoFit/>
          </a:bodyPr>
          <a:lstStyle/>
          <a:p>
            <a:pPr algn="ctr"/>
            <a:r>
              <a:rPr lang="pt-BR" sz="3500">
                <a:solidFill>
                  <a:srgbClr val="6E4B87"/>
                </a:solidFill>
                <a:latin typeface="Dosis ExtraBold" pitchFamily="2" charset="0"/>
              </a:rPr>
              <a:t>Lista de </a:t>
            </a:r>
            <a:r>
              <a:rPr lang="pt-BR" sz="3500" err="1">
                <a:solidFill>
                  <a:srgbClr val="6E4B87"/>
                </a:solidFill>
                <a:latin typeface="Dosis ExtraBold" pitchFamily="2" charset="0"/>
              </a:rPr>
              <a:t>Clients</a:t>
            </a:r>
            <a:r>
              <a:rPr lang="pt-BR" sz="3500">
                <a:solidFill>
                  <a:srgbClr val="6E4B87"/>
                </a:solidFill>
                <a:latin typeface="Dosis ExtraBold" pitchFamily="2" charset="0"/>
              </a:rPr>
              <a:t> para testar os </a:t>
            </a:r>
            <a:r>
              <a:rPr lang="pt-BR" sz="3500" err="1">
                <a:solidFill>
                  <a:srgbClr val="6E4B87"/>
                </a:solidFill>
                <a:latin typeface="Dosis ExtraBold" pitchFamily="2" charset="0"/>
              </a:rPr>
              <a:t>WebServices</a:t>
            </a:r>
            <a:endParaRPr lang="pt-BR" sz="3500">
              <a:solidFill>
                <a:srgbClr val="6E4B87"/>
              </a:solidFill>
              <a:latin typeface="Dosis ExtraBold" pitchFamily="2" charset="0"/>
            </a:endParaRPr>
          </a:p>
        </p:txBody>
      </p:sp>
      <p:sp>
        <p:nvSpPr>
          <p:cNvPr id="30" name="Elipse 29">
            <a:extLst>
              <a:ext uri="{FF2B5EF4-FFF2-40B4-BE49-F238E27FC236}">
                <a16:creationId xmlns:a16="http://schemas.microsoft.com/office/drawing/2014/main" id="{594E3AF6-1F8A-4037-888C-34ABE9FBFC12}"/>
              </a:ext>
            </a:extLst>
          </p:cNvPr>
          <p:cNvSpPr/>
          <p:nvPr/>
        </p:nvSpPr>
        <p:spPr>
          <a:xfrm>
            <a:off x="10533848" y="144919"/>
            <a:ext cx="491540" cy="49154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36" name="Conector reto 35">
            <a:extLst>
              <a:ext uri="{FF2B5EF4-FFF2-40B4-BE49-F238E27FC236}">
                <a16:creationId xmlns:a16="http://schemas.microsoft.com/office/drawing/2014/main" id="{B275AAE4-39D3-4895-8057-E1008053E04D}"/>
              </a:ext>
            </a:extLst>
          </p:cNvPr>
          <p:cNvCxnSpPr>
            <a:cxnSpLocks/>
          </p:cNvCxnSpPr>
          <p:nvPr/>
        </p:nvCxnSpPr>
        <p:spPr>
          <a:xfrm flipH="1" flipV="1">
            <a:off x="-435284" y="516211"/>
            <a:ext cx="1481969" cy="820424"/>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34" name="Google Shape;680;p106">
            <a:extLst>
              <a:ext uri="{FF2B5EF4-FFF2-40B4-BE49-F238E27FC236}">
                <a16:creationId xmlns:a16="http://schemas.microsoft.com/office/drawing/2014/main" id="{4C40E9E8-6228-4D79-B1E3-43475CE66823}"/>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10828800" y="5940000"/>
            <a:ext cx="1114425" cy="723900"/>
          </a:xfrm>
          <a:prstGeom prst="rect">
            <a:avLst/>
          </a:prstGeom>
          <a:noFill/>
          <a:ln>
            <a:noFill/>
          </a:ln>
        </p:spPr>
      </p:pic>
      <p:pic>
        <p:nvPicPr>
          <p:cNvPr id="2" name="Imagem 1">
            <a:extLst>
              <a:ext uri="{FF2B5EF4-FFF2-40B4-BE49-F238E27FC236}">
                <a16:creationId xmlns:a16="http://schemas.microsoft.com/office/drawing/2014/main" id="{20934AE6-4C6C-4363-B4B2-CDA1388396A1}"/>
              </a:ext>
            </a:extLst>
          </p:cNvPr>
          <p:cNvPicPr>
            <a:picLocks noChangeAspect="1"/>
          </p:cNvPicPr>
          <p:nvPr/>
        </p:nvPicPr>
        <p:blipFill>
          <a:blip r:embed="rId5"/>
          <a:stretch>
            <a:fillRect/>
          </a:stretch>
        </p:blipFill>
        <p:spPr>
          <a:xfrm>
            <a:off x="7455467" y="4795504"/>
            <a:ext cx="3048193" cy="19280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Imagem 2">
            <a:extLst>
              <a:ext uri="{FF2B5EF4-FFF2-40B4-BE49-F238E27FC236}">
                <a16:creationId xmlns:a16="http://schemas.microsoft.com/office/drawing/2014/main" id="{F164471F-B124-4BB7-AB05-AAB1D2EB1079}"/>
              </a:ext>
            </a:extLst>
          </p:cNvPr>
          <p:cNvPicPr>
            <a:picLocks noChangeAspect="1"/>
          </p:cNvPicPr>
          <p:nvPr/>
        </p:nvPicPr>
        <p:blipFill>
          <a:blip r:embed="rId6"/>
          <a:stretch>
            <a:fillRect/>
          </a:stretch>
        </p:blipFill>
        <p:spPr>
          <a:xfrm>
            <a:off x="7425281" y="2523758"/>
            <a:ext cx="3108567" cy="20399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954018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texto, silhueta&#10;&#10;Descrição gerada automaticamente">
            <a:extLst>
              <a:ext uri="{FF2B5EF4-FFF2-40B4-BE49-F238E27FC236}">
                <a16:creationId xmlns:a16="http://schemas.microsoft.com/office/drawing/2014/main" id="{244F501A-35CC-4774-A0FE-6FB9F4DF03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72652" y="0"/>
            <a:ext cx="10019348" cy="5992463"/>
          </a:xfrm>
          <a:prstGeom prst="rect">
            <a:avLst/>
          </a:prstGeom>
        </p:spPr>
      </p:pic>
      <p:pic>
        <p:nvPicPr>
          <p:cNvPr id="11" name="Imagem 10" descr="Uma imagem contendo silhueta&#10;&#10;Descrição gerada automaticamente">
            <a:extLst>
              <a:ext uri="{FF2B5EF4-FFF2-40B4-BE49-F238E27FC236}">
                <a16:creationId xmlns:a16="http://schemas.microsoft.com/office/drawing/2014/main" id="{C0D4538A-B02B-4857-B0BC-930C755BEAA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5900"/>
          <a:stretch/>
        </p:blipFill>
        <p:spPr>
          <a:xfrm>
            <a:off x="0" y="2763904"/>
            <a:ext cx="2456120" cy="4122611"/>
          </a:xfrm>
          <a:prstGeom prst="rect">
            <a:avLst/>
          </a:prstGeom>
        </p:spPr>
      </p:pic>
      <p:sp>
        <p:nvSpPr>
          <p:cNvPr id="14" name="Retângulo: Cantos Arredondados 13">
            <a:extLst>
              <a:ext uri="{FF2B5EF4-FFF2-40B4-BE49-F238E27FC236}">
                <a16:creationId xmlns:a16="http://schemas.microsoft.com/office/drawing/2014/main" id="{74514B6D-6BCD-4804-A51E-298E02329BBA}"/>
              </a:ext>
            </a:extLst>
          </p:cNvPr>
          <p:cNvSpPr/>
          <p:nvPr/>
        </p:nvSpPr>
        <p:spPr>
          <a:xfrm>
            <a:off x="1970738" y="516779"/>
            <a:ext cx="8048609" cy="762000"/>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Elipse 14">
            <a:extLst>
              <a:ext uri="{FF2B5EF4-FFF2-40B4-BE49-F238E27FC236}">
                <a16:creationId xmlns:a16="http://schemas.microsoft.com/office/drawing/2014/main" id="{6BD0633C-1B6B-47FC-903B-59169752984C}"/>
              </a:ext>
            </a:extLst>
          </p:cNvPr>
          <p:cNvSpPr/>
          <p:nvPr/>
        </p:nvSpPr>
        <p:spPr>
          <a:xfrm>
            <a:off x="11141801" y="208045"/>
            <a:ext cx="699720" cy="69972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7" name="Conector reto 16">
            <a:extLst>
              <a:ext uri="{FF2B5EF4-FFF2-40B4-BE49-F238E27FC236}">
                <a16:creationId xmlns:a16="http://schemas.microsoft.com/office/drawing/2014/main" id="{833FDF4E-3FCC-4B2E-BA5A-6A687238EE51}"/>
              </a:ext>
            </a:extLst>
          </p:cNvPr>
          <p:cNvCxnSpPr>
            <a:cxnSpLocks/>
          </p:cNvCxnSpPr>
          <p:nvPr/>
        </p:nvCxnSpPr>
        <p:spPr>
          <a:xfrm flipV="1">
            <a:off x="-278131" y="864251"/>
            <a:ext cx="1487334" cy="910495"/>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20" name="Imagem 19">
            <a:extLst>
              <a:ext uri="{FF2B5EF4-FFF2-40B4-BE49-F238E27FC236}">
                <a16:creationId xmlns:a16="http://schemas.microsoft.com/office/drawing/2014/main" id="{94818D85-2AC0-4515-808E-AE5CBE7012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2486600" y="439900"/>
            <a:ext cx="2163413" cy="121253"/>
          </a:xfrm>
          <a:prstGeom prst="rect">
            <a:avLst/>
          </a:prstGeom>
        </p:spPr>
      </p:pic>
      <p:sp>
        <p:nvSpPr>
          <p:cNvPr id="21" name="Retângulo 20">
            <a:extLst>
              <a:ext uri="{FF2B5EF4-FFF2-40B4-BE49-F238E27FC236}">
                <a16:creationId xmlns:a16="http://schemas.microsoft.com/office/drawing/2014/main" id="{89DA6527-1867-4251-81D2-C09A3004A9AC}"/>
              </a:ext>
            </a:extLst>
          </p:cNvPr>
          <p:cNvSpPr/>
          <p:nvPr/>
        </p:nvSpPr>
        <p:spPr>
          <a:xfrm>
            <a:off x="3695723" y="560293"/>
            <a:ext cx="4598638" cy="707886"/>
          </a:xfrm>
          <a:prstGeom prst="rect">
            <a:avLst/>
          </a:prstGeom>
        </p:spPr>
        <p:txBody>
          <a:bodyPr wrap="square">
            <a:spAutoFit/>
          </a:bodyPr>
          <a:lstStyle/>
          <a:p>
            <a:pPr algn="ctr"/>
            <a:r>
              <a:rPr lang="pt-BR" sz="4000">
                <a:solidFill>
                  <a:schemeClr val="bg1"/>
                </a:solidFill>
                <a:latin typeface="Dosis ExtraBold" pitchFamily="2" charset="0"/>
              </a:rPr>
              <a:t>Melhores Praticas</a:t>
            </a:r>
          </a:p>
        </p:txBody>
      </p:sp>
      <p:sp>
        <p:nvSpPr>
          <p:cNvPr id="25" name="Retângulo 24">
            <a:extLst>
              <a:ext uri="{FF2B5EF4-FFF2-40B4-BE49-F238E27FC236}">
                <a16:creationId xmlns:a16="http://schemas.microsoft.com/office/drawing/2014/main" id="{F230A708-47C1-401D-8B58-58A2E9FCB672}"/>
              </a:ext>
            </a:extLst>
          </p:cNvPr>
          <p:cNvSpPr/>
          <p:nvPr/>
        </p:nvSpPr>
        <p:spPr>
          <a:xfrm>
            <a:off x="1609836" y="1429667"/>
            <a:ext cx="8048609" cy="553998"/>
          </a:xfrm>
          <a:prstGeom prst="rect">
            <a:avLst/>
          </a:prstGeom>
        </p:spPr>
        <p:txBody>
          <a:bodyPr wrap="square">
            <a:spAutoFit/>
          </a:bodyPr>
          <a:lstStyle/>
          <a:p>
            <a:r>
              <a:rPr lang="pt-BR" sz="3000">
                <a:solidFill>
                  <a:srgbClr val="411E5A"/>
                </a:solidFill>
                <a:latin typeface="Dosis ExtraBold" pitchFamily="2" charset="0"/>
              </a:rPr>
              <a:t>Melhores praticas para utilização do WebService</a:t>
            </a:r>
          </a:p>
        </p:txBody>
      </p:sp>
      <p:pic>
        <p:nvPicPr>
          <p:cNvPr id="27" name="Google Shape;680;p106">
            <a:extLst>
              <a:ext uri="{FF2B5EF4-FFF2-40B4-BE49-F238E27FC236}">
                <a16:creationId xmlns:a16="http://schemas.microsoft.com/office/drawing/2014/main" id="{75AE5007-D3EA-4E99-A72F-47C70CE2E408}"/>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10828800" y="6006504"/>
            <a:ext cx="1114425" cy="723900"/>
          </a:xfrm>
          <a:prstGeom prst="rect">
            <a:avLst/>
          </a:prstGeom>
          <a:noFill/>
          <a:ln>
            <a:noFill/>
          </a:ln>
        </p:spPr>
      </p:pic>
      <p:pic>
        <p:nvPicPr>
          <p:cNvPr id="31" name="Imagem 30" descr="Uma imagem contendo desenho&#10;&#10;Descrição gerada automaticamente">
            <a:extLst>
              <a:ext uri="{FF2B5EF4-FFF2-40B4-BE49-F238E27FC236}">
                <a16:creationId xmlns:a16="http://schemas.microsoft.com/office/drawing/2014/main" id="{AA30CFEC-D0F7-4355-9016-57F4FB37D4D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80528" y="2285262"/>
            <a:ext cx="410400" cy="410400"/>
          </a:xfrm>
          <a:prstGeom prst="rect">
            <a:avLst/>
          </a:prstGeom>
        </p:spPr>
      </p:pic>
      <p:sp>
        <p:nvSpPr>
          <p:cNvPr id="38" name="Retângulo 37">
            <a:extLst>
              <a:ext uri="{FF2B5EF4-FFF2-40B4-BE49-F238E27FC236}">
                <a16:creationId xmlns:a16="http://schemas.microsoft.com/office/drawing/2014/main" id="{0275E32E-6667-443F-892E-A0D02B52C4B5}"/>
              </a:ext>
            </a:extLst>
          </p:cNvPr>
          <p:cNvSpPr/>
          <p:nvPr/>
        </p:nvSpPr>
        <p:spPr>
          <a:xfrm>
            <a:off x="1616611" y="2194997"/>
            <a:ext cx="9626383" cy="590931"/>
          </a:xfrm>
          <a:prstGeom prst="rect">
            <a:avLst/>
          </a:prstGeom>
        </p:spPr>
        <p:txBody>
          <a:bodyPr wrap="square">
            <a:spAutoFit/>
          </a:bodyPr>
          <a:lstStyle/>
          <a:p>
            <a:pPr lvl="0">
              <a:lnSpc>
                <a:spcPct val="90000"/>
              </a:lnSpc>
            </a:pPr>
            <a:r>
              <a:rPr lang="pt-BR" b="1" err="1">
                <a:solidFill>
                  <a:srgbClr val="414141"/>
                </a:solidFill>
                <a:latin typeface="Roboto"/>
                <a:ea typeface="Roboto"/>
                <a:cs typeface="Roboto"/>
                <a:sym typeface="Roboto"/>
              </a:rPr>
              <a:t>Timestamp</a:t>
            </a:r>
            <a:r>
              <a:rPr lang="pt-BR" b="1">
                <a:solidFill>
                  <a:srgbClr val="414141"/>
                </a:solidFill>
                <a:latin typeface="Roboto"/>
                <a:ea typeface="Roboto"/>
                <a:cs typeface="Roboto"/>
                <a:sym typeface="Roboto"/>
              </a:rPr>
              <a:t>: </a:t>
            </a:r>
            <a:r>
              <a:rPr lang="pt-BR">
                <a:solidFill>
                  <a:srgbClr val="414141"/>
                </a:solidFill>
                <a:latin typeface="Roboto"/>
                <a:ea typeface="Roboto"/>
                <a:cs typeface="Roboto"/>
                <a:sym typeface="Roboto"/>
              </a:rPr>
              <a:t>Verificar na documentação o formato do campo de </a:t>
            </a:r>
            <a:r>
              <a:rPr lang="pt-BR" err="1">
                <a:solidFill>
                  <a:srgbClr val="414141"/>
                </a:solidFill>
                <a:latin typeface="Roboto"/>
                <a:ea typeface="Roboto"/>
                <a:cs typeface="Roboto"/>
                <a:sym typeface="Roboto"/>
              </a:rPr>
              <a:t>Timestamp</a:t>
            </a:r>
            <a:r>
              <a:rPr lang="pt-BR">
                <a:solidFill>
                  <a:srgbClr val="414141"/>
                </a:solidFill>
                <a:latin typeface="Roboto"/>
                <a:ea typeface="Roboto"/>
                <a:cs typeface="Roboto"/>
                <a:sym typeface="Roboto"/>
              </a:rPr>
              <a:t>, pois ele facilita bastante a questão de extração de informações somente do que foi alterado.</a:t>
            </a:r>
          </a:p>
        </p:txBody>
      </p:sp>
      <p:pic>
        <p:nvPicPr>
          <p:cNvPr id="23" name="Imagem 22" descr="Uma imagem contendo desenho&#10;&#10;Descrição gerada automaticamente">
            <a:extLst>
              <a:ext uri="{FF2B5EF4-FFF2-40B4-BE49-F238E27FC236}">
                <a16:creationId xmlns:a16="http://schemas.microsoft.com/office/drawing/2014/main" id="{9CE6BBE4-F112-41A6-8F03-F9DA1227B85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80528" y="5085316"/>
            <a:ext cx="410400" cy="410400"/>
          </a:xfrm>
          <a:prstGeom prst="rect">
            <a:avLst/>
          </a:prstGeom>
        </p:spPr>
      </p:pic>
      <p:sp>
        <p:nvSpPr>
          <p:cNvPr id="24" name="Retângulo 23">
            <a:extLst>
              <a:ext uri="{FF2B5EF4-FFF2-40B4-BE49-F238E27FC236}">
                <a16:creationId xmlns:a16="http://schemas.microsoft.com/office/drawing/2014/main" id="{75E7054F-FD29-4BBA-A41B-9B9C9E317A99}"/>
              </a:ext>
            </a:extLst>
          </p:cNvPr>
          <p:cNvSpPr/>
          <p:nvPr/>
        </p:nvSpPr>
        <p:spPr>
          <a:xfrm>
            <a:off x="1616611" y="4995051"/>
            <a:ext cx="9626383" cy="1089529"/>
          </a:xfrm>
          <a:prstGeom prst="rect">
            <a:avLst/>
          </a:prstGeom>
        </p:spPr>
        <p:txBody>
          <a:bodyPr wrap="square">
            <a:spAutoFit/>
          </a:bodyPr>
          <a:lstStyle/>
          <a:p>
            <a:pPr lvl="0">
              <a:lnSpc>
                <a:spcPct val="90000"/>
              </a:lnSpc>
            </a:pPr>
            <a:r>
              <a:rPr lang="pt-BR" b="1">
                <a:solidFill>
                  <a:srgbClr val="414141"/>
                </a:solidFill>
                <a:latin typeface="Roboto"/>
                <a:ea typeface="Roboto"/>
                <a:cs typeface="Roboto"/>
                <a:sym typeface="Roboto"/>
              </a:rPr>
              <a:t>Evidencias: </a:t>
            </a:r>
            <a:r>
              <a:rPr lang="pt-BR">
                <a:solidFill>
                  <a:srgbClr val="414141"/>
                </a:solidFill>
                <a:latin typeface="Roboto"/>
                <a:ea typeface="Roboto"/>
                <a:cs typeface="Roboto"/>
                <a:sym typeface="Roboto"/>
              </a:rPr>
              <a:t>Sempre que o cliente informar algum erro ou problema, é importante ele sempre enviar as chamadas e retornos como evidencias. Pois ali vocês já podem realizar um primeiro teste. Normalmente tem erro nos parâmetros das chamadas, CNPJ errado ou Portal.</a:t>
            </a:r>
          </a:p>
        </p:txBody>
      </p:sp>
      <p:pic>
        <p:nvPicPr>
          <p:cNvPr id="26" name="Imagem 25" descr="Uma imagem contendo desenho&#10;&#10;Descrição gerada automaticamente">
            <a:extLst>
              <a:ext uri="{FF2B5EF4-FFF2-40B4-BE49-F238E27FC236}">
                <a16:creationId xmlns:a16="http://schemas.microsoft.com/office/drawing/2014/main" id="{4014008D-D17E-49C2-B475-F52D30F70D8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80528" y="2970739"/>
            <a:ext cx="410400" cy="410400"/>
          </a:xfrm>
          <a:prstGeom prst="rect">
            <a:avLst/>
          </a:prstGeom>
        </p:spPr>
      </p:pic>
      <p:sp>
        <p:nvSpPr>
          <p:cNvPr id="28" name="Retângulo 27">
            <a:extLst>
              <a:ext uri="{FF2B5EF4-FFF2-40B4-BE49-F238E27FC236}">
                <a16:creationId xmlns:a16="http://schemas.microsoft.com/office/drawing/2014/main" id="{E665A95C-7FA8-48F4-89EA-CFA48CF0EB26}"/>
              </a:ext>
            </a:extLst>
          </p:cNvPr>
          <p:cNvSpPr/>
          <p:nvPr/>
        </p:nvSpPr>
        <p:spPr>
          <a:xfrm>
            <a:off x="1616611" y="2880474"/>
            <a:ext cx="9626383" cy="1089529"/>
          </a:xfrm>
          <a:prstGeom prst="rect">
            <a:avLst/>
          </a:prstGeom>
        </p:spPr>
        <p:txBody>
          <a:bodyPr wrap="square">
            <a:spAutoFit/>
          </a:bodyPr>
          <a:lstStyle/>
          <a:p>
            <a:pPr lvl="0">
              <a:lnSpc>
                <a:spcPct val="90000"/>
              </a:lnSpc>
            </a:pPr>
            <a:r>
              <a:rPr lang="pt-BR" b="1">
                <a:solidFill>
                  <a:srgbClr val="414141"/>
                </a:solidFill>
                <a:latin typeface="Roboto"/>
                <a:ea typeface="Roboto"/>
                <a:cs typeface="Roboto"/>
                <a:sym typeface="Roboto"/>
              </a:rPr>
              <a:t>Período de Extração: </a:t>
            </a:r>
            <a:r>
              <a:rPr lang="pt-BR">
                <a:solidFill>
                  <a:srgbClr val="414141"/>
                </a:solidFill>
                <a:latin typeface="Roboto"/>
                <a:ea typeface="Roboto"/>
                <a:cs typeface="Roboto"/>
                <a:sym typeface="Roboto"/>
              </a:rPr>
              <a:t>Sempre que for realizar extrações grandes utilizar o período da madrugada, pois o WebService acessa as bases das lojas em tempo real e isso pode denegrir a velocidade do Microvix na Loja. Usar período curtos e não realizar muitas chamadas durante o horário comercial.</a:t>
            </a:r>
          </a:p>
        </p:txBody>
      </p:sp>
      <p:pic>
        <p:nvPicPr>
          <p:cNvPr id="34" name="Imagem 33" descr="Uma imagem contendo desenho&#10;&#10;Descrição gerada automaticamente">
            <a:extLst>
              <a:ext uri="{FF2B5EF4-FFF2-40B4-BE49-F238E27FC236}">
                <a16:creationId xmlns:a16="http://schemas.microsoft.com/office/drawing/2014/main" id="{D56A4CC1-383D-40FF-AD3B-EB3814A705F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80528" y="4134468"/>
            <a:ext cx="410400" cy="410400"/>
          </a:xfrm>
          <a:prstGeom prst="rect">
            <a:avLst/>
          </a:prstGeom>
        </p:spPr>
      </p:pic>
      <p:sp>
        <p:nvSpPr>
          <p:cNvPr id="35" name="Retângulo 34">
            <a:extLst>
              <a:ext uri="{FF2B5EF4-FFF2-40B4-BE49-F238E27FC236}">
                <a16:creationId xmlns:a16="http://schemas.microsoft.com/office/drawing/2014/main" id="{C3144D5A-7D6E-44B2-AD28-686A7B98E6BB}"/>
              </a:ext>
            </a:extLst>
          </p:cNvPr>
          <p:cNvSpPr/>
          <p:nvPr/>
        </p:nvSpPr>
        <p:spPr>
          <a:xfrm>
            <a:off x="1616611" y="4044203"/>
            <a:ext cx="9626383" cy="840230"/>
          </a:xfrm>
          <a:prstGeom prst="rect">
            <a:avLst/>
          </a:prstGeom>
        </p:spPr>
        <p:txBody>
          <a:bodyPr wrap="square">
            <a:spAutoFit/>
          </a:bodyPr>
          <a:lstStyle/>
          <a:p>
            <a:pPr lvl="0">
              <a:lnSpc>
                <a:spcPct val="90000"/>
              </a:lnSpc>
            </a:pPr>
            <a:r>
              <a:rPr lang="pt-BR" b="1">
                <a:solidFill>
                  <a:srgbClr val="414141"/>
                </a:solidFill>
                <a:latin typeface="Roboto"/>
                <a:ea typeface="Roboto"/>
                <a:cs typeface="Roboto"/>
                <a:sym typeface="Roboto"/>
              </a:rPr>
              <a:t>Documentações: </a:t>
            </a:r>
            <a:r>
              <a:rPr lang="pt-BR">
                <a:solidFill>
                  <a:srgbClr val="414141"/>
                </a:solidFill>
                <a:latin typeface="Roboto"/>
                <a:ea typeface="Roboto"/>
                <a:cs typeface="Roboto"/>
                <a:sym typeface="Roboto"/>
              </a:rPr>
              <a:t>Sempre verificar as documentações dos WebService no </a:t>
            </a:r>
            <a:r>
              <a:rPr lang="pt-BR" err="1">
                <a:solidFill>
                  <a:srgbClr val="414141"/>
                </a:solidFill>
                <a:latin typeface="Roboto"/>
                <a:ea typeface="Roboto"/>
                <a:cs typeface="Roboto"/>
                <a:sym typeface="Roboto"/>
              </a:rPr>
              <a:t>Share</a:t>
            </a:r>
            <a:r>
              <a:rPr lang="pt-BR">
                <a:solidFill>
                  <a:srgbClr val="414141"/>
                </a:solidFill>
                <a:latin typeface="Roboto"/>
                <a:ea typeface="Roboto"/>
                <a:cs typeface="Roboto"/>
                <a:sym typeface="Roboto"/>
              </a:rPr>
              <a:t>, pois lá tem dicas, pontos de observação e responde a maioria das duvidas relacionadas ao acesso e chamadas/retornos.</a:t>
            </a:r>
          </a:p>
        </p:txBody>
      </p:sp>
    </p:spTree>
    <p:extLst>
      <p:ext uri="{BB962C8B-B14F-4D97-AF65-F5344CB8AC3E}">
        <p14:creationId xmlns:p14="http://schemas.microsoft.com/office/powerpoint/2010/main" val="23949276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1000" fill="hold"/>
                                        <p:tgtEl>
                                          <p:spTgt spid="2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1000"/>
                                        <p:tgtEl>
                                          <p:spTgt spid="28"/>
                                        </p:tgtEl>
                                      </p:cBhvr>
                                    </p:animEffect>
                                    <p:anim calcmode="lin" valueType="num">
                                      <p:cBhvr>
                                        <p:cTn id="25" dur="1000" fill="hold"/>
                                        <p:tgtEl>
                                          <p:spTgt spid="28"/>
                                        </p:tgtEl>
                                        <p:attrNameLst>
                                          <p:attrName>ppt_x</p:attrName>
                                        </p:attrNameLst>
                                      </p:cBhvr>
                                      <p:tavLst>
                                        <p:tav tm="0">
                                          <p:val>
                                            <p:strVal val="#ppt_x"/>
                                          </p:val>
                                        </p:tav>
                                        <p:tav tm="100000">
                                          <p:val>
                                            <p:strVal val="#ppt_x"/>
                                          </p:val>
                                        </p:tav>
                                      </p:tavLst>
                                    </p:anim>
                                    <p:anim calcmode="lin" valueType="num">
                                      <p:cBhvr>
                                        <p:cTn id="2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1000"/>
                                        <p:tgtEl>
                                          <p:spTgt spid="35"/>
                                        </p:tgtEl>
                                      </p:cBhvr>
                                    </p:animEffect>
                                    <p:anim calcmode="lin" valueType="num">
                                      <p:cBhvr>
                                        <p:cTn id="37" dur="1000" fill="hold"/>
                                        <p:tgtEl>
                                          <p:spTgt spid="35"/>
                                        </p:tgtEl>
                                        <p:attrNameLst>
                                          <p:attrName>ppt_x</p:attrName>
                                        </p:attrNameLst>
                                      </p:cBhvr>
                                      <p:tavLst>
                                        <p:tav tm="0">
                                          <p:val>
                                            <p:strVal val="#ppt_x"/>
                                          </p:val>
                                        </p:tav>
                                        <p:tav tm="100000">
                                          <p:val>
                                            <p:strVal val="#ppt_x"/>
                                          </p:val>
                                        </p:tav>
                                      </p:tavLst>
                                    </p:anim>
                                    <p:anim calcmode="lin" valueType="num">
                                      <p:cBhvr>
                                        <p:cTn id="38"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ppt_x</p:attrName>
                                        </p:attrNameLst>
                                      </p:cBhvr>
                                      <p:tavLst>
                                        <p:tav tm="0">
                                          <p:val>
                                            <p:strVal val="#ppt_x"/>
                                          </p:val>
                                        </p:tav>
                                        <p:tav tm="100000">
                                          <p:val>
                                            <p:strVal val="#ppt_x"/>
                                          </p:val>
                                        </p:tav>
                                      </p:tavLst>
                                    </p:anim>
                                    <p:anim calcmode="lin" valueType="num">
                                      <p:cBhvr>
                                        <p:cTn id="5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24" grpId="0"/>
      <p:bldP spid="28"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texto, silhueta&#10;&#10;Descrição gerada automaticamente">
            <a:extLst>
              <a:ext uri="{FF2B5EF4-FFF2-40B4-BE49-F238E27FC236}">
                <a16:creationId xmlns:a16="http://schemas.microsoft.com/office/drawing/2014/main" id="{244F501A-35CC-4774-A0FE-6FB9F4DF03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72652" y="0"/>
            <a:ext cx="10019348" cy="5992463"/>
          </a:xfrm>
          <a:prstGeom prst="rect">
            <a:avLst/>
          </a:prstGeom>
        </p:spPr>
      </p:pic>
      <p:pic>
        <p:nvPicPr>
          <p:cNvPr id="11" name="Imagem 10" descr="Uma imagem contendo silhueta&#10;&#10;Descrição gerada automaticamente">
            <a:extLst>
              <a:ext uri="{FF2B5EF4-FFF2-40B4-BE49-F238E27FC236}">
                <a16:creationId xmlns:a16="http://schemas.microsoft.com/office/drawing/2014/main" id="{C0D4538A-B02B-4857-B0BC-930C755BEAA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5900"/>
          <a:stretch/>
        </p:blipFill>
        <p:spPr>
          <a:xfrm>
            <a:off x="0" y="2763904"/>
            <a:ext cx="2456120" cy="4122611"/>
          </a:xfrm>
          <a:prstGeom prst="rect">
            <a:avLst/>
          </a:prstGeom>
        </p:spPr>
      </p:pic>
      <p:sp>
        <p:nvSpPr>
          <p:cNvPr id="14" name="Retângulo: Cantos Arredondados 13">
            <a:extLst>
              <a:ext uri="{FF2B5EF4-FFF2-40B4-BE49-F238E27FC236}">
                <a16:creationId xmlns:a16="http://schemas.microsoft.com/office/drawing/2014/main" id="{74514B6D-6BCD-4804-A51E-298E02329BBA}"/>
              </a:ext>
            </a:extLst>
          </p:cNvPr>
          <p:cNvSpPr/>
          <p:nvPr/>
        </p:nvSpPr>
        <p:spPr>
          <a:xfrm>
            <a:off x="1970738" y="516779"/>
            <a:ext cx="8048609" cy="762000"/>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Elipse 14">
            <a:extLst>
              <a:ext uri="{FF2B5EF4-FFF2-40B4-BE49-F238E27FC236}">
                <a16:creationId xmlns:a16="http://schemas.microsoft.com/office/drawing/2014/main" id="{6BD0633C-1B6B-47FC-903B-59169752984C}"/>
              </a:ext>
            </a:extLst>
          </p:cNvPr>
          <p:cNvSpPr/>
          <p:nvPr/>
        </p:nvSpPr>
        <p:spPr>
          <a:xfrm>
            <a:off x="11141801" y="208045"/>
            <a:ext cx="699720" cy="69972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7" name="Conector reto 16">
            <a:extLst>
              <a:ext uri="{FF2B5EF4-FFF2-40B4-BE49-F238E27FC236}">
                <a16:creationId xmlns:a16="http://schemas.microsoft.com/office/drawing/2014/main" id="{833FDF4E-3FCC-4B2E-BA5A-6A687238EE51}"/>
              </a:ext>
            </a:extLst>
          </p:cNvPr>
          <p:cNvCxnSpPr>
            <a:cxnSpLocks/>
          </p:cNvCxnSpPr>
          <p:nvPr/>
        </p:nvCxnSpPr>
        <p:spPr>
          <a:xfrm flipV="1">
            <a:off x="-278131" y="864251"/>
            <a:ext cx="1487334" cy="910495"/>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20" name="Imagem 19">
            <a:extLst>
              <a:ext uri="{FF2B5EF4-FFF2-40B4-BE49-F238E27FC236}">
                <a16:creationId xmlns:a16="http://schemas.microsoft.com/office/drawing/2014/main" id="{94818D85-2AC0-4515-808E-AE5CBE7012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2486600" y="439900"/>
            <a:ext cx="2163413" cy="121253"/>
          </a:xfrm>
          <a:prstGeom prst="rect">
            <a:avLst/>
          </a:prstGeom>
        </p:spPr>
      </p:pic>
      <p:sp>
        <p:nvSpPr>
          <p:cNvPr id="21" name="Retângulo 20">
            <a:extLst>
              <a:ext uri="{FF2B5EF4-FFF2-40B4-BE49-F238E27FC236}">
                <a16:creationId xmlns:a16="http://schemas.microsoft.com/office/drawing/2014/main" id="{89DA6527-1867-4251-81D2-C09A3004A9AC}"/>
              </a:ext>
            </a:extLst>
          </p:cNvPr>
          <p:cNvSpPr/>
          <p:nvPr/>
        </p:nvSpPr>
        <p:spPr>
          <a:xfrm>
            <a:off x="3695723" y="560293"/>
            <a:ext cx="4598638" cy="707886"/>
          </a:xfrm>
          <a:prstGeom prst="rect">
            <a:avLst/>
          </a:prstGeom>
        </p:spPr>
        <p:txBody>
          <a:bodyPr wrap="square">
            <a:spAutoFit/>
          </a:bodyPr>
          <a:lstStyle/>
          <a:p>
            <a:pPr algn="ctr"/>
            <a:r>
              <a:rPr lang="pt-BR" sz="4000">
                <a:solidFill>
                  <a:schemeClr val="bg1"/>
                </a:solidFill>
                <a:latin typeface="Dosis ExtraBold" pitchFamily="2" charset="0"/>
              </a:rPr>
              <a:t>Melhores Praticas</a:t>
            </a:r>
          </a:p>
        </p:txBody>
      </p:sp>
      <p:sp>
        <p:nvSpPr>
          <p:cNvPr id="25" name="Retângulo 24">
            <a:extLst>
              <a:ext uri="{FF2B5EF4-FFF2-40B4-BE49-F238E27FC236}">
                <a16:creationId xmlns:a16="http://schemas.microsoft.com/office/drawing/2014/main" id="{F230A708-47C1-401D-8B58-58A2E9FCB672}"/>
              </a:ext>
            </a:extLst>
          </p:cNvPr>
          <p:cNvSpPr/>
          <p:nvPr/>
        </p:nvSpPr>
        <p:spPr>
          <a:xfrm>
            <a:off x="2780191" y="1474551"/>
            <a:ext cx="8048609" cy="553998"/>
          </a:xfrm>
          <a:prstGeom prst="rect">
            <a:avLst/>
          </a:prstGeom>
        </p:spPr>
        <p:txBody>
          <a:bodyPr wrap="square">
            <a:spAutoFit/>
          </a:bodyPr>
          <a:lstStyle/>
          <a:p>
            <a:r>
              <a:rPr lang="pt-BR" sz="3000">
                <a:solidFill>
                  <a:srgbClr val="411E5A"/>
                </a:solidFill>
                <a:latin typeface="Dosis ExtraBold" pitchFamily="2" charset="0"/>
              </a:rPr>
              <a:t>Ponto de Atenção</a:t>
            </a:r>
          </a:p>
        </p:txBody>
      </p:sp>
      <p:pic>
        <p:nvPicPr>
          <p:cNvPr id="27" name="Google Shape;680;p106">
            <a:extLst>
              <a:ext uri="{FF2B5EF4-FFF2-40B4-BE49-F238E27FC236}">
                <a16:creationId xmlns:a16="http://schemas.microsoft.com/office/drawing/2014/main" id="{75AE5007-D3EA-4E99-A72F-47C70CE2E408}"/>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10828800" y="6006504"/>
            <a:ext cx="1114425" cy="723900"/>
          </a:xfrm>
          <a:prstGeom prst="rect">
            <a:avLst/>
          </a:prstGeom>
          <a:noFill/>
          <a:ln>
            <a:noFill/>
          </a:ln>
        </p:spPr>
      </p:pic>
      <p:sp>
        <p:nvSpPr>
          <p:cNvPr id="38" name="Retângulo 37">
            <a:extLst>
              <a:ext uri="{FF2B5EF4-FFF2-40B4-BE49-F238E27FC236}">
                <a16:creationId xmlns:a16="http://schemas.microsoft.com/office/drawing/2014/main" id="{0275E32E-6667-443F-892E-A0D02B52C4B5}"/>
              </a:ext>
            </a:extLst>
          </p:cNvPr>
          <p:cNvSpPr/>
          <p:nvPr/>
        </p:nvSpPr>
        <p:spPr>
          <a:xfrm>
            <a:off x="1896782" y="2269814"/>
            <a:ext cx="9346212" cy="1089529"/>
          </a:xfrm>
          <a:prstGeom prst="rect">
            <a:avLst/>
          </a:prstGeom>
        </p:spPr>
        <p:txBody>
          <a:bodyPr wrap="square">
            <a:spAutoFit/>
          </a:bodyPr>
          <a:lstStyle/>
          <a:p>
            <a:pPr lvl="0">
              <a:lnSpc>
                <a:spcPct val="90000"/>
              </a:lnSpc>
            </a:pPr>
            <a:r>
              <a:rPr lang="pt-BR" b="1">
                <a:solidFill>
                  <a:srgbClr val="414141"/>
                </a:solidFill>
                <a:latin typeface="Roboto"/>
                <a:ea typeface="Roboto"/>
                <a:cs typeface="Roboto"/>
                <a:sym typeface="Roboto"/>
              </a:rPr>
              <a:t>Limites: </a:t>
            </a:r>
            <a:r>
              <a:rPr lang="pt-BR">
                <a:solidFill>
                  <a:srgbClr val="414141"/>
                </a:solidFill>
                <a:latin typeface="Roboto"/>
                <a:ea typeface="Roboto"/>
                <a:cs typeface="Roboto"/>
                <a:sym typeface="Roboto"/>
              </a:rPr>
              <a:t>Ficar atento sempre ao período e quantidade de vezes que o sistema terceiro esta ou quer consumir informações dos WS do Microvix, pois isso impacta diretamente na performance da loja. Acessar poucas vezes ao dia e em períodos curtos, usar sempre o recurso do </a:t>
            </a:r>
            <a:r>
              <a:rPr lang="pt-BR" err="1">
                <a:solidFill>
                  <a:srgbClr val="414141"/>
                </a:solidFill>
                <a:latin typeface="Roboto"/>
                <a:ea typeface="Roboto"/>
                <a:cs typeface="Roboto"/>
                <a:sym typeface="Roboto"/>
              </a:rPr>
              <a:t>Timestamp</a:t>
            </a:r>
            <a:r>
              <a:rPr lang="pt-BR">
                <a:solidFill>
                  <a:srgbClr val="414141"/>
                </a:solidFill>
                <a:latin typeface="Roboto"/>
                <a:ea typeface="Roboto"/>
                <a:cs typeface="Roboto"/>
                <a:sym typeface="Roboto"/>
              </a:rPr>
              <a:t> e se possível trabalhar nas janelas da madrugada.</a:t>
            </a:r>
          </a:p>
        </p:txBody>
      </p:sp>
      <p:sp>
        <p:nvSpPr>
          <p:cNvPr id="24" name="Retângulo 23">
            <a:extLst>
              <a:ext uri="{FF2B5EF4-FFF2-40B4-BE49-F238E27FC236}">
                <a16:creationId xmlns:a16="http://schemas.microsoft.com/office/drawing/2014/main" id="{75E7054F-FD29-4BBA-A41B-9B9C9E317A99}"/>
              </a:ext>
            </a:extLst>
          </p:cNvPr>
          <p:cNvSpPr/>
          <p:nvPr/>
        </p:nvSpPr>
        <p:spPr>
          <a:xfrm>
            <a:off x="1892842" y="4853732"/>
            <a:ext cx="9350152" cy="840230"/>
          </a:xfrm>
          <a:prstGeom prst="rect">
            <a:avLst/>
          </a:prstGeom>
        </p:spPr>
        <p:txBody>
          <a:bodyPr wrap="square">
            <a:spAutoFit/>
          </a:bodyPr>
          <a:lstStyle/>
          <a:p>
            <a:pPr lvl="0">
              <a:lnSpc>
                <a:spcPct val="90000"/>
              </a:lnSpc>
            </a:pPr>
            <a:r>
              <a:rPr lang="pt-BR" b="1">
                <a:solidFill>
                  <a:srgbClr val="414141"/>
                </a:solidFill>
                <a:latin typeface="Roboto"/>
                <a:ea typeface="Roboto"/>
                <a:cs typeface="Roboto"/>
                <a:sym typeface="Roboto"/>
              </a:rPr>
              <a:t>Informações: </a:t>
            </a:r>
            <a:r>
              <a:rPr lang="pt-BR">
                <a:solidFill>
                  <a:srgbClr val="414141"/>
                </a:solidFill>
                <a:latin typeface="Roboto"/>
                <a:ea typeface="Roboto"/>
                <a:cs typeface="Roboto"/>
                <a:sym typeface="Roboto"/>
              </a:rPr>
              <a:t>Ficar sempre atento aos cadastros no Microvix, como CNPJ e dados da empresa, pois o consumo das informações é feita sempre pelo CNPJ da loja, onde a mesma deve estar devidamente configurada/implantada no portal.</a:t>
            </a:r>
          </a:p>
        </p:txBody>
      </p:sp>
      <p:sp>
        <p:nvSpPr>
          <p:cNvPr id="35" name="Retângulo 34">
            <a:extLst>
              <a:ext uri="{FF2B5EF4-FFF2-40B4-BE49-F238E27FC236}">
                <a16:creationId xmlns:a16="http://schemas.microsoft.com/office/drawing/2014/main" id="{C3144D5A-7D6E-44B2-AD28-686A7B98E6BB}"/>
              </a:ext>
            </a:extLst>
          </p:cNvPr>
          <p:cNvSpPr/>
          <p:nvPr/>
        </p:nvSpPr>
        <p:spPr>
          <a:xfrm>
            <a:off x="1894632" y="3528808"/>
            <a:ext cx="9348362" cy="1089529"/>
          </a:xfrm>
          <a:prstGeom prst="rect">
            <a:avLst/>
          </a:prstGeom>
        </p:spPr>
        <p:txBody>
          <a:bodyPr wrap="square">
            <a:spAutoFit/>
          </a:bodyPr>
          <a:lstStyle/>
          <a:p>
            <a:pPr lvl="0">
              <a:lnSpc>
                <a:spcPct val="90000"/>
              </a:lnSpc>
            </a:pPr>
            <a:r>
              <a:rPr lang="pt-BR" b="1">
                <a:solidFill>
                  <a:srgbClr val="414141"/>
                </a:solidFill>
                <a:latin typeface="Roboto"/>
                <a:ea typeface="Roboto"/>
                <a:cs typeface="Roboto"/>
                <a:sym typeface="Roboto"/>
              </a:rPr>
              <a:t>WS de B2C: </a:t>
            </a:r>
            <a:r>
              <a:rPr lang="pt-BR">
                <a:solidFill>
                  <a:srgbClr val="414141"/>
                </a:solidFill>
                <a:latin typeface="Roboto"/>
                <a:ea typeface="Roboto"/>
                <a:cs typeface="Roboto"/>
                <a:sym typeface="Roboto"/>
              </a:rPr>
              <a:t>Só é permitido uma chave de WS de B2C por portal, devido ao Microvix não ser um hub de </a:t>
            </a:r>
            <a:r>
              <a:rPr lang="pt-BR" err="1">
                <a:solidFill>
                  <a:srgbClr val="414141"/>
                </a:solidFill>
                <a:latin typeface="Roboto"/>
                <a:ea typeface="Roboto"/>
                <a:cs typeface="Roboto"/>
                <a:sym typeface="Roboto"/>
              </a:rPr>
              <a:t>MarketPlace</a:t>
            </a:r>
            <a:r>
              <a:rPr lang="pt-BR">
                <a:solidFill>
                  <a:srgbClr val="414141"/>
                </a:solidFill>
                <a:latin typeface="Roboto"/>
                <a:ea typeface="Roboto"/>
                <a:cs typeface="Roboto"/>
                <a:sym typeface="Roboto"/>
              </a:rPr>
              <a:t>. Se o cliente tem varias plataformas de e-Commerce deverá contratar uma ferramenta de </a:t>
            </a:r>
            <a:r>
              <a:rPr lang="pt-BR" err="1">
                <a:solidFill>
                  <a:srgbClr val="414141"/>
                </a:solidFill>
                <a:latin typeface="Roboto"/>
                <a:ea typeface="Roboto"/>
                <a:cs typeface="Roboto"/>
                <a:sym typeface="Roboto"/>
              </a:rPr>
              <a:t>MarketPlace</a:t>
            </a:r>
            <a:r>
              <a:rPr lang="pt-BR">
                <a:solidFill>
                  <a:srgbClr val="414141"/>
                </a:solidFill>
                <a:latin typeface="Roboto"/>
                <a:ea typeface="Roboto"/>
                <a:cs typeface="Roboto"/>
                <a:sym typeface="Roboto"/>
              </a:rPr>
              <a:t> para devida gestão e integrar somente essa ferramenta com o Microvix.</a:t>
            </a:r>
          </a:p>
        </p:txBody>
      </p:sp>
      <p:pic>
        <p:nvPicPr>
          <p:cNvPr id="19" name="Google Shape;1047;p118">
            <a:extLst>
              <a:ext uri="{FF2B5EF4-FFF2-40B4-BE49-F238E27FC236}">
                <a16:creationId xmlns:a16="http://schemas.microsoft.com/office/drawing/2014/main" id="{064FD02F-1A92-497C-91F1-F26F3E250B5F}"/>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1616611" y="1178241"/>
            <a:ext cx="1481471" cy="1107856"/>
          </a:xfrm>
          <a:prstGeom prst="rect">
            <a:avLst/>
          </a:prstGeom>
          <a:noFill/>
          <a:ln>
            <a:noFill/>
          </a:ln>
        </p:spPr>
      </p:pic>
      <p:pic>
        <p:nvPicPr>
          <p:cNvPr id="22" name="Imagem 21" descr="Uma imagem contendo texto, desenho&#10;&#10;Descrição gerada automaticamente">
            <a:extLst>
              <a:ext uri="{FF2B5EF4-FFF2-40B4-BE49-F238E27FC236}">
                <a16:creationId xmlns:a16="http://schemas.microsoft.com/office/drawing/2014/main" id="{1EEF576C-DC0B-4D39-A23E-783932F051C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06382" y="2526909"/>
            <a:ext cx="590400" cy="590400"/>
          </a:xfrm>
          <a:prstGeom prst="rect">
            <a:avLst/>
          </a:prstGeom>
        </p:spPr>
      </p:pic>
      <p:pic>
        <p:nvPicPr>
          <p:cNvPr id="29" name="Imagem 28" descr="Uma imagem contendo texto, desenho&#10;&#10;Descrição gerada automaticamente">
            <a:extLst>
              <a:ext uri="{FF2B5EF4-FFF2-40B4-BE49-F238E27FC236}">
                <a16:creationId xmlns:a16="http://schemas.microsoft.com/office/drawing/2014/main" id="{62AB33D2-134D-48DD-B4BC-66D58749684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04232" y="3781148"/>
            <a:ext cx="590400" cy="590400"/>
          </a:xfrm>
          <a:prstGeom prst="rect">
            <a:avLst/>
          </a:prstGeom>
        </p:spPr>
      </p:pic>
      <p:pic>
        <p:nvPicPr>
          <p:cNvPr id="30" name="Imagem 29" descr="Uma imagem contendo texto, desenho&#10;&#10;Descrição gerada automaticamente">
            <a:extLst>
              <a:ext uri="{FF2B5EF4-FFF2-40B4-BE49-F238E27FC236}">
                <a16:creationId xmlns:a16="http://schemas.microsoft.com/office/drawing/2014/main" id="{9A5BBDC7-FCAE-4DEA-A4C4-B652A7453A6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02442" y="4927726"/>
            <a:ext cx="590400" cy="590400"/>
          </a:xfrm>
          <a:prstGeom prst="rect">
            <a:avLst/>
          </a:prstGeom>
        </p:spPr>
      </p:pic>
    </p:spTree>
    <p:extLst>
      <p:ext uri="{BB962C8B-B14F-4D97-AF65-F5344CB8AC3E}">
        <p14:creationId xmlns:p14="http://schemas.microsoft.com/office/powerpoint/2010/main" val="32416380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1000"/>
                                        <p:tgtEl>
                                          <p:spTgt spid="38"/>
                                        </p:tgtEl>
                                      </p:cBhvr>
                                    </p:animEffect>
                                    <p:anim calcmode="lin" valueType="num">
                                      <p:cBhvr>
                                        <p:cTn id="20" dur="1000" fill="hold"/>
                                        <p:tgtEl>
                                          <p:spTgt spid="38"/>
                                        </p:tgtEl>
                                        <p:attrNameLst>
                                          <p:attrName>ppt_x</p:attrName>
                                        </p:attrNameLst>
                                      </p:cBhvr>
                                      <p:tavLst>
                                        <p:tav tm="0">
                                          <p:val>
                                            <p:strVal val="#ppt_x"/>
                                          </p:val>
                                        </p:tav>
                                        <p:tav tm="100000">
                                          <p:val>
                                            <p:strVal val="#ppt_x"/>
                                          </p:val>
                                        </p:tav>
                                      </p:tavLst>
                                    </p:anim>
                                    <p:anim calcmode="lin" valueType="num">
                                      <p:cBhvr>
                                        <p:cTn id="21" dur="1000" fill="hold"/>
                                        <p:tgtEl>
                                          <p:spTgt spid="38"/>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anim calcmode="lin" valueType="num">
                                      <p:cBhvr>
                                        <p:cTn id="32" dur="1000" fill="hold"/>
                                        <p:tgtEl>
                                          <p:spTgt spid="35"/>
                                        </p:tgtEl>
                                        <p:attrNameLst>
                                          <p:attrName>ppt_x</p:attrName>
                                        </p:attrNameLst>
                                      </p:cBhvr>
                                      <p:tavLst>
                                        <p:tav tm="0">
                                          <p:val>
                                            <p:strVal val="#ppt_x"/>
                                          </p:val>
                                        </p:tav>
                                        <p:tav tm="100000">
                                          <p:val>
                                            <p:strVal val="#ppt_x"/>
                                          </p:val>
                                        </p:tav>
                                      </p:tavLst>
                                    </p:anim>
                                    <p:anim calcmode="lin" valueType="num">
                                      <p:cBhvr>
                                        <p:cTn id="33" dur="10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1000"/>
                                        <p:tgtEl>
                                          <p:spTgt spid="24"/>
                                        </p:tgtEl>
                                      </p:cBhvr>
                                    </p:animEffect>
                                    <p:anim calcmode="lin" valueType="num">
                                      <p:cBhvr>
                                        <p:cTn id="44" dur="1000" fill="hold"/>
                                        <p:tgtEl>
                                          <p:spTgt spid="24"/>
                                        </p:tgtEl>
                                        <p:attrNameLst>
                                          <p:attrName>ppt_x</p:attrName>
                                        </p:attrNameLst>
                                      </p:cBhvr>
                                      <p:tavLst>
                                        <p:tav tm="0">
                                          <p:val>
                                            <p:strVal val="#ppt_x"/>
                                          </p:val>
                                        </p:tav>
                                        <p:tav tm="100000">
                                          <p:val>
                                            <p:strVal val="#ppt_x"/>
                                          </p:val>
                                        </p:tav>
                                      </p:tavLst>
                                    </p:anim>
                                    <p:anim calcmode="lin" valueType="num">
                                      <p:cBhvr>
                                        <p:cTn id="45" dur="1000" fill="hold"/>
                                        <p:tgtEl>
                                          <p:spTgt spid="24"/>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8" grpId="0"/>
      <p:bldP spid="2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Imagem 26" descr="Mulher com celular na mão&#10;&#10;Descrição gerada automaticamente">
            <a:extLst>
              <a:ext uri="{FF2B5EF4-FFF2-40B4-BE49-F238E27FC236}">
                <a16:creationId xmlns:a16="http://schemas.microsoft.com/office/drawing/2014/main" id="{14472790-CD27-4FA2-A12F-CABFEABAE73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67621" y="0"/>
            <a:ext cx="5124379" cy="6858000"/>
          </a:xfrm>
          <a:prstGeom prst="rect">
            <a:avLst/>
          </a:prstGeom>
        </p:spPr>
      </p:pic>
      <p:pic>
        <p:nvPicPr>
          <p:cNvPr id="31" name="Imagem 30" descr="Uma imagem contendo texto, silhueta&#10;&#10;Descrição gerada automaticamente">
            <a:extLst>
              <a:ext uri="{FF2B5EF4-FFF2-40B4-BE49-F238E27FC236}">
                <a16:creationId xmlns:a16="http://schemas.microsoft.com/office/drawing/2014/main" id="{28510DBE-C3D8-4172-918E-0B50AB8E660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21277" y="-2542"/>
            <a:ext cx="5080000" cy="6858000"/>
          </a:xfrm>
          <a:prstGeom prst="rect">
            <a:avLst/>
          </a:prstGeom>
        </p:spPr>
      </p:pic>
      <p:pic>
        <p:nvPicPr>
          <p:cNvPr id="33" name="Imagem 32" descr="Imagem digital fictícia de personagem de desenho animado&#10;&#10;Descrição gerada automaticamente">
            <a:extLst>
              <a:ext uri="{FF2B5EF4-FFF2-40B4-BE49-F238E27FC236}">
                <a16:creationId xmlns:a16="http://schemas.microsoft.com/office/drawing/2014/main" id="{649FF0DC-2E81-4CE1-B1BB-7FD9B7CF21D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84409" y="-5084"/>
            <a:ext cx="2914650" cy="6858000"/>
          </a:xfrm>
          <a:prstGeom prst="rect">
            <a:avLst/>
          </a:prstGeom>
        </p:spPr>
      </p:pic>
      <p:pic>
        <p:nvPicPr>
          <p:cNvPr id="29" name="Imagem 28" descr="Desenho com traços pretos em fundo branco&#10;&#10;Descrição gerada automaticamente">
            <a:extLst>
              <a:ext uri="{FF2B5EF4-FFF2-40B4-BE49-F238E27FC236}">
                <a16:creationId xmlns:a16="http://schemas.microsoft.com/office/drawing/2014/main" id="{735A3F80-4089-47AF-95B2-9FFE5C9B59D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5" name="Imagem 34">
            <a:extLst>
              <a:ext uri="{FF2B5EF4-FFF2-40B4-BE49-F238E27FC236}">
                <a16:creationId xmlns:a16="http://schemas.microsoft.com/office/drawing/2014/main" id="{04998654-A910-49BF-B963-0B70775C729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714792" y="902126"/>
            <a:ext cx="2163413" cy="121253"/>
          </a:xfrm>
          <a:prstGeom prst="rect">
            <a:avLst/>
          </a:prstGeom>
        </p:spPr>
      </p:pic>
      <p:sp>
        <p:nvSpPr>
          <p:cNvPr id="42" name="CaixaDeTexto 41">
            <a:extLst>
              <a:ext uri="{FF2B5EF4-FFF2-40B4-BE49-F238E27FC236}">
                <a16:creationId xmlns:a16="http://schemas.microsoft.com/office/drawing/2014/main" id="{11E13999-8ADE-48B3-AF1E-393119C4268B}"/>
              </a:ext>
            </a:extLst>
          </p:cNvPr>
          <p:cNvSpPr txBox="1"/>
          <p:nvPr/>
        </p:nvSpPr>
        <p:spPr>
          <a:xfrm>
            <a:off x="444656" y="470941"/>
            <a:ext cx="4470009" cy="707886"/>
          </a:xfrm>
          <a:prstGeom prst="rect">
            <a:avLst/>
          </a:prstGeom>
          <a:noFill/>
        </p:spPr>
        <p:txBody>
          <a:bodyPr wrap="square" rtlCol="0">
            <a:spAutoFit/>
          </a:bodyPr>
          <a:lstStyle/>
          <a:p>
            <a:r>
              <a:rPr lang="pt-BR" sz="4000">
                <a:solidFill>
                  <a:srgbClr val="6E4B87"/>
                </a:solidFill>
                <a:latin typeface="Dosis ExtraBold" pitchFamily="2" charset="0"/>
              </a:rPr>
              <a:t>WebService</a:t>
            </a:r>
          </a:p>
        </p:txBody>
      </p:sp>
      <p:sp>
        <p:nvSpPr>
          <p:cNvPr id="43" name="CaixaDeTexto 42">
            <a:extLst>
              <a:ext uri="{FF2B5EF4-FFF2-40B4-BE49-F238E27FC236}">
                <a16:creationId xmlns:a16="http://schemas.microsoft.com/office/drawing/2014/main" id="{89196814-B8C5-44B7-893F-41F3A1BF00DB}"/>
              </a:ext>
            </a:extLst>
          </p:cNvPr>
          <p:cNvSpPr txBox="1"/>
          <p:nvPr/>
        </p:nvSpPr>
        <p:spPr>
          <a:xfrm>
            <a:off x="444656" y="1085276"/>
            <a:ext cx="8032118" cy="553998"/>
          </a:xfrm>
          <a:prstGeom prst="rect">
            <a:avLst/>
          </a:prstGeom>
          <a:noFill/>
        </p:spPr>
        <p:txBody>
          <a:bodyPr wrap="square" rtlCol="0">
            <a:spAutoFit/>
          </a:bodyPr>
          <a:lstStyle/>
          <a:p>
            <a:r>
              <a:rPr lang="pt-BR" sz="3000">
                <a:solidFill>
                  <a:srgbClr val="6E4B87"/>
                </a:solidFill>
                <a:latin typeface="Dosis ExtraBold" pitchFamily="2" charset="0"/>
              </a:rPr>
              <a:t>O que vamos abordar nesta apresentação</a:t>
            </a:r>
          </a:p>
        </p:txBody>
      </p:sp>
      <p:sp>
        <p:nvSpPr>
          <p:cNvPr id="47" name="Retângulo 46">
            <a:extLst>
              <a:ext uri="{FF2B5EF4-FFF2-40B4-BE49-F238E27FC236}">
                <a16:creationId xmlns:a16="http://schemas.microsoft.com/office/drawing/2014/main" id="{CE8586D5-4E45-498A-8F60-D9EFC22C49AE}"/>
              </a:ext>
            </a:extLst>
          </p:cNvPr>
          <p:cNvSpPr/>
          <p:nvPr/>
        </p:nvSpPr>
        <p:spPr>
          <a:xfrm>
            <a:off x="1045726" y="2741624"/>
            <a:ext cx="3645107" cy="400110"/>
          </a:xfrm>
          <a:prstGeom prst="rect">
            <a:avLst/>
          </a:prstGeom>
        </p:spPr>
        <p:txBody>
          <a:bodyPr wrap="square">
            <a:spAutoFit/>
          </a:bodyPr>
          <a:lstStyle/>
          <a:p>
            <a:r>
              <a:rPr lang="pt-BR" sz="2000">
                <a:solidFill>
                  <a:srgbClr val="414141"/>
                </a:solidFill>
                <a:latin typeface="Roboto"/>
                <a:ea typeface="Roboto"/>
              </a:rPr>
              <a:t>Qual o Objetivo do WebService</a:t>
            </a:r>
          </a:p>
        </p:txBody>
      </p:sp>
      <p:sp>
        <p:nvSpPr>
          <p:cNvPr id="48" name="Retângulo 47">
            <a:extLst>
              <a:ext uri="{FF2B5EF4-FFF2-40B4-BE49-F238E27FC236}">
                <a16:creationId xmlns:a16="http://schemas.microsoft.com/office/drawing/2014/main" id="{C0CB6444-195F-4248-84D2-DBC7897E2FE9}"/>
              </a:ext>
            </a:extLst>
          </p:cNvPr>
          <p:cNvSpPr/>
          <p:nvPr/>
        </p:nvSpPr>
        <p:spPr>
          <a:xfrm>
            <a:off x="1050569" y="4701912"/>
            <a:ext cx="3342194" cy="707886"/>
          </a:xfrm>
          <a:prstGeom prst="rect">
            <a:avLst/>
          </a:prstGeom>
        </p:spPr>
        <p:txBody>
          <a:bodyPr wrap="square">
            <a:spAutoFit/>
          </a:bodyPr>
          <a:lstStyle/>
          <a:p>
            <a:r>
              <a:rPr lang="pt-BR" sz="2000">
                <a:solidFill>
                  <a:srgbClr val="414141"/>
                </a:solidFill>
                <a:latin typeface="Roboto"/>
                <a:ea typeface="Roboto"/>
              </a:rPr>
              <a:t>Configurações iniciais para utilização do WS de B2C</a:t>
            </a:r>
          </a:p>
        </p:txBody>
      </p:sp>
      <p:sp>
        <p:nvSpPr>
          <p:cNvPr id="50" name="Retângulo 49">
            <a:extLst>
              <a:ext uri="{FF2B5EF4-FFF2-40B4-BE49-F238E27FC236}">
                <a16:creationId xmlns:a16="http://schemas.microsoft.com/office/drawing/2014/main" id="{455222BF-9B7C-4B6C-B5A8-7E7054EA6E61}"/>
              </a:ext>
            </a:extLst>
          </p:cNvPr>
          <p:cNvSpPr/>
          <p:nvPr/>
        </p:nvSpPr>
        <p:spPr>
          <a:xfrm>
            <a:off x="5846454" y="1888089"/>
            <a:ext cx="2914650" cy="707886"/>
          </a:xfrm>
          <a:prstGeom prst="rect">
            <a:avLst/>
          </a:prstGeom>
        </p:spPr>
        <p:txBody>
          <a:bodyPr wrap="square">
            <a:spAutoFit/>
          </a:bodyPr>
          <a:lstStyle/>
          <a:p>
            <a:r>
              <a:rPr lang="pt-BR" sz="2000">
                <a:solidFill>
                  <a:srgbClr val="414141"/>
                </a:solidFill>
                <a:latin typeface="Roboto"/>
                <a:ea typeface="Roboto"/>
              </a:rPr>
              <a:t>Macro fluxo de um processo de WS</a:t>
            </a:r>
            <a:endParaRPr lang="pt-BR" b="1"/>
          </a:p>
        </p:txBody>
      </p:sp>
      <p:sp>
        <p:nvSpPr>
          <p:cNvPr id="51" name="Retângulo 50">
            <a:extLst>
              <a:ext uri="{FF2B5EF4-FFF2-40B4-BE49-F238E27FC236}">
                <a16:creationId xmlns:a16="http://schemas.microsoft.com/office/drawing/2014/main" id="{07B4E548-7F57-453C-9122-64D8740F1E96}"/>
              </a:ext>
            </a:extLst>
          </p:cNvPr>
          <p:cNvSpPr/>
          <p:nvPr/>
        </p:nvSpPr>
        <p:spPr>
          <a:xfrm>
            <a:off x="5846454" y="3867223"/>
            <a:ext cx="3203725" cy="400110"/>
          </a:xfrm>
          <a:prstGeom prst="rect">
            <a:avLst/>
          </a:prstGeom>
        </p:spPr>
        <p:txBody>
          <a:bodyPr wrap="square">
            <a:spAutoFit/>
          </a:bodyPr>
          <a:lstStyle/>
          <a:p>
            <a:r>
              <a:rPr lang="pt-BR" sz="2000">
                <a:solidFill>
                  <a:srgbClr val="414141"/>
                </a:solidFill>
                <a:latin typeface="Roboto"/>
                <a:ea typeface="Roboto"/>
              </a:rPr>
              <a:t>Melhores praticas</a:t>
            </a:r>
          </a:p>
        </p:txBody>
      </p:sp>
      <p:sp>
        <p:nvSpPr>
          <p:cNvPr id="52" name="Retângulo 51">
            <a:extLst>
              <a:ext uri="{FF2B5EF4-FFF2-40B4-BE49-F238E27FC236}">
                <a16:creationId xmlns:a16="http://schemas.microsoft.com/office/drawing/2014/main" id="{56CABB57-3877-4FE2-B19C-AA5D84945FAD}"/>
              </a:ext>
            </a:extLst>
          </p:cNvPr>
          <p:cNvSpPr/>
          <p:nvPr/>
        </p:nvSpPr>
        <p:spPr>
          <a:xfrm>
            <a:off x="5846454" y="2877656"/>
            <a:ext cx="3203725" cy="400110"/>
          </a:xfrm>
          <a:prstGeom prst="rect">
            <a:avLst/>
          </a:prstGeom>
        </p:spPr>
        <p:txBody>
          <a:bodyPr wrap="square">
            <a:spAutoFit/>
          </a:bodyPr>
          <a:lstStyle/>
          <a:p>
            <a:r>
              <a:rPr lang="pt-BR" sz="2000">
                <a:solidFill>
                  <a:srgbClr val="414141"/>
                </a:solidFill>
                <a:latin typeface="Roboto"/>
                <a:ea typeface="Roboto"/>
              </a:rPr>
              <a:t>Vamos na prática! </a:t>
            </a:r>
          </a:p>
        </p:txBody>
      </p:sp>
      <p:sp>
        <p:nvSpPr>
          <p:cNvPr id="30" name="Retângulo 29">
            <a:extLst>
              <a:ext uri="{FF2B5EF4-FFF2-40B4-BE49-F238E27FC236}">
                <a16:creationId xmlns:a16="http://schemas.microsoft.com/office/drawing/2014/main" id="{68923FBE-A9FB-4DFB-A42C-A8DB34F0BAF1}"/>
              </a:ext>
            </a:extLst>
          </p:cNvPr>
          <p:cNvSpPr/>
          <p:nvPr/>
        </p:nvSpPr>
        <p:spPr>
          <a:xfrm>
            <a:off x="1045726" y="3559447"/>
            <a:ext cx="2914651" cy="707886"/>
          </a:xfrm>
          <a:prstGeom prst="rect">
            <a:avLst/>
          </a:prstGeom>
        </p:spPr>
        <p:txBody>
          <a:bodyPr wrap="square">
            <a:spAutoFit/>
          </a:bodyPr>
          <a:lstStyle/>
          <a:p>
            <a:r>
              <a:rPr lang="pt-BR" sz="2000">
                <a:solidFill>
                  <a:srgbClr val="414141"/>
                </a:solidFill>
                <a:latin typeface="Roboto"/>
                <a:ea typeface="Roboto"/>
              </a:rPr>
              <a:t>Quais ofertas existem de WebService?</a:t>
            </a:r>
          </a:p>
        </p:txBody>
      </p:sp>
      <p:sp>
        <p:nvSpPr>
          <p:cNvPr id="28" name="Elipse 27">
            <a:extLst>
              <a:ext uri="{FF2B5EF4-FFF2-40B4-BE49-F238E27FC236}">
                <a16:creationId xmlns:a16="http://schemas.microsoft.com/office/drawing/2014/main" id="{A104D200-E35F-45C9-B9A8-85D0E1BDF015}"/>
              </a:ext>
            </a:extLst>
          </p:cNvPr>
          <p:cNvSpPr/>
          <p:nvPr/>
        </p:nvSpPr>
        <p:spPr>
          <a:xfrm>
            <a:off x="9770553" y="744637"/>
            <a:ext cx="904566" cy="904566"/>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40" name="Conector reto 39">
            <a:extLst>
              <a:ext uri="{FF2B5EF4-FFF2-40B4-BE49-F238E27FC236}">
                <a16:creationId xmlns:a16="http://schemas.microsoft.com/office/drawing/2014/main" id="{B4F18EF0-7734-44F1-A1CE-EA18B8FBECDD}"/>
              </a:ext>
            </a:extLst>
          </p:cNvPr>
          <p:cNvCxnSpPr>
            <a:cxnSpLocks/>
          </p:cNvCxnSpPr>
          <p:nvPr/>
        </p:nvCxnSpPr>
        <p:spPr>
          <a:xfrm flipH="1" flipV="1">
            <a:off x="10389135" y="5219357"/>
            <a:ext cx="1317415" cy="765827"/>
          </a:xfrm>
          <a:prstGeom prst="line">
            <a:avLst/>
          </a:prstGeom>
          <a:ln w="50800" cap="rnd">
            <a:gradFill flip="none" rotWithShape="1">
              <a:gsLst>
                <a:gs pos="2500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45" name="Elipse 44">
            <a:extLst>
              <a:ext uri="{FF2B5EF4-FFF2-40B4-BE49-F238E27FC236}">
                <a16:creationId xmlns:a16="http://schemas.microsoft.com/office/drawing/2014/main" id="{8356750D-5253-4FBE-8363-D95799EDA989}"/>
              </a:ext>
            </a:extLst>
          </p:cNvPr>
          <p:cNvSpPr/>
          <p:nvPr/>
        </p:nvSpPr>
        <p:spPr>
          <a:xfrm>
            <a:off x="810074" y="3634743"/>
            <a:ext cx="208824" cy="208824"/>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6" name="Elipse 45">
            <a:extLst>
              <a:ext uri="{FF2B5EF4-FFF2-40B4-BE49-F238E27FC236}">
                <a16:creationId xmlns:a16="http://schemas.microsoft.com/office/drawing/2014/main" id="{2FE0D875-3C3E-465D-9ED9-96E7FE0B552B}"/>
              </a:ext>
            </a:extLst>
          </p:cNvPr>
          <p:cNvSpPr/>
          <p:nvPr/>
        </p:nvSpPr>
        <p:spPr>
          <a:xfrm>
            <a:off x="810074" y="2825468"/>
            <a:ext cx="208824" cy="208824"/>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4" name="Elipse 53">
            <a:extLst>
              <a:ext uri="{FF2B5EF4-FFF2-40B4-BE49-F238E27FC236}">
                <a16:creationId xmlns:a16="http://schemas.microsoft.com/office/drawing/2014/main" id="{84142F22-8317-47F6-8D1A-F2A230712578}"/>
              </a:ext>
            </a:extLst>
          </p:cNvPr>
          <p:cNvSpPr/>
          <p:nvPr/>
        </p:nvSpPr>
        <p:spPr>
          <a:xfrm>
            <a:off x="814917" y="4794304"/>
            <a:ext cx="208824" cy="208824"/>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0" name="Elipse 59">
            <a:extLst>
              <a:ext uri="{FF2B5EF4-FFF2-40B4-BE49-F238E27FC236}">
                <a16:creationId xmlns:a16="http://schemas.microsoft.com/office/drawing/2014/main" id="{DD09C31C-067C-404F-8C22-97B7051D9434}"/>
              </a:ext>
            </a:extLst>
          </p:cNvPr>
          <p:cNvSpPr/>
          <p:nvPr/>
        </p:nvSpPr>
        <p:spPr>
          <a:xfrm>
            <a:off x="5567410" y="1978679"/>
            <a:ext cx="208824" cy="208824"/>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1" name="Elipse 60">
            <a:extLst>
              <a:ext uri="{FF2B5EF4-FFF2-40B4-BE49-F238E27FC236}">
                <a16:creationId xmlns:a16="http://schemas.microsoft.com/office/drawing/2014/main" id="{61C96D00-0676-44FB-BDAB-803FF696CDC0}"/>
              </a:ext>
            </a:extLst>
          </p:cNvPr>
          <p:cNvSpPr/>
          <p:nvPr/>
        </p:nvSpPr>
        <p:spPr>
          <a:xfrm>
            <a:off x="5567410" y="2977255"/>
            <a:ext cx="208824" cy="208824"/>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2" name="Elipse 61">
            <a:extLst>
              <a:ext uri="{FF2B5EF4-FFF2-40B4-BE49-F238E27FC236}">
                <a16:creationId xmlns:a16="http://schemas.microsoft.com/office/drawing/2014/main" id="{8212AEF4-4220-40C3-8AB0-3A78A722D7BC}"/>
              </a:ext>
            </a:extLst>
          </p:cNvPr>
          <p:cNvSpPr/>
          <p:nvPr/>
        </p:nvSpPr>
        <p:spPr>
          <a:xfrm>
            <a:off x="5567410" y="3975831"/>
            <a:ext cx="208824" cy="208824"/>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37" name="Google Shape;683;p106">
            <a:extLst>
              <a:ext uri="{FF2B5EF4-FFF2-40B4-BE49-F238E27FC236}">
                <a16:creationId xmlns:a16="http://schemas.microsoft.com/office/drawing/2014/main" id="{383D7965-1C23-4483-9AF5-563122E0B73C}"/>
              </a:ext>
            </a:extLst>
          </p:cNvPr>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252000" y="5940000"/>
            <a:ext cx="1114425" cy="723900"/>
          </a:xfrm>
          <a:prstGeom prst="rect">
            <a:avLst/>
          </a:prstGeom>
          <a:noFill/>
          <a:ln>
            <a:noFill/>
          </a:ln>
        </p:spPr>
      </p:pic>
      <p:sp>
        <p:nvSpPr>
          <p:cNvPr id="24" name="Retângulo 23">
            <a:extLst>
              <a:ext uri="{FF2B5EF4-FFF2-40B4-BE49-F238E27FC236}">
                <a16:creationId xmlns:a16="http://schemas.microsoft.com/office/drawing/2014/main" id="{61070321-5CBA-495F-BA9B-4A410BBE0A71}"/>
              </a:ext>
            </a:extLst>
          </p:cNvPr>
          <p:cNvSpPr/>
          <p:nvPr/>
        </p:nvSpPr>
        <p:spPr>
          <a:xfrm>
            <a:off x="1045726" y="1827083"/>
            <a:ext cx="2914651" cy="707886"/>
          </a:xfrm>
          <a:prstGeom prst="rect">
            <a:avLst/>
          </a:prstGeom>
        </p:spPr>
        <p:txBody>
          <a:bodyPr wrap="square">
            <a:spAutoFit/>
          </a:bodyPr>
          <a:lstStyle/>
          <a:p>
            <a:r>
              <a:rPr lang="pt-BR" sz="2000">
                <a:solidFill>
                  <a:srgbClr val="414141"/>
                </a:solidFill>
                <a:latin typeface="Roboto"/>
                <a:ea typeface="Roboto"/>
              </a:rPr>
              <a:t>O que significa WebService?</a:t>
            </a:r>
          </a:p>
        </p:txBody>
      </p:sp>
      <p:sp>
        <p:nvSpPr>
          <p:cNvPr id="25" name="Elipse 24">
            <a:extLst>
              <a:ext uri="{FF2B5EF4-FFF2-40B4-BE49-F238E27FC236}">
                <a16:creationId xmlns:a16="http://schemas.microsoft.com/office/drawing/2014/main" id="{D267150D-1BE4-47F4-9959-34D8D712CE61}"/>
              </a:ext>
            </a:extLst>
          </p:cNvPr>
          <p:cNvSpPr/>
          <p:nvPr/>
        </p:nvSpPr>
        <p:spPr>
          <a:xfrm>
            <a:off x="810074" y="1902379"/>
            <a:ext cx="208824" cy="208824"/>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6046677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1000"/>
                                        <p:tgtEl>
                                          <p:spTgt spid="47"/>
                                        </p:tgtEl>
                                      </p:cBhvr>
                                    </p:animEffect>
                                    <p:anim calcmode="lin" valueType="num">
                                      <p:cBhvr>
                                        <p:cTn id="20" dur="1000" fill="hold"/>
                                        <p:tgtEl>
                                          <p:spTgt spid="47"/>
                                        </p:tgtEl>
                                        <p:attrNameLst>
                                          <p:attrName>ppt_x</p:attrName>
                                        </p:attrNameLst>
                                      </p:cBhvr>
                                      <p:tavLst>
                                        <p:tav tm="0">
                                          <p:val>
                                            <p:strVal val="#ppt_x"/>
                                          </p:val>
                                        </p:tav>
                                        <p:tav tm="100000">
                                          <p:val>
                                            <p:strVal val="#ppt_x"/>
                                          </p:val>
                                        </p:tav>
                                      </p:tavLst>
                                    </p:anim>
                                    <p:anim calcmode="lin" valueType="num">
                                      <p:cBhvr>
                                        <p:cTn id="21" dur="1000" fill="hold"/>
                                        <p:tgtEl>
                                          <p:spTgt spid="47"/>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1000"/>
                                        <p:tgtEl>
                                          <p:spTgt spid="46"/>
                                        </p:tgtEl>
                                      </p:cBhvr>
                                    </p:animEffect>
                                    <p:anim calcmode="lin" valueType="num">
                                      <p:cBhvr>
                                        <p:cTn id="25" dur="1000" fill="hold"/>
                                        <p:tgtEl>
                                          <p:spTgt spid="46"/>
                                        </p:tgtEl>
                                        <p:attrNameLst>
                                          <p:attrName>ppt_x</p:attrName>
                                        </p:attrNameLst>
                                      </p:cBhvr>
                                      <p:tavLst>
                                        <p:tav tm="0">
                                          <p:val>
                                            <p:strVal val="#ppt_x"/>
                                          </p:val>
                                        </p:tav>
                                        <p:tav tm="100000">
                                          <p:val>
                                            <p:strVal val="#ppt_x"/>
                                          </p:val>
                                        </p:tav>
                                      </p:tavLst>
                                    </p:anim>
                                    <p:anim calcmode="lin" valueType="num">
                                      <p:cBhvr>
                                        <p:cTn id="26"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1000"/>
                                        <p:tgtEl>
                                          <p:spTgt spid="45"/>
                                        </p:tgtEl>
                                      </p:cBhvr>
                                    </p:animEffect>
                                    <p:anim calcmode="lin" valueType="num">
                                      <p:cBhvr>
                                        <p:cTn id="37" dur="1000" fill="hold"/>
                                        <p:tgtEl>
                                          <p:spTgt spid="45"/>
                                        </p:tgtEl>
                                        <p:attrNameLst>
                                          <p:attrName>ppt_x</p:attrName>
                                        </p:attrNameLst>
                                      </p:cBhvr>
                                      <p:tavLst>
                                        <p:tav tm="0">
                                          <p:val>
                                            <p:strVal val="#ppt_x"/>
                                          </p:val>
                                        </p:tav>
                                        <p:tav tm="100000">
                                          <p:val>
                                            <p:strVal val="#ppt_x"/>
                                          </p:val>
                                        </p:tav>
                                      </p:tavLst>
                                    </p:anim>
                                    <p:anim calcmode="lin" valueType="num">
                                      <p:cBhvr>
                                        <p:cTn id="3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fade">
                                      <p:cBhvr>
                                        <p:cTn id="43" dur="1000"/>
                                        <p:tgtEl>
                                          <p:spTgt spid="50"/>
                                        </p:tgtEl>
                                      </p:cBhvr>
                                    </p:animEffect>
                                    <p:anim calcmode="lin" valueType="num">
                                      <p:cBhvr>
                                        <p:cTn id="44" dur="1000" fill="hold"/>
                                        <p:tgtEl>
                                          <p:spTgt spid="50"/>
                                        </p:tgtEl>
                                        <p:attrNameLst>
                                          <p:attrName>ppt_x</p:attrName>
                                        </p:attrNameLst>
                                      </p:cBhvr>
                                      <p:tavLst>
                                        <p:tav tm="0">
                                          <p:val>
                                            <p:strVal val="#ppt_x"/>
                                          </p:val>
                                        </p:tav>
                                        <p:tav tm="100000">
                                          <p:val>
                                            <p:strVal val="#ppt_x"/>
                                          </p:val>
                                        </p:tav>
                                      </p:tavLst>
                                    </p:anim>
                                    <p:anim calcmode="lin" valueType="num">
                                      <p:cBhvr>
                                        <p:cTn id="45" dur="1000" fill="hold"/>
                                        <p:tgtEl>
                                          <p:spTgt spid="50"/>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1000"/>
                                        <p:tgtEl>
                                          <p:spTgt spid="60"/>
                                        </p:tgtEl>
                                      </p:cBhvr>
                                    </p:animEffect>
                                    <p:anim calcmode="lin" valueType="num">
                                      <p:cBhvr>
                                        <p:cTn id="49" dur="1000" fill="hold"/>
                                        <p:tgtEl>
                                          <p:spTgt spid="60"/>
                                        </p:tgtEl>
                                        <p:attrNameLst>
                                          <p:attrName>ppt_x</p:attrName>
                                        </p:attrNameLst>
                                      </p:cBhvr>
                                      <p:tavLst>
                                        <p:tav tm="0">
                                          <p:val>
                                            <p:strVal val="#ppt_x"/>
                                          </p:val>
                                        </p:tav>
                                        <p:tav tm="100000">
                                          <p:val>
                                            <p:strVal val="#ppt_x"/>
                                          </p:val>
                                        </p:tav>
                                      </p:tavLst>
                                    </p:anim>
                                    <p:anim calcmode="lin" valueType="num">
                                      <p:cBhvr>
                                        <p:cTn id="50"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fade">
                                      <p:cBhvr>
                                        <p:cTn id="55" dur="1000"/>
                                        <p:tgtEl>
                                          <p:spTgt spid="48"/>
                                        </p:tgtEl>
                                      </p:cBhvr>
                                    </p:animEffect>
                                    <p:anim calcmode="lin" valueType="num">
                                      <p:cBhvr>
                                        <p:cTn id="56" dur="1000" fill="hold"/>
                                        <p:tgtEl>
                                          <p:spTgt spid="48"/>
                                        </p:tgtEl>
                                        <p:attrNameLst>
                                          <p:attrName>ppt_x</p:attrName>
                                        </p:attrNameLst>
                                      </p:cBhvr>
                                      <p:tavLst>
                                        <p:tav tm="0">
                                          <p:val>
                                            <p:strVal val="#ppt_x"/>
                                          </p:val>
                                        </p:tav>
                                        <p:tav tm="100000">
                                          <p:val>
                                            <p:strVal val="#ppt_x"/>
                                          </p:val>
                                        </p:tav>
                                      </p:tavLst>
                                    </p:anim>
                                    <p:anim calcmode="lin" valueType="num">
                                      <p:cBhvr>
                                        <p:cTn id="57" dur="1000" fill="hold"/>
                                        <p:tgtEl>
                                          <p:spTgt spid="4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fade">
                                      <p:cBhvr>
                                        <p:cTn id="60" dur="1000"/>
                                        <p:tgtEl>
                                          <p:spTgt spid="54"/>
                                        </p:tgtEl>
                                      </p:cBhvr>
                                    </p:animEffect>
                                    <p:anim calcmode="lin" valueType="num">
                                      <p:cBhvr>
                                        <p:cTn id="61" dur="1000" fill="hold"/>
                                        <p:tgtEl>
                                          <p:spTgt spid="54"/>
                                        </p:tgtEl>
                                        <p:attrNameLst>
                                          <p:attrName>ppt_x</p:attrName>
                                        </p:attrNameLst>
                                      </p:cBhvr>
                                      <p:tavLst>
                                        <p:tav tm="0">
                                          <p:val>
                                            <p:strVal val="#ppt_x"/>
                                          </p:val>
                                        </p:tav>
                                        <p:tav tm="100000">
                                          <p:val>
                                            <p:strVal val="#ppt_x"/>
                                          </p:val>
                                        </p:tav>
                                      </p:tavLst>
                                    </p:anim>
                                    <p:anim calcmode="lin" valueType="num">
                                      <p:cBhvr>
                                        <p:cTn id="62"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7" presetClass="entr" presetSubtype="0" fill="hold" grpId="0" nodeType="click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1000"/>
                                        <p:tgtEl>
                                          <p:spTgt spid="52"/>
                                        </p:tgtEl>
                                      </p:cBhvr>
                                    </p:animEffect>
                                    <p:anim calcmode="lin" valueType="num">
                                      <p:cBhvr>
                                        <p:cTn id="68" dur="1000" fill="hold"/>
                                        <p:tgtEl>
                                          <p:spTgt spid="52"/>
                                        </p:tgtEl>
                                        <p:attrNameLst>
                                          <p:attrName>ppt_x</p:attrName>
                                        </p:attrNameLst>
                                      </p:cBhvr>
                                      <p:tavLst>
                                        <p:tav tm="0">
                                          <p:val>
                                            <p:strVal val="#ppt_x"/>
                                          </p:val>
                                        </p:tav>
                                        <p:tav tm="100000">
                                          <p:val>
                                            <p:strVal val="#ppt_x"/>
                                          </p:val>
                                        </p:tav>
                                      </p:tavLst>
                                    </p:anim>
                                    <p:anim calcmode="lin" valueType="num">
                                      <p:cBhvr>
                                        <p:cTn id="69" dur="1000" fill="hold"/>
                                        <p:tgtEl>
                                          <p:spTgt spid="52"/>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fade">
                                      <p:cBhvr>
                                        <p:cTn id="72" dur="1000"/>
                                        <p:tgtEl>
                                          <p:spTgt spid="61"/>
                                        </p:tgtEl>
                                      </p:cBhvr>
                                    </p:animEffect>
                                    <p:anim calcmode="lin" valueType="num">
                                      <p:cBhvr>
                                        <p:cTn id="73" dur="1000" fill="hold"/>
                                        <p:tgtEl>
                                          <p:spTgt spid="61"/>
                                        </p:tgtEl>
                                        <p:attrNameLst>
                                          <p:attrName>ppt_x</p:attrName>
                                        </p:attrNameLst>
                                      </p:cBhvr>
                                      <p:tavLst>
                                        <p:tav tm="0">
                                          <p:val>
                                            <p:strVal val="#ppt_x"/>
                                          </p:val>
                                        </p:tav>
                                        <p:tav tm="100000">
                                          <p:val>
                                            <p:strVal val="#ppt_x"/>
                                          </p:val>
                                        </p:tav>
                                      </p:tavLst>
                                    </p:anim>
                                    <p:anim calcmode="lin" valueType="num">
                                      <p:cBhvr>
                                        <p:cTn id="74"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7" presetClass="entr" presetSubtype="0" fill="hold" grpId="0" nodeType="click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fade">
                                      <p:cBhvr>
                                        <p:cTn id="79" dur="1000"/>
                                        <p:tgtEl>
                                          <p:spTgt spid="51"/>
                                        </p:tgtEl>
                                      </p:cBhvr>
                                    </p:animEffect>
                                    <p:anim calcmode="lin" valueType="num">
                                      <p:cBhvr>
                                        <p:cTn id="80" dur="1000" fill="hold"/>
                                        <p:tgtEl>
                                          <p:spTgt spid="51"/>
                                        </p:tgtEl>
                                        <p:attrNameLst>
                                          <p:attrName>ppt_x</p:attrName>
                                        </p:attrNameLst>
                                      </p:cBhvr>
                                      <p:tavLst>
                                        <p:tav tm="0">
                                          <p:val>
                                            <p:strVal val="#ppt_x"/>
                                          </p:val>
                                        </p:tav>
                                        <p:tav tm="100000">
                                          <p:val>
                                            <p:strVal val="#ppt_x"/>
                                          </p:val>
                                        </p:tav>
                                      </p:tavLst>
                                    </p:anim>
                                    <p:anim calcmode="lin" valueType="num">
                                      <p:cBhvr>
                                        <p:cTn id="81" dur="1000" fill="hold"/>
                                        <p:tgtEl>
                                          <p:spTgt spid="51"/>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62"/>
                                        </p:tgtEl>
                                        <p:attrNameLst>
                                          <p:attrName>style.visibility</p:attrName>
                                        </p:attrNameLst>
                                      </p:cBhvr>
                                      <p:to>
                                        <p:strVal val="visible"/>
                                      </p:to>
                                    </p:set>
                                    <p:animEffect transition="in" filter="fade">
                                      <p:cBhvr>
                                        <p:cTn id="84" dur="1000"/>
                                        <p:tgtEl>
                                          <p:spTgt spid="62"/>
                                        </p:tgtEl>
                                      </p:cBhvr>
                                    </p:animEffect>
                                    <p:anim calcmode="lin" valueType="num">
                                      <p:cBhvr>
                                        <p:cTn id="85" dur="1000" fill="hold"/>
                                        <p:tgtEl>
                                          <p:spTgt spid="62"/>
                                        </p:tgtEl>
                                        <p:attrNameLst>
                                          <p:attrName>ppt_x</p:attrName>
                                        </p:attrNameLst>
                                      </p:cBhvr>
                                      <p:tavLst>
                                        <p:tav tm="0">
                                          <p:val>
                                            <p:strVal val="#ppt_x"/>
                                          </p:val>
                                        </p:tav>
                                        <p:tav tm="100000">
                                          <p:val>
                                            <p:strVal val="#ppt_x"/>
                                          </p:val>
                                        </p:tav>
                                      </p:tavLst>
                                    </p:anim>
                                    <p:anim calcmode="lin" valueType="num">
                                      <p:cBhvr>
                                        <p:cTn id="86"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50" grpId="0"/>
      <p:bldP spid="51" grpId="0"/>
      <p:bldP spid="52" grpId="0"/>
      <p:bldP spid="30" grpId="0"/>
      <p:bldP spid="45" grpId="0" animBg="1"/>
      <p:bldP spid="46" grpId="0" animBg="1"/>
      <p:bldP spid="54" grpId="0" animBg="1"/>
      <p:bldP spid="60" grpId="0" animBg="1"/>
      <p:bldP spid="61" grpId="0" animBg="1"/>
      <p:bldP spid="62" grpId="0" animBg="1"/>
      <p:bldP spid="24" grpId="0"/>
      <p:bldP spid="2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texto, silhueta&#10;&#10;Descrição gerada automaticamente">
            <a:extLst>
              <a:ext uri="{FF2B5EF4-FFF2-40B4-BE49-F238E27FC236}">
                <a16:creationId xmlns:a16="http://schemas.microsoft.com/office/drawing/2014/main" id="{244F501A-35CC-4774-A0FE-6FB9F4DF03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72652" y="0"/>
            <a:ext cx="10019348" cy="5992463"/>
          </a:xfrm>
          <a:prstGeom prst="rect">
            <a:avLst/>
          </a:prstGeom>
        </p:spPr>
      </p:pic>
      <p:pic>
        <p:nvPicPr>
          <p:cNvPr id="11" name="Imagem 10" descr="Uma imagem contendo silhueta&#10;&#10;Descrição gerada automaticamente">
            <a:extLst>
              <a:ext uri="{FF2B5EF4-FFF2-40B4-BE49-F238E27FC236}">
                <a16:creationId xmlns:a16="http://schemas.microsoft.com/office/drawing/2014/main" id="{C0D4538A-B02B-4857-B0BC-930C755BEAA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5900"/>
          <a:stretch/>
        </p:blipFill>
        <p:spPr>
          <a:xfrm>
            <a:off x="0" y="2763904"/>
            <a:ext cx="2456120" cy="4122611"/>
          </a:xfrm>
          <a:prstGeom prst="rect">
            <a:avLst/>
          </a:prstGeom>
        </p:spPr>
      </p:pic>
      <p:sp>
        <p:nvSpPr>
          <p:cNvPr id="14" name="Retângulo: Cantos Arredondados 13">
            <a:extLst>
              <a:ext uri="{FF2B5EF4-FFF2-40B4-BE49-F238E27FC236}">
                <a16:creationId xmlns:a16="http://schemas.microsoft.com/office/drawing/2014/main" id="{74514B6D-6BCD-4804-A51E-298E02329BBA}"/>
              </a:ext>
            </a:extLst>
          </p:cNvPr>
          <p:cNvSpPr/>
          <p:nvPr/>
        </p:nvSpPr>
        <p:spPr>
          <a:xfrm>
            <a:off x="1970738" y="864251"/>
            <a:ext cx="8048609" cy="762000"/>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Elipse 14">
            <a:extLst>
              <a:ext uri="{FF2B5EF4-FFF2-40B4-BE49-F238E27FC236}">
                <a16:creationId xmlns:a16="http://schemas.microsoft.com/office/drawing/2014/main" id="{6BD0633C-1B6B-47FC-903B-59169752984C}"/>
              </a:ext>
            </a:extLst>
          </p:cNvPr>
          <p:cNvSpPr/>
          <p:nvPr/>
        </p:nvSpPr>
        <p:spPr>
          <a:xfrm>
            <a:off x="11141801" y="208045"/>
            <a:ext cx="699720" cy="69972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7" name="Conector reto 16">
            <a:extLst>
              <a:ext uri="{FF2B5EF4-FFF2-40B4-BE49-F238E27FC236}">
                <a16:creationId xmlns:a16="http://schemas.microsoft.com/office/drawing/2014/main" id="{833FDF4E-3FCC-4B2E-BA5A-6A687238EE51}"/>
              </a:ext>
            </a:extLst>
          </p:cNvPr>
          <p:cNvCxnSpPr>
            <a:cxnSpLocks/>
          </p:cNvCxnSpPr>
          <p:nvPr/>
        </p:nvCxnSpPr>
        <p:spPr>
          <a:xfrm flipV="1">
            <a:off x="-278131" y="864251"/>
            <a:ext cx="1487334" cy="910495"/>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20" name="Imagem 19">
            <a:extLst>
              <a:ext uri="{FF2B5EF4-FFF2-40B4-BE49-F238E27FC236}">
                <a16:creationId xmlns:a16="http://schemas.microsoft.com/office/drawing/2014/main" id="{94818D85-2AC0-4515-808E-AE5CBE7012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2486600" y="787372"/>
            <a:ext cx="2163413" cy="121253"/>
          </a:xfrm>
          <a:prstGeom prst="rect">
            <a:avLst/>
          </a:prstGeom>
        </p:spPr>
      </p:pic>
      <p:sp>
        <p:nvSpPr>
          <p:cNvPr id="21" name="Retângulo 20">
            <a:extLst>
              <a:ext uri="{FF2B5EF4-FFF2-40B4-BE49-F238E27FC236}">
                <a16:creationId xmlns:a16="http://schemas.microsoft.com/office/drawing/2014/main" id="{89DA6527-1867-4251-81D2-C09A3004A9AC}"/>
              </a:ext>
            </a:extLst>
          </p:cNvPr>
          <p:cNvSpPr/>
          <p:nvPr/>
        </p:nvSpPr>
        <p:spPr>
          <a:xfrm>
            <a:off x="2456120" y="882826"/>
            <a:ext cx="7111829" cy="707886"/>
          </a:xfrm>
          <a:prstGeom prst="rect">
            <a:avLst/>
          </a:prstGeom>
        </p:spPr>
        <p:txBody>
          <a:bodyPr wrap="square">
            <a:spAutoFit/>
          </a:bodyPr>
          <a:lstStyle/>
          <a:p>
            <a:pPr algn="ctr"/>
            <a:r>
              <a:rPr lang="pt-BR" sz="4000">
                <a:solidFill>
                  <a:schemeClr val="bg1"/>
                </a:solidFill>
                <a:latin typeface="Dosis ExtraBold" pitchFamily="2" charset="0"/>
              </a:rPr>
              <a:t>Desmistificando o WebService</a:t>
            </a:r>
          </a:p>
        </p:txBody>
      </p:sp>
      <p:sp>
        <p:nvSpPr>
          <p:cNvPr id="23" name="CaixaDeTexto 22">
            <a:extLst>
              <a:ext uri="{FF2B5EF4-FFF2-40B4-BE49-F238E27FC236}">
                <a16:creationId xmlns:a16="http://schemas.microsoft.com/office/drawing/2014/main" id="{7E69687A-DDAF-4966-98D6-52CF3CEAD1CD}"/>
              </a:ext>
            </a:extLst>
          </p:cNvPr>
          <p:cNvSpPr txBox="1"/>
          <p:nvPr/>
        </p:nvSpPr>
        <p:spPr>
          <a:xfrm>
            <a:off x="1625355" y="2257008"/>
            <a:ext cx="9516445" cy="1200329"/>
          </a:xfrm>
          <a:prstGeom prst="rect">
            <a:avLst/>
          </a:prstGeom>
          <a:noFill/>
        </p:spPr>
        <p:txBody>
          <a:bodyPr wrap="square" rtlCol="0">
            <a:spAutoFit/>
          </a:bodyPr>
          <a:lstStyle/>
          <a:p>
            <a:r>
              <a:rPr lang="pt-BR">
                <a:solidFill>
                  <a:srgbClr val="414141"/>
                </a:solidFill>
                <a:latin typeface="Roboto" panose="02000000000000000000" pitchFamily="2" charset="0"/>
                <a:ea typeface="Roboto" panose="02000000000000000000" pitchFamily="2" charset="0"/>
              </a:rPr>
              <a:t>O termo WebService é a própria tradução literal da palavra, ou seja, é um serviço que fica ativo na Internet, que é acessível por uma URL. Muito semelhante a um site, mas não é visível. Neste “site” sempre que é feito o acesso via uma chamada, ele retorna com uma resposta.</a:t>
            </a:r>
          </a:p>
        </p:txBody>
      </p:sp>
      <p:sp>
        <p:nvSpPr>
          <p:cNvPr id="25" name="Retângulo 24">
            <a:extLst>
              <a:ext uri="{FF2B5EF4-FFF2-40B4-BE49-F238E27FC236}">
                <a16:creationId xmlns:a16="http://schemas.microsoft.com/office/drawing/2014/main" id="{F230A708-47C1-401D-8B58-58A2E9FCB672}"/>
              </a:ext>
            </a:extLst>
          </p:cNvPr>
          <p:cNvSpPr/>
          <p:nvPr/>
        </p:nvSpPr>
        <p:spPr>
          <a:xfrm>
            <a:off x="1609837" y="1654847"/>
            <a:ext cx="5541238" cy="553998"/>
          </a:xfrm>
          <a:prstGeom prst="rect">
            <a:avLst/>
          </a:prstGeom>
        </p:spPr>
        <p:txBody>
          <a:bodyPr wrap="square">
            <a:spAutoFit/>
          </a:bodyPr>
          <a:lstStyle/>
          <a:p>
            <a:r>
              <a:rPr lang="pt-BR" sz="3000">
                <a:solidFill>
                  <a:srgbClr val="411E5A"/>
                </a:solidFill>
                <a:latin typeface="Dosis ExtraBold" pitchFamily="2" charset="0"/>
              </a:rPr>
              <a:t>O que é?</a:t>
            </a:r>
          </a:p>
        </p:txBody>
      </p:sp>
      <p:pic>
        <p:nvPicPr>
          <p:cNvPr id="27" name="Google Shape;680;p106">
            <a:extLst>
              <a:ext uri="{FF2B5EF4-FFF2-40B4-BE49-F238E27FC236}">
                <a16:creationId xmlns:a16="http://schemas.microsoft.com/office/drawing/2014/main" id="{75AE5007-D3EA-4E99-A72F-47C70CE2E408}"/>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10828800" y="5940000"/>
            <a:ext cx="1114425" cy="723900"/>
          </a:xfrm>
          <a:prstGeom prst="rect">
            <a:avLst/>
          </a:prstGeom>
          <a:noFill/>
          <a:ln>
            <a:noFill/>
          </a:ln>
        </p:spPr>
      </p:pic>
      <p:sp>
        <p:nvSpPr>
          <p:cNvPr id="12" name="Retângulo: Cantos Arredondados 11">
            <a:extLst>
              <a:ext uri="{FF2B5EF4-FFF2-40B4-BE49-F238E27FC236}">
                <a16:creationId xmlns:a16="http://schemas.microsoft.com/office/drawing/2014/main" id="{F3B10599-2E69-4C3F-9A82-B11E54783034}"/>
              </a:ext>
            </a:extLst>
          </p:cNvPr>
          <p:cNvSpPr/>
          <p:nvPr/>
        </p:nvSpPr>
        <p:spPr>
          <a:xfrm>
            <a:off x="5485584" y="3698412"/>
            <a:ext cx="5838280" cy="2517837"/>
          </a:xfrm>
          <a:prstGeom prst="roundRect">
            <a:avLst/>
          </a:prstGeom>
          <a:solidFill>
            <a:schemeClr val="accent4">
              <a:lumMod val="20000"/>
              <a:lumOff val="80000"/>
            </a:schemeClr>
          </a:solidFill>
          <a:ln>
            <a:solidFill>
              <a:schemeClr val="bg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Nuvem 17">
            <a:extLst>
              <a:ext uri="{FF2B5EF4-FFF2-40B4-BE49-F238E27FC236}">
                <a16:creationId xmlns:a16="http://schemas.microsoft.com/office/drawing/2014/main" id="{C51C7BCB-E4BC-4344-A6D7-5FBB191D5677}"/>
              </a:ext>
            </a:extLst>
          </p:cNvPr>
          <p:cNvSpPr/>
          <p:nvPr/>
        </p:nvSpPr>
        <p:spPr>
          <a:xfrm>
            <a:off x="5782151" y="4045322"/>
            <a:ext cx="2800350" cy="1666875"/>
          </a:xfrm>
          <a:prstGeom prst="cloud">
            <a:avLst/>
          </a:prstGeom>
          <a:gradFill flip="none" rotWithShape="1">
            <a:gsLst>
              <a:gs pos="0">
                <a:srgbClr val="66CCFF">
                  <a:tint val="66000"/>
                  <a:satMod val="160000"/>
                </a:srgbClr>
              </a:gs>
              <a:gs pos="50000">
                <a:srgbClr val="66CCFF">
                  <a:tint val="44500"/>
                  <a:satMod val="160000"/>
                </a:srgbClr>
              </a:gs>
              <a:gs pos="100000">
                <a:srgbClr val="66CCFF">
                  <a:tint val="23500"/>
                  <a:satMod val="160000"/>
                </a:srgbClr>
              </a:gs>
            </a:gsLst>
            <a:path path="circle">
              <a:fillToRect l="50000" t="50000" r="50000" b="50000"/>
            </a:path>
            <a:tileRect/>
          </a:gradFill>
        </p:spPr>
        <p:style>
          <a:lnRef idx="1">
            <a:schemeClr val="accent5"/>
          </a:lnRef>
          <a:fillRef idx="3">
            <a:schemeClr val="accent5"/>
          </a:fillRef>
          <a:effectRef idx="2">
            <a:schemeClr val="accent5"/>
          </a:effectRef>
          <a:fontRef idx="minor">
            <a:schemeClr val="lt1"/>
          </a:fontRef>
        </p:style>
        <p:txBody>
          <a:bodyPr rtlCol="0" anchor="ctr"/>
          <a:lstStyle/>
          <a:p>
            <a:pPr algn="ctr"/>
            <a:r>
              <a:rPr lang="pt-BR">
                <a:solidFill>
                  <a:schemeClr val="tx1"/>
                </a:solidFill>
              </a:rPr>
              <a:t>WebService Microvix</a:t>
            </a:r>
          </a:p>
        </p:txBody>
      </p:sp>
      <p:sp>
        <p:nvSpPr>
          <p:cNvPr id="19" name="Fluxograma: Disco magnético 6">
            <a:extLst>
              <a:ext uri="{FF2B5EF4-FFF2-40B4-BE49-F238E27FC236}">
                <a16:creationId xmlns:a16="http://schemas.microsoft.com/office/drawing/2014/main" id="{A4AB03A6-B3ED-46F6-BD20-0DCCB279E478}"/>
              </a:ext>
            </a:extLst>
          </p:cNvPr>
          <p:cNvSpPr/>
          <p:nvPr/>
        </p:nvSpPr>
        <p:spPr>
          <a:xfrm>
            <a:off x="2010350" y="4358149"/>
            <a:ext cx="952500" cy="1038225"/>
          </a:xfrm>
          <a:prstGeom prst="flowChartMagneticDisk">
            <a:avLst/>
          </a:prstGeom>
          <a:solidFill>
            <a:schemeClr val="accent6"/>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pt-BR"/>
              <a:t>Cliente</a:t>
            </a:r>
          </a:p>
        </p:txBody>
      </p:sp>
      <p:sp>
        <p:nvSpPr>
          <p:cNvPr id="24" name="Fluxograma: Disco magnético 9">
            <a:extLst>
              <a:ext uri="{FF2B5EF4-FFF2-40B4-BE49-F238E27FC236}">
                <a16:creationId xmlns:a16="http://schemas.microsoft.com/office/drawing/2014/main" id="{837F9BF0-E479-48A1-816A-B289579E043D}"/>
              </a:ext>
            </a:extLst>
          </p:cNvPr>
          <p:cNvSpPr/>
          <p:nvPr/>
        </p:nvSpPr>
        <p:spPr>
          <a:xfrm>
            <a:off x="9928079" y="4349989"/>
            <a:ext cx="1040686" cy="1038225"/>
          </a:xfrm>
          <a:prstGeom prst="flowChartMagneticDisk">
            <a:avLst/>
          </a:prstGeom>
          <a:ln>
            <a:solidFill>
              <a:schemeClr val="tx1"/>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pt-BR"/>
              <a:t>Microvix</a:t>
            </a:r>
            <a:br>
              <a:rPr lang="pt-BR"/>
            </a:br>
            <a:r>
              <a:rPr lang="pt-BR"/>
              <a:t>lojas</a:t>
            </a:r>
          </a:p>
        </p:txBody>
      </p:sp>
      <p:sp>
        <p:nvSpPr>
          <p:cNvPr id="30" name="Retângulo 29">
            <a:extLst>
              <a:ext uri="{FF2B5EF4-FFF2-40B4-BE49-F238E27FC236}">
                <a16:creationId xmlns:a16="http://schemas.microsoft.com/office/drawing/2014/main" id="{3E03F59D-871D-4C09-A422-752608B35FBA}"/>
              </a:ext>
            </a:extLst>
          </p:cNvPr>
          <p:cNvSpPr/>
          <p:nvPr/>
        </p:nvSpPr>
        <p:spPr>
          <a:xfrm>
            <a:off x="7052384" y="3373309"/>
            <a:ext cx="2704680" cy="400110"/>
          </a:xfrm>
          <a:prstGeom prst="rect">
            <a:avLst/>
          </a:prstGeom>
        </p:spPr>
        <p:txBody>
          <a:bodyPr wrap="square">
            <a:spAutoFit/>
          </a:bodyPr>
          <a:lstStyle/>
          <a:p>
            <a:r>
              <a:rPr lang="pt-BR" sz="2000">
                <a:solidFill>
                  <a:srgbClr val="411E5A"/>
                </a:solidFill>
                <a:latin typeface="Dosis ExtraBold" pitchFamily="2" charset="0"/>
              </a:rPr>
              <a:t>Ambiente Linx - </a:t>
            </a:r>
            <a:r>
              <a:rPr lang="pt-BR" sz="2000" err="1">
                <a:solidFill>
                  <a:srgbClr val="411E5A"/>
                </a:solidFill>
                <a:latin typeface="Dosis ExtraBold" pitchFamily="2" charset="0"/>
              </a:rPr>
              <a:t>Azzure</a:t>
            </a:r>
            <a:endParaRPr lang="pt-BR" sz="2000">
              <a:solidFill>
                <a:srgbClr val="411E5A"/>
              </a:solidFill>
              <a:latin typeface="Dosis ExtraBold" pitchFamily="2" charset="0"/>
            </a:endParaRPr>
          </a:p>
        </p:txBody>
      </p:sp>
      <p:cxnSp>
        <p:nvCxnSpPr>
          <p:cNvPr id="33" name="Conector: Angulado 32">
            <a:extLst>
              <a:ext uri="{FF2B5EF4-FFF2-40B4-BE49-F238E27FC236}">
                <a16:creationId xmlns:a16="http://schemas.microsoft.com/office/drawing/2014/main" id="{99A9EB00-9CCC-46B3-AF50-AF2DC2144EA1}"/>
              </a:ext>
            </a:extLst>
          </p:cNvPr>
          <p:cNvCxnSpPr>
            <a:stCxn id="19" idx="4"/>
            <a:endCxn id="18" idx="2"/>
          </p:cNvCxnSpPr>
          <p:nvPr/>
        </p:nvCxnSpPr>
        <p:spPr>
          <a:xfrm>
            <a:off x="2962850" y="4877262"/>
            <a:ext cx="2827987" cy="1498"/>
          </a:xfrm>
          <a:prstGeom prst="bentConnector3">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Conector de Seta Reta 34">
            <a:extLst>
              <a:ext uri="{FF2B5EF4-FFF2-40B4-BE49-F238E27FC236}">
                <a16:creationId xmlns:a16="http://schemas.microsoft.com/office/drawing/2014/main" id="{0A01C129-8050-47FB-9D62-F1E4BC7CD314}"/>
              </a:ext>
            </a:extLst>
          </p:cNvPr>
          <p:cNvCxnSpPr>
            <a:stCxn id="18" idx="0"/>
            <a:endCxn id="24" idx="2"/>
          </p:cNvCxnSpPr>
          <p:nvPr/>
        </p:nvCxnSpPr>
        <p:spPr>
          <a:xfrm flipV="1">
            <a:off x="8580167" y="4869102"/>
            <a:ext cx="1347912" cy="9658"/>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CaixaDeTexto 35">
            <a:extLst>
              <a:ext uri="{FF2B5EF4-FFF2-40B4-BE49-F238E27FC236}">
                <a16:creationId xmlns:a16="http://schemas.microsoft.com/office/drawing/2014/main" id="{75DA2073-D663-4C33-9C6B-AE0466140DA2}"/>
              </a:ext>
            </a:extLst>
          </p:cNvPr>
          <p:cNvSpPr txBox="1"/>
          <p:nvPr/>
        </p:nvSpPr>
        <p:spPr>
          <a:xfrm>
            <a:off x="2797168" y="4934709"/>
            <a:ext cx="2854098" cy="461665"/>
          </a:xfrm>
          <a:prstGeom prst="rect">
            <a:avLst/>
          </a:prstGeom>
          <a:noFill/>
        </p:spPr>
        <p:txBody>
          <a:bodyPr wrap="square" rtlCol="0">
            <a:spAutoFit/>
          </a:bodyPr>
          <a:lstStyle/>
          <a:p>
            <a:pPr algn="ctr"/>
            <a:r>
              <a:rPr lang="pt-BR" sz="1200" b="1">
                <a:solidFill>
                  <a:schemeClr val="tx1">
                    <a:lumMod val="65000"/>
                    <a:lumOff val="35000"/>
                  </a:schemeClr>
                </a:solidFill>
                <a:latin typeface="Roboto" panose="02000000000000000000" pitchFamily="2" charset="0"/>
                <a:ea typeface="Roboto" panose="02000000000000000000" pitchFamily="2" charset="0"/>
              </a:rPr>
              <a:t>Realiza as Chamadas e Recebe os Retornos</a:t>
            </a:r>
          </a:p>
        </p:txBody>
      </p:sp>
    </p:spTree>
    <p:extLst>
      <p:ext uri="{BB962C8B-B14F-4D97-AF65-F5344CB8AC3E}">
        <p14:creationId xmlns:p14="http://schemas.microsoft.com/office/powerpoint/2010/main" val="9388743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anim calcmode="lin" valueType="num">
                                      <p:cBhvr>
                                        <p:cTn id="28" dur="1000" fill="hold"/>
                                        <p:tgtEl>
                                          <p:spTgt spid="30"/>
                                        </p:tgtEl>
                                        <p:attrNameLst>
                                          <p:attrName>ppt_x</p:attrName>
                                        </p:attrNameLst>
                                      </p:cBhvr>
                                      <p:tavLst>
                                        <p:tav tm="0">
                                          <p:val>
                                            <p:strVal val="#ppt_x"/>
                                          </p:val>
                                        </p:tav>
                                        <p:tav tm="100000">
                                          <p:val>
                                            <p:strVal val="#ppt_x"/>
                                          </p:val>
                                        </p:tav>
                                      </p:tavLst>
                                    </p:anim>
                                    <p:anim calcmode="lin" valueType="num">
                                      <p:cBhvr>
                                        <p:cTn id="2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1000"/>
                                        <p:tgtEl>
                                          <p:spTgt spid="33"/>
                                        </p:tgtEl>
                                      </p:cBhvr>
                                    </p:animEffect>
                                    <p:anim calcmode="lin" valueType="num">
                                      <p:cBhvr>
                                        <p:cTn id="35" dur="1000" fill="hold"/>
                                        <p:tgtEl>
                                          <p:spTgt spid="33"/>
                                        </p:tgtEl>
                                        <p:attrNameLst>
                                          <p:attrName>ppt_x</p:attrName>
                                        </p:attrNameLst>
                                      </p:cBhvr>
                                      <p:tavLst>
                                        <p:tav tm="0">
                                          <p:val>
                                            <p:strVal val="#ppt_x"/>
                                          </p:val>
                                        </p:tav>
                                        <p:tav tm="100000">
                                          <p:val>
                                            <p:strVal val="#ppt_x"/>
                                          </p:val>
                                        </p:tav>
                                      </p:tavLst>
                                    </p:anim>
                                    <p:anim calcmode="lin" valueType="num">
                                      <p:cBhvr>
                                        <p:cTn id="36" dur="1000" fill="hold"/>
                                        <p:tgtEl>
                                          <p:spTgt spid="3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1000"/>
                                        <p:tgtEl>
                                          <p:spTgt spid="36"/>
                                        </p:tgtEl>
                                      </p:cBhvr>
                                    </p:animEffect>
                                    <p:anim calcmode="lin" valueType="num">
                                      <p:cBhvr>
                                        <p:cTn id="40" dur="1000" fill="hold"/>
                                        <p:tgtEl>
                                          <p:spTgt spid="36"/>
                                        </p:tgtEl>
                                        <p:attrNameLst>
                                          <p:attrName>ppt_x</p:attrName>
                                        </p:attrNameLst>
                                      </p:cBhvr>
                                      <p:tavLst>
                                        <p:tav tm="0">
                                          <p:val>
                                            <p:strVal val="#ppt_x"/>
                                          </p:val>
                                        </p:tav>
                                        <p:tav tm="100000">
                                          <p:val>
                                            <p:strVal val="#ppt_x"/>
                                          </p:val>
                                        </p:tav>
                                      </p:tavLst>
                                    </p:anim>
                                    <p:anim calcmode="lin" valueType="num">
                                      <p:cBhvr>
                                        <p:cTn id="41" dur="1000" fill="hold"/>
                                        <p:tgtEl>
                                          <p:spTgt spid="3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1000"/>
                                        <p:tgtEl>
                                          <p:spTgt spid="18"/>
                                        </p:tgtEl>
                                      </p:cBhvr>
                                    </p:animEffect>
                                    <p:anim calcmode="lin" valueType="num">
                                      <p:cBhvr>
                                        <p:cTn id="45" dur="1000" fill="hold"/>
                                        <p:tgtEl>
                                          <p:spTgt spid="18"/>
                                        </p:tgtEl>
                                        <p:attrNameLst>
                                          <p:attrName>ppt_x</p:attrName>
                                        </p:attrNameLst>
                                      </p:cBhvr>
                                      <p:tavLst>
                                        <p:tav tm="0">
                                          <p:val>
                                            <p:strVal val="#ppt_x"/>
                                          </p:val>
                                        </p:tav>
                                        <p:tav tm="100000">
                                          <p:val>
                                            <p:strVal val="#ppt_x"/>
                                          </p:val>
                                        </p:tav>
                                      </p:tavLst>
                                    </p:anim>
                                    <p:anim calcmode="lin" valueType="num">
                                      <p:cBhvr>
                                        <p:cTn id="46" dur="1000" fill="hold"/>
                                        <p:tgtEl>
                                          <p:spTgt spid="18"/>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1000"/>
                                        <p:tgtEl>
                                          <p:spTgt spid="35"/>
                                        </p:tgtEl>
                                      </p:cBhvr>
                                    </p:animEffect>
                                    <p:anim calcmode="lin" valueType="num">
                                      <p:cBhvr>
                                        <p:cTn id="50" dur="1000" fill="hold"/>
                                        <p:tgtEl>
                                          <p:spTgt spid="35"/>
                                        </p:tgtEl>
                                        <p:attrNameLst>
                                          <p:attrName>ppt_x</p:attrName>
                                        </p:attrNameLst>
                                      </p:cBhvr>
                                      <p:tavLst>
                                        <p:tav tm="0">
                                          <p:val>
                                            <p:strVal val="#ppt_x"/>
                                          </p:val>
                                        </p:tav>
                                        <p:tav tm="100000">
                                          <p:val>
                                            <p:strVal val="#ppt_x"/>
                                          </p:val>
                                        </p:tav>
                                      </p:tavLst>
                                    </p:anim>
                                    <p:anim calcmode="lin" valueType="num">
                                      <p:cBhvr>
                                        <p:cTn id="5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animBg="1"/>
      <p:bldP spid="19" grpId="0" animBg="1"/>
      <p:bldP spid="24" grpId="0" animBg="1"/>
      <p:bldP spid="30" grpId="0"/>
      <p:bldP spid="3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texto, silhueta&#10;&#10;Descrição gerada automaticamente">
            <a:extLst>
              <a:ext uri="{FF2B5EF4-FFF2-40B4-BE49-F238E27FC236}">
                <a16:creationId xmlns:a16="http://schemas.microsoft.com/office/drawing/2014/main" id="{244F501A-35CC-4774-A0FE-6FB9F4DF03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72652" y="0"/>
            <a:ext cx="10019348" cy="5992463"/>
          </a:xfrm>
          <a:prstGeom prst="rect">
            <a:avLst/>
          </a:prstGeom>
        </p:spPr>
      </p:pic>
      <p:pic>
        <p:nvPicPr>
          <p:cNvPr id="11" name="Imagem 10" descr="Uma imagem contendo silhueta&#10;&#10;Descrição gerada automaticamente">
            <a:extLst>
              <a:ext uri="{FF2B5EF4-FFF2-40B4-BE49-F238E27FC236}">
                <a16:creationId xmlns:a16="http://schemas.microsoft.com/office/drawing/2014/main" id="{C0D4538A-B02B-4857-B0BC-930C755BEAA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5900"/>
          <a:stretch/>
        </p:blipFill>
        <p:spPr>
          <a:xfrm>
            <a:off x="0" y="2763904"/>
            <a:ext cx="2456120" cy="4122611"/>
          </a:xfrm>
          <a:prstGeom prst="rect">
            <a:avLst/>
          </a:prstGeom>
        </p:spPr>
      </p:pic>
      <p:sp>
        <p:nvSpPr>
          <p:cNvPr id="14" name="Retângulo: Cantos Arredondados 13">
            <a:extLst>
              <a:ext uri="{FF2B5EF4-FFF2-40B4-BE49-F238E27FC236}">
                <a16:creationId xmlns:a16="http://schemas.microsoft.com/office/drawing/2014/main" id="{74514B6D-6BCD-4804-A51E-298E02329BBA}"/>
              </a:ext>
            </a:extLst>
          </p:cNvPr>
          <p:cNvSpPr/>
          <p:nvPr/>
        </p:nvSpPr>
        <p:spPr>
          <a:xfrm>
            <a:off x="1970738" y="431981"/>
            <a:ext cx="8048609" cy="762000"/>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Elipse 14">
            <a:extLst>
              <a:ext uri="{FF2B5EF4-FFF2-40B4-BE49-F238E27FC236}">
                <a16:creationId xmlns:a16="http://schemas.microsoft.com/office/drawing/2014/main" id="{6BD0633C-1B6B-47FC-903B-59169752984C}"/>
              </a:ext>
            </a:extLst>
          </p:cNvPr>
          <p:cNvSpPr/>
          <p:nvPr/>
        </p:nvSpPr>
        <p:spPr>
          <a:xfrm>
            <a:off x="11141801" y="208045"/>
            <a:ext cx="699720" cy="69972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7" name="Conector reto 16">
            <a:extLst>
              <a:ext uri="{FF2B5EF4-FFF2-40B4-BE49-F238E27FC236}">
                <a16:creationId xmlns:a16="http://schemas.microsoft.com/office/drawing/2014/main" id="{833FDF4E-3FCC-4B2E-BA5A-6A687238EE51}"/>
              </a:ext>
            </a:extLst>
          </p:cNvPr>
          <p:cNvCxnSpPr>
            <a:cxnSpLocks/>
          </p:cNvCxnSpPr>
          <p:nvPr/>
        </p:nvCxnSpPr>
        <p:spPr>
          <a:xfrm flipV="1">
            <a:off x="-278131" y="864251"/>
            <a:ext cx="1487334" cy="910495"/>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20" name="Imagem 19">
            <a:extLst>
              <a:ext uri="{FF2B5EF4-FFF2-40B4-BE49-F238E27FC236}">
                <a16:creationId xmlns:a16="http://schemas.microsoft.com/office/drawing/2014/main" id="{94818D85-2AC0-4515-808E-AE5CBE7012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2486600" y="355102"/>
            <a:ext cx="2163413" cy="121253"/>
          </a:xfrm>
          <a:prstGeom prst="rect">
            <a:avLst/>
          </a:prstGeom>
        </p:spPr>
      </p:pic>
      <p:sp>
        <p:nvSpPr>
          <p:cNvPr id="21" name="Retângulo 20">
            <a:extLst>
              <a:ext uri="{FF2B5EF4-FFF2-40B4-BE49-F238E27FC236}">
                <a16:creationId xmlns:a16="http://schemas.microsoft.com/office/drawing/2014/main" id="{89DA6527-1867-4251-81D2-C09A3004A9AC}"/>
              </a:ext>
            </a:extLst>
          </p:cNvPr>
          <p:cNvSpPr/>
          <p:nvPr/>
        </p:nvSpPr>
        <p:spPr>
          <a:xfrm>
            <a:off x="2456120" y="450556"/>
            <a:ext cx="7111829" cy="707886"/>
          </a:xfrm>
          <a:prstGeom prst="rect">
            <a:avLst/>
          </a:prstGeom>
        </p:spPr>
        <p:txBody>
          <a:bodyPr wrap="square">
            <a:spAutoFit/>
          </a:bodyPr>
          <a:lstStyle/>
          <a:p>
            <a:pPr algn="ctr"/>
            <a:r>
              <a:rPr lang="pt-BR" sz="4000">
                <a:solidFill>
                  <a:schemeClr val="bg1"/>
                </a:solidFill>
                <a:latin typeface="Dosis ExtraBold" pitchFamily="2" charset="0"/>
              </a:rPr>
              <a:t>Desmistificando o WebService</a:t>
            </a:r>
          </a:p>
        </p:txBody>
      </p:sp>
      <p:sp>
        <p:nvSpPr>
          <p:cNvPr id="23" name="CaixaDeTexto 22">
            <a:extLst>
              <a:ext uri="{FF2B5EF4-FFF2-40B4-BE49-F238E27FC236}">
                <a16:creationId xmlns:a16="http://schemas.microsoft.com/office/drawing/2014/main" id="{7E69687A-DDAF-4966-98D6-52CF3CEAD1CD}"/>
              </a:ext>
            </a:extLst>
          </p:cNvPr>
          <p:cNvSpPr txBox="1"/>
          <p:nvPr/>
        </p:nvSpPr>
        <p:spPr>
          <a:xfrm>
            <a:off x="1625355" y="1824738"/>
            <a:ext cx="9516445" cy="646331"/>
          </a:xfrm>
          <a:prstGeom prst="rect">
            <a:avLst/>
          </a:prstGeom>
          <a:noFill/>
        </p:spPr>
        <p:txBody>
          <a:bodyPr wrap="square" rtlCol="0">
            <a:spAutoFit/>
          </a:bodyPr>
          <a:lstStyle/>
          <a:p>
            <a:r>
              <a:rPr lang="pt-BR">
                <a:solidFill>
                  <a:srgbClr val="414141"/>
                </a:solidFill>
                <a:latin typeface="Roboto" panose="02000000000000000000" pitchFamily="2" charset="0"/>
                <a:ea typeface="Roboto" panose="02000000000000000000" pitchFamily="2" charset="0"/>
              </a:rPr>
              <a:t>São instruções em linguagem XML para o WebService entender o que recebe para saber o que vai retornar.</a:t>
            </a:r>
          </a:p>
        </p:txBody>
      </p:sp>
      <p:sp>
        <p:nvSpPr>
          <p:cNvPr id="25" name="Retângulo 24">
            <a:extLst>
              <a:ext uri="{FF2B5EF4-FFF2-40B4-BE49-F238E27FC236}">
                <a16:creationId xmlns:a16="http://schemas.microsoft.com/office/drawing/2014/main" id="{F230A708-47C1-401D-8B58-58A2E9FCB672}"/>
              </a:ext>
            </a:extLst>
          </p:cNvPr>
          <p:cNvSpPr/>
          <p:nvPr/>
        </p:nvSpPr>
        <p:spPr>
          <a:xfrm>
            <a:off x="1609836" y="1222577"/>
            <a:ext cx="6387007" cy="553998"/>
          </a:xfrm>
          <a:prstGeom prst="rect">
            <a:avLst/>
          </a:prstGeom>
        </p:spPr>
        <p:txBody>
          <a:bodyPr wrap="square">
            <a:spAutoFit/>
          </a:bodyPr>
          <a:lstStyle/>
          <a:p>
            <a:r>
              <a:rPr lang="pt-BR" sz="3000">
                <a:solidFill>
                  <a:srgbClr val="411E5A"/>
                </a:solidFill>
                <a:latin typeface="Dosis ExtraBold" pitchFamily="2" charset="0"/>
              </a:rPr>
              <a:t>O que são essas Chamadas e Retornos?</a:t>
            </a:r>
          </a:p>
        </p:txBody>
      </p:sp>
      <p:pic>
        <p:nvPicPr>
          <p:cNvPr id="27" name="Google Shape;680;p106">
            <a:extLst>
              <a:ext uri="{FF2B5EF4-FFF2-40B4-BE49-F238E27FC236}">
                <a16:creationId xmlns:a16="http://schemas.microsoft.com/office/drawing/2014/main" id="{75AE5007-D3EA-4E99-A72F-47C70CE2E408}"/>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10828800" y="5940000"/>
            <a:ext cx="1114425" cy="723900"/>
          </a:xfrm>
          <a:prstGeom prst="rect">
            <a:avLst/>
          </a:prstGeom>
          <a:noFill/>
          <a:ln>
            <a:noFill/>
          </a:ln>
        </p:spPr>
      </p:pic>
      <p:pic>
        <p:nvPicPr>
          <p:cNvPr id="2" name="Imagem 1">
            <a:extLst>
              <a:ext uri="{FF2B5EF4-FFF2-40B4-BE49-F238E27FC236}">
                <a16:creationId xmlns:a16="http://schemas.microsoft.com/office/drawing/2014/main" id="{CC444632-EA00-4F67-B199-FEB7CA6B1972}"/>
              </a:ext>
            </a:extLst>
          </p:cNvPr>
          <p:cNvPicPr>
            <a:picLocks noChangeAspect="1"/>
          </p:cNvPicPr>
          <p:nvPr/>
        </p:nvPicPr>
        <p:blipFill>
          <a:blip r:embed="rId7"/>
          <a:stretch>
            <a:fillRect/>
          </a:stretch>
        </p:blipFill>
        <p:spPr>
          <a:xfrm>
            <a:off x="2182532" y="2893307"/>
            <a:ext cx="8402089" cy="36476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2" name="Retângulo 21">
            <a:extLst>
              <a:ext uri="{FF2B5EF4-FFF2-40B4-BE49-F238E27FC236}">
                <a16:creationId xmlns:a16="http://schemas.microsoft.com/office/drawing/2014/main" id="{1FD13386-20BF-42E3-B19A-AC890BDD34AA}"/>
              </a:ext>
            </a:extLst>
          </p:cNvPr>
          <p:cNvSpPr/>
          <p:nvPr/>
        </p:nvSpPr>
        <p:spPr>
          <a:xfrm>
            <a:off x="476144" y="4375872"/>
            <a:ext cx="1878738" cy="1200329"/>
          </a:xfrm>
          <a:prstGeom prst="rect">
            <a:avLst/>
          </a:prstGeom>
        </p:spPr>
        <p:txBody>
          <a:bodyPr wrap="square">
            <a:spAutoFit/>
          </a:bodyPr>
          <a:lstStyle/>
          <a:p>
            <a:pPr algn="ctr"/>
            <a:r>
              <a:rPr lang="pt-BR" sz="2400">
                <a:solidFill>
                  <a:srgbClr val="C00000"/>
                </a:solidFill>
                <a:latin typeface="Dosis ExtraBold" pitchFamily="2" charset="0"/>
              </a:rPr>
              <a:t>Chamadas </a:t>
            </a:r>
          </a:p>
          <a:p>
            <a:pPr algn="ctr"/>
            <a:r>
              <a:rPr lang="pt-BR" sz="2400">
                <a:solidFill>
                  <a:srgbClr val="C00000"/>
                </a:solidFill>
                <a:latin typeface="Dosis ExtraBold" pitchFamily="2" charset="0"/>
              </a:rPr>
              <a:t>ou </a:t>
            </a:r>
          </a:p>
          <a:p>
            <a:pPr algn="ctr"/>
            <a:r>
              <a:rPr lang="pt-BR" sz="2400" err="1">
                <a:solidFill>
                  <a:srgbClr val="C00000"/>
                </a:solidFill>
                <a:latin typeface="Dosis ExtraBold" pitchFamily="2" charset="0"/>
              </a:rPr>
              <a:t>Request</a:t>
            </a:r>
            <a:endParaRPr lang="pt-BR" sz="2400">
              <a:solidFill>
                <a:srgbClr val="C00000"/>
              </a:solidFill>
              <a:latin typeface="Dosis ExtraBold" pitchFamily="2" charset="0"/>
            </a:endParaRPr>
          </a:p>
        </p:txBody>
      </p:sp>
      <p:sp>
        <p:nvSpPr>
          <p:cNvPr id="3" name="Seta: Curva para Cima 2">
            <a:extLst>
              <a:ext uri="{FF2B5EF4-FFF2-40B4-BE49-F238E27FC236}">
                <a16:creationId xmlns:a16="http://schemas.microsoft.com/office/drawing/2014/main" id="{8793B77C-97A9-49C6-BC89-4556C620120D}"/>
              </a:ext>
            </a:extLst>
          </p:cNvPr>
          <p:cNvSpPr/>
          <p:nvPr/>
        </p:nvSpPr>
        <p:spPr>
          <a:xfrm>
            <a:off x="1296785" y="5576201"/>
            <a:ext cx="2610197" cy="608469"/>
          </a:xfrm>
          <a:prstGeom prst="curved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pt-BR">
              <a:solidFill>
                <a:schemeClr val="tx1"/>
              </a:solidFill>
            </a:endParaRPr>
          </a:p>
        </p:txBody>
      </p:sp>
      <p:sp>
        <p:nvSpPr>
          <p:cNvPr id="26" name="Retângulo 25">
            <a:extLst>
              <a:ext uri="{FF2B5EF4-FFF2-40B4-BE49-F238E27FC236}">
                <a16:creationId xmlns:a16="http://schemas.microsoft.com/office/drawing/2014/main" id="{0B73BABC-7C3C-4C9A-9F17-BDC23C6E2416}"/>
              </a:ext>
            </a:extLst>
          </p:cNvPr>
          <p:cNvSpPr/>
          <p:nvPr/>
        </p:nvSpPr>
        <p:spPr>
          <a:xfrm>
            <a:off x="10435352" y="3770337"/>
            <a:ext cx="1878738" cy="1200329"/>
          </a:xfrm>
          <a:prstGeom prst="rect">
            <a:avLst/>
          </a:prstGeom>
        </p:spPr>
        <p:txBody>
          <a:bodyPr wrap="square">
            <a:spAutoFit/>
          </a:bodyPr>
          <a:lstStyle/>
          <a:p>
            <a:pPr algn="ctr"/>
            <a:r>
              <a:rPr lang="pt-BR" sz="2400">
                <a:solidFill>
                  <a:srgbClr val="C00000"/>
                </a:solidFill>
                <a:latin typeface="Dosis ExtraBold" pitchFamily="2" charset="0"/>
              </a:rPr>
              <a:t>Retornos</a:t>
            </a:r>
          </a:p>
          <a:p>
            <a:pPr algn="ctr"/>
            <a:r>
              <a:rPr lang="pt-BR" sz="2400">
                <a:solidFill>
                  <a:srgbClr val="C00000"/>
                </a:solidFill>
                <a:latin typeface="Dosis ExtraBold" pitchFamily="2" charset="0"/>
              </a:rPr>
              <a:t>ou</a:t>
            </a:r>
          </a:p>
          <a:p>
            <a:pPr algn="ctr"/>
            <a:r>
              <a:rPr lang="pt-BR" sz="2400">
                <a:solidFill>
                  <a:srgbClr val="C00000"/>
                </a:solidFill>
                <a:latin typeface="Dosis ExtraBold" pitchFamily="2" charset="0"/>
              </a:rPr>
              <a:t>Response</a:t>
            </a:r>
          </a:p>
        </p:txBody>
      </p:sp>
      <p:sp>
        <p:nvSpPr>
          <p:cNvPr id="28" name="Seta: Curva para Cima 27">
            <a:extLst>
              <a:ext uri="{FF2B5EF4-FFF2-40B4-BE49-F238E27FC236}">
                <a16:creationId xmlns:a16="http://schemas.microsoft.com/office/drawing/2014/main" id="{A988F558-C000-49F5-9FF6-E5D571119233}"/>
              </a:ext>
            </a:extLst>
          </p:cNvPr>
          <p:cNvSpPr/>
          <p:nvPr/>
        </p:nvSpPr>
        <p:spPr>
          <a:xfrm rot="10800000">
            <a:off x="8824236" y="3273895"/>
            <a:ext cx="2610197" cy="608469"/>
          </a:xfrm>
          <a:prstGeom prst="curved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pt-BR">
              <a:solidFill>
                <a:schemeClr val="tx1"/>
              </a:solidFill>
            </a:endParaRPr>
          </a:p>
        </p:txBody>
      </p:sp>
    </p:spTree>
    <p:extLst>
      <p:ext uri="{BB962C8B-B14F-4D97-AF65-F5344CB8AC3E}">
        <p14:creationId xmlns:p14="http://schemas.microsoft.com/office/powerpoint/2010/main" val="610061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 grpId="0" animBg="1"/>
      <p:bldP spid="26" grpId="0"/>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texto, silhueta&#10;&#10;Descrição gerada automaticamente">
            <a:extLst>
              <a:ext uri="{FF2B5EF4-FFF2-40B4-BE49-F238E27FC236}">
                <a16:creationId xmlns:a16="http://schemas.microsoft.com/office/drawing/2014/main" id="{244F501A-35CC-4774-A0FE-6FB9F4DF03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72652" y="0"/>
            <a:ext cx="10019348" cy="5992463"/>
          </a:xfrm>
          <a:prstGeom prst="rect">
            <a:avLst/>
          </a:prstGeom>
        </p:spPr>
      </p:pic>
      <p:pic>
        <p:nvPicPr>
          <p:cNvPr id="11" name="Imagem 10" descr="Uma imagem contendo silhueta&#10;&#10;Descrição gerada automaticamente">
            <a:extLst>
              <a:ext uri="{FF2B5EF4-FFF2-40B4-BE49-F238E27FC236}">
                <a16:creationId xmlns:a16="http://schemas.microsoft.com/office/drawing/2014/main" id="{C0D4538A-B02B-4857-B0BC-930C755BEAA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5900"/>
          <a:stretch/>
        </p:blipFill>
        <p:spPr>
          <a:xfrm>
            <a:off x="0" y="2763904"/>
            <a:ext cx="2456120" cy="4122611"/>
          </a:xfrm>
          <a:prstGeom prst="rect">
            <a:avLst/>
          </a:prstGeom>
        </p:spPr>
      </p:pic>
      <p:sp>
        <p:nvSpPr>
          <p:cNvPr id="14" name="Retângulo: Cantos Arredondados 13">
            <a:extLst>
              <a:ext uri="{FF2B5EF4-FFF2-40B4-BE49-F238E27FC236}">
                <a16:creationId xmlns:a16="http://schemas.microsoft.com/office/drawing/2014/main" id="{74514B6D-6BCD-4804-A51E-298E02329BBA}"/>
              </a:ext>
            </a:extLst>
          </p:cNvPr>
          <p:cNvSpPr/>
          <p:nvPr/>
        </p:nvSpPr>
        <p:spPr>
          <a:xfrm>
            <a:off x="1970738" y="431981"/>
            <a:ext cx="8048609" cy="762000"/>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Elipse 14">
            <a:extLst>
              <a:ext uri="{FF2B5EF4-FFF2-40B4-BE49-F238E27FC236}">
                <a16:creationId xmlns:a16="http://schemas.microsoft.com/office/drawing/2014/main" id="{6BD0633C-1B6B-47FC-903B-59169752984C}"/>
              </a:ext>
            </a:extLst>
          </p:cNvPr>
          <p:cNvSpPr/>
          <p:nvPr/>
        </p:nvSpPr>
        <p:spPr>
          <a:xfrm>
            <a:off x="11141801" y="208045"/>
            <a:ext cx="699720" cy="69972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7" name="Conector reto 16">
            <a:extLst>
              <a:ext uri="{FF2B5EF4-FFF2-40B4-BE49-F238E27FC236}">
                <a16:creationId xmlns:a16="http://schemas.microsoft.com/office/drawing/2014/main" id="{833FDF4E-3FCC-4B2E-BA5A-6A687238EE51}"/>
              </a:ext>
            </a:extLst>
          </p:cNvPr>
          <p:cNvCxnSpPr>
            <a:cxnSpLocks/>
          </p:cNvCxnSpPr>
          <p:nvPr/>
        </p:nvCxnSpPr>
        <p:spPr>
          <a:xfrm flipV="1">
            <a:off x="-278131" y="864251"/>
            <a:ext cx="1487334" cy="910495"/>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20" name="Imagem 19">
            <a:extLst>
              <a:ext uri="{FF2B5EF4-FFF2-40B4-BE49-F238E27FC236}">
                <a16:creationId xmlns:a16="http://schemas.microsoft.com/office/drawing/2014/main" id="{94818D85-2AC0-4515-808E-AE5CBE7012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2486600" y="355102"/>
            <a:ext cx="2163413" cy="121253"/>
          </a:xfrm>
          <a:prstGeom prst="rect">
            <a:avLst/>
          </a:prstGeom>
        </p:spPr>
      </p:pic>
      <p:sp>
        <p:nvSpPr>
          <p:cNvPr id="21" name="Retângulo 20">
            <a:extLst>
              <a:ext uri="{FF2B5EF4-FFF2-40B4-BE49-F238E27FC236}">
                <a16:creationId xmlns:a16="http://schemas.microsoft.com/office/drawing/2014/main" id="{89DA6527-1867-4251-81D2-C09A3004A9AC}"/>
              </a:ext>
            </a:extLst>
          </p:cNvPr>
          <p:cNvSpPr/>
          <p:nvPr/>
        </p:nvSpPr>
        <p:spPr>
          <a:xfrm>
            <a:off x="2456120" y="450556"/>
            <a:ext cx="7111829" cy="707886"/>
          </a:xfrm>
          <a:prstGeom prst="rect">
            <a:avLst/>
          </a:prstGeom>
        </p:spPr>
        <p:txBody>
          <a:bodyPr wrap="square">
            <a:spAutoFit/>
          </a:bodyPr>
          <a:lstStyle/>
          <a:p>
            <a:pPr algn="ctr"/>
            <a:r>
              <a:rPr lang="pt-BR" sz="4000">
                <a:solidFill>
                  <a:schemeClr val="bg1"/>
                </a:solidFill>
                <a:latin typeface="Dosis ExtraBold" pitchFamily="2" charset="0"/>
              </a:rPr>
              <a:t>Desmistificando o WebService</a:t>
            </a:r>
          </a:p>
        </p:txBody>
      </p:sp>
      <p:sp>
        <p:nvSpPr>
          <p:cNvPr id="23" name="CaixaDeTexto 22">
            <a:extLst>
              <a:ext uri="{FF2B5EF4-FFF2-40B4-BE49-F238E27FC236}">
                <a16:creationId xmlns:a16="http://schemas.microsoft.com/office/drawing/2014/main" id="{7E69687A-DDAF-4966-98D6-52CF3CEAD1CD}"/>
              </a:ext>
            </a:extLst>
          </p:cNvPr>
          <p:cNvSpPr txBox="1"/>
          <p:nvPr/>
        </p:nvSpPr>
        <p:spPr>
          <a:xfrm>
            <a:off x="1625355" y="1824738"/>
            <a:ext cx="9516445" cy="646331"/>
          </a:xfrm>
          <a:prstGeom prst="rect">
            <a:avLst/>
          </a:prstGeom>
          <a:noFill/>
        </p:spPr>
        <p:txBody>
          <a:bodyPr wrap="square" rtlCol="0">
            <a:spAutoFit/>
          </a:bodyPr>
          <a:lstStyle/>
          <a:p>
            <a:r>
              <a:rPr lang="pt-BR">
                <a:solidFill>
                  <a:srgbClr val="414141"/>
                </a:solidFill>
                <a:latin typeface="Roboto" panose="02000000000000000000" pitchFamily="2" charset="0"/>
                <a:ea typeface="Roboto" panose="02000000000000000000" pitchFamily="2" charset="0"/>
              </a:rPr>
              <a:t>São instruções em linguagem XML para o WebService entender o que recebe para saber o que vai retornar.</a:t>
            </a:r>
          </a:p>
        </p:txBody>
      </p:sp>
      <p:sp>
        <p:nvSpPr>
          <p:cNvPr id="25" name="Retângulo 24">
            <a:extLst>
              <a:ext uri="{FF2B5EF4-FFF2-40B4-BE49-F238E27FC236}">
                <a16:creationId xmlns:a16="http://schemas.microsoft.com/office/drawing/2014/main" id="{F230A708-47C1-401D-8B58-58A2E9FCB672}"/>
              </a:ext>
            </a:extLst>
          </p:cNvPr>
          <p:cNvSpPr/>
          <p:nvPr/>
        </p:nvSpPr>
        <p:spPr>
          <a:xfrm>
            <a:off x="1609836" y="1222577"/>
            <a:ext cx="6387007" cy="553998"/>
          </a:xfrm>
          <a:prstGeom prst="rect">
            <a:avLst/>
          </a:prstGeom>
        </p:spPr>
        <p:txBody>
          <a:bodyPr wrap="square">
            <a:spAutoFit/>
          </a:bodyPr>
          <a:lstStyle/>
          <a:p>
            <a:r>
              <a:rPr lang="pt-BR" sz="3000">
                <a:solidFill>
                  <a:srgbClr val="411E5A"/>
                </a:solidFill>
                <a:latin typeface="Dosis ExtraBold" pitchFamily="2" charset="0"/>
              </a:rPr>
              <a:t>E que tipo de informação é necessária?</a:t>
            </a:r>
          </a:p>
        </p:txBody>
      </p:sp>
      <p:pic>
        <p:nvPicPr>
          <p:cNvPr id="27" name="Google Shape;680;p106">
            <a:extLst>
              <a:ext uri="{FF2B5EF4-FFF2-40B4-BE49-F238E27FC236}">
                <a16:creationId xmlns:a16="http://schemas.microsoft.com/office/drawing/2014/main" id="{75AE5007-D3EA-4E99-A72F-47C70CE2E408}"/>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10828800" y="5940000"/>
            <a:ext cx="1114425" cy="723900"/>
          </a:xfrm>
          <a:prstGeom prst="rect">
            <a:avLst/>
          </a:prstGeom>
          <a:noFill/>
          <a:ln>
            <a:noFill/>
          </a:ln>
        </p:spPr>
      </p:pic>
      <p:sp>
        <p:nvSpPr>
          <p:cNvPr id="24" name="Retângulo 23">
            <a:extLst>
              <a:ext uri="{FF2B5EF4-FFF2-40B4-BE49-F238E27FC236}">
                <a16:creationId xmlns:a16="http://schemas.microsoft.com/office/drawing/2014/main" id="{4CEF69FC-2C16-447D-A145-89FF2B527852}"/>
              </a:ext>
            </a:extLst>
          </p:cNvPr>
          <p:cNvSpPr/>
          <p:nvPr/>
        </p:nvSpPr>
        <p:spPr>
          <a:xfrm>
            <a:off x="1965822" y="2867871"/>
            <a:ext cx="4771041" cy="410882"/>
          </a:xfrm>
          <a:prstGeom prst="rect">
            <a:avLst/>
          </a:prstGeom>
        </p:spPr>
        <p:txBody>
          <a:bodyPr wrap="square">
            <a:spAutoFit/>
          </a:bodyPr>
          <a:lstStyle/>
          <a:p>
            <a:pPr lvl="0">
              <a:lnSpc>
                <a:spcPct val="90000"/>
              </a:lnSpc>
            </a:pPr>
            <a:r>
              <a:rPr lang="pt-BR" sz="2300" b="1">
                <a:solidFill>
                  <a:srgbClr val="280A3C"/>
                </a:solidFill>
                <a:latin typeface="Dosis"/>
                <a:ea typeface="Dosis"/>
                <a:cs typeface="Dosis"/>
                <a:sym typeface="Dosis"/>
              </a:rPr>
              <a:t>Chamadas</a:t>
            </a:r>
          </a:p>
        </p:txBody>
      </p:sp>
      <p:sp>
        <p:nvSpPr>
          <p:cNvPr id="31" name="Retângulo 30">
            <a:extLst>
              <a:ext uri="{FF2B5EF4-FFF2-40B4-BE49-F238E27FC236}">
                <a16:creationId xmlns:a16="http://schemas.microsoft.com/office/drawing/2014/main" id="{8C1C7F17-61BE-42E9-B29B-123FF28D4C5D}"/>
              </a:ext>
            </a:extLst>
          </p:cNvPr>
          <p:cNvSpPr/>
          <p:nvPr/>
        </p:nvSpPr>
        <p:spPr>
          <a:xfrm>
            <a:off x="1965821" y="3261309"/>
            <a:ext cx="9626383" cy="1089529"/>
          </a:xfrm>
          <a:prstGeom prst="rect">
            <a:avLst/>
          </a:prstGeom>
        </p:spPr>
        <p:txBody>
          <a:bodyPr wrap="square">
            <a:spAutoFit/>
          </a:bodyPr>
          <a:lstStyle/>
          <a:p>
            <a:pPr lvl="0">
              <a:lnSpc>
                <a:spcPct val="90000"/>
              </a:lnSpc>
            </a:pPr>
            <a:r>
              <a:rPr lang="pt-BR">
                <a:solidFill>
                  <a:srgbClr val="414141"/>
                </a:solidFill>
                <a:latin typeface="Roboto"/>
                <a:ea typeface="Roboto"/>
                <a:cs typeface="Roboto"/>
                <a:sym typeface="Roboto"/>
              </a:rPr>
              <a:t>Além das credenciais de acesso, como a chave liberada para cada cliente, aqui vai os filtros que deverão ser utilizados nas consultas. Para saber todos os filtros disponíveis é importante ler a documentação disponibilizada para cada WebService, pois lá tem o detalhamento das chamadas e retornos.</a:t>
            </a:r>
          </a:p>
        </p:txBody>
      </p:sp>
      <p:sp>
        <p:nvSpPr>
          <p:cNvPr id="32" name="Retângulo 31">
            <a:extLst>
              <a:ext uri="{FF2B5EF4-FFF2-40B4-BE49-F238E27FC236}">
                <a16:creationId xmlns:a16="http://schemas.microsoft.com/office/drawing/2014/main" id="{3C81B873-9673-4EDF-B773-F5860E1B1B35}"/>
              </a:ext>
            </a:extLst>
          </p:cNvPr>
          <p:cNvSpPr/>
          <p:nvPr/>
        </p:nvSpPr>
        <p:spPr>
          <a:xfrm>
            <a:off x="1970739" y="4643408"/>
            <a:ext cx="4771041" cy="410882"/>
          </a:xfrm>
          <a:prstGeom prst="rect">
            <a:avLst/>
          </a:prstGeom>
        </p:spPr>
        <p:txBody>
          <a:bodyPr wrap="square">
            <a:spAutoFit/>
          </a:bodyPr>
          <a:lstStyle/>
          <a:p>
            <a:pPr lvl="0">
              <a:lnSpc>
                <a:spcPct val="90000"/>
              </a:lnSpc>
            </a:pPr>
            <a:r>
              <a:rPr lang="pt-BR" sz="2300" b="1">
                <a:solidFill>
                  <a:srgbClr val="280A3C"/>
                </a:solidFill>
                <a:latin typeface="Dosis"/>
                <a:ea typeface="Dosis"/>
                <a:cs typeface="Dosis"/>
                <a:sym typeface="Dosis"/>
              </a:rPr>
              <a:t>Retornos</a:t>
            </a:r>
          </a:p>
        </p:txBody>
      </p:sp>
      <p:sp>
        <p:nvSpPr>
          <p:cNvPr id="33" name="Retângulo 32">
            <a:extLst>
              <a:ext uri="{FF2B5EF4-FFF2-40B4-BE49-F238E27FC236}">
                <a16:creationId xmlns:a16="http://schemas.microsoft.com/office/drawing/2014/main" id="{637DAB42-59D1-4CD6-B34D-90BFDEB92628}"/>
              </a:ext>
            </a:extLst>
          </p:cNvPr>
          <p:cNvSpPr/>
          <p:nvPr/>
        </p:nvSpPr>
        <p:spPr>
          <a:xfrm>
            <a:off x="1970738" y="5036846"/>
            <a:ext cx="9626383" cy="840230"/>
          </a:xfrm>
          <a:prstGeom prst="rect">
            <a:avLst/>
          </a:prstGeom>
        </p:spPr>
        <p:txBody>
          <a:bodyPr wrap="square">
            <a:spAutoFit/>
          </a:bodyPr>
          <a:lstStyle/>
          <a:p>
            <a:pPr lvl="0">
              <a:lnSpc>
                <a:spcPct val="90000"/>
              </a:lnSpc>
            </a:pPr>
            <a:r>
              <a:rPr lang="pt-BR">
                <a:solidFill>
                  <a:srgbClr val="414141"/>
                </a:solidFill>
                <a:latin typeface="Roboto"/>
                <a:ea typeface="Roboto"/>
                <a:cs typeface="Roboto"/>
                <a:sym typeface="Roboto"/>
              </a:rPr>
              <a:t>É o resultado da chamada com os filtros aplicados, neste caso é uma listagem direta da base de dados da loja pesquisada. Dentro do formato que esta descrito na documentação do WebService. A informação de retorno é em tempo real, sem estruturas intermediarias.</a:t>
            </a:r>
          </a:p>
        </p:txBody>
      </p:sp>
      <p:pic>
        <p:nvPicPr>
          <p:cNvPr id="34" name="Imagem 33" descr="Uma imagem contendo texto, desenho&#10;&#10;Descrição gerada automaticamente">
            <a:extLst>
              <a:ext uri="{FF2B5EF4-FFF2-40B4-BE49-F238E27FC236}">
                <a16:creationId xmlns:a16="http://schemas.microsoft.com/office/drawing/2014/main" id="{E4E9E759-2477-4290-B114-E1140F22B17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469680" y="2763904"/>
            <a:ext cx="590400" cy="590400"/>
          </a:xfrm>
          <a:prstGeom prst="rect">
            <a:avLst/>
          </a:prstGeom>
        </p:spPr>
      </p:pic>
      <p:pic>
        <p:nvPicPr>
          <p:cNvPr id="35" name="Imagem 34" descr="Uma imagem contendo desenho&#10;&#10;Descrição gerada automaticamente">
            <a:extLst>
              <a:ext uri="{FF2B5EF4-FFF2-40B4-BE49-F238E27FC236}">
                <a16:creationId xmlns:a16="http://schemas.microsoft.com/office/drawing/2014/main" id="{1F7CDBF2-E943-4AA4-874F-E73D01C12C0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469680" y="4544927"/>
            <a:ext cx="590400" cy="590400"/>
          </a:xfrm>
          <a:prstGeom prst="rect">
            <a:avLst/>
          </a:prstGeom>
        </p:spPr>
      </p:pic>
    </p:spTree>
    <p:extLst>
      <p:ext uri="{BB962C8B-B14F-4D97-AF65-F5344CB8AC3E}">
        <p14:creationId xmlns:p14="http://schemas.microsoft.com/office/powerpoint/2010/main" val="42546685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1000"/>
                                        <p:tgtEl>
                                          <p:spTgt spid="32"/>
                                        </p:tgtEl>
                                      </p:cBhvr>
                                    </p:animEffect>
                                    <p:anim calcmode="lin" valueType="num">
                                      <p:cBhvr>
                                        <p:cTn id="25" dur="1000" fill="hold"/>
                                        <p:tgtEl>
                                          <p:spTgt spid="32"/>
                                        </p:tgtEl>
                                        <p:attrNameLst>
                                          <p:attrName>ppt_x</p:attrName>
                                        </p:attrNameLst>
                                      </p:cBhvr>
                                      <p:tavLst>
                                        <p:tav tm="0">
                                          <p:val>
                                            <p:strVal val="#ppt_x"/>
                                          </p:val>
                                        </p:tav>
                                        <p:tav tm="100000">
                                          <p:val>
                                            <p:strVal val="#ppt_x"/>
                                          </p:val>
                                        </p:tav>
                                      </p:tavLst>
                                    </p:anim>
                                    <p:anim calcmode="lin" valueType="num">
                                      <p:cBhvr>
                                        <p:cTn id="26" dur="10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1000"/>
                                        <p:tgtEl>
                                          <p:spTgt spid="33"/>
                                        </p:tgtEl>
                                      </p:cBhvr>
                                    </p:animEffect>
                                    <p:anim calcmode="lin" valueType="num">
                                      <p:cBhvr>
                                        <p:cTn id="30" dur="1000" fill="hold"/>
                                        <p:tgtEl>
                                          <p:spTgt spid="33"/>
                                        </p:tgtEl>
                                        <p:attrNameLst>
                                          <p:attrName>ppt_x</p:attrName>
                                        </p:attrNameLst>
                                      </p:cBhvr>
                                      <p:tavLst>
                                        <p:tav tm="0">
                                          <p:val>
                                            <p:strVal val="#ppt_x"/>
                                          </p:val>
                                        </p:tav>
                                        <p:tav tm="100000">
                                          <p:val>
                                            <p:strVal val="#ppt_x"/>
                                          </p:val>
                                        </p:tav>
                                      </p:tavLst>
                                    </p:anim>
                                    <p:anim calcmode="lin" valueType="num">
                                      <p:cBhvr>
                                        <p:cTn id="31" dur="1000" fill="hold"/>
                                        <p:tgtEl>
                                          <p:spTgt spid="33"/>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1000"/>
                                        <p:tgtEl>
                                          <p:spTgt spid="35"/>
                                        </p:tgtEl>
                                      </p:cBhvr>
                                    </p:animEffect>
                                    <p:anim calcmode="lin" valueType="num">
                                      <p:cBhvr>
                                        <p:cTn id="35" dur="1000" fill="hold"/>
                                        <p:tgtEl>
                                          <p:spTgt spid="35"/>
                                        </p:tgtEl>
                                        <p:attrNameLst>
                                          <p:attrName>ppt_x</p:attrName>
                                        </p:attrNameLst>
                                      </p:cBhvr>
                                      <p:tavLst>
                                        <p:tav tm="0">
                                          <p:val>
                                            <p:strVal val="#ppt_x"/>
                                          </p:val>
                                        </p:tav>
                                        <p:tav tm="100000">
                                          <p:val>
                                            <p:strVal val="#ppt_x"/>
                                          </p:val>
                                        </p:tav>
                                      </p:tavLst>
                                    </p:anim>
                                    <p:anim calcmode="lin" valueType="num">
                                      <p:cBhvr>
                                        <p:cTn id="3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texto, silhueta&#10;&#10;Descrição gerada automaticamente">
            <a:extLst>
              <a:ext uri="{FF2B5EF4-FFF2-40B4-BE49-F238E27FC236}">
                <a16:creationId xmlns:a16="http://schemas.microsoft.com/office/drawing/2014/main" id="{244F501A-35CC-4774-A0FE-6FB9F4DF03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72652" y="0"/>
            <a:ext cx="10019348" cy="5992463"/>
          </a:xfrm>
          <a:prstGeom prst="rect">
            <a:avLst/>
          </a:prstGeom>
        </p:spPr>
      </p:pic>
      <p:pic>
        <p:nvPicPr>
          <p:cNvPr id="11" name="Imagem 10" descr="Uma imagem contendo silhueta&#10;&#10;Descrição gerada automaticamente">
            <a:extLst>
              <a:ext uri="{FF2B5EF4-FFF2-40B4-BE49-F238E27FC236}">
                <a16:creationId xmlns:a16="http://schemas.microsoft.com/office/drawing/2014/main" id="{C0D4538A-B02B-4857-B0BC-930C755BEAA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5900"/>
          <a:stretch/>
        </p:blipFill>
        <p:spPr>
          <a:xfrm>
            <a:off x="0" y="2763904"/>
            <a:ext cx="2456120" cy="4122611"/>
          </a:xfrm>
          <a:prstGeom prst="rect">
            <a:avLst/>
          </a:prstGeom>
        </p:spPr>
      </p:pic>
      <p:sp>
        <p:nvSpPr>
          <p:cNvPr id="14" name="Retângulo: Cantos Arredondados 13">
            <a:extLst>
              <a:ext uri="{FF2B5EF4-FFF2-40B4-BE49-F238E27FC236}">
                <a16:creationId xmlns:a16="http://schemas.microsoft.com/office/drawing/2014/main" id="{74514B6D-6BCD-4804-A51E-298E02329BBA}"/>
              </a:ext>
            </a:extLst>
          </p:cNvPr>
          <p:cNvSpPr/>
          <p:nvPr/>
        </p:nvSpPr>
        <p:spPr>
          <a:xfrm>
            <a:off x="1970738" y="864251"/>
            <a:ext cx="8048609" cy="762000"/>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Elipse 14">
            <a:extLst>
              <a:ext uri="{FF2B5EF4-FFF2-40B4-BE49-F238E27FC236}">
                <a16:creationId xmlns:a16="http://schemas.microsoft.com/office/drawing/2014/main" id="{6BD0633C-1B6B-47FC-903B-59169752984C}"/>
              </a:ext>
            </a:extLst>
          </p:cNvPr>
          <p:cNvSpPr/>
          <p:nvPr/>
        </p:nvSpPr>
        <p:spPr>
          <a:xfrm>
            <a:off x="11141801" y="208045"/>
            <a:ext cx="699720" cy="69972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7" name="Conector reto 16">
            <a:extLst>
              <a:ext uri="{FF2B5EF4-FFF2-40B4-BE49-F238E27FC236}">
                <a16:creationId xmlns:a16="http://schemas.microsoft.com/office/drawing/2014/main" id="{833FDF4E-3FCC-4B2E-BA5A-6A687238EE51}"/>
              </a:ext>
            </a:extLst>
          </p:cNvPr>
          <p:cNvCxnSpPr>
            <a:cxnSpLocks/>
          </p:cNvCxnSpPr>
          <p:nvPr/>
        </p:nvCxnSpPr>
        <p:spPr>
          <a:xfrm flipV="1">
            <a:off x="-278131" y="864251"/>
            <a:ext cx="1487334" cy="910495"/>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20" name="Imagem 19">
            <a:extLst>
              <a:ext uri="{FF2B5EF4-FFF2-40B4-BE49-F238E27FC236}">
                <a16:creationId xmlns:a16="http://schemas.microsoft.com/office/drawing/2014/main" id="{94818D85-2AC0-4515-808E-AE5CBE7012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2486600" y="787372"/>
            <a:ext cx="2163413" cy="121253"/>
          </a:xfrm>
          <a:prstGeom prst="rect">
            <a:avLst/>
          </a:prstGeom>
        </p:spPr>
      </p:pic>
      <p:sp>
        <p:nvSpPr>
          <p:cNvPr id="21" name="Retângulo 20">
            <a:extLst>
              <a:ext uri="{FF2B5EF4-FFF2-40B4-BE49-F238E27FC236}">
                <a16:creationId xmlns:a16="http://schemas.microsoft.com/office/drawing/2014/main" id="{89DA6527-1867-4251-81D2-C09A3004A9AC}"/>
              </a:ext>
            </a:extLst>
          </p:cNvPr>
          <p:cNvSpPr/>
          <p:nvPr/>
        </p:nvSpPr>
        <p:spPr>
          <a:xfrm>
            <a:off x="2486600" y="907765"/>
            <a:ext cx="7122913" cy="707886"/>
          </a:xfrm>
          <a:prstGeom prst="rect">
            <a:avLst/>
          </a:prstGeom>
        </p:spPr>
        <p:txBody>
          <a:bodyPr wrap="square">
            <a:spAutoFit/>
          </a:bodyPr>
          <a:lstStyle/>
          <a:p>
            <a:pPr algn="ctr"/>
            <a:r>
              <a:rPr lang="pt-BR" sz="4000">
                <a:solidFill>
                  <a:schemeClr val="bg1"/>
                </a:solidFill>
                <a:latin typeface="Dosis ExtraBold" pitchFamily="2" charset="0"/>
              </a:rPr>
              <a:t>Objetivos do WebService</a:t>
            </a:r>
          </a:p>
        </p:txBody>
      </p:sp>
      <p:sp>
        <p:nvSpPr>
          <p:cNvPr id="25" name="Retângulo 24">
            <a:extLst>
              <a:ext uri="{FF2B5EF4-FFF2-40B4-BE49-F238E27FC236}">
                <a16:creationId xmlns:a16="http://schemas.microsoft.com/office/drawing/2014/main" id="{F230A708-47C1-401D-8B58-58A2E9FCB672}"/>
              </a:ext>
            </a:extLst>
          </p:cNvPr>
          <p:cNvSpPr/>
          <p:nvPr/>
        </p:nvSpPr>
        <p:spPr>
          <a:xfrm>
            <a:off x="1609837" y="1777139"/>
            <a:ext cx="5541238" cy="553998"/>
          </a:xfrm>
          <a:prstGeom prst="rect">
            <a:avLst/>
          </a:prstGeom>
        </p:spPr>
        <p:txBody>
          <a:bodyPr wrap="square">
            <a:spAutoFit/>
          </a:bodyPr>
          <a:lstStyle/>
          <a:p>
            <a:r>
              <a:rPr lang="pt-BR" sz="3000">
                <a:solidFill>
                  <a:srgbClr val="411E5A"/>
                </a:solidFill>
                <a:latin typeface="Dosis ExtraBold" pitchFamily="2" charset="0"/>
              </a:rPr>
              <a:t>Para que serve?</a:t>
            </a:r>
          </a:p>
        </p:txBody>
      </p:sp>
      <p:pic>
        <p:nvPicPr>
          <p:cNvPr id="27" name="Google Shape;680;p106">
            <a:extLst>
              <a:ext uri="{FF2B5EF4-FFF2-40B4-BE49-F238E27FC236}">
                <a16:creationId xmlns:a16="http://schemas.microsoft.com/office/drawing/2014/main" id="{75AE5007-D3EA-4E99-A72F-47C70CE2E408}"/>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10828800" y="5940000"/>
            <a:ext cx="1114425" cy="723900"/>
          </a:xfrm>
          <a:prstGeom prst="rect">
            <a:avLst/>
          </a:prstGeom>
          <a:noFill/>
          <a:ln>
            <a:noFill/>
          </a:ln>
        </p:spPr>
      </p:pic>
      <p:sp>
        <p:nvSpPr>
          <p:cNvPr id="18" name="Retângulo 17">
            <a:extLst>
              <a:ext uri="{FF2B5EF4-FFF2-40B4-BE49-F238E27FC236}">
                <a16:creationId xmlns:a16="http://schemas.microsoft.com/office/drawing/2014/main" id="{966324EB-8F6C-4329-8011-4B1D9F8B06A7}"/>
              </a:ext>
            </a:extLst>
          </p:cNvPr>
          <p:cNvSpPr/>
          <p:nvPr/>
        </p:nvSpPr>
        <p:spPr>
          <a:xfrm>
            <a:off x="1956017" y="2390547"/>
            <a:ext cx="4771041" cy="410882"/>
          </a:xfrm>
          <a:prstGeom prst="rect">
            <a:avLst/>
          </a:prstGeom>
        </p:spPr>
        <p:txBody>
          <a:bodyPr wrap="square">
            <a:spAutoFit/>
          </a:bodyPr>
          <a:lstStyle/>
          <a:p>
            <a:pPr lvl="0">
              <a:lnSpc>
                <a:spcPct val="90000"/>
              </a:lnSpc>
            </a:pPr>
            <a:r>
              <a:rPr lang="pt-BR" sz="2300" b="1">
                <a:solidFill>
                  <a:srgbClr val="280A3C"/>
                </a:solidFill>
                <a:latin typeface="Dosis"/>
                <a:ea typeface="Dosis"/>
                <a:cs typeface="Dosis"/>
                <a:sym typeface="Dosis"/>
              </a:rPr>
              <a:t>Facilidade no formato de integração</a:t>
            </a:r>
          </a:p>
        </p:txBody>
      </p:sp>
      <p:pic>
        <p:nvPicPr>
          <p:cNvPr id="31" name="Imagem 30" descr="Uma imagem contendo desenho&#10;&#10;Descrição gerada automaticamente">
            <a:extLst>
              <a:ext uri="{FF2B5EF4-FFF2-40B4-BE49-F238E27FC236}">
                <a16:creationId xmlns:a16="http://schemas.microsoft.com/office/drawing/2014/main" id="{AA30CFEC-D0F7-4355-9016-57F4FB37D4D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464129" y="3476135"/>
            <a:ext cx="590931" cy="590931"/>
          </a:xfrm>
          <a:prstGeom prst="rect">
            <a:avLst/>
          </a:prstGeom>
        </p:spPr>
      </p:pic>
      <p:pic>
        <p:nvPicPr>
          <p:cNvPr id="34" name="Imagem 33" descr="Uma imagem contendo desenho&#10;&#10;Descrição gerada automaticamente">
            <a:extLst>
              <a:ext uri="{FF2B5EF4-FFF2-40B4-BE49-F238E27FC236}">
                <a16:creationId xmlns:a16="http://schemas.microsoft.com/office/drawing/2014/main" id="{A832E75C-A9D4-4C94-8F8C-F8B77B78A0B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464129" y="2357637"/>
            <a:ext cx="590931" cy="597497"/>
          </a:xfrm>
          <a:prstGeom prst="rect">
            <a:avLst/>
          </a:prstGeom>
        </p:spPr>
      </p:pic>
      <p:sp>
        <p:nvSpPr>
          <p:cNvPr id="35" name="Retângulo 34">
            <a:extLst>
              <a:ext uri="{FF2B5EF4-FFF2-40B4-BE49-F238E27FC236}">
                <a16:creationId xmlns:a16="http://schemas.microsoft.com/office/drawing/2014/main" id="{0150A430-6095-4688-8614-47ABC1CEC172}"/>
              </a:ext>
            </a:extLst>
          </p:cNvPr>
          <p:cNvSpPr/>
          <p:nvPr/>
        </p:nvSpPr>
        <p:spPr>
          <a:xfrm>
            <a:off x="1956016" y="2783985"/>
            <a:ext cx="9626383" cy="840230"/>
          </a:xfrm>
          <a:prstGeom prst="rect">
            <a:avLst/>
          </a:prstGeom>
        </p:spPr>
        <p:txBody>
          <a:bodyPr wrap="square">
            <a:spAutoFit/>
          </a:bodyPr>
          <a:lstStyle/>
          <a:p>
            <a:pPr lvl="0">
              <a:lnSpc>
                <a:spcPct val="90000"/>
              </a:lnSpc>
            </a:pPr>
            <a:r>
              <a:rPr lang="pt-BR">
                <a:solidFill>
                  <a:srgbClr val="414141"/>
                </a:solidFill>
                <a:latin typeface="Roboto"/>
                <a:ea typeface="Roboto"/>
                <a:cs typeface="Roboto"/>
                <a:sym typeface="Roboto"/>
              </a:rPr>
              <a:t>Foi desenvolvido no formato de API(WebService) para facilitar a forma de entendimento e também permitir o acesso de qualquer lugar, acompanhando as tendências do mercado atual.</a:t>
            </a:r>
          </a:p>
        </p:txBody>
      </p:sp>
      <p:sp>
        <p:nvSpPr>
          <p:cNvPr id="36" name="Retângulo 35">
            <a:extLst>
              <a:ext uri="{FF2B5EF4-FFF2-40B4-BE49-F238E27FC236}">
                <a16:creationId xmlns:a16="http://schemas.microsoft.com/office/drawing/2014/main" id="{A56A6292-240E-4615-B196-6C1CC3592B87}"/>
              </a:ext>
            </a:extLst>
          </p:cNvPr>
          <p:cNvSpPr/>
          <p:nvPr/>
        </p:nvSpPr>
        <p:spPr>
          <a:xfrm>
            <a:off x="1960934" y="3575881"/>
            <a:ext cx="4771041" cy="410882"/>
          </a:xfrm>
          <a:prstGeom prst="rect">
            <a:avLst/>
          </a:prstGeom>
        </p:spPr>
        <p:txBody>
          <a:bodyPr wrap="square">
            <a:spAutoFit/>
          </a:bodyPr>
          <a:lstStyle/>
          <a:p>
            <a:pPr lvl="0">
              <a:lnSpc>
                <a:spcPct val="90000"/>
              </a:lnSpc>
            </a:pPr>
            <a:r>
              <a:rPr lang="pt-BR" sz="2300" b="1">
                <a:solidFill>
                  <a:srgbClr val="280A3C"/>
                </a:solidFill>
                <a:latin typeface="Dosis"/>
                <a:ea typeface="Dosis"/>
                <a:cs typeface="Dosis"/>
                <a:sym typeface="Dosis"/>
              </a:rPr>
              <a:t>Acesso em tempo real</a:t>
            </a:r>
          </a:p>
        </p:txBody>
      </p:sp>
      <p:sp>
        <p:nvSpPr>
          <p:cNvPr id="38" name="Retângulo 37">
            <a:extLst>
              <a:ext uri="{FF2B5EF4-FFF2-40B4-BE49-F238E27FC236}">
                <a16:creationId xmlns:a16="http://schemas.microsoft.com/office/drawing/2014/main" id="{0275E32E-6667-443F-892E-A0D02B52C4B5}"/>
              </a:ext>
            </a:extLst>
          </p:cNvPr>
          <p:cNvSpPr/>
          <p:nvPr/>
        </p:nvSpPr>
        <p:spPr>
          <a:xfrm>
            <a:off x="1960933" y="3969319"/>
            <a:ext cx="9626383" cy="590931"/>
          </a:xfrm>
          <a:prstGeom prst="rect">
            <a:avLst/>
          </a:prstGeom>
        </p:spPr>
        <p:txBody>
          <a:bodyPr wrap="square">
            <a:spAutoFit/>
          </a:bodyPr>
          <a:lstStyle/>
          <a:p>
            <a:pPr lvl="0">
              <a:lnSpc>
                <a:spcPct val="90000"/>
              </a:lnSpc>
            </a:pPr>
            <a:r>
              <a:rPr lang="pt-BR">
                <a:solidFill>
                  <a:srgbClr val="414141"/>
                </a:solidFill>
                <a:latin typeface="Roboto"/>
                <a:ea typeface="Roboto"/>
                <a:cs typeface="Roboto"/>
                <a:sym typeface="Roboto"/>
              </a:rPr>
              <a:t>O WebService permite extração e inclusão de dados em tempo real, direto da base da loja, sem estrutura intermediárias.</a:t>
            </a:r>
          </a:p>
        </p:txBody>
      </p:sp>
      <p:sp>
        <p:nvSpPr>
          <p:cNvPr id="39" name="Retângulo 38">
            <a:extLst>
              <a:ext uri="{FF2B5EF4-FFF2-40B4-BE49-F238E27FC236}">
                <a16:creationId xmlns:a16="http://schemas.microsoft.com/office/drawing/2014/main" id="{DE06F297-3F45-47FA-B738-B46C2CF1F885}"/>
              </a:ext>
            </a:extLst>
          </p:cNvPr>
          <p:cNvSpPr/>
          <p:nvPr/>
        </p:nvSpPr>
        <p:spPr>
          <a:xfrm>
            <a:off x="1965849" y="4533356"/>
            <a:ext cx="4771041" cy="410882"/>
          </a:xfrm>
          <a:prstGeom prst="rect">
            <a:avLst/>
          </a:prstGeom>
        </p:spPr>
        <p:txBody>
          <a:bodyPr wrap="square">
            <a:spAutoFit/>
          </a:bodyPr>
          <a:lstStyle/>
          <a:p>
            <a:pPr lvl="0">
              <a:lnSpc>
                <a:spcPct val="90000"/>
              </a:lnSpc>
            </a:pPr>
            <a:r>
              <a:rPr lang="pt-BR" sz="2300" b="1">
                <a:solidFill>
                  <a:srgbClr val="280A3C"/>
                </a:solidFill>
                <a:latin typeface="Dosis"/>
                <a:ea typeface="Dosis"/>
                <a:cs typeface="Dosis"/>
                <a:sym typeface="Dosis"/>
              </a:rPr>
              <a:t>Segurança</a:t>
            </a:r>
          </a:p>
        </p:txBody>
      </p:sp>
      <p:sp>
        <p:nvSpPr>
          <p:cNvPr id="40" name="Retângulo 39">
            <a:extLst>
              <a:ext uri="{FF2B5EF4-FFF2-40B4-BE49-F238E27FC236}">
                <a16:creationId xmlns:a16="http://schemas.microsoft.com/office/drawing/2014/main" id="{2126A5A9-2624-424C-B9E2-35B85BF7575A}"/>
              </a:ext>
            </a:extLst>
          </p:cNvPr>
          <p:cNvSpPr/>
          <p:nvPr/>
        </p:nvSpPr>
        <p:spPr>
          <a:xfrm>
            <a:off x="1965848" y="4910016"/>
            <a:ext cx="9626383" cy="590931"/>
          </a:xfrm>
          <a:prstGeom prst="rect">
            <a:avLst/>
          </a:prstGeom>
        </p:spPr>
        <p:txBody>
          <a:bodyPr wrap="square">
            <a:spAutoFit/>
          </a:bodyPr>
          <a:lstStyle/>
          <a:p>
            <a:pPr lvl="0">
              <a:lnSpc>
                <a:spcPct val="90000"/>
              </a:lnSpc>
            </a:pPr>
            <a:r>
              <a:rPr lang="pt-BR">
                <a:solidFill>
                  <a:srgbClr val="414141"/>
                </a:solidFill>
                <a:latin typeface="Roboto"/>
                <a:ea typeface="Roboto"/>
                <a:cs typeface="Roboto"/>
                <a:sym typeface="Roboto"/>
              </a:rPr>
              <a:t>Com o WebService cada cliente tem sua chave (token), que permite acessar sua base de dados do </a:t>
            </a:r>
            <a:r>
              <a:rPr lang="pt-BR" err="1">
                <a:solidFill>
                  <a:srgbClr val="414141"/>
                </a:solidFill>
                <a:latin typeface="Roboto"/>
                <a:ea typeface="Roboto"/>
                <a:cs typeface="Roboto"/>
                <a:sym typeface="Roboto"/>
              </a:rPr>
              <a:t>MicrovixERP</a:t>
            </a:r>
            <a:r>
              <a:rPr lang="pt-BR">
                <a:solidFill>
                  <a:srgbClr val="414141"/>
                </a:solidFill>
                <a:latin typeface="Roboto"/>
                <a:ea typeface="Roboto"/>
                <a:cs typeface="Roboto"/>
                <a:sym typeface="Roboto"/>
              </a:rPr>
              <a:t>.</a:t>
            </a:r>
          </a:p>
        </p:txBody>
      </p:sp>
      <p:pic>
        <p:nvPicPr>
          <p:cNvPr id="41" name="Imagem 40">
            <a:extLst>
              <a:ext uri="{FF2B5EF4-FFF2-40B4-BE49-F238E27FC236}">
                <a16:creationId xmlns:a16="http://schemas.microsoft.com/office/drawing/2014/main" id="{CF5E583E-DCAD-4E32-9DC8-0F24F0BBBF7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64128" y="4420922"/>
            <a:ext cx="590932" cy="590932"/>
          </a:xfrm>
          <a:prstGeom prst="rect">
            <a:avLst/>
          </a:prstGeom>
        </p:spPr>
      </p:pic>
      <p:sp>
        <p:nvSpPr>
          <p:cNvPr id="42" name="Retângulo 41">
            <a:extLst>
              <a:ext uri="{FF2B5EF4-FFF2-40B4-BE49-F238E27FC236}">
                <a16:creationId xmlns:a16="http://schemas.microsoft.com/office/drawing/2014/main" id="{4056B3D7-6387-49E4-87E1-323B361EBE71}"/>
              </a:ext>
            </a:extLst>
          </p:cNvPr>
          <p:cNvSpPr/>
          <p:nvPr/>
        </p:nvSpPr>
        <p:spPr>
          <a:xfrm>
            <a:off x="1967247" y="5465933"/>
            <a:ext cx="4771041" cy="410882"/>
          </a:xfrm>
          <a:prstGeom prst="rect">
            <a:avLst/>
          </a:prstGeom>
        </p:spPr>
        <p:txBody>
          <a:bodyPr wrap="square">
            <a:spAutoFit/>
          </a:bodyPr>
          <a:lstStyle/>
          <a:p>
            <a:pPr lvl="0">
              <a:lnSpc>
                <a:spcPct val="90000"/>
              </a:lnSpc>
            </a:pPr>
            <a:r>
              <a:rPr lang="pt-BR" sz="2300" b="1">
                <a:solidFill>
                  <a:srgbClr val="280A3C"/>
                </a:solidFill>
                <a:latin typeface="Dosis"/>
                <a:ea typeface="Dosis"/>
                <a:cs typeface="Dosis"/>
                <a:sym typeface="Dosis"/>
              </a:rPr>
              <a:t>Melhorias</a:t>
            </a:r>
          </a:p>
        </p:txBody>
      </p:sp>
      <p:sp>
        <p:nvSpPr>
          <p:cNvPr id="43" name="Retângulo 42">
            <a:extLst>
              <a:ext uri="{FF2B5EF4-FFF2-40B4-BE49-F238E27FC236}">
                <a16:creationId xmlns:a16="http://schemas.microsoft.com/office/drawing/2014/main" id="{F874E03C-C966-48B3-91E5-B487A9382DDB}"/>
              </a:ext>
            </a:extLst>
          </p:cNvPr>
          <p:cNvSpPr/>
          <p:nvPr/>
        </p:nvSpPr>
        <p:spPr>
          <a:xfrm>
            <a:off x="1967246" y="5842593"/>
            <a:ext cx="9626383" cy="590931"/>
          </a:xfrm>
          <a:prstGeom prst="rect">
            <a:avLst/>
          </a:prstGeom>
        </p:spPr>
        <p:txBody>
          <a:bodyPr wrap="square">
            <a:spAutoFit/>
          </a:bodyPr>
          <a:lstStyle/>
          <a:p>
            <a:pPr lvl="0">
              <a:lnSpc>
                <a:spcPct val="90000"/>
              </a:lnSpc>
            </a:pPr>
            <a:r>
              <a:rPr lang="pt-BR">
                <a:solidFill>
                  <a:srgbClr val="414141"/>
                </a:solidFill>
                <a:latin typeface="Roboto"/>
                <a:ea typeface="Roboto"/>
                <a:cs typeface="Roboto"/>
                <a:sym typeface="Roboto"/>
              </a:rPr>
              <a:t>Atualização de melhorias automaticamente no WebService, sendo uma versão única para todos os clientes Microvix.</a:t>
            </a:r>
          </a:p>
        </p:txBody>
      </p:sp>
      <p:pic>
        <p:nvPicPr>
          <p:cNvPr id="44" name="Imagem 43">
            <a:extLst>
              <a:ext uri="{FF2B5EF4-FFF2-40B4-BE49-F238E27FC236}">
                <a16:creationId xmlns:a16="http://schemas.microsoft.com/office/drawing/2014/main" id="{36577833-9586-4FD3-854B-B2398DCF37A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464128" y="5366793"/>
            <a:ext cx="590400" cy="590400"/>
          </a:xfrm>
          <a:prstGeom prst="rect">
            <a:avLst/>
          </a:prstGeom>
        </p:spPr>
      </p:pic>
    </p:spTree>
    <p:extLst>
      <p:ext uri="{BB962C8B-B14F-4D97-AF65-F5344CB8AC3E}">
        <p14:creationId xmlns:p14="http://schemas.microsoft.com/office/powerpoint/2010/main" val="2412303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ppt_x"/>
                                          </p:val>
                                        </p:tav>
                                        <p:tav tm="100000">
                                          <p:val>
                                            <p:strVal val="#ppt_x"/>
                                          </p:val>
                                        </p:tav>
                                      </p:tavLst>
                                    </p:anim>
                                    <p:anim calcmode="lin" valueType="num">
                                      <p:cBhvr additive="base">
                                        <p:cTn id="22" dur="500" fill="hold"/>
                                        <p:tgtEl>
                                          <p:spTgt spid="31"/>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ppt_x"/>
                                          </p:val>
                                        </p:tav>
                                        <p:tav tm="100000">
                                          <p:val>
                                            <p:strVal val="#ppt_x"/>
                                          </p:val>
                                        </p:tav>
                                      </p:tavLst>
                                    </p:anim>
                                    <p:anim calcmode="lin" valueType="num">
                                      <p:cBhvr additive="base">
                                        <p:cTn id="26" dur="500" fill="hold"/>
                                        <p:tgtEl>
                                          <p:spTgt spid="3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ppt_x"/>
                                          </p:val>
                                        </p:tav>
                                        <p:tav tm="100000">
                                          <p:val>
                                            <p:strVal val="#ppt_x"/>
                                          </p:val>
                                        </p:tav>
                                      </p:tavLst>
                                    </p:anim>
                                    <p:anim calcmode="lin" valueType="num">
                                      <p:cBhvr additive="base">
                                        <p:cTn id="3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ppt_x"/>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ppt_x"/>
                                          </p:val>
                                        </p:tav>
                                        <p:tav tm="100000">
                                          <p:val>
                                            <p:strVal val="#ppt_x"/>
                                          </p:val>
                                        </p:tav>
                                      </p:tavLst>
                                    </p:anim>
                                    <p:anim calcmode="lin" valueType="num">
                                      <p:cBhvr additive="base">
                                        <p:cTn id="40" dur="500" fill="hold"/>
                                        <p:tgtEl>
                                          <p:spTgt spid="4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ppt_x"/>
                                          </p:val>
                                        </p:tav>
                                        <p:tav tm="100000">
                                          <p:val>
                                            <p:strVal val="#ppt_x"/>
                                          </p:val>
                                        </p:tav>
                                      </p:tavLst>
                                    </p:anim>
                                    <p:anim calcmode="lin" valueType="num">
                                      <p:cBhvr additive="base">
                                        <p:cTn id="44"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fill="hold"/>
                                        <p:tgtEl>
                                          <p:spTgt spid="44"/>
                                        </p:tgtEl>
                                        <p:attrNameLst>
                                          <p:attrName>ppt_x</p:attrName>
                                        </p:attrNameLst>
                                      </p:cBhvr>
                                      <p:tavLst>
                                        <p:tav tm="0">
                                          <p:val>
                                            <p:strVal val="#ppt_x"/>
                                          </p:val>
                                        </p:tav>
                                        <p:tav tm="100000">
                                          <p:val>
                                            <p:strVal val="#ppt_x"/>
                                          </p:val>
                                        </p:tav>
                                      </p:tavLst>
                                    </p:anim>
                                    <p:anim calcmode="lin" valueType="num">
                                      <p:cBhvr additive="base">
                                        <p:cTn id="50" dur="500" fill="hold"/>
                                        <p:tgtEl>
                                          <p:spTgt spid="4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ppt_x"/>
                                          </p:val>
                                        </p:tav>
                                        <p:tav tm="100000">
                                          <p:val>
                                            <p:strVal val="#ppt_x"/>
                                          </p:val>
                                        </p:tav>
                                      </p:tavLst>
                                    </p:anim>
                                    <p:anim calcmode="lin" valueType="num">
                                      <p:cBhvr additive="base">
                                        <p:cTn id="54" dur="500" fill="hold"/>
                                        <p:tgtEl>
                                          <p:spTgt spid="4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 calcmode="lin" valueType="num">
                                      <p:cBhvr additive="base">
                                        <p:cTn id="57" dur="500" fill="hold"/>
                                        <p:tgtEl>
                                          <p:spTgt spid="43"/>
                                        </p:tgtEl>
                                        <p:attrNameLst>
                                          <p:attrName>ppt_x</p:attrName>
                                        </p:attrNameLst>
                                      </p:cBhvr>
                                      <p:tavLst>
                                        <p:tav tm="0">
                                          <p:val>
                                            <p:strVal val="#ppt_x"/>
                                          </p:val>
                                        </p:tav>
                                        <p:tav tm="100000">
                                          <p:val>
                                            <p:strVal val="#ppt_x"/>
                                          </p:val>
                                        </p:tav>
                                      </p:tavLst>
                                    </p:anim>
                                    <p:anim calcmode="lin" valueType="num">
                                      <p:cBhvr additive="base">
                                        <p:cTn id="5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5" grpId="0"/>
      <p:bldP spid="36" grpId="0"/>
      <p:bldP spid="38" grpId="0"/>
      <p:bldP spid="39" grpId="0"/>
      <p:bldP spid="40" grpId="0"/>
      <p:bldP spid="42" grpId="0"/>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comida, desenho&#10;&#10;Descrição gerada automaticamente">
            <a:extLst>
              <a:ext uri="{FF2B5EF4-FFF2-40B4-BE49-F238E27FC236}">
                <a16:creationId xmlns:a16="http://schemas.microsoft.com/office/drawing/2014/main" id="{384DA227-19D8-4974-98ED-6906776D63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1" name="Imagem 10" descr="Uma imagem contendo silhueta, texto&#10;&#10;Descrição gerada automaticamente">
            <a:extLst>
              <a:ext uri="{FF2B5EF4-FFF2-40B4-BE49-F238E27FC236}">
                <a16:creationId xmlns:a16="http://schemas.microsoft.com/office/drawing/2014/main" id="{5ADD962A-B6B6-4D50-9A52-5425E30917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38776" y="-2"/>
            <a:ext cx="4505516" cy="6228588"/>
          </a:xfrm>
          <a:prstGeom prst="rect">
            <a:avLst/>
          </a:prstGeom>
        </p:spPr>
      </p:pic>
      <p:pic>
        <p:nvPicPr>
          <p:cNvPr id="13" name="Imagem 12">
            <a:extLst>
              <a:ext uri="{FF2B5EF4-FFF2-40B4-BE49-F238E27FC236}">
                <a16:creationId xmlns:a16="http://schemas.microsoft.com/office/drawing/2014/main" id="{BDC1175A-94F8-4E3C-9AA1-02166CFD15C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1"/>
            <a:ext cx="9372600" cy="6858000"/>
          </a:xfrm>
          <a:prstGeom prst="rect">
            <a:avLst/>
          </a:prstGeom>
        </p:spPr>
      </p:pic>
      <p:sp>
        <p:nvSpPr>
          <p:cNvPr id="28" name="Elipse 27">
            <a:extLst>
              <a:ext uri="{FF2B5EF4-FFF2-40B4-BE49-F238E27FC236}">
                <a16:creationId xmlns:a16="http://schemas.microsoft.com/office/drawing/2014/main" id="{0FF92D51-D21A-403C-AE6D-EA4A842BD710}"/>
              </a:ext>
            </a:extLst>
          </p:cNvPr>
          <p:cNvSpPr/>
          <p:nvPr/>
        </p:nvSpPr>
        <p:spPr>
          <a:xfrm>
            <a:off x="1186899" y="2476500"/>
            <a:ext cx="485843" cy="485843"/>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9" name="Conector reto 28">
            <a:extLst>
              <a:ext uri="{FF2B5EF4-FFF2-40B4-BE49-F238E27FC236}">
                <a16:creationId xmlns:a16="http://schemas.microsoft.com/office/drawing/2014/main" id="{BF8D3078-ADCA-430E-BCB8-B8D32A6F7DB4}"/>
              </a:ext>
            </a:extLst>
          </p:cNvPr>
          <p:cNvCxnSpPr>
            <a:cxnSpLocks/>
          </p:cNvCxnSpPr>
          <p:nvPr/>
        </p:nvCxnSpPr>
        <p:spPr>
          <a:xfrm flipV="1">
            <a:off x="-338138" y="3131719"/>
            <a:ext cx="2299350" cy="1432214"/>
          </a:xfrm>
          <a:prstGeom prst="line">
            <a:avLst/>
          </a:prstGeom>
          <a:ln w="5080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30" name="Elipse 29">
            <a:extLst>
              <a:ext uri="{FF2B5EF4-FFF2-40B4-BE49-F238E27FC236}">
                <a16:creationId xmlns:a16="http://schemas.microsoft.com/office/drawing/2014/main" id="{65E5CE51-20F8-4FA5-99A6-EEBEBC8C2A1E}"/>
              </a:ext>
            </a:extLst>
          </p:cNvPr>
          <p:cNvSpPr/>
          <p:nvPr/>
        </p:nvSpPr>
        <p:spPr>
          <a:xfrm>
            <a:off x="9698335" y="4201769"/>
            <a:ext cx="774313" cy="774313"/>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31" name="Conector reto 30">
            <a:extLst>
              <a:ext uri="{FF2B5EF4-FFF2-40B4-BE49-F238E27FC236}">
                <a16:creationId xmlns:a16="http://schemas.microsoft.com/office/drawing/2014/main" id="{69AFD918-03FD-451F-8A7E-307FE1D97A9E}"/>
              </a:ext>
            </a:extLst>
          </p:cNvPr>
          <p:cNvCxnSpPr>
            <a:cxnSpLocks/>
          </p:cNvCxnSpPr>
          <p:nvPr/>
        </p:nvCxnSpPr>
        <p:spPr>
          <a:xfrm flipV="1">
            <a:off x="5905267" y="265350"/>
            <a:ext cx="2299350" cy="1432214"/>
          </a:xfrm>
          <a:prstGeom prst="line">
            <a:avLst/>
          </a:prstGeom>
          <a:ln w="50800" cap="rnd">
            <a:gradFill flip="none" rotWithShape="1">
              <a:gsLst>
                <a:gs pos="0">
                  <a:srgbClr val="6E4B87"/>
                </a:gs>
                <a:gs pos="100000">
                  <a:srgbClr val="280A3C"/>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34" name="Retângulo 33">
            <a:extLst>
              <a:ext uri="{FF2B5EF4-FFF2-40B4-BE49-F238E27FC236}">
                <a16:creationId xmlns:a16="http://schemas.microsoft.com/office/drawing/2014/main" id="{AE1CEE4B-B7CA-4E86-BA93-08C23F145A00}"/>
              </a:ext>
            </a:extLst>
          </p:cNvPr>
          <p:cNvSpPr/>
          <p:nvPr/>
        </p:nvSpPr>
        <p:spPr>
          <a:xfrm>
            <a:off x="814056" y="3847826"/>
            <a:ext cx="5541238" cy="707886"/>
          </a:xfrm>
          <a:prstGeom prst="rect">
            <a:avLst/>
          </a:prstGeom>
        </p:spPr>
        <p:txBody>
          <a:bodyPr wrap="square">
            <a:spAutoFit/>
          </a:bodyPr>
          <a:lstStyle/>
          <a:p>
            <a:pPr algn="r"/>
            <a:r>
              <a:rPr lang="pt-BR" sz="4000">
                <a:gradFill>
                  <a:gsLst>
                    <a:gs pos="0">
                      <a:srgbClr val="FFB200"/>
                    </a:gs>
                    <a:gs pos="100000">
                      <a:srgbClr val="F0462D"/>
                    </a:gs>
                  </a:gsLst>
                  <a:path path="circle">
                    <a:fillToRect l="100000" t="100000"/>
                  </a:path>
                </a:gradFill>
                <a:latin typeface="Dosis ExtraBold" pitchFamily="2" charset="0"/>
              </a:rPr>
              <a:t>Ofertas de WebService</a:t>
            </a:r>
          </a:p>
        </p:txBody>
      </p:sp>
      <p:sp>
        <p:nvSpPr>
          <p:cNvPr id="35" name="Retângulo 34">
            <a:extLst>
              <a:ext uri="{FF2B5EF4-FFF2-40B4-BE49-F238E27FC236}">
                <a16:creationId xmlns:a16="http://schemas.microsoft.com/office/drawing/2014/main" id="{7449F7F2-566B-4FAF-A4D2-806C9071003C}"/>
              </a:ext>
            </a:extLst>
          </p:cNvPr>
          <p:cNvSpPr/>
          <p:nvPr/>
        </p:nvSpPr>
        <p:spPr>
          <a:xfrm>
            <a:off x="2611894" y="4501469"/>
            <a:ext cx="3743400" cy="861774"/>
          </a:xfrm>
          <a:prstGeom prst="rect">
            <a:avLst/>
          </a:prstGeom>
        </p:spPr>
        <p:txBody>
          <a:bodyPr wrap="square">
            <a:spAutoFit/>
          </a:bodyPr>
          <a:lstStyle/>
          <a:p>
            <a:pPr algn="r"/>
            <a:r>
              <a:rPr lang="pt-BR" sz="2500">
                <a:solidFill>
                  <a:schemeClr val="bg1"/>
                </a:solidFill>
                <a:latin typeface="Dosis ExtraBold" pitchFamily="2" charset="0"/>
              </a:rPr>
              <a:t>Quais Ofertas existem hoje para o Microvix</a:t>
            </a:r>
          </a:p>
        </p:txBody>
      </p:sp>
      <p:pic>
        <p:nvPicPr>
          <p:cNvPr id="14" name="Google Shape;665;p104">
            <a:extLst>
              <a:ext uri="{FF2B5EF4-FFF2-40B4-BE49-F238E27FC236}">
                <a16:creationId xmlns:a16="http://schemas.microsoft.com/office/drawing/2014/main" id="{7583F31B-2895-0C46-A263-9593074259FC}"/>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10827120" y="220912"/>
            <a:ext cx="1114425" cy="723900"/>
          </a:xfrm>
          <a:prstGeom prst="rect">
            <a:avLst/>
          </a:prstGeom>
          <a:noFill/>
          <a:ln>
            <a:noFill/>
          </a:ln>
        </p:spPr>
      </p:pic>
    </p:spTree>
    <p:extLst>
      <p:ext uri="{BB962C8B-B14F-4D97-AF65-F5344CB8AC3E}">
        <p14:creationId xmlns:p14="http://schemas.microsoft.com/office/powerpoint/2010/main" val="26229291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texto, silhueta&#10;&#10;Descrição gerada automaticamente">
            <a:extLst>
              <a:ext uri="{FF2B5EF4-FFF2-40B4-BE49-F238E27FC236}">
                <a16:creationId xmlns:a16="http://schemas.microsoft.com/office/drawing/2014/main" id="{244F501A-35CC-4774-A0FE-6FB9F4DF03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72652" y="0"/>
            <a:ext cx="10019348" cy="5992463"/>
          </a:xfrm>
          <a:prstGeom prst="rect">
            <a:avLst/>
          </a:prstGeom>
        </p:spPr>
      </p:pic>
      <p:pic>
        <p:nvPicPr>
          <p:cNvPr id="11" name="Imagem 10" descr="Uma imagem contendo silhueta&#10;&#10;Descrição gerada automaticamente">
            <a:extLst>
              <a:ext uri="{FF2B5EF4-FFF2-40B4-BE49-F238E27FC236}">
                <a16:creationId xmlns:a16="http://schemas.microsoft.com/office/drawing/2014/main" id="{C0D4538A-B02B-4857-B0BC-930C755BEAA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5900"/>
          <a:stretch/>
        </p:blipFill>
        <p:spPr>
          <a:xfrm>
            <a:off x="0" y="2763904"/>
            <a:ext cx="2456120" cy="4122611"/>
          </a:xfrm>
          <a:prstGeom prst="rect">
            <a:avLst/>
          </a:prstGeom>
        </p:spPr>
      </p:pic>
      <p:sp>
        <p:nvSpPr>
          <p:cNvPr id="14" name="Retângulo: Cantos Arredondados 13">
            <a:extLst>
              <a:ext uri="{FF2B5EF4-FFF2-40B4-BE49-F238E27FC236}">
                <a16:creationId xmlns:a16="http://schemas.microsoft.com/office/drawing/2014/main" id="{74514B6D-6BCD-4804-A51E-298E02329BBA}"/>
              </a:ext>
            </a:extLst>
          </p:cNvPr>
          <p:cNvSpPr/>
          <p:nvPr/>
        </p:nvSpPr>
        <p:spPr>
          <a:xfrm>
            <a:off x="1970738" y="864251"/>
            <a:ext cx="8048609" cy="762000"/>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Elipse 14">
            <a:extLst>
              <a:ext uri="{FF2B5EF4-FFF2-40B4-BE49-F238E27FC236}">
                <a16:creationId xmlns:a16="http://schemas.microsoft.com/office/drawing/2014/main" id="{6BD0633C-1B6B-47FC-903B-59169752984C}"/>
              </a:ext>
            </a:extLst>
          </p:cNvPr>
          <p:cNvSpPr/>
          <p:nvPr/>
        </p:nvSpPr>
        <p:spPr>
          <a:xfrm>
            <a:off x="11141801" y="208045"/>
            <a:ext cx="699720" cy="69972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7" name="Conector reto 16">
            <a:extLst>
              <a:ext uri="{FF2B5EF4-FFF2-40B4-BE49-F238E27FC236}">
                <a16:creationId xmlns:a16="http://schemas.microsoft.com/office/drawing/2014/main" id="{833FDF4E-3FCC-4B2E-BA5A-6A687238EE51}"/>
              </a:ext>
            </a:extLst>
          </p:cNvPr>
          <p:cNvCxnSpPr>
            <a:cxnSpLocks/>
          </p:cNvCxnSpPr>
          <p:nvPr/>
        </p:nvCxnSpPr>
        <p:spPr>
          <a:xfrm flipV="1">
            <a:off x="-278131" y="864251"/>
            <a:ext cx="1487334" cy="910495"/>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20" name="Imagem 19">
            <a:extLst>
              <a:ext uri="{FF2B5EF4-FFF2-40B4-BE49-F238E27FC236}">
                <a16:creationId xmlns:a16="http://schemas.microsoft.com/office/drawing/2014/main" id="{94818D85-2AC0-4515-808E-AE5CBE7012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2486600" y="787372"/>
            <a:ext cx="2163413" cy="121253"/>
          </a:xfrm>
          <a:prstGeom prst="rect">
            <a:avLst/>
          </a:prstGeom>
        </p:spPr>
      </p:pic>
      <p:sp>
        <p:nvSpPr>
          <p:cNvPr id="21" name="Retângulo 20">
            <a:extLst>
              <a:ext uri="{FF2B5EF4-FFF2-40B4-BE49-F238E27FC236}">
                <a16:creationId xmlns:a16="http://schemas.microsoft.com/office/drawing/2014/main" id="{89DA6527-1867-4251-81D2-C09A3004A9AC}"/>
              </a:ext>
            </a:extLst>
          </p:cNvPr>
          <p:cNvSpPr/>
          <p:nvPr/>
        </p:nvSpPr>
        <p:spPr>
          <a:xfrm>
            <a:off x="2456120" y="907765"/>
            <a:ext cx="7070265" cy="707886"/>
          </a:xfrm>
          <a:prstGeom prst="rect">
            <a:avLst/>
          </a:prstGeom>
        </p:spPr>
        <p:txBody>
          <a:bodyPr wrap="square">
            <a:spAutoFit/>
          </a:bodyPr>
          <a:lstStyle/>
          <a:p>
            <a:pPr algn="ctr"/>
            <a:r>
              <a:rPr lang="pt-BR" sz="4000">
                <a:solidFill>
                  <a:schemeClr val="bg1"/>
                </a:solidFill>
                <a:latin typeface="Dosis ExtraBold" pitchFamily="2" charset="0"/>
              </a:rPr>
              <a:t>Ofertas do WebService</a:t>
            </a:r>
          </a:p>
        </p:txBody>
      </p:sp>
      <p:pic>
        <p:nvPicPr>
          <p:cNvPr id="27" name="Google Shape;680;p106">
            <a:extLst>
              <a:ext uri="{FF2B5EF4-FFF2-40B4-BE49-F238E27FC236}">
                <a16:creationId xmlns:a16="http://schemas.microsoft.com/office/drawing/2014/main" id="{75AE5007-D3EA-4E99-A72F-47C70CE2E408}"/>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10828800" y="5940000"/>
            <a:ext cx="1114425" cy="723900"/>
          </a:xfrm>
          <a:prstGeom prst="rect">
            <a:avLst/>
          </a:prstGeom>
          <a:noFill/>
          <a:ln>
            <a:noFill/>
          </a:ln>
        </p:spPr>
      </p:pic>
      <p:sp>
        <p:nvSpPr>
          <p:cNvPr id="18" name="Retângulo 17">
            <a:extLst>
              <a:ext uri="{FF2B5EF4-FFF2-40B4-BE49-F238E27FC236}">
                <a16:creationId xmlns:a16="http://schemas.microsoft.com/office/drawing/2014/main" id="{4E87A12D-7D03-4D01-930A-D02071B6EFB7}"/>
              </a:ext>
            </a:extLst>
          </p:cNvPr>
          <p:cNvSpPr/>
          <p:nvPr/>
        </p:nvSpPr>
        <p:spPr>
          <a:xfrm>
            <a:off x="1965822" y="1745650"/>
            <a:ext cx="4771041" cy="410882"/>
          </a:xfrm>
          <a:prstGeom prst="rect">
            <a:avLst/>
          </a:prstGeom>
        </p:spPr>
        <p:txBody>
          <a:bodyPr wrap="square">
            <a:spAutoFit/>
          </a:bodyPr>
          <a:lstStyle/>
          <a:p>
            <a:pPr lvl="0">
              <a:lnSpc>
                <a:spcPct val="90000"/>
              </a:lnSpc>
            </a:pPr>
            <a:r>
              <a:rPr lang="pt-BR" sz="2300" b="1">
                <a:solidFill>
                  <a:srgbClr val="280A3C"/>
                </a:solidFill>
                <a:latin typeface="Dosis"/>
                <a:ea typeface="Dosis"/>
                <a:cs typeface="Dosis"/>
                <a:sym typeface="Dosis"/>
              </a:rPr>
              <a:t>WebService B2C</a:t>
            </a:r>
          </a:p>
        </p:txBody>
      </p:sp>
      <p:sp>
        <p:nvSpPr>
          <p:cNvPr id="19" name="Retângulo 18">
            <a:extLst>
              <a:ext uri="{FF2B5EF4-FFF2-40B4-BE49-F238E27FC236}">
                <a16:creationId xmlns:a16="http://schemas.microsoft.com/office/drawing/2014/main" id="{7BB08112-4AFD-4C82-AA7E-D9614374D400}"/>
              </a:ext>
            </a:extLst>
          </p:cNvPr>
          <p:cNvSpPr/>
          <p:nvPr/>
        </p:nvSpPr>
        <p:spPr>
          <a:xfrm>
            <a:off x="1965821" y="2139088"/>
            <a:ext cx="9626383" cy="1477328"/>
          </a:xfrm>
          <a:prstGeom prst="rect">
            <a:avLst/>
          </a:prstGeom>
        </p:spPr>
        <p:txBody>
          <a:bodyPr wrap="square">
            <a:spAutoFit/>
          </a:bodyPr>
          <a:lstStyle/>
          <a:p>
            <a:r>
              <a:rPr lang="pt-BR">
                <a:solidFill>
                  <a:srgbClr val="414141"/>
                </a:solidFill>
                <a:latin typeface="Roboto" panose="02000000000000000000" pitchFamily="2" charset="0"/>
                <a:ea typeface="Roboto" panose="02000000000000000000" pitchFamily="2" charset="0"/>
              </a:rPr>
              <a:t>Esta oferta foi criada para facilitar o processo de integração de uma plataforma de e-Commerce (loja virtual) com o </a:t>
            </a:r>
            <a:r>
              <a:rPr lang="pt-BR" err="1">
                <a:solidFill>
                  <a:srgbClr val="414141"/>
                </a:solidFill>
                <a:latin typeface="Roboto" panose="02000000000000000000" pitchFamily="2" charset="0"/>
                <a:ea typeface="Roboto" panose="02000000000000000000" pitchFamily="2" charset="0"/>
              </a:rPr>
              <a:t>MicrovixERP</a:t>
            </a:r>
            <a:r>
              <a:rPr lang="pt-BR">
                <a:solidFill>
                  <a:srgbClr val="414141"/>
                </a:solidFill>
                <a:latin typeface="Roboto" panose="02000000000000000000" pitchFamily="2" charset="0"/>
                <a:ea typeface="Roboto" panose="02000000000000000000" pitchFamily="2" charset="0"/>
              </a:rPr>
              <a:t>, onde é possível extrair as informações do </a:t>
            </a:r>
            <a:r>
              <a:rPr lang="pt-BR" err="1">
                <a:solidFill>
                  <a:srgbClr val="414141"/>
                </a:solidFill>
                <a:latin typeface="Roboto" panose="02000000000000000000" pitchFamily="2" charset="0"/>
                <a:ea typeface="Roboto" panose="02000000000000000000" pitchFamily="2" charset="0"/>
              </a:rPr>
              <a:t>MicrovixERP</a:t>
            </a:r>
            <a:r>
              <a:rPr lang="pt-BR">
                <a:solidFill>
                  <a:srgbClr val="414141"/>
                </a:solidFill>
                <a:latin typeface="Roboto" panose="02000000000000000000" pitchFamily="2" charset="0"/>
                <a:ea typeface="Roboto" panose="02000000000000000000" pitchFamily="2" charset="0"/>
              </a:rPr>
              <a:t> para a plataforma de e-Commerce e também enviar informações da plataforma de e-Commerce para o </a:t>
            </a:r>
            <a:r>
              <a:rPr lang="pt-BR" err="1">
                <a:solidFill>
                  <a:srgbClr val="414141"/>
                </a:solidFill>
                <a:latin typeface="Roboto" panose="02000000000000000000" pitchFamily="2" charset="0"/>
                <a:ea typeface="Roboto" panose="02000000000000000000" pitchFamily="2" charset="0"/>
              </a:rPr>
              <a:t>MicrovixERP</a:t>
            </a:r>
            <a:r>
              <a:rPr lang="pt-BR">
                <a:solidFill>
                  <a:srgbClr val="414141"/>
                </a:solidFill>
                <a:latin typeface="Roboto" panose="02000000000000000000" pitchFamily="2" charset="0"/>
                <a:ea typeface="Roboto" panose="02000000000000000000" pitchFamily="2" charset="0"/>
              </a:rPr>
              <a:t>. Esta oferta se limita somente a produtos disponíveis para loja virtual.</a:t>
            </a:r>
          </a:p>
        </p:txBody>
      </p:sp>
      <p:sp>
        <p:nvSpPr>
          <p:cNvPr id="22" name="Retângulo 21">
            <a:extLst>
              <a:ext uri="{FF2B5EF4-FFF2-40B4-BE49-F238E27FC236}">
                <a16:creationId xmlns:a16="http://schemas.microsoft.com/office/drawing/2014/main" id="{E3D1B443-9303-49FB-972B-E116000278C6}"/>
              </a:ext>
            </a:extLst>
          </p:cNvPr>
          <p:cNvSpPr/>
          <p:nvPr/>
        </p:nvSpPr>
        <p:spPr>
          <a:xfrm>
            <a:off x="1970739" y="3620943"/>
            <a:ext cx="4771041" cy="410882"/>
          </a:xfrm>
          <a:prstGeom prst="rect">
            <a:avLst/>
          </a:prstGeom>
        </p:spPr>
        <p:txBody>
          <a:bodyPr wrap="square">
            <a:spAutoFit/>
          </a:bodyPr>
          <a:lstStyle/>
          <a:p>
            <a:pPr lvl="0">
              <a:lnSpc>
                <a:spcPct val="90000"/>
              </a:lnSpc>
            </a:pPr>
            <a:r>
              <a:rPr lang="pt-BR" sz="2300" b="1">
                <a:solidFill>
                  <a:srgbClr val="280A3C"/>
                </a:solidFill>
                <a:latin typeface="Dosis"/>
                <a:ea typeface="Dosis"/>
                <a:cs typeface="Dosis"/>
                <a:sym typeface="Dosis"/>
              </a:rPr>
              <a:t>WebService de Saída Padrão</a:t>
            </a:r>
          </a:p>
        </p:txBody>
      </p:sp>
      <p:sp>
        <p:nvSpPr>
          <p:cNvPr id="24" name="Retângulo 23">
            <a:extLst>
              <a:ext uri="{FF2B5EF4-FFF2-40B4-BE49-F238E27FC236}">
                <a16:creationId xmlns:a16="http://schemas.microsoft.com/office/drawing/2014/main" id="{5FB2FF6A-FE2B-4758-8809-24157AC5A695}"/>
              </a:ext>
            </a:extLst>
          </p:cNvPr>
          <p:cNvSpPr/>
          <p:nvPr/>
        </p:nvSpPr>
        <p:spPr>
          <a:xfrm>
            <a:off x="1970738" y="4014381"/>
            <a:ext cx="9626383" cy="1089529"/>
          </a:xfrm>
          <a:prstGeom prst="rect">
            <a:avLst/>
          </a:prstGeom>
        </p:spPr>
        <p:txBody>
          <a:bodyPr wrap="square">
            <a:spAutoFit/>
          </a:bodyPr>
          <a:lstStyle/>
          <a:p>
            <a:pPr lvl="0">
              <a:lnSpc>
                <a:spcPct val="90000"/>
              </a:lnSpc>
            </a:pPr>
            <a:r>
              <a:rPr lang="pt-BR">
                <a:solidFill>
                  <a:srgbClr val="414141"/>
                </a:solidFill>
                <a:latin typeface="Roboto"/>
                <a:ea typeface="Roboto"/>
                <a:cs typeface="Roboto"/>
                <a:sym typeface="Roboto"/>
              </a:rPr>
              <a:t>Esta oferta foi criada para quando o cliente precisa extrair os dados das bases de suas lojas, para alimentar um outro sistema ou um BI ou uma plataforma que necessite algum dado especifico das lojas. Esta oferta expõe toda base do cliente, mas serve somente para saída de dados do Microvix. </a:t>
            </a:r>
          </a:p>
        </p:txBody>
      </p:sp>
      <p:pic>
        <p:nvPicPr>
          <p:cNvPr id="30" name="Imagem 29" descr="Uma imagem contendo desenho&#10;&#10;Descrição gerada automaticamente">
            <a:extLst>
              <a:ext uri="{FF2B5EF4-FFF2-40B4-BE49-F238E27FC236}">
                <a16:creationId xmlns:a16="http://schemas.microsoft.com/office/drawing/2014/main" id="{EF116142-58E7-4ED0-841A-4867071F692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467912" y="1609676"/>
            <a:ext cx="590400" cy="590400"/>
          </a:xfrm>
          <a:prstGeom prst="rect">
            <a:avLst/>
          </a:prstGeom>
        </p:spPr>
      </p:pic>
      <p:pic>
        <p:nvPicPr>
          <p:cNvPr id="31" name="Imagem 30" descr="Uma imagem contendo desenho&#10;&#10;Descrição gerada automaticamente">
            <a:extLst>
              <a:ext uri="{FF2B5EF4-FFF2-40B4-BE49-F238E27FC236}">
                <a16:creationId xmlns:a16="http://schemas.microsoft.com/office/drawing/2014/main" id="{49BF75A7-EEE8-4261-BAA5-E0929EC3ACBB}"/>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467912" y="3511242"/>
            <a:ext cx="590400" cy="590400"/>
          </a:xfrm>
          <a:prstGeom prst="rect">
            <a:avLst/>
          </a:prstGeom>
        </p:spPr>
      </p:pic>
      <p:sp>
        <p:nvSpPr>
          <p:cNvPr id="32" name="Retângulo 31">
            <a:extLst>
              <a:ext uri="{FF2B5EF4-FFF2-40B4-BE49-F238E27FC236}">
                <a16:creationId xmlns:a16="http://schemas.microsoft.com/office/drawing/2014/main" id="{D7335D71-15F2-4A48-812E-F263BAAF3548}"/>
              </a:ext>
            </a:extLst>
          </p:cNvPr>
          <p:cNvSpPr/>
          <p:nvPr/>
        </p:nvSpPr>
        <p:spPr>
          <a:xfrm>
            <a:off x="1965822" y="5055755"/>
            <a:ext cx="4771041" cy="410882"/>
          </a:xfrm>
          <a:prstGeom prst="rect">
            <a:avLst/>
          </a:prstGeom>
        </p:spPr>
        <p:txBody>
          <a:bodyPr wrap="square">
            <a:spAutoFit/>
          </a:bodyPr>
          <a:lstStyle/>
          <a:p>
            <a:pPr lvl="0">
              <a:lnSpc>
                <a:spcPct val="90000"/>
              </a:lnSpc>
            </a:pPr>
            <a:r>
              <a:rPr lang="pt-BR" sz="2300" b="1">
                <a:solidFill>
                  <a:srgbClr val="280A3C"/>
                </a:solidFill>
                <a:latin typeface="Dosis"/>
                <a:ea typeface="Dosis"/>
                <a:cs typeface="Dosis"/>
                <a:sym typeface="Dosis"/>
              </a:rPr>
              <a:t>WebService de Entrada Padrão</a:t>
            </a:r>
          </a:p>
        </p:txBody>
      </p:sp>
      <p:sp>
        <p:nvSpPr>
          <p:cNvPr id="33" name="Retângulo 32">
            <a:extLst>
              <a:ext uri="{FF2B5EF4-FFF2-40B4-BE49-F238E27FC236}">
                <a16:creationId xmlns:a16="http://schemas.microsoft.com/office/drawing/2014/main" id="{A99FE971-284F-4D55-BA0C-3F5DBFB7986B}"/>
              </a:ext>
            </a:extLst>
          </p:cNvPr>
          <p:cNvSpPr/>
          <p:nvPr/>
        </p:nvSpPr>
        <p:spPr>
          <a:xfrm>
            <a:off x="1965821" y="5449193"/>
            <a:ext cx="9626383" cy="840230"/>
          </a:xfrm>
          <a:prstGeom prst="rect">
            <a:avLst/>
          </a:prstGeom>
        </p:spPr>
        <p:txBody>
          <a:bodyPr wrap="square">
            <a:spAutoFit/>
          </a:bodyPr>
          <a:lstStyle/>
          <a:p>
            <a:pPr lvl="0">
              <a:lnSpc>
                <a:spcPct val="90000"/>
              </a:lnSpc>
            </a:pPr>
            <a:r>
              <a:rPr lang="pt-BR">
                <a:solidFill>
                  <a:srgbClr val="414141"/>
                </a:solidFill>
                <a:latin typeface="Roboto"/>
                <a:ea typeface="Roboto"/>
                <a:cs typeface="Roboto"/>
                <a:sym typeface="Roboto"/>
              </a:rPr>
              <a:t>Esta oferta foi criada para quando o cliente precisa incluir informações no Microvix, onde outro sistema vai enviar. Atualmente só permitimos a entrada de informação no Microvix para: Produtos, Estrutura </a:t>
            </a:r>
            <a:r>
              <a:rPr lang="pt-BR" err="1">
                <a:solidFill>
                  <a:srgbClr val="414141"/>
                </a:solidFill>
                <a:latin typeface="Roboto"/>
                <a:ea typeface="Roboto"/>
                <a:cs typeface="Roboto"/>
                <a:sym typeface="Roboto"/>
              </a:rPr>
              <a:t>Mercadologica</a:t>
            </a:r>
            <a:r>
              <a:rPr lang="pt-BR">
                <a:solidFill>
                  <a:srgbClr val="414141"/>
                </a:solidFill>
                <a:latin typeface="Roboto"/>
                <a:ea typeface="Roboto"/>
                <a:cs typeface="Roboto"/>
                <a:sym typeface="Roboto"/>
              </a:rPr>
              <a:t>, Preços, Pedidos de Compra e Pedidos de Venda.</a:t>
            </a:r>
          </a:p>
        </p:txBody>
      </p:sp>
      <p:pic>
        <p:nvPicPr>
          <p:cNvPr id="34" name="Imagem 33">
            <a:extLst>
              <a:ext uri="{FF2B5EF4-FFF2-40B4-BE49-F238E27FC236}">
                <a16:creationId xmlns:a16="http://schemas.microsoft.com/office/drawing/2014/main" id="{27F54D61-9631-400C-B0A8-8274B3E00D40}"/>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67912" y="4965996"/>
            <a:ext cx="590400" cy="590400"/>
          </a:xfrm>
          <a:prstGeom prst="rect">
            <a:avLst/>
          </a:prstGeom>
        </p:spPr>
      </p:pic>
    </p:spTree>
    <p:extLst>
      <p:ext uri="{BB962C8B-B14F-4D97-AF65-F5344CB8AC3E}">
        <p14:creationId xmlns:p14="http://schemas.microsoft.com/office/powerpoint/2010/main" val="21819916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1000"/>
                                        <p:tgtEl>
                                          <p:spTgt spid="31"/>
                                        </p:tgtEl>
                                      </p:cBhvr>
                                    </p:animEffect>
                                    <p:anim calcmode="lin" valueType="num">
                                      <p:cBhvr>
                                        <p:cTn id="25" dur="1000" fill="hold"/>
                                        <p:tgtEl>
                                          <p:spTgt spid="31"/>
                                        </p:tgtEl>
                                        <p:attrNameLst>
                                          <p:attrName>ppt_x</p:attrName>
                                        </p:attrNameLst>
                                      </p:cBhvr>
                                      <p:tavLst>
                                        <p:tav tm="0">
                                          <p:val>
                                            <p:strVal val="#ppt_x"/>
                                          </p:val>
                                        </p:tav>
                                        <p:tav tm="100000">
                                          <p:val>
                                            <p:strVal val="#ppt_x"/>
                                          </p:val>
                                        </p:tav>
                                      </p:tavLst>
                                    </p:anim>
                                    <p:anim calcmode="lin" valueType="num">
                                      <p:cBhvr>
                                        <p:cTn id="26" dur="1000" fill="hold"/>
                                        <p:tgtEl>
                                          <p:spTgt spid="3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000"/>
                                        <p:tgtEl>
                                          <p:spTgt spid="24"/>
                                        </p:tgtEl>
                                      </p:cBhvr>
                                    </p:animEffect>
                                    <p:anim calcmode="lin" valueType="num">
                                      <p:cBhvr>
                                        <p:cTn id="35" dur="1000" fill="hold"/>
                                        <p:tgtEl>
                                          <p:spTgt spid="24"/>
                                        </p:tgtEl>
                                        <p:attrNameLst>
                                          <p:attrName>ppt_x</p:attrName>
                                        </p:attrNameLst>
                                      </p:cBhvr>
                                      <p:tavLst>
                                        <p:tav tm="0">
                                          <p:val>
                                            <p:strVal val="#ppt_x"/>
                                          </p:val>
                                        </p:tav>
                                        <p:tav tm="100000">
                                          <p:val>
                                            <p:strVal val="#ppt_x"/>
                                          </p:val>
                                        </p:tav>
                                      </p:tavLst>
                                    </p:anim>
                                    <p:anim calcmode="lin" valueType="num">
                                      <p:cBhvr>
                                        <p:cTn id="3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000"/>
                                        <p:tgtEl>
                                          <p:spTgt spid="34"/>
                                        </p:tgtEl>
                                      </p:cBhvr>
                                    </p:animEffect>
                                    <p:anim calcmode="lin" valueType="num">
                                      <p:cBhvr>
                                        <p:cTn id="42" dur="1000" fill="hold"/>
                                        <p:tgtEl>
                                          <p:spTgt spid="34"/>
                                        </p:tgtEl>
                                        <p:attrNameLst>
                                          <p:attrName>ppt_x</p:attrName>
                                        </p:attrNameLst>
                                      </p:cBhvr>
                                      <p:tavLst>
                                        <p:tav tm="0">
                                          <p:val>
                                            <p:strVal val="#ppt_x"/>
                                          </p:val>
                                        </p:tav>
                                        <p:tav tm="100000">
                                          <p:val>
                                            <p:strVal val="#ppt_x"/>
                                          </p:val>
                                        </p:tav>
                                      </p:tavLst>
                                    </p:anim>
                                    <p:anim calcmode="lin" valueType="num">
                                      <p:cBhvr>
                                        <p:cTn id="43" dur="1000" fill="hold"/>
                                        <p:tgtEl>
                                          <p:spTgt spid="3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1000"/>
                                        <p:tgtEl>
                                          <p:spTgt spid="32"/>
                                        </p:tgtEl>
                                      </p:cBhvr>
                                    </p:animEffect>
                                    <p:anim calcmode="lin" valueType="num">
                                      <p:cBhvr>
                                        <p:cTn id="47" dur="1000" fill="hold"/>
                                        <p:tgtEl>
                                          <p:spTgt spid="32"/>
                                        </p:tgtEl>
                                        <p:attrNameLst>
                                          <p:attrName>ppt_x</p:attrName>
                                        </p:attrNameLst>
                                      </p:cBhvr>
                                      <p:tavLst>
                                        <p:tav tm="0">
                                          <p:val>
                                            <p:strVal val="#ppt_x"/>
                                          </p:val>
                                        </p:tav>
                                        <p:tav tm="100000">
                                          <p:val>
                                            <p:strVal val="#ppt_x"/>
                                          </p:val>
                                        </p:tav>
                                      </p:tavLst>
                                    </p:anim>
                                    <p:anim calcmode="lin" valueType="num">
                                      <p:cBhvr>
                                        <p:cTn id="48" dur="1000" fill="hold"/>
                                        <p:tgtEl>
                                          <p:spTgt spid="3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1000"/>
                                        <p:tgtEl>
                                          <p:spTgt spid="33"/>
                                        </p:tgtEl>
                                      </p:cBhvr>
                                    </p:animEffect>
                                    <p:anim calcmode="lin" valueType="num">
                                      <p:cBhvr>
                                        <p:cTn id="52" dur="1000" fill="hold"/>
                                        <p:tgtEl>
                                          <p:spTgt spid="33"/>
                                        </p:tgtEl>
                                        <p:attrNameLst>
                                          <p:attrName>ppt_x</p:attrName>
                                        </p:attrNameLst>
                                      </p:cBhvr>
                                      <p:tavLst>
                                        <p:tav tm="0">
                                          <p:val>
                                            <p:strVal val="#ppt_x"/>
                                          </p:val>
                                        </p:tav>
                                        <p:tav tm="100000">
                                          <p:val>
                                            <p:strVal val="#ppt_x"/>
                                          </p:val>
                                        </p:tav>
                                      </p:tavLst>
                                    </p:anim>
                                    <p:anim calcmode="lin" valueType="num">
                                      <p:cBhvr>
                                        <p:cTn id="53"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P spid="24" grpId="0"/>
      <p:bldP spid="32"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descr="Uma imagem contendo texto, silhueta&#10;&#10;Descrição gerada automaticamente">
            <a:extLst>
              <a:ext uri="{FF2B5EF4-FFF2-40B4-BE49-F238E27FC236}">
                <a16:creationId xmlns:a16="http://schemas.microsoft.com/office/drawing/2014/main" id="{244F501A-35CC-4774-A0FE-6FB9F4DF03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72652" y="0"/>
            <a:ext cx="10019348" cy="5992463"/>
          </a:xfrm>
          <a:prstGeom prst="rect">
            <a:avLst/>
          </a:prstGeom>
        </p:spPr>
      </p:pic>
      <p:pic>
        <p:nvPicPr>
          <p:cNvPr id="11" name="Imagem 10" descr="Uma imagem contendo silhueta&#10;&#10;Descrição gerada automaticamente">
            <a:extLst>
              <a:ext uri="{FF2B5EF4-FFF2-40B4-BE49-F238E27FC236}">
                <a16:creationId xmlns:a16="http://schemas.microsoft.com/office/drawing/2014/main" id="{C0D4538A-B02B-4857-B0BC-930C755BEAA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5900"/>
          <a:stretch/>
        </p:blipFill>
        <p:spPr>
          <a:xfrm>
            <a:off x="0" y="2763904"/>
            <a:ext cx="2456120" cy="4122611"/>
          </a:xfrm>
          <a:prstGeom prst="rect">
            <a:avLst/>
          </a:prstGeom>
        </p:spPr>
      </p:pic>
      <p:pic>
        <p:nvPicPr>
          <p:cNvPr id="5" name="Imagem 4" descr="Uma imagem contendo mesa&#10;&#10;Descrição gerada automaticamente">
            <a:extLst>
              <a:ext uri="{FF2B5EF4-FFF2-40B4-BE49-F238E27FC236}">
                <a16:creationId xmlns:a16="http://schemas.microsoft.com/office/drawing/2014/main" id="{4F5CE7CE-DDE6-4014-BF48-F33A5530D7D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56120" y="4420604"/>
            <a:ext cx="6343903" cy="1777555"/>
          </a:xfrm>
          <a:prstGeom prst="rect">
            <a:avLst/>
          </a:prstGeom>
        </p:spPr>
      </p:pic>
      <p:sp>
        <p:nvSpPr>
          <p:cNvPr id="14" name="Retângulo: Cantos Arredondados 13">
            <a:extLst>
              <a:ext uri="{FF2B5EF4-FFF2-40B4-BE49-F238E27FC236}">
                <a16:creationId xmlns:a16="http://schemas.microsoft.com/office/drawing/2014/main" id="{74514B6D-6BCD-4804-A51E-298E02329BBA}"/>
              </a:ext>
            </a:extLst>
          </p:cNvPr>
          <p:cNvSpPr/>
          <p:nvPr/>
        </p:nvSpPr>
        <p:spPr>
          <a:xfrm>
            <a:off x="1970738" y="864251"/>
            <a:ext cx="8048609" cy="762000"/>
          </a:xfrm>
          <a:prstGeom prst="roundRect">
            <a:avLst>
              <a:gd name="adj" fmla="val 50000"/>
            </a:avLst>
          </a:prstGeom>
          <a:solidFill>
            <a:srgbClr val="6E4B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Elipse 14">
            <a:extLst>
              <a:ext uri="{FF2B5EF4-FFF2-40B4-BE49-F238E27FC236}">
                <a16:creationId xmlns:a16="http://schemas.microsoft.com/office/drawing/2014/main" id="{6BD0633C-1B6B-47FC-903B-59169752984C}"/>
              </a:ext>
            </a:extLst>
          </p:cNvPr>
          <p:cNvSpPr/>
          <p:nvPr/>
        </p:nvSpPr>
        <p:spPr>
          <a:xfrm>
            <a:off x="11141801" y="208045"/>
            <a:ext cx="699720" cy="699720"/>
          </a:xfrm>
          <a:prstGeom prst="ellipse">
            <a:avLst/>
          </a:prstGeom>
          <a:gradFill flip="none" rotWithShape="1">
            <a:gsLst>
              <a:gs pos="0">
                <a:srgbClr val="FFB200"/>
              </a:gs>
              <a:gs pos="87000">
                <a:srgbClr val="F0462D"/>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7" name="Conector reto 16">
            <a:extLst>
              <a:ext uri="{FF2B5EF4-FFF2-40B4-BE49-F238E27FC236}">
                <a16:creationId xmlns:a16="http://schemas.microsoft.com/office/drawing/2014/main" id="{833FDF4E-3FCC-4B2E-BA5A-6A687238EE51}"/>
              </a:ext>
            </a:extLst>
          </p:cNvPr>
          <p:cNvCxnSpPr>
            <a:cxnSpLocks/>
          </p:cNvCxnSpPr>
          <p:nvPr/>
        </p:nvCxnSpPr>
        <p:spPr>
          <a:xfrm flipV="1">
            <a:off x="-278131" y="864251"/>
            <a:ext cx="1487334" cy="910495"/>
          </a:xfrm>
          <a:prstGeom prst="line">
            <a:avLst/>
          </a:prstGeom>
          <a:ln w="57150" cap="rnd">
            <a:gradFill flip="none" rotWithShape="1">
              <a:gsLst>
                <a:gs pos="0">
                  <a:srgbClr val="FFB200"/>
                </a:gs>
                <a:gs pos="100000">
                  <a:srgbClr val="F0462D"/>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20" name="Imagem 19">
            <a:extLst>
              <a:ext uri="{FF2B5EF4-FFF2-40B4-BE49-F238E27FC236}">
                <a16:creationId xmlns:a16="http://schemas.microsoft.com/office/drawing/2014/main" id="{94818D85-2AC0-4515-808E-AE5CBE70122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2486600" y="787372"/>
            <a:ext cx="2163413" cy="121253"/>
          </a:xfrm>
          <a:prstGeom prst="rect">
            <a:avLst/>
          </a:prstGeom>
        </p:spPr>
      </p:pic>
      <p:sp>
        <p:nvSpPr>
          <p:cNvPr id="21" name="Retângulo 20">
            <a:extLst>
              <a:ext uri="{FF2B5EF4-FFF2-40B4-BE49-F238E27FC236}">
                <a16:creationId xmlns:a16="http://schemas.microsoft.com/office/drawing/2014/main" id="{89DA6527-1867-4251-81D2-C09A3004A9AC}"/>
              </a:ext>
            </a:extLst>
          </p:cNvPr>
          <p:cNvSpPr/>
          <p:nvPr/>
        </p:nvSpPr>
        <p:spPr>
          <a:xfrm>
            <a:off x="2456120" y="907765"/>
            <a:ext cx="7070265" cy="707886"/>
          </a:xfrm>
          <a:prstGeom prst="rect">
            <a:avLst/>
          </a:prstGeom>
        </p:spPr>
        <p:txBody>
          <a:bodyPr wrap="square">
            <a:spAutoFit/>
          </a:bodyPr>
          <a:lstStyle/>
          <a:p>
            <a:pPr algn="ctr"/>
            <a:r>
              <a:rPr lang="pt-BR" sz="4000">
                <a:solidFill>
                  <a:schemeClr val="bg1"/>
                </a:solidFill>
                <a:latin typeface="Dosis ExtraBold" pitchFamily="2" charset="0"/>
              </a:rPr>
              <a:t>Ofertas do WebService</a:t>
            </a:r>
          </a:p>
        </p:txBody>
      </p:sp>
      <p:sp>
        <p:nvSpPr>
          <p:cNvPr id="23" name="CaixaDeTexto 22">
            <a:extLst>
              <a:ext uri="{FF2B5EF4-FFF2-40B4-BE49-F238E27FC236}">
                <a16:creationId xmlns:a16="http://schemas.microsoft.com/office/drawing/2014/main" id="{7E69687A-DDAF-4966-98D6-52CF3CEAD1CD}"/>
              </a:ext>
            </a:extLst>
          </p:cNvPr>
          <p:cNvSpPr txBox="1"/>
          <p:nvPr/>
        </p:nvSpPr>
        <p:spPr>
          <a:xfrm>
            <a:off x="1625355" y="2755770"/>
            <a:ext cx="9516445" cy="1477328"/>
          </a:xfrm>
          <a:prstGeom prst="rect">
            <a:avLst/>
          </a:prstGeom>
          <a:noFill/>
        </p:spPr>
        <p:txBody>
          <a:bodyPr wrap="square" rtlCol="0">
            <a:spAutoFit/>
          </a:bodyPr>
          <a:lstStyle/>
          <a:p>
            <a:r>
              <a:rPr lang="pt-BR">
                <a:solidFill>
                  <a:srgbClr val="414141"/>
                </a:solidFill>
                <a:latin typeface="Roboto" panose="02000000000000000000" pitchFamily="2" charset="0"/>
                <a:ea typeface="Roboto" panose="02000000000000000000" pitchFamily="2" charset="0"/>
              </a:rPr>
              <a:t>Toda automação para integração com os </a:t>
            </a:r>
            <a:r>
              <a:rPr lang="pt-BR" err="1">
                <a:solidFill>
                  <a:srgbClr val="414141"/>
                </a:solidFill>
                <a:latin typeface="Roboto" panose="02000000000000000000" pitchFamily="2" charset="0"/>
                <a:ea typeface="Roboto" panose="02000000000000000000" pitchFamily="2" charset="0"/>
              </a:rPr>
              <a:t>WebServices</a:t>
            </a:r>
            <a:r>
              <a:rPr lang="pt-BR">
                <a:solidFill>
                  <a:srgbClr val="414141"/>
                </a:solidFill>
                <a:latin typeface="Roboto" panose="02000000000000000000" pitchFamily="2" charset="0"/>
                <a:ea typeface="Roboto" panose="02000000000000000000" pitchFamily="2" charset="0"/>
              </a:rPr>
              <a:t> do Microvix, o cliente deve contratar a parte com empresas que são especialistas em integração entre plataformas. A Linx pode indicar parceiros homologados para estas integrações.</a:t>
            </a:r>
          </a:p>
          <a:p>
            <a:r>
              <a:rPr lang="pt-BR">
                <a:solidFill>
                  <a:srgbClr val="414141"/>
                </a:solidFill>
                <a:latin typeface="Roboto" panose="02000000000000000000" pitchFamily="2" charset="0"/>
                <a:ea typeface="Roboto" panose="02000000000000000000" pitchFamily="2" charset="0"/>
              </a:rPr>
              <a:t>A oferta tem um custo inicial de horas de serviço para ativação/configuração e uma taxa mensal para manutenção da API nos servidores da Linx e suporte.</a:t>
            </a:r>
          </a:p>
        </p:txBody>
      </p:sp>
      <p:sp>
        <p:nvSpPr>
          <p:cNvPr id="25" name="Retângulo 24">
            <a:extLst>
              <a:ext uri="{FF2B5EF4-FFF2-40B4-BE49-F238E27FC236}">
                <a16:creationId xmlns:a16="http://schemas.microsoft.com/office/drawing/2014/main" id="{F230A708-47C1-401D-8B58-58A2E9FCB672}"/>
              </a:ext>
            </a:extLst>
          </p:cNvPr>
          <p:cNvSpPr/>
          <p:nvPr/>
        </p:nvSpPr>
        <p:spPr>
          <a:xfrm>
            <a:off x="1609837" y="1962418"/>
            <a:ext cx="5541238" cy="553998"/>
          </a:xfrm>
          <a:prstGeom prst="rect">
            <a:avLst/>
          </a:prstGeom>
        </p:spPr>
        <p:txBody>
          <a:bodyPr wrap="square">
            <a:spAutoFit/>
          </a:bodyPr>
          <a:lstStyle/>
          <a:p>
            <a:r>
              <a:rPr lang="pt-BR" sz="3000">
                <a:solidFill>
                  <a:srgbClr val="411E5A"/>
                </a:solidFill>
                <a:latin typeface="Dosis ExtraBold" pitchFamily="2" charset="0"/>
              </a:rPr>
              <a:t>Importante</a:t>
            </a:r>
          </a:p>
        </p:txBody>
      </p:sp>
      <p:sp>
        <p:nvSpPr>
          <p:cNvPr id="26" name="Retângulo 25">
            <a:extLst>
              <a:ext uri="{FF2B5EF4-FFF2-40B4-BE49-F238E27FC236}">
                <a16:creationId xmlns:a16="http://schemas.microsoft.com/office/drawing/2014/main" id="{EB1022EB-E738-49AB-9EDE-A2F2A4084530}"/>
              </a:ext>
            </a:extLst>
          </p:cNvPr>
          <p:cNvSpPr/>
          <p:nvPr/>
        </p:nvSpPr>
        <p:spPr>
          <a:xfrm>
            <a:off x="2818016" y="4659171"/>
            <a:ext cx="5710842" cy="1323439"/>
          </a:xfrm>
          <a:prstGeom prst="rect">
            <a:avLst/>
          </a:prstGeom>
        </p:spPr>
        <p:txBody>
          <a:bodyPr wrap="square">
            <a:spAutoFit/>
          </a:bodyPr>
          <a:lstStyle/>
          <a:p>
            <a:r>
              <a:rPr lang="pt-BR" sz="2000">
                <a:solidFill>
                  <a:srgbClr val="6E4B87"/>
                </a:solidFill>
                <a:latin typeface="Dosis ExtraBold" pitchFamily="2" charset="0"/>
              </a:rPr>
              <a:t>Para contratação/ativação das ofertas de </a:t>
            </a:r>
            <a:r>
              <a:rPr lang="pt-BR" sz="2000" err="1">
                <a:solidFill>
                  <a:srgbClr val="6E4B87"/>
                </a:solidFill>
                <a:latin typeface="Dosis ExtraBold" pitchFamily="2" charset="0"/>
              </a:rPr>
              <a:t>WebServices</a:t>
            </a:r>
            <a:r>
              <a:rPr lang="pt-BR" sz="2000">
                <a:solidFill>
                  <a:srgbClr val="6E4B87"/>
                </a:solidFill>
                <a:latin typeface="Dosis ExtraBold" pitchFamily="2" charset="0"/>
              </a:rPr>
              <a:t> é necessário abrir uma TP na fila 47.6 – Arquitetura, com os dados do Portal e CNPJ do cliente e o contexto do que precisa ser integrado!</a:t>
            </a:r>
          </a:p>
        </p:txBody>
      </p:sp>
      <p:pic>
        <p:nvPicPr>
          <p:cNvPr id="27" name="Google Shape;680;p106">
            <a:extLst>
              <a:ext uri="{FF2B5EF4-FFF2-40B4-BE49-F238E27FC236}">
                <a16:creationId xmlns:a16="http://schemas.microsoft.com/office/drawing/2014/main" id="{75AE5007-D3EA-4E99-A72F-47C70CE2E408}"/>
              </a:ext>
            </a:extLst>
          </p:cNvPr>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10828800" y="5940000"/>
            <a:ext cx="1114425" cy="723900"/>
          </a:xfrm>
          <a:prstGeom prst="rect">
            <a:avLst/>
          </a:prstGeom>
          <a:noFill/>
          <a:ln>
            <a:noFill/>
          </a:ln>
        </p:spPr>
      </p:pic>
      <p:pic>
        <p:nvPicPr>
          <p:cNvPr id="16" name="Google Shape;1047;p118">
            <a:extLst>
              <a:ext uri="{FF2B5EF4-FFF2-40B4-BE49-F238E27FC236}">
                <a16:creationId xmlns:a16="http://schemas.microsoft.com/office/drawing/2014/main" id="{B2013E4D-A33A-4BF2-951D-566F832578C2}"/>
              </a:ext>
            </a:extLst>
          </p:cNvPr>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417532" y="1685489"/>
            <a:ext cx="1481471" cy="1107856"/>
          </a:xfrm>
          <a:prstGeom prst="rect">
            <a:avLst/>
          </a:prstGeom>
          <a:noFill/>
          <a:ln>
            <a:noFill/>
          </a:ln>
        </p:spPr>
      </p:pic>
      <p:pic>
        <p:nvPicPr>
          <p:cNvPr id="31" name="Google Shape;1041;p118">
            <a:extLst>
              <a:ext uri="{FF2B5EF4-FFF2-40B4-BE49-F238E27FC236}">
                <a16:creationId xmlns:a16="http://schemas.microsoft.com/office/drawing/2014/main" id="{ECD03298-5F1C-4A4C-BECC-871A7D5BAD1E}"/>
              </a:ext>
            </a:extLst>
          </p:cNvPr>
          <p:cNvPicPr preferRelativeResize="0">
            <a:picLocks noChangeAspect="1"/>
          </p:cNvPicPr>
          <p:nvPr/>
        </p:nvPicPr>
        <p:blipFill>
          <a:blip r:embed="rId9" cstate="email">
            <a:alphaModFix/>
            <a:extLst>
              <a:ext uri="{28A0092B-C50C-407E-A947-70E740481C1C}">
                <a14:useLocalDpi xmlns:a14="http://schemas.microsoft.com/office/drawing/2010/main"/>
              </a:ext>
            </a:extLst>
          </a:blip>
          <a:stretch>
            <a:fillRect/>
          </a:stretch>
        </p:blipFill>
        <p:spPr>
          <a:xfrm>
            <a:off x="7915266" y="4055318"/>
            <a:ext cx="1569667" cy="1188000"/>
          </a:xfrm>
          <a:prstGeom prst="rect">
            <a:avLst/>
          </a:prstGeom>
          <a:noFill/>
          <a:ln>
            <a:noFill/>
          </a:ln>
        </p:spPr>
      </p:pic>
    </p:spTree>
    <p:extLst>
      <p:ext uri="{BB962C8B-B14F-4D97-AF65-F5344CB8AC3E}">
        <p14:creationId xmlns:p14="http://schemas.microsoft.com/office/powerpoint/2010/main" val="28020582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1000" fill="hold"/>
                                        <p:tgtEl>
                                          <p:spTgt spid="2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anim calcmode="lin" valueType="num">
                                      <p:cBhvr>
                                        <p:cTn id="35" dur="1000" fill="hold"/>
                                        <p:tgtEl>
                                          <p:spTgt spid="31"/>
                                        </p:tgtEl>
                                        <p:attrNameLst>
                                          <p:attrName>ppt_x</p:attrName>
                                        </p:attrNameLst>
                                      </p:cBhvr>
                                      <p:tavLst>
                                        <p:tav tm="0">
                                          <p:val>
                                            <p:strVal val="#ppt_x"/>
                                          </p:val>
                                        </p:tav>
                                        <p:tav tm="100000">
                                          <p:val>
                                            <p:strVal val="#ppt_x"/>
                                          </p:val>
                                        </p:tav>
                                      </p:tavLst>
                                    </p:anim>
                                    <p:anim calcmode="lin" valueType="num">
                                      <p:cBhvr>
                                        <p:cTn id="3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1455</Words>
  <Application>Microsoft Office PowerPoint</Application>
  <PresentationFormat>Widescreen</PresentationFormat>
  <Paragraphs>126</Paragraphs>
  <Slides>18</Slides>
  <Notes>14</Notes>
  <HiddenSlides>0</HiddenSlides>
  <MMClips>0</MMClips>
  <ScaleCrop>false</ScaleCrop>
  <HeadingPairs>
    <vt:vector size="6" baseType="variant">
      <vt:variant>
        <vt:lpstr>Fontes usadas</vt:lpstr>
      </vt:variant>
      <vt:variant>
        <vt:i4>6</vt:i4>
      </vt:variant>
      <vt:variant>
        <vt:lpstr>Tema</vt:lpstr>
      </vt:variant>
      <vt:variant>
        <vt:i4>1</vt:i4>
      </vt:variant>
      <vt:variant>
        <vt:lpstr>Títulos de slides</vt:lpstr>
      </vt:variant>
      <vt:variant>
        <vt:i4>18</vt:i4>
      </vt:variant>
    </vt:vector>
  </HeadingPairs>
  <TitlesOfParts>
    <vt:vector size="25" baseType="lpstr">
      <vt:lpstr>Roboto</vt:lpstr>
      <vt:lpstr>Arial</vt:lpstr>
      <vt:lpstr>Calibri</vt:lpstr>
      <vt:lpstr>Dosis</vt:lpstr>
      <vt:lpstr>Calibri Light</vt:lpstr>
      <vt:lpstr>Dosis ExtraBold</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Rafael Cadrobi</dc:creator>
  <cp:lastModifiedBy>Milena Vaz Franco de Oliveira</cp:lastModifiedBy>
  <cp:revision>1</cp:revision>
  <dcterms:created xsi:type="dcterms:W3CDTF">2020-06-26T23:06:56Z</dcterms:created>
  <dcterms:modified xsi:type="dcterms:W3CDTF">2024-12-20T15:39:42Z</dcterms:modified>
</cp:coreProperties>
</file>