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13"/>
  </p:notesMasterIdLst>
  <p:sldIdLst>
    <p:sldId id="367" r:id="rId2"/>
    <p:sldId id="264" r:id="rId3"/>
    <p:sldId id="421" r:id="rId4"/>
    <p:sldId id="422" r:id="rId5"/>
    <p:sldId id="423" r:id="rId6"/>
    <p:sldId id="424" r:id="rId7"/>
    <p:sldId id="425" r:id="rId8"/>
    <p:sldId id="400" r:id="rId9"/>
    <p:sldId id="354" r:id="rId10"/>
    <p:sldId id="426" r:id="rId11"/>
    <p:sldId id="321" r:id="rId12"/>
  </p:sldIdLst>
  <p:sldSz cx="12192000" cy="6858000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Calibri Light" panose="020F0302020204030204" pitchFamily="34" charset="0"/>
      <p:regular r:id="rId18"/>
      <p:italic r:id="rId19"/>
    </p:embeddedFont>
    <p:embeddedFont>
      <p:font typeface="Dosis" panose="02010503020202060003" pitchFamily="2" charset="0"/>
      <p:regular r:id="rId20"/>
      <p:bold r:id="rId21"/>
    </p:embeddedFont>
    <p:embeddedFont>
      <p:font typeface="Dosis ExtraBold" panose="02010903020202060003" pitchFamily="2" charset="0"/>
      <p:bold r:id="rId22"/>
    </p:embeddedFont>
    <p:embeddedFont>
      <p:font typeface="Roboto" panose="020B0604020202020204" charset="0"/>
      <p:regular r:id="rId23"/>
      <p:bold r:id="rId24"/>
      <p:italic r:id="rId25"/>
      <p:boldItalic r:id="rId26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4141"/>
    <a:srgbClr val="280A3C"/>
    <a:srgbClr val="224D52"/>
    <a:srgbClr val="6E4B87"/>
    <a:srgbClr val="F5F5F5"/>
    <a:srgbClr val="63C3D1"/>
    <a:srgbClr val="D9D9D9"/>
    <a:srgbClr val="969696"/>
    <a:srgbClr val="F8F8F8"/>
    <a:srgbClr val="FFB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286" autoAdjust="0"/>
    <p:restoredTop sz="94524" autoAdjust="0"/>
  </p:normalViewPr>
  <p:slideViewPr>
    <p:cSldViewPr snapToGrid="0">
      <p:cViewPr varScale="1">
        <p:scale>
          <a:sx n="77" d="100"/>
          <a:sy n="77" d="100"/>
        </p:scale>
        <p:origin x="180" y="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openxmlformats.org/officeDocument/2006/relationships/font" Target="fonts/font13.fntdata"/><Relationship Id="rId3" Type="http://schemas.openxmlformats.org/officeDocument/2006/relationships/slide" Target="slides/slide2.xml"/><Relationship Id="rId21" Type="http://schemas.openxmlformats.org/officeDocument/2006/relationships/font" Target="fonts/font8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openxmlformats.org/officeDocument/2006/relationships/font" Target="fonts/font12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11.fntdata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font" Target="fonts/font10.fntdata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font" Target="fonts/font9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C55BD-11DE-4CC5-9A15-013F9A8FBF4F}" type="datetimeFigureOut">
              <a:rPr lang="pt-BR" smtClean="0"/>
              <a:t>29/01/2021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B9166-9C05-4699-B037-6AF5CD4B93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306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66897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58010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363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316460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4600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66320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DE45A0-86FC-46F1-BF7C-1F4BE9F4C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37F120F-6D9D-482A-8229-6CCD4742A6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6FD5FBB-5BDB-439A-96EE-BA2F5AA53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29/01/2021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B3B5C32-EFBE-497A-A0C5-C65660E52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C74BF1-688B-4803-A94B-5398B3D8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518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0EB875-92F4-42DB-907A-5AA19A750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F89ECC7-D87F-4733-822E-3E80FFF7D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C99C19A-188C-468C-A3C3-9348F1C8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29/01/2021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CE00ED3-1396-4CE6-8448-536D43709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EA50DC8-70EA-4C5B-9863-21467461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867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566EC1-E571-4B3C-BF1E-71B1521324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9C37903-D89B-48A4-B625-5C90585A68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D44924-100D-4E5A-8F66-6A5598C8A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29/01/2021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751E859-599B-4E54-9A51-94801938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5D958F-A971-41C8-B1B0-7A18CAF30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64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3A5B77-B641-4C11-8A82-3894BFD2C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9C3235D-33E6-4751-9315-0171DA770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04D1F8-9E86-4A56-AF0C-0A4E24CB2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29/01/2021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C3B918-AD74-498E-9F70-0E36670F6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2A6F644-D26B-4537-8CD4-915C0ECDD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35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1EBA44-FCB3-48E1-AB45-B905BA18D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899A5C4-E66A-41CD-8E37-B1F4CCD29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8D80FDF-AA93-4F65-AC48-814E5C968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29/01/2021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1FD1DD-40A7-4C9E-89A6-F2A4895F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57DD3BD-DC03-4613-8C3B-08EA5B791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606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B44AC4-D05E-414E-9724-3B356CE13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2233F9-1E8B-4641-B36A-C538284A7C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B796187-3F31-4B43-A23B-BABFB88B5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1F20600-C108-40BE-A0AA-F5787C5A4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29/01/2021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5181830-D3EC-404D-A765-920509969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C8CAB92-CF34-4656-8F2B-AC78862DA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775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CBC86-A601-4B1B-B5C8-C2574DE24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26B152-F748-46F7-874C-81681F862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49C84DF-C56F-4038-A06B-D2DAC7D811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A9242F0-7B63-4CE7-B292-9D4B3809B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65C6302-F5E3-4541-99E2-46F1E09C79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69E2811-2855-43F5-89DC-B0C53A42C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29/01/2021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C33425E-EA02-47B8-9095-C16855C2D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3842A2E-B5C0-469D-9984-DC9FCB4FC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77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0C9C1A-3397-44B0-83AE-8301981C3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4890E90-0A59-4C1D-9A9A-89244FF29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29/01/2021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1D2B4DB-74FC-4848-A18D-EBE6E745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D253DEE-19A1-4FF5-A216-68B4777D0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88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496DCC7-D786-4A9F-8177-B588E99E6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29/01/2021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90D6B41-BC57-46E6-A13E-48146626C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F86D69C-A4AD-4B6F-8801-951AB44DA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1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33DBD8-CBB2-4D44-A288-C168E3975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F1B621-5F7F-45C0-B67F-AE7B8D226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B2F61B9-F2D5-459B-8B28-F352330A7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8EDC5F4-5253-433D-9A80-CA4BBFC1D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29/01/2021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6608651-34D9-4B96-9A79-A49C9D023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96DD67-FB88-4957-9F75-8ABBBB1DD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107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426D3B-78B6-439F-8128-C4BB96CB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29C3CC3-5D01-44AC-80C1-5F6C8AC854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91C6C61-CD81-4BCF-9A70-EDC5DB642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59CECC-86BF-4B07-80CF-629B491F6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29/01/2021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65F28D6-441B-4263-A9DF-D00144DF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F5A8B9-7327-4A9F-B139-7AA603601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5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7EC59FE-A5F8-4F86-AE01-7D1B20916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0F386B5-915E-45FD-8D6F-62EF47CB2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F7DD788-C6A8-4E40-8060-B0F6673B34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376A8-B650-40A2-8237-AC5537F5A5AC}" type="datetimeFigureOut">
              <a:rPr lang="pt-BR" smtClean="0"/>
              <a:t>29/01/2021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A861A19-EE87-4C19-98C6-B969B6C96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FD8D58A-337F-48CD-AA0D-D488427FA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117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6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3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4.png"/><Relationship Id="rId9" Type="http://schemas.openxmlformats.org/officeDocument/2006/relationships/image" Target="../media/image2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3.png"/><Relationship Id="rId7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12.png"/><Relationship Id="rId4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12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3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12.png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Uma imagem contendo desenho, comida&#10;&#10;Descrição gerada automaticamente">
            <a:extLst>
              <a:ext uri="{FF2B5EF4-FFF2-40B4-BE49-F238E27FC236}">
                <a16:creationId xmlns:a16="http://schemas.microsoft.com/office/drawing/2014/main" id="{2CFF3C9E-5C79-4FBF-B374-53FC989E0E7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m 8" descr="Uma imagem contendo camisa&#10;&#10;Descrição gerada automaticamente">
            <a:extLst>
              <a:ext uri="{FF2B5EF4-FFF2-40B4-BE49-F238E27FC236}">
                <a16:creationId xmlns:a16="http://schemas.microsoft.com/office/drawing/2014/main" id="{4B181477-F35D-4470-B530-DDF6EE656C4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Imagem 14" descr="Uma imagem contendo texto, camisa&#10;&#10;Descrição gerada automaticamente">
            <a:extLst>
              <a:ext uri="{FF2B5EF4-FFF2-40B4-BE49-F238E27FC236}">
                <a16:creationId xmlns:a16="http://schemas.microsoft.com/office/drawing/2014/main" id="{990921C9-2F49-42BA-881B-FA46AFBB2F1C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5861" y="0"/>
            <a:ext cx="5686139" cy="4282154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34972D09-0183-453F-AD42-DC00F39B776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69117"/>
            <a:ext cx="3395091" cy="2488883"/>
          </a:xfrm>
          <a:prstGeom prst="rect">
            <a:avLst/>
          </a:prstGeom>
        </p:spPr>
      </p:pic>
      <p:pic>
        <p:nvPicPr>
          <p:cNvPr id="25" name="Imagem 24">
            <a:extLst>
              <a:ext uri="{FF2B5EF4-FFF2-40B4-BE49-F238E27FC236}">
                <a16:creationId xmlns:a16="http://schemas.microsoft.com/office/drawing/2014/main" id="{DF1BC884-00C8-4322-A72C-99FF0C828728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03133" y="4991463"/>
            <a:ext cx="989171" cy="57436"/>
          </a:xfrm>
          <a:prstGeom prst="rect">
            <a:avLst/>
          </a:prstGeom>
        </p:spPr>
      </p:pic>
      <p:pic>
        <p:nvPicPr>
          <p:cNvPr id="26" name="Imagem 25" descr="Uma imagem contendo luz&#10;&#10;Descrição gerada automaticamente">
            <a:extLst>
              <a:ext uri="{FF2B5EF4-FFF2-40B4-BE49-F238E27FC236}">
                <a16:creationId xmlns:a16="http://schemas.microsoft.com/office/drawing/2014/main" id="{9F66E82D-60B3-4549-83C2-A482EF17C8B1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4955" y="1925016"/>
            <a:ext cx="3584818" cy="2150891"/>
          </a:xfrm>
          <a:prstGeom prst="rect">
            <a:avLst/>
          </a:prstGeom>
        </p:spPr>
      </p:pic>
      <p:sp>
        <p:nvSpPr>
          <p:cNvPr id="23" name="CaixaDeTexto 22">
            <a:extLst>
              <a:ext uri="{FF2B5EF4-FFF2-40B4-BE49-F238E27FC236}">
                <a16:creationId xmlns:a16="http://schemas.microsoft.com/office/drawing/2014/main" id="{1D249EBB-21E6-4DF7-A2E2-08FE7C7C143B}"/>
              </a:ext>
            </a:extLst>
          </p:cNvPr>
          <p:cNvSpPr txBox="1"/>
          <p:nvPr/>
        </p:nvSpPr>
        <p:spPr>
          <a:xfrm>
            <a:off x="7150609" y="5253806"/>
            <a:ext cx="4515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3600" dirty="0">
                <a:solidFill>
                  <a:schemeClr val="bg1"/>
                </a:solidFill>
                <a:latin typeface="Dosis ExtraBold" pitchFamily="2" charset="0"/>
              </a:rPr>
              <a:t>WebService de B2C  Microvix</a:t>
            </a:r>
          </a:p>
        </p:txBody>
      </p:sp>
      <p:sp>
        <p:nvSpPr>
          <p:cNvPr id="18" name="Elipse 17">
            <a:extLst>
              <a:ext uri="{FF2B5EF4-FFF2-40B4-BE49-F238E27FC236}">
                <a16:creationId xmlns:a16="http://schemas.microsoft.com/office/drawing/2014/main" id="{B43A0C43-78E7-4694-BE4B-536263E66AEB}"/>
              </a:ext>
            </a:extLst>
          </p:cNvPr>
          <p:cNvSpPr/>
          <p:nvPr/>
        </p:nvSpPr>
        <p:spPr>
          <a:xfrm>
            <a:off x="2077701" y="2700067"/>
            <a:ext cx="600788" cy="600788"/>
          </a:xfrm>
          <a:prstGeom prst="ellipse">
            <a:avLst/>
          </a:prstGeom>
          <a:gradFill flip="none" rotWithShape="1">
            <a:gsLst>
              <a:gs pos="0">
                <a:srgbClr val="FFB200"/>
              </a:gs>
              <a:gs pos="87000">
                <a:srgbClr val="F0462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20" name="Conector reto 19">
            <a:extLst>
              <a:ext uri="{FF2B5EF4-FFF2-40B4-BE49-F238E27FC236}">
                <a16:creationId xmlns:a16="http://schemas.microsoft.com/office/drawing/2014/main" id="{24F99231-7C93-4ED4-B882-6A0D91DC8D4B}"/>
              </a:ext>
            </a:extLst>
          </p:cNvPr>
          <p:cNvCxnSpPr>
            <a:cxnSpLocks/>
          </p:cNvCxnSpPr>
          <p:nvPr/>
        </p:nvCxnSpPr>
        <p:spPr>
          <a:xfrm flipV="1">
            <a:off x="9348930" y="27892"/>
            <a:ext cx="1241686" cy="1311034"/>
          </a:xfrm>
          <a:prstGeom prst="line">
            <a:avLst/>
          </a:prstGeom>
          <a:ln w="6350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>
            <a:extLst>
              <a:ext uri="{FF2B5EF4-FFF2-40B4-BE49-F238E27FC236}">
                <a16:creationId xmlns:a16="http://schemas.microsoft.com/office/drawing/2014/main" id="{B2AC5D63-6232-4D79-80FC-A4EDBF032C9D}"/>
              </a:ext>
            </a:extLst>
          </p:cNvPr>
          <p:cNvCxnSpPr>
            <a:cxnSpLocks/>
          </p:cNvCxnSpPr>
          <p:nvPr/>
        </p:nvCxnSpPr>
        <p:spPr>
          <a:xfrm flipV="1">
            <a:off x="3395091" y="6005469"/>
            <a:ext cx="1241686" cy="1311034"/>
          </a:xfrm>
          <a:prstGeom prst="line">
            <a:avLst/>
          </a:prstGeom>
          <a:ln w="6350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lipse 26">
            <a:extLst>
              <a:ext uri="{FF2B5EF4-FFF2-40B4-BE49-F238E27FC236}">
                <a16:creationId xmlns:a16="http://schemas.microsoft.com/office/drawing/2014/main" id="{9901CE40-F2DA-40E9-9851-7921626B2FE1}"/>
              </a:ext>
            </a:extLst>
          </p:cNvPr>
          <p:cNvSpPr/>
          <p:nvPr/>
        </p:nvSpPr>
        <p:spPr>
          <a:xfrm>
            <a:off x="2381612" y="1013456"/>
            <a:ext cx="325470" cy="325470"/>
          </a:xfrm>
          <a:prstGeom prst="ellipse">
            <a:avLst/>
          </a:prstGeom>
          <a:gradFill flip="none" rotWithShape="1">
            <a:gsLst>
              <a:gs pos="0">
                <a:srgbClr val="FFB200"/>
              </a:gs>
              <a:gs pos="87000">
                <a:srgbClr val="F0462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5418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Uma imagem contendo texto, silhueta&#10;&#10;Descrição gerada automaticamente">
            <a:extLst>
              <a:ext uri="{FF2B5EF4-FFF2-40B4-BE49-F238E27FC236}">
                <a16:creationId xmlns:a16="http://schemas.microsoft.com/office/drawing/2014/main" id="{244F501A-35CC-4774-A0FE-6FB9F4DF037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2652" y="0"/>
            <a:ext cx="10019348" cy="5992463"/>
          </a:xfrm>
          <a:prstGeom prst="rect">
            <a:avLst/>
          </a:prstGeom>
        </p:spPr>
      </p:pic>
      <p:pic>
        <p:nvPicPr>
          <p:cNvPr id="11" name="Imagem 10" descr="Uma imagem contendo silhueta&#10;&#10;Descrição gerada automaticamente">
            <a:extLst>
              <a:ext uri="{FF2B5EF4-FFF2-40B4-BE49-F238E27FC236}">
                <a16:creationId xmlns:a16="http://schemas.microsoft.com/office/drawing/2014/main" id="{C0D4538A-B02B-4857-B0BC-930C755BEAA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00"/>
          <a:stretch/>
        </p:blipFill>
        <p:spPr>
          <a:xfrm>
            <a:off x="0" y="2763904"/>
            <a:ext cx="2456120" cy="4122611"/>
          </a:xfrm>
          <a:prstGeom prst="rect">
            <a:avLst/>
          </a:prstGeom>
        </p:spPr>
      </p:pic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74514B6D-6BCD-4804-A51E-298E02329BBA}"/>
              </a:ext>
            </a:extLst>
          </p:cNvPr>
          <p:cNvSpPr/>
          <p:nvPr/>
        </p:nvSpPr>
        <p:spPr>
          <a:xfrm>
            <a:off x="1970738" y="516779"/>
            <a:ext cx="8048609" cy="762000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6BD0633C-1B6B-47FC-903B-59169752984C}"/>
              </a:ext>
            </a:extLst>
          </p:cNvPr>
          <p:cNvSpPr/>
          <p:nvPr/>
        </p:nvSpPr>
        <p:spPr>
          <a:xfrm>
            <a:off x="11141801" y="208045"/>
            <a:ext cx="699720" cy="699720"/>
          </a:xfrm>
          <a:prstGeom prst="ellipse">
            <a:avLst/>
          </a:prstGeom>
          <a:gradFill flip="none" rotWithShape="1">
            <a:gsLst>
              <a:gs pos="0">
                <a:srgbClr val="FFB200"/>
              </a:gs>
              <a:gs pos="87000">
                <a:srgbClr val="F0462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7" name="Conector reto 16">
            <a:extLst>
              <a:ext uri="{FF2B5EF4-FFF2-40B4-BE49-F238E27FC236}">
                <a16:creationId xmlns:a16="http://schemas.microsoft.com/office/drawing/2014/main" id="{833FDF4E-3FCC-4B2E-BA5A-6A687238EE51}"/>
              </a:ext>
            </a:extLst>
          </p:cNvPr>
          <p:cNvCxnSpPr>
            <a:cxnSpLocks/>
          </p:cNvCxnSpPr>
          <p:nvPr/>
        </p:nvCxnSpPr>
        <p:spPr>
          <a:xfrm flipV="1">
            <a:off x="-278131" y="864251"/>
            <a:ext cx="1487334" cy="910495"/>
          </a:xfrm>
          <a:prstGeom prst="line">
            <a:avLst/>
          </a:prstGeom>
          <a:ln w="5715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Imagem 19">
            <a:extLst>
              <a:ext uri="{FF2B5EF4-FFF2-40B4-BE49-F238E27FC236}">
                <a16:creationId xmlns:a16="http://schemas.microsoft.com/office/drawing/2014/main" id="{94818D85-2AC0-4515-808E-AE5CBE70122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486600" y="439900"/>
            <a:ext cx="2163413" cy="121253"/>
          </a:xfrm>
          <a:prstGeom prst="rect">
            <a:avLst/>
          </a:prstGeom>
        </p:spPr>
      </p:pic>
      <p:sp>
        <p:nvSpPr>
          <p:cNvPr id="21" name="Retângulo 20">
            <a:extLst>
              <a:ext uri="{FF2B5EF4-FFF2-40B4-BE49-F238E27FC236}">
                <a16:creationId xmlns:a16="http://schemas.microsoft.com/office/drawing/2014/main" id="{89DA6527-1867-4251-81D2-C09A3004A9AC}"/>
              </a:ext>
            </a:extLst>
          </p:cNvPr>
          <p:cNvSpPr/>
          <p:nvPr/>
        </p:nvSpPr>
        <p:spPr>
          <a:xfrm>
            <a:off x="3695723" y="560293"/>
            <a:ext cx="45986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dirty="0">
                <a:solidFill>
                  <a:schemeClr val="bg1"/>
                </a:solidFill>
                <a:latin typeface="Dosis ExtraBold" pitchFamily="2" charset="0"/>
              </a:rPr>
              <a:t>Melhores Praticas</a:t>
            </a: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F230A708-47C1-401D-8B58-58A2E9FCB672}"/>
              </a:ext>
            </a:extLst>
          </p:cNvPr>
          <p:cNvSpPr/>
          <p:nvPr/>
        </p:nvSpPr>
        <p:spPr>
          <a:xfrm>
            <a:off x="1609836" y="1429667"/>
            <a:ext cx="804860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rgbClr val="411E5A"/>
                </a:solidFill>
                <a:latin typeface="Dosis ExtraBold" pitchFamily="2" charset="0"/>
              </a:rPr>
              <a:t>Melhores praticas para utilização do WebService</a:t>
            </a:r>
          </a:p>
        </p:txBody>
      </p:sp>
      <p:pic>
        <p:nvPicPr>
          <p:cNvPr id="27" name="Google Shape;680;p106">
            <a:extLst>
              <a:ext uri="{FF2B5EF4-FFF2-40B4-BE49-F238E27FC236}">
                <a16:creationId xmlns:a16="http://schemas.microsoft.com/office/drawing/2014/main" id="{75AE5007-D3EA-4E99-A72F-47C70CE2E408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28800" y="5940000"/>
            <a:ext cx="1114425" cy="72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m 30" descr="Uma imagem contendo desenho&#10;&#10;Descrição gerada automaticamente">
            <a:extLst>
              <a:ext uri="{FF2B5EF4-FFF2-40B4-BE49-F238E27FC236}">
                <a16:creationId xmlns:a16="http://schemas.microsoft.com/office/drawing/2014/main" id="{AA30CFEC-D0F7-4355-9016-57F4FB37D4D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0528" y="2210445"/>
            <a:ext cx="410400" cy="410400"/>
          </a:xfrm>
          <a:prstGeom prst="rect">
            <a:avLst/>
          </a:prstGeom>
        </p:spPr>
      </p:pic>
      <p:sp>
        <p:nvSpPr>
          <p:cNvPr id="38" name="Retângulo 37">
            <a:extLst>
              <a:ext uri="{FF2B5EF4-FFF2-40B4-BE49-F238E27FC236}">
                <a16:creationId xmlns:a16="http://schemas.microsoft.com/office/drawing/2014/main" id="{0275E32E-6667-443F-892E-A0D02B52C4B5}"/>
              </a:ext>
            </a:extLst>
          </p:cNvPr>
          <p:cNvSpPr/>
          <p:nvPr/>
        </p:nvSpPr>
        <p:spPr>
          <a:xfrm>
            <a:off x="1616611" y="2120180"/>
            <a:ext cx="9626383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b="1" dirty="0" err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Timestamp</a:t>
            </a:r>
            <a:r>
              <a:rPr lang="pt-BR" b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: </a:t>
            </a: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Verificar na documentação o formato do campo de </a:t>
            </a:r>
            <a:r>
              <a:rPr lang="pt-BR" dirty="0" err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Timestamp</a:t>
            </a: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, pois ele facilita bastante a questão de extração de informações somente do que foi alterado.</a:t>
            </a:r>
          </a:p>
        </p:txBody>
      </p:sp>
      <p:pic>
        <p:nvPicPr>
          <p:cNvPr id="23" name="Imagem 22" descr="Uma imagem contendo desenho&#10;&#10;Descrição gerada automaticamente">
            <a:extLst>
              <a:ext uri="{FF2B5EF4-FFF2-40B4-BE49-F238E27FC236}">
                <a16:creationId xmlns:a16="http://schemas.microsoft.com/office/drawing/2014/main" id="{9CE6BBE4-F112-41A6-8F03-F9DA1227B85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0528" y="2836335"/>
            <a:ext cx="410400" cy="410400"/>
          </a:xfrm>
          <a:prstGeom prst="rect">
            <a:avLst/>
          </a:prstGeom>
        </p:spPr>
      </p:pic>
      <p:sp>
        <p:nvSpPr>
          <p:cNvPr id="24" name="Retângulo 23">
            <a:extLst>
              <a:ext uri="{FF2B5EF4-FFF2-40B4-BE49-F238E27FC236}">
                <a16:creationId xmlns:a16="http://schemas.microsoft.com/office/drawing/2014/main" id="{75E7054F-FD29-4BBA-A41B-9B9C9E317A99}"/>
              </a:ext>
            </a:extLst>
          </p:cNvPr>
          <p:cNvSpPr/>
          <p:nvPr/>
        </p:nvSpPr>
        <p:spPr>
          <a:xfrm>
            <a:off x="1616611" y="2746070"/>
            <a:ext cx="9626383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b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Tabelas de Preço: </a:t>
            </a: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A tabela de preço parametrizada para B2C só pode ser do tipo “Preços diferentes por produto”.</a:t>
            </a:r>
          </a:p>
        </p:txBody>
      </p:sp>
      <p:pic>
        <p:nvPicPr>
          <p:cNvPr id="29" name="Imagem 28" descr="Uma imagem contendo desenho&#10;&#10;Descrição gerada automaticamente">
            <a:extLst>
              <a:ext uri="{FF2B5EF4-FFF2-40B4-BE49-F238E27FC236}">
                <a16:creationId xmlns:a16="http://schemas.microsoft.com/office/drawing/2014/main" id="{731D08C2-5AB9-43E1-A5EF-276941B96E59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0528" y="3484113"/>
            <a:ext cx="410400" cy="410400"/>
          </a:xfrm>
          <a:prstGeom prst="rect">
            <a:avLst/>
          </a:prstGeom>
        </p:spPr>
      </p:pic>
      <p:sp>
        <p:nvSpPr>
          <p:cNvPr id="30" name="Retângulo 29">
            <a:extLst>
              <a:ext uri="{FF2B5EF4-FFF2-40B4-BE49-F238E27FC236}">
                <a16:creationId xmlns:a16="http://schemas.microsoft.com/office/drawing/2014/main" id="{A28F7D42-8BA1-4A53-AF72-9CA1E41AFE32}"/>
              </a:ext>
            </a:extLst>
          </p:cNvPr>
          <p:cNvSpPr/>
          <p:nvPr/>
        </p:nvSpPr>
        <p:spPr>
          <a:xfrm>
            <a:off x="1616611" y="3393848"/>
            <a:ext cx="9626383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b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Cadastro de Clientes: </a:t>
            </a: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Caso queiram sempre verificar se esta atualizando um cliente ao invés de sempre cadastrar, é só enviar o campo </a:t>
            </a:r>
            <a:r>
              <a:rPr lang="pt-BR" dirty="0" err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atualizar_por_cpf</a:t>
            </a: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 = 1.</a:t>
            </a:r>
          </a:p>
        </p:txBody>
      </p:sp>
      <p:pic>
        <p:nvPicPr>
          <p:cNvPr id="32" name="Imagem 31" descr="Uma imagem contendo desenho&#10;&#10;Descrição gerada automaticamente">
            <a:extLst>
              <a:ext uri="{FF2B5EF4-FFF2-40B4-BE49-F238E27FC236}">
                <a16:creationId xmlns:a16="http://schemas.microsoft.com/office/drawing/2014/main" id="{C797764F-E17D-49F2-8E25-CA76A0635E14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0528" y="4135763"/>
            <a:ext cx="410400" cy="410400"/>
          </a:xfrm>
          <a:prstGeom prst="rect">
            <a:avLst/>
          </a:prstGeom>
        </p:spPr>
      </p:pic>
      <p:sp>
        <p:nvSpPr>
          <p:cNvPr id="33" name="Retângulo 32">
            <a:extLst>
              <a:ext uri="{FF2B5EF4-FFF2-40B4-BE49-F238E27FC236}">
                <a16:creationId xmlns:a16="http://schemas.microsoft.com/office/drawing/2014/main" id="{A7140E11-EA62-42E0-A488-8836C9390F9C}"/>
              </a:ext>
            </a:extLst>
          </p:cNvPr>
          <p:cNvSpPr/>
          <p:nvPr/>
        </p:nvSpPr>
        <p:spPr>
          <a:xfrm>
            <a:off x="1616611" y="4045498"/>
            <a:ext cx="9626383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b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Cadastro de Pedidos: </a:t>
            </a: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Verificar na documentação todos os pontos de Observação que estão logo abaixo do método de Cadastro de Pedidos.</a:t>
            </a:r>
          </a:p>
        </p:txBody>
      </p:sp>
      <p:pic>
        <p:nvPicPr>
          <p:cNvPr id="37" name="Imagem 36" descr="Uma imagem contendo desenho&#10;&#10;Descrição gerada automaticamente">
            <a:extLst>
              <a:ext uri="{FF2B5EF4-FFF2-40B4-BE49-F238E27FC236}">
                <a16:creationId xmlns:a16="http://schemas.microsoft.com/office/drawing/2014/main" id="{B483CC60-9A09-4FB1-BAA5-B595B4599D62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0528" y="4774225"/>
            <a:ext cx="410400" cy="410400"/>
          </a:xfrm>
          <a:prstGeom prst="rect">
            <a:avLst/>
          </a:prstGeom>
        </p:spPr>
      </p:pic>
      <p:sp>
        <p:nvSpPr>
          <p:cNvPr id="45" name="Retângulo 44">
            <a:extLst>
              <a:ext uri="{FF2B5EF4-FFF2-40B4-BE49-F238E27FC236}">
                <a16:creationId xmlns:a16="http://schemas.microsoft.com/office/drawing/2014/main" id="{A63A5474-F8F6-4DE3-8AD8-55ADCF20A3EA}"/>
              </a:ext>
            </a:extLst>
          </p:cNvPr>
          <p:cNvSpPr/>
          <p:nvPr/>
        </p:nvSpPr>
        <p:spPr>
          <a:xfrm>
            <a:off x="1616611" y="4683960"/>
            <a:ext cx="9626383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b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Cadastro de Planos: </a:t>
            </a: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Apenas serão integrados os planos caso o pedido estiver informado como múltiplos planos e a empresa estiver habilitada para utilizar múltiplos planos no </a:t>
            </a:r>
            <a:r>
              <a:rPr lang="pt-BR" dirty="0" err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MicrovixERP</a:t>
            </a: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</a:p>
        </p:txBody>
      </p:sp>
      <p:pic>
        <p:nvPicPr>
          <p:cNvPr id="46" name="Imagem 45" descr="Uma imagem contendo desenho&#10;&#10;Descrição gerada automaticamente">
            <a:extLst>
              <a:ext uri="{FF2B5EF4-FFF2-40B4-BE49-F238E27FC236}">
                <a16:creationId xmlns:a16="http://schemas.microsoft.com/office/drawing/2014/main" id="{06846410-4AAE-430E-B40A-4CF9765611D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1900" y="5704720"/>
            <a:ext cx="410400" cy="410400"/>
          </a:xfrm>
          <a:prstGeom prst="rect">
            <a:avLst/>
          </a:prstGeom>
        </p:spPr>
      </p:pic>
      <p:sp>
        <p:nvSpPr>
          <p:cNvPr id="47" name="Retângulo 46">
            <a:extLst>
              <a:ext uri="{FF2B5EF4-FFF2-40B4-BE49-F238E27FC236}">
                <a16:creationId xmlns:a16="http://schemas.microsoft.com/office/drawing/2014/main" id="{FF78812B-BD0B-48BB-B0D8-6C9C208BCD10}"/>
              </a:ext>
            </a:extLst>
          </p:cNvPr>
          <p:cNvSpPr/>
          <p:nvPr/>
        </p:nvSpPr>
        <p:spPr>
          <a:xfrm>
            <a:off x="1567983" y="5614455"/>
            <a:ext cx="9626383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b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Status e Situação: </a:t>
            </a: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Verificar na documentação a etapa relacionada a questão de situação e status dos pedidos, para saber como proceder no cadastro e consulta de pedidos.</a:t>
            </a:r>
          </a:p>
        </p:txBody>
      </p:sp>
    </p:spTree>
    <p:extLst>
      <p:ext uri="{BB962C8B-B14F-4D97-AF65-F5344CB8AC3E}">
        <p14:creationId xmlns:p14="http://schemas.microsoft.com/office/powerpoint/2010/main" val="239492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Fundo preto com letras brancas&#10;&#10;Descrição gerada automaticamente">
            <a:extLst>
              <a:ext uri="{FF2B5EF4-FFF2-40B4-BE49-F238E27FC236}">
                <a16:creationId xmlns:a16="http://schemas.microsoft.com/office/drawing/2014/main" id="{987FCBA0-5F1D-41A0-9E21-47AD4DF8E64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Imagem 8" descr="Uma imagem contendo texto, silhueta&#10;&#10;Descrição gerada automaticamente">
            <a:extLst>
              <a:ext uri="{FF2B5EF4-FFF2-40B4-BE49-F238E27FC236}">
                <a16:creationId xmlns:a16="http://schemas.microsoft.com/office/drawing/2014/main" id="{C7564EDC-3C30-45C2-87D9-6F9950BCA9D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2652" y="0"/>
            <a:ext cx="10019348" cy="5992463"/>
          </a:xfrm>
          <a:prstGeom prst="rect">
            <a:avLst/>
          </a:prstGeom>
        </p:spPr>
      </p:pic>
      <p:pic>
        <p:nvPicPr>
          <p:cNvPr id="11" name="Imagem 10" descr="Uma imagem contendo silhueta&#10;&#10;Descrição gerada automaticamente">
            <a:extLst>
              <a:ext uri="{FF2B5EF4-FFF2-40B4-BE49-F238E27FC236}">
                <a16:creationId xmlns:a16="http://schemas.microsoft.com/office/drawing/2014/main" id="{38D9677D-1071-436D-9E0C-544FB3F76BA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26536" y="2524792"/>
            <a:ext cx="2565464" cy="4333208"/>
          </a:xfrm>
          <a:prstGeom prst="rect">
            <a:avLst/>
          </a:prstGeom>
        </p:spPr>
      </p:pic>
      <p:pic>
        <p:nvPicPr>
          <p:cNvPr id="13" name="Imagem 12" descr="Uma imagem contendo silhueta&#10;&#10;Descrição gerada automaticamente">
            <a:extLst>
              <a:ext uri="{FF2B5EF4-FFF2-40B4-BE49-F238E27FC236}">
                <a16:creationId xmlns:a16="http://schemas.microsoft.com/office/drawing/2014/main" id="{ECB1C692-D1F4-4B3C-80E8-1135BC602FE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533555" cy="4620387"/>
          </a:xfrm>
          <a:prstGeom prst="rect">
            <a:avLst/>
          </a:prstGeom>
        </p:spPr>
      </p:pic>
      <p:sp>
        <p:nvSpPr>
          <p:cNvPr id="23" name="CaixaDeTexto 22">
            <a:extLst>
              <a:ext uri="{FF2B5EF4-FFF2-40B4-BE49-F238E27FC236}">
                <a16:creationId xmlns:a16="http://schemas.microsoft.com/office/drawing/2014/main" id="{AE162415-9E2F-4F55-8203-66BF8DB57DAF}"/>
              </a:ext>
            </a:extLst>
          </p:cNvPr>
          <p:cNvSpPr txBox="1"/>
          <p:nvPr/>
        </p:nvSpPr>
        <p:spPr>
          <a:xfrm>
            <a:off x="3008267" y="386261"/>
            <a:ext cx="61754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gradFill>
                  <a:gsLst>
                    <a:gs pos="0">
                      <a:srgbClr val="280A3C"/>
                    </a:gs>
                    <a:gs pos="100000">
                      <a:srgbClr val="224D52"/>
                    </a:gs>
                  </a:gsLst>
                  <a:path path="circle">
                    <a:fillToRect l="100000" t="100000"/>
                  </a:path>
                </a:gradFill>
                <a:latin typeface="Dosis ExtraBold" pitchFamily="2" charset="0"/>
              </a:rPr>
              <a:t>Parceiros Homologados</a:t>
            </a:r>
          </a:p>
        </p:txBody>
      </p:sp>
      <p:sp>
        <p:nvSpPr>
          <p:cNvPr id="25" name="CaixaDeTexto 24">
            <a:extLst>
              <a:ext uri="{FF2B5EF4-FFF2-40B4-BE49-F238E27FC236}">
                <a16:creationId xmlns:a16="http://schemas.microsoft.com/office/drawing/2014/main" id="{D8F9C0FA-64CC-4211-AD0D-62FAECE2352D}"/>
              </a:ext>
            </a:extLst>
          </p:cNvPr>
          <p:cNvSpPr txBox="1"/>
          <p:nvPr/>
        </p:nvSpPr>
        <p:spPr>
          <a:xfrm>
            <a:off x="2079941" y="1049571"/>
            <a:ext cx="80321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b="1" dirty="0">
                <a:gradFill>
                  <a:gsLst>
                    <a:gs pos="0">
                      <a:srgbClr val="F0462D"/>
                    </a:gs>
                    <a:gs pos="56000">
                      <a:srgbClr val="280A3C"/>
                    </a:gs>
                  </a:gsLst>
                  <a:path path="circle">
                    <a:fillToRect l="100000" t="100000"/>
                  </a:path>
                </a:gradFill>
                <a:latin typeface="Dosis ExtraBold" pitchFamily="2" charset="0"/>
              </a:rPr>
              <a:t>Lista dos parceiros já homologados no WebService de B2C Microvix</a:t>
            </a:r>
          </a:p>
        </p:txBody>
      </p:sp>
      <p:sp>
        <p:nvSpPr>
          <p:cNvPr id="43" name="Retângulo 42">
            <a:extLst>
              <a:ext uri="{FF2B5EF4-FFF2-40B4-BE49-F238E27FC236}">
                <a16:creationId xmlns:a16="http://schemas.microsoft.com/office/drawing/2014/main" id="{305470C8-EE83-4E87-9357-8F775498AB55}"/>
              </a:ext>
            </a:extLst>
          </p:cNvPr>
          <p:cNvSpPr/>
          <p:nvPr/>
        </p:nvSpPr>
        <p:spPr>
          <a:xfrm>
            <a:off x="1332239" y="2190856"/>
            <a:ext cx="66399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2000" b="1" dirty="0">
                <a:solidFill>
                  <a:srgbClr val="280A3C"/>
                </a:solidFill>
                <a:latin typeface="Dosis"/>
                <a:ea typeface="Dosis"/>
                <a:cs typeface="Dosis"/>
                <a:sym typeface="Dosis"/>
              </a:rPr>
              <a:t>Benefício da contratação de um parceiro homologado</a:t>
            </a:r>
          </a:p>
        </p:txBody>
      </p:sp>
      <p:sp>
        <p:nvSpPr>
          <p:cNvPr id="44" name="Retângulo 43">
            <a:extLst>
              <a:ext uri="{FF2B5EF4-FFF2-40B4-BE49-F238E27FC236}">
                <a16:creationId xmlns:a16="http://schemas.microsoft.com/office/drawing/2014/main" id="{19C2E8FA-0302-4492-9AE2-4F3D074995F7}"/>
              </a:ext>
            </a:extLst>
          </p:cNvPr>
          <p:cNvSpPr/>
          <p:nvPr/>
        </p:nvSpPr>
        <p:spPr>
          <a:xfrm>
            <a:off x="1266777" y="2543356"/>
            <a:ext cx="8720662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1600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Já esta integrado no WebService de B2C em outros clientes e já conhece todo funcionamento.</a:t>
            </a:r>
          </a:p>
          <a:p>
            <a:pPr lvl="0">
              <a:lnSpc>
                <a:spcPct val="90000"/>
              </a:lnSpc>
            </a:pPr>
            <a:r>
              <a:rPr lang="pt-BR" sz="1600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Rapidez nas entregas, pois é só receber as credenciais e chave para ligar a integração.</a:t>
            </a:r>
          </a:p>
          <a:p>
            <a:pPr lvl="0">
              <a:lnSpc>
                <a:spcPct val="90000"/>
              </a:lnSpc>
            </a:pPr>
            <a:r>
              <a:rPr lang="pt-BR" sz="1600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Conhece o fluxo e processos internos na Linx para duvidas ou problemas.</a:t>
            </a:r>
          </a:p>
        </p:txBody>
      </p:sp>
      <p:sp>
        <p:nvSpPr>
          <p:cNvPr id="31" name="Elipse 30">
            <a:extLst>
              <a:ext uri="{FF2B5EF4-FFF2-40B4-BE49-F238E27FC236}">
                <a16:creationId xmlns:a16="http://schemas.microsoft.com/office/drawing/2014/main" id="{CABF6A78-F6F1-4A4D-866F-958910189462}"/>
              </a:ext>
            </a:extLst>
          </p:cNvPr>
          <p:cNvSpPr/>
          <p:nvPr/>
        </p:nvSpPr>
        <p:spPr>
          <a:xfrm>
            <a:off x="585574" y="720613"/>
            <a:ext cx="746665" cy="746665"/>
          </a:xfrm>
          <a:prstGeom prst="ellipse">
            <a:avLst/>
          </a:prstGeom>
          <a:gradFill flip="none" rotWithShape="1">
            <a:gsLst>
              <a:gs pos="0">
                <a:srgbClr val="FFB200"/>
              </a:gs>
              <a:gs pos="87000">
                <a:srgbClr val="F0462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33" name="Google Shape;683;p106">
            <a:extLst>
              <a:ext uri="{FF2B5EF4-FFF2-40B4-BE49-F238E27FC236}">
                <a16:creationId xmlns:a16="http://schemas.microsoft.com/office/drawing/2014/main" id="{CFBE2DB7-1D43-41BC-8BCE-0D65B7143AED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000" y="5940000"/>
            <a:ext cx="1114425" cy="72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05A90C01-65CE-4738-ABD4-C9C5A051EC3A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715" y="2176896"/>
            <a:ext cx="576000" cy="576000"/>
          </a:xfrm>
          <a:prstGeom prst="rect">
            <a:avLst/>
          </a:prstGeom>
        </p:spPr>
      </p:pic>
      <p:sp>
        <p:nvSpPr>
          <p:cNvPr id="26" name="Retângulo: Cantos Arredondados 25">
            <a:extLst>
              <a:ext uri="{FF2B5EF4-FFF2-40B4-BE49-F238E27FC236}">
                <a16:creationId xmlns:a16="http://schemas.microsoft.com/office/drawing/2014/main" id="{8D1E1D82-D76E-43BC-B260-49B5F4B6EB48}"/>
              </a:ext>
            </a:extLst>
          </p:cNvPr>
          <p:cNvSpPr/>
          <p:nvPr/>
        </p:nvSpPr>
        <p:spPr>
          <a:xfrm>
            <a:off x="5495053" y="3561546"/>
            <a:ext cx="3735449" cy="1440403"/>
          </a:xfrm>
          <a:prstGeom prst="roundRect">
            <a:avLst>
              <a:gd name="adj" fmla="val 4727"/>
            </a:avLst>
          </a:prstGeom>
          <a:solidFill>
            <a:schemeClr val="bg1"/>
          </a:solidFill>
          <a:ln w="28575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600" dirty="0">
                <a:solidFill>
                  <a:schemeClr val="tx1"/>
                </a:solidFill>
              </a:rPr>
              <a:t>Empresa: EBI</a:t>
            </a:r>
          </a:p>
          <a:p>
            <a:r>
              <a:rPr lang="it-IT" sz="1600" dirty="0">
                <a:solidFill>
                  <a:schemeClr val="tx1"/>
                </a:solidFill>
              </a:rPr>
              <a:t>Contato: Brunno Thomaz</a:t>
            </a:r>
          </a:p>
          <a:p>
            <a:r>
              <a:rPr lang="it-IT" sz="1600" dirty="0">
                <a:solidFill>
                  <a:schemeClr val="tx1"/>
                </a:solidFill>
              </a:rPr>
              <a:t>e-mail: brunno@ebinterchange.com.br</a:t>
            </a:r>
          </a:p>
          <a:p>
            <a:r>
              <a:rPr lang="it-IT" sz="1600" dirty="0">
                <a:solidFill>
                  <a:schemeClr val="tx1"/>
                </a:solidFill>
              </a:rPr>
              <a:t>Tel: (11) 99611-9899 | (11) 4420-3092</a:t>
            </a:r>
          </a:p>
          <a:p>
            <a:r>
              <a:rPr lang="pt-BR" sz="1600" dirty="0">
                <a:solidFill>
                  <a:schemeClr val="tx1"/>
                </a:solidFill>
              </a:rPr>
              <a:t>Site: http://www.</a:t>
            </a:r>
            <a:r>
              <a:rPr lang="it-IT" sz="1600" dirty="0">
                <a:solidFill>
                  <a:schemeClr val="tx1"/>
                </a:solidFill>
              </a:rPr>
              <a:t> ebinterchange</a:t>
            </a:r>
            <a:r>
              <a:rPr lang="pt-BR" sz="1600" dirty="0">
                <a:solidFill>
                  <a:schemeClr val="tx1"/>
                </a:solidFill>
              </a:rPr>
              <a:t>.com.br/</a:t>
            </a:r>
            <a:endParaRPr lang="it-IT" sz="1600" dirty="0">
              <a:solidFill>
                <a:schemeClr val="tx1"/>
              </a:solidFill>
            </a:endParaRPr>
          </a:p>
        </p:txBody>
      </p:sp>
      <p:sp>
        <p:nvSpPr>
          <p:cNvPr id="27" name="Retângulo: Cantos Arredondados 26">
            <a:extLst>
              <a:ext uri="{FF2B5EF4-FFF2-40B4-BE49-F238E27FC236}">
                <a16:creationId xmlns:a16="http://schemas.microsoft.com/office/drawing/2014/main" id="{DAB5E17B-2536-4CD9-A049-4011A98DD37B}"/>
              </a:ext>
            </a:extLst>
          </p:cNvPr>
          <p:cNvSpPr/>
          <p:nvPr/>
        </p:nvSpPr>
        <p:spPr>
          <a:xfrm>
            <a:off x="1439886" y="3561546"/>
            <a:ext cx="3771310" cy="1440403"/>
          </a:xfrm>
          <a:prstGeom prst="roundRect">
            <a:avLst>
              <a:gd name="adj" fmla="val 4727"/>
            </a:avLst>
          </a:prstGeom>
          <a:solidFill>
            <a:schemeClr val="bg1"/>
          </a:solidFill>
          <a:ln w="28575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>
                <a:solidFill>
                  <a:schemeClr val="tx1"/>
                </a:solidFill>
              </a:rPr>
              <a:t>Empresa: N49</a:t>
            </a:r>
          </a:p>
          <a:p>
            <a:r>
              <a:rPr lang="pt-BR" sz="1600" dirty="0">
                <a:solidFill>
                  <a:schemeClr val="tx1"/>
                </a:solidFill>
              </a:rPr>
              <a:t>Contato: Rafael Pinto</a:t>
            </a:r>
          </a:p>
          <a:p>
            <a:r>
              <a:rPr lang="pt-BR" sz="1600" dirty="0">
                <a:solidFill>
                  <a:schemeClr val="tx1"/>
                </a:solidFill>
              </a:rPr>
              <a:t>e-mail: rafael@n49.com.br</a:t>
            </a:r>
          </a:p>
          <a:p>
            <a:r>
              <a:rPr lang="pt-BR" sz="1600" dirty="0" err="1">
                <a:solidFill>
                  <a:schemeClr val="tx1"/>
                </a:solidFill>
              </a:rPr>
              <a:t>Tel</a:t>
            </a:r>
            <a:r>
              <a:rPr lang="pt-BR" sz="1600" dirty="0">
                <a:solidFill>
                  <a:schemeClr val="tx1"/>
                </a:solidFill>
              </a:rPr>
              <a:t>: (51) 99730-2005</a:t>
            </a:r>
          </a:p>
          <a:p>
            <a:r>
              <a:rPr lang="pt-BR" sz="1600" dirty="0">
                <a:solidFill>
                  <a:schemeClr val="tx1"/>
                </a:solidFill>
              </a:rPr>
              <a:t>Site: http://www.n49.com.br/</a:t>
            </a:r>
          </a:p>
        </p:txBody>
      </p:sp>
      <p:sp>
        <p:nvSpPr>
          <p:cNvPr id="28" name="Retângulo: Cantos Arredondados 27">
            <a:extLst>
              <a:ext uri="{FF2B5EF4-FFF2-40B4-BE49-F238E27FC236}">
                <a16:creationId xmlns:a16="http://schemas.microsoft.com/office/drawing/2014/main" id="{CCC0B570-9AE9-48D3-BBA1-B67529101CFB}"/>
              </a:ext>
            </a:extLst>
          </p:cNvPr>
          <p:cNvSpPr/>
          <p:nvPr/>
        </p:nvSpPr>
        <p:spPr>
          <a:xfrm>
            <a:off x="1439886" y="5203230"/>
            <a:ext cx="3771310" cy="1440403"/>
          </a:xfrm>
          <a:prstGeom prst="roundRect">
            <a:avLst>
              <a:gd name="adj" fmla="val 4727"/>
            </a:avLst>
          </a:prstGeom>
          <a:solidFill>
            <a:schemeClr val="bg1"/>
          </a:solidFill>
          <a:ln w="28575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600" dirty="0">
                <a:solidFill>
                  <a:schemeClr val="tx1"/>
                </a:solidFill>
              </a:rPr>
              <a:t>Empresa: </a:t>
            </a:r>
            <a:r>
              <a:rPr lang="pt-BR" sz="1600" dirty="0" err="1">
                <a:solidFill>
                  <a:schemeClr val="tx1"/>
                </a:solidFill>
              </a:rPr>
              <a:t>LinkAPI</a:t>
            </a:r>
            <a:endParaRPr lang="pt-BR" sz="1600" dirty="0">
              <a:solidFill>
                <a:schemeClr val="tx1"/>
              </a:solidFill>
            </a:endParaRPr>
          </a:p>
          <a:p>
            <a:r>
              <a:rPr lang="pt-BR" sz="1600" dirty="0">
                <a:solidFill>
                  <a:schemeClr val="tx1"/>
                </a:solidFill>
              </a:rPr>
              <a:t>Contato: </a:t>
            </a:r>
            <a:r>
              <a:rPr lang="pt-BR" sz="1600" dirty="0" err="1">
                <a:solidFill>
                  <a:schemeClr val="tx1"/>
                </a:solidFill>
              </a:rPr>
              <a:t>Edmee</a:t>
            </a:r>
            <a:r>
              <a:rPr lang="pt-BR" sz="1600" dirty="0">
                <a:solidFill>
                  <a:schemeClr val="tx1"/>
                </a:solidFill>
              </a:rPr>
              <a:t> Moreira</a:t>
            </a:r>
          </a:p>
          <a:p>
            <a:r>
              <a:rPr lang="pt-BR" sz="1600" dirty="0">
                <a:solidFill>
                  <a:schemeClr val="tx1"/>
                </a:solidFill>
              </a:rPr>
              <a:t>E-mail: edmee.moreira@linkapi.com.br</a:t>
            </a:r>
          </a:p>
          <a:p>
            <a:r>
              <a:rPr lang="pt-BR" sz="1600" dirty="0" err="1">
                <a:solidFill>
                  <a:schemeClr val="tx1"/>
                </a:solidFill>
              </a:rPr>
              <a:t>Tel</a:t>
            </a:r>
            <a:r>
              <a:rPr lang="pt-BR" sz="1600" dirty="0">
                <a:solidFill>
                  <a:schemeClr val="tx1"/>
                </a:solidFill>
              </a:rPr>
              <a:t>: (11) 3158-1042 | (11) 99727-2515</a:t>
            </a:r>
          </a:p>
          <a:p>
            <a:r>
              <a:rPr lang="pt-BR" sz="1600" dirty="0">
                <a:solidFill>
                  <a:schemeClr val="tx1"/>
                </a:solidFill>
              </a:rPr>
              <a:t>Site: http://www. linkapi.com.br</a:t>
            </a:r>
          </a:p>
        </p:txBody>
      </p:sp>
    </p:spTree>
    <p:extLst>
      <p:ext uri="{BB962C8B-B14F-4D97-AF65-F5344CB8AC3E}">
        <p14:creationId xmlns:p14="http://schemas.microsoft.com/office/powerpoint/2010/main" val="1313851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Imagem 26" descr="Mulher com celular na mão&#10;&#10;Descrição gerada automaticamente">
            <a:extLst>
              <a:ext uri="{FF2B5EF4-FFF2-40B4-BE49-F238E27FC236}">
                <a16:creationId xmlns:a16="http://schemas.microsoft.com/office/drawing/2014/main" id="{14472790-CD27-4FA2-A12F-CABFEABAE73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67621" y="0"/>
            <a:ext cx="5124379" cy="6858000"/>
          </a:xfrm>
          <a:prstGeom prst="rect">
            <a:avLst/>
          </a:prstGeom>
        </p:spPr>
      </p:pic>
      <p:pic>
        <p:nvPicPr>
          <p:cNvPr id="31" name="Imagem 30" descr="Uma imagem contendo texto, silhueta&#10;&#10;Descrição gerada automaticamente">
            <a:extLst>
              <a:ext uri="{FF2B5EF4-FFF2-40B4-BE49-F238E27FC236}">
                <a16:creationId xmlns:a16="http://schemas.microsoft.com/office/drawing/2014/main" id="{28510DBE-C3D8-4172-918E-0B50AB8E660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1277" y="-2542"/>
            <a:ext cx="5080000" cy="6858000"/>
          </a:xfrm>
          <a:prstGeom prst="rect">
            <a:avLst/>
          </a:prstGeom>
        </p:spPr>
      </p:pic>
      <p:pic>
        <p:nvPicPr>
          <p:cNvPr id="33" name="Imagem 32" descr="Imagem digital fictícia de personagem de desenho animado&#10;&#10;Descrição gerada automaticamente">
            <a:extLst>
              <a:ext uri="{FF2B5EF4-FFF2-40B4-BE49-F238E27FC236}">
                <a16:creationId xmlns:a16="http://schemas.microsoft.com/office/drawing/2014/main" id="{649FF0DC-2E81-4CE1-B1BB-7FD9B7CF21DF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84409" y="-5084"/>
            <a:ext cx="2914650" cy="6858000"/>
          </a:xfrm>
          <a:prstGeom prst="rect">
            <a:avLst/>
          </a:prstGeom>
        </p:spPr>
      </p:pic>
      <p:pic>
        <p:nvPicPr>
          <p:cNvPr id="29" name="Imagem 28" descr="Desenho com traços pretos em fundo branco&#10;&#10;Descrição gerada automaticamente">
            <a:extLst>
              <a:ext uri="{FF2B5EF4-FFF2-40B4-BE49-F238E27FC236}">
                <a16:creationId xmlns:a16="http://schemas.microsoft.com/office/drawing/2014/main" id="{735A3F80-4089-47AF-95B2-9FFE5C9B59D6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5" name="Imagem 34">
            <a:extLst>
              <a:ext uri="{FF2B5EF4-FFF2-40B4-BE49-F238E27FC236}">
                <a16:creationId xmlns:a16="http://schemas.microsoft.com/office/drawing/2014/main" id="{04998654-A910-49BF-B963-0B70775C7295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4792" y="902126"/>
            <a:ext cx="2163413" cy="121253"/>
          </a:xfrm>
          <a:prstGeom prst="rect">
            <a:avLst/>
          </a:prstGeom>
        </p:spPr>
      </p:pic>
      <p:sp>
        <p:nvSpPr>
          <p:cNvPr id="42" name="CaixaDeTexto 41">
            <a:extLst>
              <a:ext uri="{FF2B5EF4-FFF2-40B4-BE49-F238E27FC236}">
                <a16:creationId xmlns:a16="http://schemas.microsoft.com/office/drawing/2014/main" id="{11E13999-8ADE-48B3-AF1E-393119C4268B}"/>
              </a:ext>
            </a:extLst>
          </p:cNvPr>
          <p:cNvSpPr txBox="1"/>
          <p:nvPr/>
        </p:nvSpPr>
        <p:spPr>
          <a:xfrm>
            <a:off x="444656" y="470941"/>
            <a:ext cx="44700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4000" dirty="0">
                <a:solidFill>
                  <a:srgbClr val="6E4B87"/>
                </a:solidFill>
                <a:latin typeface="Dosis ExtraBold" pitchFamily="2" charset="0"/>
              </a:rPr>
              <a:t>WebService de B2C</a:t>
            </a:r>
          </a:p>
        </p:txBody>
      </p:sp>
      <p:sp>
        <p:nvSpPr>
          <p:cNvPr id="43" name="CaixaDeTexto 42">
            <a:extLst>
              <a:ext uri="{FF2B5EF4-FFF2-40B4-BE49-F238E27FC236}">
                <a16:creationId xmlns:a16="http://schemas.microsoft.com/office/drawing/2014/main" id="{89196814-B8C5-44B7-893F-41F3A1BF00DB}"/>
              </a:ext>
            </a:extLst>
          </p:cNvPr>
          <p:cNvSpPr txBox="1"/>
          <p:nvPr/>
        </p:nvSpPr>
        <p:spPr>
          <a:xfrm>
            <a:off x="444656" y="1085276"/>
            <a:ext cx="803211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000" dirty="0">
                <a:solidFill>
                  <a:srgbClr val="6E4B87"/>
                </a:solidFill>
                <a:latin typeface="Dosis ExtraBold" pitchFamily="2" charset="0"/>
              </a:rPr>
              <a:t>O que vamos abordar nesta apresentação</a:t>
            </a:r>
          </a:p>
        </p:txBody>
      </p:sp>
      <p:sp>
        <p:nvSpPr>
          <p:cNvPr id="47" name="Retângulo 46">
            <a:extLst>
              <a:ext uri="{FF2B5EF4-FFF2-40B4-BE49-F238E27FC236}">
                <a16:creationId xmlns:a16="http://schemas.microsoft.com/office/drawing/2014/main" id="{CE8586D5-4E45-498A-8F60-D9EFC22C49AE}"/>
              </a:ext>
            </a:extLst>
          </p:cNvPr>
          <p:cNvSpPr/>
          <p:nvPr/>
        </p:nvSpPr>
        <p:spPr>
          <a:xfrm>
            <a:off x="1048776" y="3328004"/>
            <a:ext cx="364510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Qual o Objetivo do WebService</a:t>
            </a:r>
          </a:p>
        </p:txBody>
      </p:sp>
      <p:sp>
        <p:nvSpPr>
          <p:cNvPr id="48" name="Retângulo 47">
            <a:extLst>
              <a:ext uri="{FF2B5EF4-FFF2-40B4-BE49-F238E27FC236}">
                <a16:creationId xmlns:a16="http://schemas.microsoft.com/office/drawing/2014/main" id="{C0CB6444-195F-4248-84D2-DBC7897E2FE9}"/>
              </a:ext>
            </a:extLst>
          </p:cNvPr>
          <p:cNvSpPr/>
          <p:nvPr/>
        </p:nvSpPr>
        <p:spPr>
          <a:xfrm>
            <a:off x="1048776" y="4317571"/>
            <a:ext cx="334219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Configurações iniciais para utilização</a:t>
            </a:r>
          </a:p>
        </p:txBody>
      </p:sp>
      <p:sp>
        <p:nvSpPr>
          <p:cNvPr id="50" name="Retângulo 49">
            <a:extLst>
              <a:ext uri="{FF2B5EF4-FFF2-40B4-BE49-F238E27FC236}">
                <a16:creationId xmlns:a16="http://schemas.microsoft.com/office/drawing/2014/main" id="{455222BF-9B7C-4B6C-B5A8-7E7054EA6E61}"/>
              </a:ext>
            </a:extLst>
          </p:cNvPr>
          <p:cNvSpPr/>
          <p:nvPr/>
        </p:nvSpPr>
        <p:spPr>
          <a:xfrm>
            <a:off x="5925035" y="2338437"/>
            <a:ext cx="291465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Macro fluxo do processo</a:t>
            </a:r>
            <a:endParaRPr lang="pt-BR" b="1" dirty="0"/>
          </a:p>
        </p:txBody>
      </p:sp>
      <p:sp>
        <p:nvSpPr>
          <p:cNvPr id="51" name="Retângulo 50">
            <a:extLst>
              <a:ext uri="{FF2B5EF4-FFF2-40B4-BE49-F238E27FC236}">
                <a16:creationId xmlns:a16="http://schemas.microsoft.com/office/drawing/2014/main" id="{07B4E548-7F57-453C-9122-64D8740F1E96}"/>
              </a:ext>
            </a:extLst>
          </p:cNvPr>
          <p:cNvSpPr/>
          <p:nvPr/>
        </p:nvSpPr>
        <p:spPr>
          <a:xfrm>
            <a:off x="5925035" y="4317571"/>
            <a:ext cx="32037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Melhores praticas</a:t>
            </a:r>
          </a:p>
        </p:txBody>
      </p:sp>
      <p:sp>
        <p:nvSpPr>
          <p:cNvPr id="52" name="Retângulo 51">
            <a:extLst>
              <a:ext uri="{FF2B5EF4-FFF2-40B4-BE49-F238E27FC236}">
                <a16:creationId xmlns:a16="http://schemas.microsoft.com/office/drawing/2014/main" id="{56CABB57-3877-4FE2-B19C-AA5D84945FAD}"/>
              </a:ext>
            </a:extLst>
          </p:cNvPr>
          <p:cNvSpPr/>
          <p:nvPr/>
        </p:nvSpPr>
        <p:spPr>
          <a:xfrm>
            <a:off x="5925035" y="3328004"/>
            <a:ext cx="32037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Principais métodos utilizados</a:t>
            </a:r>
          </a:p>
        </p:txBody>
      </p:sp>
      <p:sp>
        <p:nvSpPr>
          <p:cNvPr id="30" name="Retângulo 29">
            <a:extLst>
              <a:ext uri="{FF2B5EF4-FFF2-40B4-BE49-F238E27FC236}">
                <a16:creationId xmlns:a16="http://schemas.microsoft.com/office/drawing/2014/main" id="{68923FBE-A9FB-4DFB-A42C-A8DB34F0BAF1}"/>
              </a:ext>
            </a:extLst>
          </p:cNvPr>
          <p:cNvSpPr/>
          <p:nvPr/>
        </p:nvSpPr>
        <p:spPr>
          <a:xfrm>
            <a:off x="1048776" y="2338437"/>
            <a:ext cx="291465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000" dirty="0">
                <a:solidFill>
                  <a:srgbClr val="414141"/>
                </a:solidFill>
                <a:latin typeface="Roboto"/>
                <a:ea typeface="Roboto"/>
              </a:rPr>
              <a:t>O que é a oferta deste WebService?</a:t>
            </a:r>
          </a:p>
        </p:txBody>
      </p:sp>
      <p:sp>
        <p:nvSpPr>
          <p:cNvPr id="28" name="Elipse 27">
            <a:extLst>
              <a:ext uri="{FF2B5EF4-FFF2-40B4-BE49-F238E27FC236}">
                <a16:creationId xmlns:a16="http://schemas.microsoft.com/office/drawing/2014/main" id="{A104D200-E35F-45C9-B9A8-85D0E1BDF015}"/>
              </a:ext>
            </a:extLst>
          </p:cNvPr>
          <p:cNvSpPr/>
          <p:nvPr/>
        </p:nvSpPr>
        <p:spPr>
          <a:xfrm>
            <a:off x="9770553" y="744637"/>
            <a:ext cx="904566" cy="904566"/>
          </a:xfrm>
          <a:prstGeom prst="ellipse">
            <a:avLst/>
          </a:prstGeom>
          <a:gradFill flip="none" rotWithShape="1">
            <a:gsLst>
              <a:gs pos="0">
                <a:srgbClr val="FFB200"/>
              </a:gs>
              <a:gs pos="87000">
                <a:srgbClr val="F0462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40" name="Conector reto 39">
            <a:extLst>
              <a:ext uri="{FF2B5EF4-FFF2-40B4-BE49-F238E27FC236}">
                <a16:creationId xmlns:a16="http://schemas.microsoft.com/office/drawing/2014/main" id="{B4F18EF0-7734-44F1-A1CE-EA18B8FBECDD}"/>
              </a:ext>
            </a:extLst>
          </p:cNvPr>
          <p:cNvCxnSpPr>
            <a:cxnSpLocks/>
          </p:cNvCxnSpPr>
          <p:nvPr/>
        </p:nvCxnSpPr>
        <p:spPr>
          <a:xfrm flipH="1" flipV="1">
            <a:off x="10389135" y="5219357"/>
            <a:ext cx="1317415" cy="765827"/>
          </a:xfrm>
          <a:prstGeom prst="line">
            <a:avLst/>
          </a:prstGeom>
          <a:ln w="50800" cap="rnd">
            <a:gradFill flip="none" rotWithShape="1">
              <a:gsLst>
                <a:gs pos="2500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Elipse 44">
            <a:extLst>
              <a:ext uri="{FF2B5EF4-FFF2-40B4-BE49-F238E27FC236}">
                <a16:creationId xmlns:a16="http://schemas.microsoft.com/office/drawing/2014/main" id="{8356750D-5253-4FBE-8363-D95799EDA989}"/>
              </a:ext>
            </a:extLst>
          </p:cNvPr>
          <p:cNvSpPr/>
          <p:nvPr/>
        </p:nvSpPr>
        <p:spPr>
          <a:xfrm>
            <a:off x="813124" y="2413733"/>
            <a:ext cx="208824" cy="208824"/>
          </a:xfrm>
          <a:prstGeom prst="ellipse">
            <a:avLst/>
          </a:prstGeom>
          <a:gradFill flip="none" rotWithShape="1">
            <a:gsLst>
              <a:gs pos="0">
                <a:srgbClr val="FFB200"/>
              </a:gs>
              <a:gs pos="87000">
                <a:srgbClr val="F0462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46" name="Elipse 45">
            <a:extLst>
              <a:ext uri="{FF2B5EF4-FFF2-40B4-BE49-F238E27FC236}">
                <a16:creationId xmlns:a16="http://schemas.microsoft.com/office/drawing/2014/main" id="{2FE0D875-3C3E-465D-9ED9-96E7FE0B552B}"/>
              </a:ext>
            </a:extLst>
          </p:cNvPr>
          <p:cNvSpPr/>
          <p:nvPr/>
        </p:nvSpPr>
        <p:spPr>
          <a:xfrm>
            <a:off x="813124" y="3411848"/>
            <a:ext cx="208824" cy="208824"/>
          </a:xfrm>
          <a:prstGeom prst="ellipse">
            <a:avLst/>
          </a:prstGeom>
          <a:gradFill flip="none" rotWithShape="1">
            <a:gsLst>
              <a:gs pos="0">
                <a:srgbClr val="FFB200"/>
              </a:gs>
              <a:gs pos="87000">
                <a:srgbClr val="F0462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54" name="Elipse 53">
            <a:extLst>
              <a:ext uri="{FF2B5EF4-FFF2-40B4-BE49-F238E27FC236}">
                <a16:creationId xmlns:a16="http://schemas.microsoft.com/office/drawing/2014/main" id="{84142F22-8317-47F6-8D1A-F2A230712578}"/>
              </a:ext>
            </a:extLst>
          </p:cNvPr>
          <p:cNvSpPr/>
          <p:nvPr/>
        </p:nvSpPr>
        <p:spPr>
          <a:xfrm>
            <a:off x="813124" y="4409963"/>
            <a:ext cx="208824" cy="208824"/>
          </a:xfrm>
          <a:prstGeom prst="ellipse">
            <a:avLst/>
          </a:prstGeom>
          <a:gradFill flip="none" rotWithShape="1">
            <a:gsLst>
              <a:gs pos="0">
                <a:srgbClr val="FFB200"/>
              </a:gs>
              <a:gs pos="87000">
                <a:srgbClr val="F0462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0" name="Elipse 59">
            <a:extLst>
              <a:ext uri="{FF2B5EF4-FFF2-40B4-BE49-F238E27FC236}">
                <a16:creationId xmlns:a16="http://schemas.microsoft.com/office/drawing/2014/main" id="{DD09C31C-067C-404F-8C22-97B7051D9434}"/>
              </a:ext>
            </a:extLst>
          </p:cNvPr>
          <p:cNvSpPr/>
          <p:nvPr/>
        </p:nvSpPr>
        <p:spPr>
          <a:xfrm>
            <a:off x="5645991" y="2429027"/>
            <a:ext cx="208824" cy="208824"/>
          </a:xfrm>
          <a:prstGeom prst="ellipse">
            <a:avLst/>
          </a:prstGeom>
          <a:gradFill flip="none" rotWithShape="1">
            <a:gsLst>
              <a:gs pos="0">
                <a:srgbClr val="FFB200"/>
              </a:gs>
              <a:gs pos="87000">
                <a:srgbClr val="F0462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1" name="Elipse 60">
            <a:extLst>
              <a:ext uri="{FF2B5EF4-FFF2-40B4-BE49-F238E27FC236}">
                <a16:creationId xmlns:a16="http://schemas.microsoft.com/office/drawing/2014/main" id="{61C96D00-0676-44FB-BDAB-803FF696CDC0}"/>
              </a:ext>
            </a:extLst>
          </p:cNvPr>
          <p:cNvSpPr/>
          <p:nvPr/>
        </p:nvSpPr>
        <p:spPr>
          <a:xfrm>
            <a:off x="5645991" y="3427603"/>
            <a:ext cx="208824" cy="208824"/>
          </a:xfrm>
          <a:prstGeom prst="ellipse">
            <a:avLst/>
          </a:prstGeom>
          <a:gradFill flip="none" rotWithShape="1">
            <a:gsLst>
              <a:gs pos="0">
                <a:srgbClr val="FFB200"/>
              </a:gs>
              <a:gs pos="87000">
                <a:srgbClr val="F0462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62" name="Elipse 61">
            <a:extLst>
              <a:ext uri="{FF2B5EF4-FFF2-40B4-BE49-F238E27FC236}">
                <a16:creationId xmlns:a16="http://schemas.microsoft.com/office/drawing/2014/main" id="{8212AEF4-4220-40C3-8AB0-3A78A722D7BC}"/>
              </a:ext>
            </a:extLst>
          </p:cNvPr>
          <p:cNvSpPr/>
          <p:nvPr/>
        </p:nvSpPr>
        <p:spPr>
          <a:xfrm>
            <a:off x="5645991" y="4426179"/>
            <a:ext cx="208824" cy="208824"/>
          </a:xfrm>
          <a:prstGeom prst="ellipse">
            <a:avLst/>
          </a:prstGeom>
          <a:gradFill flip="none" rotWithShape="1">
            <a:gsLst>
              <a:gs pos="0">
                <a:srgbClr val="FFB200"/>
              </a:gs>
              <a:gs pos="87000">
                <a:srgbClr val="F0462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37" name="Google Shape;683;p106">
            <a:extLst>
              <a:ext uri="{FF2B5EF4-FFF2-40B4-BE49-F238E27FC236}">
                <a16:creationId xmlns:a16="http://schemas.microsoft.com/office/drawing/2014/main" id="{383D7965-1C23-4483-9AF5-563122E0B73C}"/>
              </a:ext>
            </a:extLst>
          </p:cNvPr>
          <p:cNvPicPr preferRelativeResize="0"/>
          <p:nvPr/>
        </p:nvPicPr>
        <p:blipFill rotWithShape="1"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000" y="5940000"/>
            <a:ext cx="1114425" cy="7239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4667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Uma imagem contendo texto, silhueta&#10;&#10;Descrição gerada automaticamente">
            <a:extLst>
              <a:ext uri="{FF2B5EF4-FFF2-40B4-BE49-F238E27FC236}">
                <a16:creationId xmlns:a16="http://schemas.microsoft.com/office/drawing/2014/main" id="{244F501A-35CC-4774-A0FE-6FB9F4DF037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2652" y="0"/>
            <a:ext cx="10019348" cy="5992463"/>
          </a:xfrm>
          <a:prstGeom prst="rect">
            <a:avLst/>
          </a:prstGeom>
        </p:spPr>
      </p:pic>
      <p:pic>
        <p:nvPicPr>
          <p:cNvPr id="11" name="Imagem 10" descr="Uma imagem contendo silhueta&#10;&#10;Descrição gerada automaticamente">
            <a:extLst>
              <a:ext uri="{FF2B5EF4-FFF2-40B4-BE49-F238E27FC236}">
                <a16:creationId xmlns:a16="http://schemas.microsoft.com/office/drawing/2014/main" id="{C0D4538A-B02B-4857-B0BC-930C755BEAA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00"/>
          <a:stretch/>
        </p:blipFill>
        <p:spPr>
          <a:xfrm>
            <a:off x="0" y="2763904"/>
            <a:ext cx="2456120" cy="4122611"/>
          </a:xfrm>
          <a:prstGeom prst="rect">
            <a:avLst/>
          </a:prstGeom>
        </p:spPr>
      </p:pic>
      <p:pic>
        <p:nvPicPr>
          <p:cNvPr id="5" name="Imagem 4" descr="Uma imagem contendo mesa&#10;&#10;Descrição gerada automaticamente">
            <a:extLst>
              <a:ext uri="{FF2B5EF4-FFF2-40B4-BE49-F238E27FC236}">
                <a16:creationId xmlns:a16="http://schemas.microsoft.com/office/drawing/2014/main" id="{4F5CE7CE-DDE6-4014-BF48-F33A5530D7D6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5968" y="5314073"/>
            <a:ext cx="5057842" cy="1417202"/>
          </a:xfrm>
          <a:prstGeom prst="rect">
            <a:avLst/>
          </a:prstGeom>
        </p:spPr>
      </p:pic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74514B6D-6BCD-4804-A51E-298E02329BBA}"/>
              </a:ext>
            </a:extLst>
          </p:cNvPr>
          <p:cNvSpPr/>
          <p:nvPr/>
        </p:nvSpPr>
        <p:spPr>
          <a:xfrm>
            <a:off x="1970738" y="864251"/>
            <a:ext cx="8048609" cy="762000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6BD0633C-1B6B-47FC-903B-59169752984C}"/>
              </a:ext>
            </a:extLst>
          </p:cNvPr>
          <p:cNvSpPr/>
          <p:nvPr/>
        </p:nvSpPr>
        <p:spPr>
          <a:xfrm>
            <a:off x="11141801" y="208045"/>
            <a:ext cx="699720" cy="699720"/>
          </a:xfrm>
          <a:prstGeom prst="ellipse">
            <a:avLst/>
          </a:prstGeom>
          <a:gradFill flip="none" rotWithShape="1">
            <a:gsLst>
              <a:gs pos="0">
                <a:srgbClr val="FFB200"/>
              </a:gs>
              <a:gs pos="87000">
                <a:srgbClr val="F0462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7" name="Conector reto 16">
            <a:extLst>
              <a:ext uri="{FF2B5EF4-FFF2-40B4-BE49-F238E27FC236}">
                <a16:creationId xmlns:a16="http://schemas.microsoft.com/office/drawing/2014/main" id="{833FDF4E-3FCC-4B2E-BA5A-6A687238EE51}"/>
              </a:ext>
            </a:extLst>
          </p:cNvPr>
          <p:cNvCxnSpPr>
            <a:cxnSpLocks/>
          </p:cNvCxnSpPr>
          <p:nvPr/>
        </p:nvCxnSpPr>
        <p:spPr>
          <a:xfrm flipV="1">
            <a:off x="-278131" y="864251"/>
            <a:ext cx="1487334" cy="910495"/>
          </a:xfrm>
          <a:prstGeom prst="line">
            <a:avLst/>
          </a:prstGeom>
          <a:ln w="5715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Imagem 19">
            <a:extLst>
              <a:ext uri="{FF2B5EF4-FFF2-40B4-BE49-F238E27FC236}">
                <a16:creationId xmlns:a16="http://schemas.microsoft.com/office/drawing/2014/main" id="{94818D85-2AC0-4515-808E-AE5CBE70122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486600" y="787372"/>
            <a:ext cx="2163413" cy="121253"/>
          </a:xfrm>
          <a:prstGeom prst="rect">
            <a:avLst/>
          </a:prstGeom>
        </p:spPr>
      </p:pic>
      <p:sp>
        <p:nvSpPr>
          <p:cNvPr id="21" name="Retângulo 20">
            <a:extLst>
              <a:ext uri="{FF2B5EF4-FFF2-40B4-BE49-F238E27FC236}">
                <a16:creationId xmlns:a16="http://schemas.microsoft.com/office/drawing/2014/main" id="{89DA6527-1867-4251-81D2-C09A3004A9AC}"/>
              </a:ext>
            </a:extLst>
          </p:cNvPr>
          <p:cNvSpPr/>
          <p:nvPr/>
        </p:nvSpPr>
        <p:spPr>
          <a:xfrm>
            <a:off x="3695723" y="907765"/>
            <a:ext cx="45986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dirty="0">
                <a:solidFill>
                  <a:schemeClr val="bg1"/>
                </a:solidFill>
                <a:latin typeface="Dosis ExtraBold" pitchFamily="2" charset="0"/>
              </a:rPr>
              <a:t>WebService de B2C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7E69687A-DDAF-4966-98D6-52CF3CEAD1CD}"/>
              </a:ext>
            </a:extLst>
          </p:cNvPr>
          <p:cNvSpPr txBox="1"/>
          <p:nvPr/>
        </p:nvSpPr>
        <p:spPr>
          <a:xfrm>
            <a:off x="1625355" y="2257008"/>
            <a:ext cx="951644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Esta oferta foi criada para facilitar o processo de integração de uma plataforma de e-Commerce (loja virtual) com o </a:t>
            </a:r>
            <a:r>
              <a:rPr lang="pt-BR" dirty="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MicrovixERP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onde é possível extrair as informações do </a:t>
            </a:r>
            <a:r>
              <a:rPr lang="pt-BR" dirty="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MicrovixERP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para a plataforma de e-Commerce e também enviar informações da plataforma de e-Commerce para o </a:t>
            </a:r>
            <a:r>
              <a:rPr lang="pt-BR" dirty="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MicrovixERP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  <a:p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Toda automação para integração com este WebService o cliente deve contratar a parte com empresas que são especialistas em integração entre plataformas. A Linx pode indicar parceiros homologados para estas integrações.</a:t>
            </a:r>
          </a:p>
          <a:p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A oferta tem um custo inicial de horas de serviço para ativação/configuração e uma taxa mensal para manutenção da API nos servidores da Linx e suporte.</a:t>
            </a:r>
          </a:p>
          <a:p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Essa oferta é exclusiva para integrações de plataformas de e-Commerce terceira, não tem nenhuma relação com a plataforma </a:t>
            </a:r>
            <a:r>
              <a:rPr lang="pt-BR" dirty="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LinxCommerce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.</a:t>
            </a: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F230A708-47C1-401D-8B58-58A2E9FCB672}"/>
              </a:ext>
            </a:extLst>
          </p:cNvPr>
          <p:cNvSpPr/>
          <p:nvPr/>
        </p:nvSpPr>
        <p:spPr>
          <a:xfrm>
            <a:off x="1609837" y="1654847"/>
            <a:ext cx="55412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rgbClr val="411E5A"/>
                </a:solidFill>
                <a:latin typeface="Dosis ExtraBold" pitchFamily="2" charset="0"/>
              </a:rPr>
              <a:t>O que é a oferta?</a:t>
            </a:r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EB1022EB-E738-49AB-9EDE-A2F2A4084530}"/>
              </a:ext>
            </a:extLst>
          </p:cNvPr>
          <p:cNvSpPr/>
          <p:nvPr/>
        </p:nvSpPr>
        <p:spPr>
          <a:xfrm>
            <a:off x="6288588" y="5419473"/>
            <a:ext cx="46252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solidFill>
                  <a:srgbClr val="6E4B87"/>
                </a:solidFill>
                <a:latin typeface="Dosis ExtraBold" pitchFamily="2" charset="0"/>
              </a:rPr>
              <a:t>Para contratação/ativação da oferta de WebService de B2C é necessário abrir uma TP na fila 47.6 – Arquitetura, com os dados do Portal e CNPJ do cliente.</a:t>
            </a:r>
          </a:p>
        </p:txBody>
      </p:sp>
      <p:pic>
        <p:nvPicPr>
          <p:cNvPr id="27" name="Google Shape;680;p106">
            <a:extLst>
              <a:ext uri="{FF2B5EF4-FFF2-40B4-BE49-F238E27FC236}">
                <a16:creationId xmlns:a16="http://schemas.microsoft.com/office/drawing/2014/main" id="{75AE5007-D3EA-4E99-A72F-47C70CE2E408}"/>
              </a:ext>
            </a:extLst>
          </p:cNvPr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28800" y="5940000"/>
            <a:ext cx="1114425" cy="723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1047;p118">
            <a:extLst>
              <a:ext uri="{FF2B5EF4-FFF2-40B4-BE49-F238E27FC236}">
                <a16:creationId xmlns:a16="http://schemas.microsoft.com/office/drawing/2014/main" id="{B2013E4D-A33A-4BF2-951D-566F832578C2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5064" y="5415568"/>
            <a:ext cx="1481471" cy="11078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8874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Uma imagem contendo texto, silhueta&#10;&#10;Descrição gerada automaticamente">
            <a:extLst>
              <a:ext uri="{FF2B5EF4-FFF2-40B4-BE49-F238E27FC236}">
                <a16:creationId xmlns:a16="http://schemas.microsoft.com/office/drawing/2014/main" id="{244F501A-35CC-4774-A0FE-6FB9F4DF037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2652" y="0"/>
            <a:ext cx="10019348" cy="5992463"/>
          </a:xfrm>
          <a:prstGeom prst="rect">
            <a:avLst/>
          </a:prstGeom>
        </p:spPr>
      </p:pic>
      <p:pic>
        <p:nvPicPr>
          <p:cNvPr id="11" name="Imagem 10" descr="Uma imagem contendo silhueta&#10;&#10;Descrição gerada automaticamente">
            <a:extLst>
              <a:ext uri="{FF2B5EF4-FFF2-40B4-BE49-F238E27FC236}">
                <a16:creationId xmlns:a16="http://schemas.microsoft.com/office/drawing/2014/main" id="{C0D4538A-B02B-4857-B0BC-930C755BEAA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900"/>
          <a:stretch/>
        </p:blipFill>
        <p:spPr>
          <a:xfrm>
            <a:off x="0" y="2763904"/>
            <a:ext cx="2456120" cy="4122611"/>
          </a:xfrm>
          <a:prstGeom prst="rect">
            <a:avLst/>
          </a:prstGeom>
        </p:spPr>
      </p:pic>
      <p:sp>
        <p:nvSpPr>
          <p:cNvPr id="14" name="Retângulo: Cantos Arredondados 13">
            <a:extLst>
              <a:ext uri="{FF2B5EF4-FFF2-40B4-BE49-F238E27FC236}">
                <a16:creationId xmlns:a16="http://schemas.microsoft.com/office/drawing/2014/main" id="{74514B6D-6BCD-4804-A51E-298E02329BBA}"/>
              </a:ext>
            </a:extLst>
          </p:cNvPr>
          <p:cNvSpPr/>
          <p:nvPr/>
        </p:nvSpPr>
        <p:spPr>
          <a:xfrm>
            <a:off x="1970738" y="864251"/>
            <a:ext cx="8048609" cy="762000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5" name="Elipse 14">
            <a:extLst>
              <a:ext uri="{FF2B5EF4-FFF2-40B4-BE49-F238E27FC236}">
                <a16:creationId xmlns:a16="http://schemas.microsoft.com/office/drawing/2014/main" id="{6BD0633C-1B6B-47FC-903B-59169752984C}"/>
              </a:ext>
            </a:extLst>
          </p:cNvPr>
          <p:cNvSpPr/>
          <p:nvPr/>
        </p:nvSpPr>
        <p:spPr>
          <a:xfrm>
            <a:off x="11141801" y="208045"/>
            <a:ext cx="699720" cy="699720"/>
          </a:xfrm>
          <a:prstGeom prst="ellipse">
            <a:avLst/>
          </a:prstGeom>
          <a:gradFill flip="none" rotWithShape="1">
            <a:gsLst>
              <a:gs pos="0">
                <a:srgbClr val="FFB200"/>
              </a:gs>
              <a:gs pos="87000">
                <a:srgbClr val="F0462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7" name="Conector reto 16">
            <a:extLst>
              <a:ext uri="{FF2B5EF4-FFF2-40B4-BE49-F238E27FC236}">
                <a16:creationId xmlns:a16="http://schemas.microsoft.com/office/drawing/2014/main" id="{833FDF4E-3FCC-4B2E-BA5A-6A687238EE51}"/>
              </a:ext>
            </a:extLst>
          </p:cNvPr>
          <p:cNvCxnSpPr>
            <a:cxnSpLocks/>
          </p:cNvCxnSpPr>
          <p:nvPr/>
        </p:nvCxnSpPr>
        <p:spPr>
          <a:xfrm flipV="1">
            <a:off x="-278131" y="864251"/>
            <a:ext cx="1487334" cy="910495"/>
          </a:xfrm>
          <a:prstGeom prst="line">
            <a:avLst/>
          </a:prstGeom>
          <a:ln w="5715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Imagem 19">
            <a:extLst>
              <a:ext uri="{FF2B5EF4-FFF2-40B4-BE49-F238E27FC236}">
                <a16:creationId xmlns:a16="http://schemas.microsoft.com/office/drawing/2014/main" id="{94818D85-2AC0-4515-808E-AE5CBE70122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486600" y="787372"/>
            <a:ext cx="2163413" cy="121253"/>
          </a:xfrm>
          <a:prstGeom prst="rect">
            <a:avLst/>
          </a:prstGeom>
        </p:spPr>
      </p:pic>
      <p:sp>
        <p:nvSpPr>
          <p:cNvPr id="21" name="Retângulo 20">
            <a:extLst>
              <a:ext uri="{FF2B5EF4-FFF2-40B4-BE49-F238E27FC236}">
                <a16:creationId xmlns:a16="http://schemas.microsoft.com/office/drawing/2014/main" id="{89DA6527-1867-4251-81D2-C09A3004A9AC}"/>
              </a:ext>
            </a:extLst>
          </p:cNvPr>
          <p:cNvSpPr/>
          <p:nvPr/>
        </p:nvSpPr>
        <p:spPr>
          <a:xfrm>
            <a:off x="3695723" y="907765"/>
            <a:ext cx="459863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dirty="0">
                <a:solidFill>
                  <a:schemeClr val="bg1"/>
                </a:solidFill>
                <a:latin typeface="Dosis ExtraBold" pitchFamily="2" charset="0"/>
              </a:rPr>
              <a:t>WebService de B2C</a:t>
            </a:r>
          </a:p>
        </p:txBody>
      </p:sp>
      <p:sp>
        <p:nvSpPr>
          <p:cNvPr id="25" name="Retângulo 24">
            <a:extLst>
              <a:ext uri="{FF2B5EF4-FFF2-40B4-BE49-F238E27FC236}">
                <a16:creationId xmlns:a16="http://schemas.microsoft.com/office/drawing/2014/main" id="{F230A708-47C1-401D-8B58-58A2E9FCB672}"/>
              </a:ext>
            </a:extLst>
          </p:cNvPr>
          <p:cNvSpPr/>
          <p:nvPr/>
        </p:nvSpPr>
        <p:spPr>
          <a:xfrm>
            <a:off x="1609837" y="1777139"/>
            <a:ext cx="554123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rgbClr val="411E5A"/>
                </a:solidFill>
                <a:latin typeface="Dosis ExtraBold" pitchFamily="2" charset="0"/>
              </a:rPr>
              <a:t>Objetivos</a:t>
            </a:r>
          </a:p>
        </p:txBody>
      </p:sp>
      <p:pic>
        <p:nvPicPr>
          <p:cNvPr id="27" name="Google Shape;680;p106">
            <a:extLst>
              <a:ext uri="{FF2B5EF4-FFF2-40B4-BE49-F238E27FC236}">
                <a16:creationId xmlns:a16="http://schemas.microsoft.com/office/drawing/2014/main" id="{75AE5007-D3EA-4E99-A72F-47C70CE2E408}"/>
              </a:ext>
            </a:extLst>
          </p:cNvPr>
          <p:cNvPicPr preferRelativeResize="0"/>
          <p:nvPr/>
        </p:nvPicPr>
        <p:blipFill rotWithShape="1">
          <a:blip r:embed="rId6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28800" y="5940000"/>
            <a:ext cx="11144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Retângulo 17">
            <a:extLst>
              <a:ext uri="{FF2B5EF4-FFF2-40B4-BE49-F238E27FC236}">
                <a16:creationId xmlns:a16="http://schemas.microsoft.com/office/drawing/2014/main" id="{966324EB-8F6C-4329-8011-4B1D9F8B06A7}"/>
              </a:ext>
            </a:extLst>
          </p:cNvPr>
          <p:cNvSpPr/>
          <p:nvPr/>
        </p:nvSpPr>
        <p:spPr>
          <a:xfrm>
            <a:off x="1956017" y="2390547"/>
            <a:ext cx="4771041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2300" b="1" dirty="0">
                <a:solidFill>
                  <a:srgbClr val="280A3C"/>
                </a:solidFill>
                <a:latin typeface="Dosis"/>
                <a:ea typeface="Dosis"/>
                <a:cs typeface="Dosis"/>
                <a:sym typeface="Dosis"/>
              </a:rPr>
              <a:t>Facilidade no formato de integração</a:t>
            </a:r>
          </a:p>
        </p:txBody>
      </p:sp>
      <p:pic>
        <p:nvPicPr>
          <p:cNvPr id="31" name="Imagem 30" descr="Uma imagem contendo desenho&#10;&#10;Descrição gerada automaticamente">
            <a:extLst>
              <a:ext uri="{FF2B5EF4-FFF2-40B4-BE49-F238E27FC236}">
                <a16:creationId xmlns:a16="http://schemas.microsoft.com/office/drawing/2014/main" id="{AA30CFEC-D0F7-4355-9016-57F4FB37D4DB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4129" y="3476135"/>
            <a:ext cx="590931" cy="590931"/>
          </a:xfrm>
          <a:prstGeom prst="rect">
            <a:avLst/>
          </a:prstGeom>
        </p:spPr>
      </p:pic>
      <p:pic>
        <p:nvPicPr>
          <p:cNvPr id="34" name="Imagem 33" descr="Uma imagem contendo desenho&#10;&#10;Descrição gerada automaticamente">
            <a:extLst>
              <a:ext uri="{FF2B5EF4-FFF2-40B4-BE49-F238E27FC236}">
                <a16:creationId xmlns:a16="http://schemas.microsoft.com/office/drawing/2014/main" id="{A832E75C-A9D4-4C94-8F8C-F8B77B78A0B5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4129" y="2357637"/>
            <a:ext cx="590931" cy="597497"/>
          </a:xfrm>
          <a:prstGeom prst="rect">
            <a:avLst/>
          </a:prstGeom>
        </p:spPr>
      </p:pic>
      <p:sp>
        <p:nvSpPr>
          <p:cNvPr id="35" name="Retângulo 34">
            <a:extLst>
              <a:ext uri="{FF2B5EF4-FFF2-40B4-BE49-F238E27FC236}">
                <a16:creationId xmlns:a16="http://schemas.microsoft.com/office/drawing/2014/main" id="{0150A430-6095-4688-8614-47ABC1CEC172}"/>
              </a:ext>
            </a:extLst>
          </p:cNvPr>
          <p:cNvSpPr/>
          <p:nvPr/>
        </p:nvSpPr>
        <p:spPr>
          <a:xfrm>
            <a:off x="1956016" y="2783985"/>
            <a:ext cx="9626383" cy="840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Foi desenvolvido no formato de API(WebService) para facilitar a forma de entendimento e também permitir o acesso de qualquer lugar, acompanhando as tendências do mercado atual.</a:t>
            </a:r>
          </a:p>
        </p:txBody>
      </p:sp>
      <p:sp>
        <p:nvSpPr>
          <p:cNvPr id="36" name="Retângulo 35">
            <a:extLst>
              <a:ext uri="{FF2B5EF4-FFF2-40B4-BE49-F238E27FC236}">
                <a16:creationId xmlns:a16="http://schemas.microsoft.com/office/drawing/2014/main" id="{A56A6292-240E-4615-B196-6C1CC3592B87}"/>
              </a:ext>
            </a:extLst>
          </p:cNvPr>
          <p:cNvSpPr/>
          <p:nvPr/>
        </p:nvSpPr>
        <p:spPr>
          <a:xfrm>
            <a:off x="1960934" y="3575881"/>
            <a:ext cx="4771041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2300" b="1" dirty="0">
                <a:solidFill>
                  <a:srgbClr val="280A3C"/>
                </a:solidFill>
                <a:latin typeface="Dosis"/>
                <a:ea typeface="Dosis"/>
                <a:cs typeface="Dosis"/>
                <a:sym typeface="Dosis"/>
              </a:rPr>
              <a:t>Acesso em tempo real</a:t>
            </a:r>
          </a:p>
        </p:txBody>
      </p:sp>
      <p:sp>
        <p:nvSpPr>
          <p:cNvPr id="38" name="Retângulo 37">
            <a:extLst>
              <a:ext uri="{FF2B5EF4-FFF2-40B4-BE49-F238E27FC236}">
                <a16:creationId xmlns:a16="http://schemas.microsoft.com/office/drawing/2014/main" id="{0275E32E-6667-443F-892E-A0D02B52C4B5}"/>
              </a:ext>
            </a:extLst>
          </p:cNvPr>
          <p:cNvSpPr/>
          <p:nvPr/>
        </p:nvSpPr>
        <p:spPr>
          <a:xfrm>
            <a:off x="1960933" y="3969319"/>
            <a:ext cx="9626383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O WebService do B2C permite extração e inclusão de dados em tempo real, direto da base da loja, sem estrutura intermediárias.</a:t>
            </a:r>
          </a:p>
        </p:txBody>
      </p:sp>
      <p:sp>
        <p:nvSpPr>
          <p:cNvPr id="39" name="Retângulo 38">
            <a:extLst>
              <a:ext uri="{FF2B5EF4-FFF2-40B4-BE49-F238E27FC236}">
                <a16:creationId xmlns:a16="http://schemas.microsoft.com/office/drawing/2014/main" id="{DE06F297-3F45-47FA-B738-B46C2CF1F885}"/>
              </a:ext>
            </a:extLst>
          </p:cNvPr>
          <p:cNvSpPr/>
          <p:nvPr/>
        </p:nvSpPr>
        <p:spPr>
          <a:xfrm>
            <a:off x="1965849" y="4533356"/>
            <a:ext cx="4771041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2300" b="1" dirty="0">
                <a:solidFill>
                  <a:srgbClr val="280A3C"/>
                </a:solidFill>
                <a:latin typeface="Dosis"/>
                <a:ea typeface="Dosis"/>
                <a:cs typeface="Dosis"/>
                <a:sym typeface="Dosis"/>
              </a:rPr>
              <a:t>Segurança</a:t>
            </a:r>
          </a:p>
        </p:txBody>
      </p:sp>
      <p:sp>
        <p:nvSpPr>
          <p:cNvPr id="40" name="Retângulo 39">
            <a:extLst>
              <a:ext uri="{FF2B5EF4-FFF2-40B4-BE49-F238E27FC236}">
                <a16:creationId xmlns:a16="http://schemas.microsoft.com/office/drawing/2014/main" id="{2126A5A9-2624-424C-B9E2-35B85BF7575A}"/>
              </a:ext>
            </a:extLst>
          </p:cNvPr>
          <p:cNvSpPr/>
          <p:nvPr/>
        </p:nvSpPr>
        <p:spPr>
          <a:xfrm>
            <a:off x="1965848" y="4910016"/>
            <a:ext cx="9626383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Com o WebService de B2C cada cliente tem sua chave (token), que permite acessar sua base de dados do </a:t>
            </a:r>
            <a:r>
              <a:rPr lang="pt-BR" dirty="0" err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MicrovixERP</a:t>
            </a: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</a:p>
        </p:txBody>
      </p:sp>
      <p:pic>
        <p:nvPicPr>
          <p:cNvPr id="41" name="Imagem 40">
            <a:extLst>
              <a:ext uri="{FF2B5EF4-FFF2-40B4-BE49-F238E27FC236}">
                <a16:creationId xmlns:a16="http://schemas.microsoft.com/office/drawing/2014/main" id="{CF5E583E-DCAD-4E32-9DC8-0F24F0BBBF7C}"/>
              </a:ext>
            </a:extLst>
          </p:cNvPr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4128" y="4420922"/>
            <a:ext cx="590932" cy="590932"/>
          </a:xfrm>
          <a:prstGeom prst="rect">
            <a:avLst/>
          </a:prstGeom>
        </p:spPr>
      </p:pic>
      <p:sp>
        <p:nvSpPr>
          <p:cNvPr id="42" name="Retângulo 41">
            <a:extLst>
              <a:ext uri="{FF2B5EF4-FFF2-40B4-BE49-F238E27FC236}">
                <a16:creationId xmlns:a16="http://schemas.microsoft.com/office/drawing/2014/main" id="{4056B3D7-6387-49E4-87E1-323B361EBE71}"/>
              </a:ext>
            </a:extLst>
          </p:cNvPr>
          <p:cNvSpPr/>
          <p:nvPr/>
        </p:nvSpPr>
        <p:spPr>
          <a:xfrm>
            <a:off x="1967247" y="5465933"/>
            <a:ext cx="4771041" cy="410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2300" b="1" dirty="0">
                <a:solidFill>
                  <a:srgbClr val="280A3C"/>
                </a:solidFill>
                <a:latin typeface="Dosis"/>
                <a:ea typeface="Dosis"/>
                <a:cs typeface="Dosis"/>
                <a:sym typeface="Dosis"/>
              </a:rPr>
              <a:t>Melhorias</a:t>
            </a:r>
          </a:p>
        </p:txBody>
      </p:sp>
      <p:sp>
        <p:nvSpPr>
          <p:cNvPr id="43" name="Retângulo 42">
            <a:extLst>
              <a:ext uri="{FF2B5EF4-FFF2-40B4-BE49-F238E27FC236}">
                <a16:creationId xmlns:a16="http://schemas.microsoft.com/office/drawing/2014/main" id="{F874E03C-C966-48B3-91E5-B487A9382DDB}"/>
              </a:ext>
            </a:extLst>
          </p:cNvPr>
          <p:cNvSpPr/>
          <p:nvPr/>
        </p:nvSpPr>
        <p:spPr>
          <a:xfrm>
            <a:off x="1967246" y="5842593"/>
            <a:ext cx="9626383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Atualização de melhorias automaticamente no WebService, sendo uma versão única para todos os clientes Microvix.</a:t>
            </a:r>
          </a:p>
        </p:txBody>
      </p:sp>
      <p:pic>
        <p:nvPicPr>
          <p:cNvPr id="44" name="Imagem 43">
            <a:extLst>
              <a:ext uri="{FF2B5EF4-FFF2-40B4-BE49-F238E27FC236}">
                <a16:creationId xmlns:a16="http://schemas.microsoft.com/office/drawing/2014/main" id="{36577833-9586-4FD3-854B-B2398DCF37A2}"/>
              </a:ext>
            </a:extLst>
          </p:cNvPr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4128" y="5366793"/>
            <a:ext cx="590400" cy="59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30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m 18" descr="Fundo preto com letras brancas&#10;&#10;Descrição gerada automaticamente">
            <a:extLst>
              <a:ext uri="{FF2B5EF4-FFF2-40B4-BE49-F238E27FC236}">
                <a16:creationId xmlns:a16="http://schemas.microsoft.com/office/drawing/2014/main" id="{A0C0E739-8844-4738-B4BF-C9B8A32E386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Imagem 16" descr="Uma imagem contendo silhueta, texto, camisa&#10;&#10;Descrição gerada automaticamente">
            <a:extLst>
              <a:ext uri="{FF2B5EF4-FFF2-40B4-BE49-F238E27FC236}">
                <a16:creationId xmlns:a16="http://schemas.microsoft.com/office/drawing/2014/main" id="{CEBFC4AF-B161-4831-81C0-DAE6BA9F989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5996" y="-55133"/>
            <a:ext cx="4177683" cy="4326201"/>
          </a:xfrm>
          <a:prstGeom prst="rect">
            <a:avLst/>
          </a:prstGeom>
        </p:spPr>
      </p:pic>
      <p:pic>
        <p:nvPicPr>
          <p:cNvPr id="21" name="Imagem 20" descr="Fundo preto com letras brancas&#10;&#10;Descrição gerada automaticamente">
            <a:extLst>
              <a:ext uri="{FF2B5EF4-FFF2-40B4-BE49-F238E27FC236}">
                <a16:creationId xmlns:a16="http://schemas.microsoft.com/office/drawing/2014/main" id="{03704DD6-E6D8-4132-A778-6A3F6EDD215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079" y="-55133"/>
            <a:ext cx="12039600" cy="6858000"/>
          </a:xfrm>
          <a:prstGeom prst="rect">
            <a:avLst/>
          </a:prstGeom>
        </p:spPr>
      </p:pic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7666E2F8-612D-41FC-A8B4-1C61DB1AF59F}"/>
              </a:ext>
            </a:extLst>
          </p:cNvPr>
          <p:cNvSpPr/>
          <p:nvPr/>
        </p:nvSpPr>
        <p:spPr>
          <a:xfrm>
            <a:off x="-548640" y="193049"/>
            <a:ext cx="6827520" cy="71697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4ADD55F9-B98D-4621-9438-58D6557AEFC3}"/>
              </a:ext>
            </a:extLst>
          </p:cNvPr>
          <p:cNvSpPr/>
          <p:nvPr/>
        </p:nvSpPr>
        <p:spPr>
          <a:xfrm>
            <a:off x="8052007" y="654626"/>
            <a:ext cx="934306" cy="934306"/>
          </a:xfrm>
          <a:prstGeom prst="ellipse">
            <a:avLst/>
          </a:prstGeom>
          <a:gradFill flip="none" rotWithShape="1">
            <a:gsLst>
              <a:gs pos="0">
                <a:srgbClr val="FFB200"/>
              </a:gs>
              <a:gs pos="87000">
                <a:srgbClr val="F0462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A2E3FFBE-F835-47E6-9AFE-25D473BB7723}"/>
              </a:ext>
            </a:extLst>
          </p:cNvPr>
          <p:cNvSpPr/>
          <p:nvPr/>
        </p:nvSpPr>
        <p:spPr>
          <a:xfrm>
            <a:off x="11351777" y="2061372"/>
            <a:ext cx="342590" cy="342590"/>
          </a:xfrm>
          <a:prstGeom prst="ellipse">
            <a:avLst/>
          </a:prstGeom>
          <a:gradFill flip="none" rotWithShape="1">
            <a:gsLst>
              <a:gs pos="0">
                <a:srgbClr val="FFB200"/>
              </a:gs>
              <a:gs pos="87000">
                <a:srgbClr val="F0462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5" name="Conector reto 14">
            <a:extLst>
              <a:ext uri="{FF2B5EF4-FFF2-40B4-BE49-F238E27FC236}">
                <a16:creationId xmlns:a16="http://schemas.microsoft.com/office/drawing/2014/main" id="{5018F8C9-73EA-4799-9BFF-7749F8C4539B}"/>
              </a:ext>
            </a:extLst>
          </p:cNvPr>
          <p:cNvCxnSpPr>
            <a:cxnSpLocks/>
          </p:cNvCxnSpPr>
          <p:nvPr/>
        </p:nvCxnSpPr>
        <p:spPr>
          <a:xfrm flipV="1">
            <a:off x="11405450" y="4908698"/>
            <a:ext cx="1617206" cy="1584961"/>
          </a:xfrm>
          <a:prstGeom prst="line">
            <a:avLst/>
          </a:prstGeom>
          <a:ln w="5715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tângulo 25">
            <a:extLst>
              <a:ext uri="{FF2B5EF4-FFF2-40B4-BE49-F238E27FC236}">
                <a16:creationId xmlns:a16="http://schemas.microsoft.com/office/drawing/2014/main" id="{922F0433-4294-4CEA-847A-1B4B9739C855}"/>
              </a:ext>
            </a:extLst>
          </p:cNvPr>
          <p:cNvSpPr/>
          <p:nvPr/>
        </p:nvSpPr>
        <p:spPr>
          <a:xfrm>
            <a:off x="252000" y="176053"/>
            <a:ext cx="55043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 pitchFamily="2" charset="0"/>
              </a:rPr>
              <a:t>Configurações Ambiente</a:t>
            </a:r>
          </a:p>
        </p:txBody>
      </p:sp>
      <p:sp>
        <p:nvSpPr>
          <p:cNvPr id="39" name="Retângulo 38">
            <a:extLst>
              <a:ext uri="{FF2B5EF4-FFF2-40B4-BE49-F238E27FC236}">
                <a16:creationId xmlns:a16="http://schemas.microsoft.com/office/drawing/2014/main" id="{E2E23185-AF8C-42D5-B99A-BA9A67263FF3}"/>
              </a:ext>
            </a:extLst>
          </p:cNvPr>
          <p:cNvSpPr/>
          <p:nvPr/>
        </p:nvSpPr>
        <p:spPr>
          <a:xfrm>
            <a:off x="191036" y="930023"/>
            <a:ext cx="809081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solidFill>
                  <a:srgbClr val="411E5A"/>
                </a:solidFill>
                <a:latin typeface="Dosis ExtraBold" pitchFamily="2" charset="0"/>
              </a:rPr>
              <a:t>Abaixo vamos mostrar as principais configurações para funcionamento do WebService e modulo de B2C</a:t>
            </a:r>
          </a:p>
        </p:txBody>
      </p:sp>
      <p:pic>
        <p:nvPicPr>
          <p:cNvPr id="33" name="Google Shape;683;p106">
            <a:extLst>
              <a:ext uri="{FF2B5EF4-FFF2-40B4-BE49-F238E27FC236}">
                <a16:creationId xmlns:a16="http://schemas.microsoft.com/office/drawing/2014/main" id="{FC183E14-1D24-4C99-A0A3-2B78D814109C}"/>
              </a:ext>
            </a:extLst>
          </p:cNvPr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06226" y="5940000"/>
            <a:ext cx="11144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Retângulo 55">
            <a:extLst>
              <a:ext uri="{FF2B5EF4-FFF2-40B4-BE49-F238E27FC236}">
                <a16:creationId xmlns:a16="http://schemas.microsoft.com/office/drawing/2014/main" id="{D3D9BDFC-96BB-400D-A117-D409F601F3D6}"/>
              </a:ext>
            </a:extLst>
          </p:cNvPr>
          <p:cNvSpPr/>
          <p:nvPr/>
        </p:nvSpPr>
        <p:spPr>
          <a:xfrm>
            <a:off x="0" y="1991919"/>
            <a:ext cx="124205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dirty="0">
                <a:gradFill>
                  <a:gsLst>
                    <a:gs pos="0">
                      <a:srgbClr val="FFB200"/>
                    </a:gs>
                    <a:gs pos="100000">
                      <a:srgbClr val="F0462D"/>
                    </a:gs>
                  </a:gsLst>
                  <a:path path="circle">
                    <a:fillToRect l="100000" t="100000"/>
                  </a:path>
                </a:gradFill>
                <a:latin typeface="Dosis ExtraBold" pitchFamily="2" charset="0"/>
              </a:rPr>
              <a:t>01</a:t>
            </a: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461974E7-3A4D-45A0-8B90-6D2D6900DD93}"/>
              </a:ext>
            </a:extLst>
          </p:cNvPr>
          <p:cNvSpPr txBox="1"/>
          <p:nvPr/>
        </p:nvSpPr>
        <p:spPr>
          <a:xfrm>
            <a:off x="889781" y="2084779"/>
            <a:ext cx="608578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Inicialmente verificar com equipe de GGC da Linx se o Modulo Comercial do B2C foi ativado para o portal solicitado. Esse procedimento quando feito vai mostrar no portal do cliente no </a:t>
            </a:r>
            <a:r>
              <a:rPr lang="pt-BR" dirty="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MicrovixERP</a:t>
            </a:r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 as opções de permissão de usuário para utilizar o modulo de B2C.</a:t>
            </a:r>
          </a:p>
        </p:txBody>
      </p:sp>
      <p:sp>
        <p:nvSpPr>
          <p:cNvPr id="58" name="Retângulo: Cantos Arredondados 57">
            <a:extLst>
              <a:ext uri="{FF2B5EF4-FFF2-40B4-BE49-F238E27FC236}">
                <a16:creationId xmlns:a16="http://schemas.microsoft.com/office/drawing/2014/main" id="{085B7F5D-6A42-4C88-A024-28770C3F5C53}"/>
              </a:ext>
            </a:extLst>
          </p:cNvPr>
          <p:cNvSpPr/>
          <p:nvPr/>
        </p:nvSpPr>
        <p:spPr>
          <a:xfrm>
            <a:off x="1094943" y="3980658"/>
            <a:ext cx="4606834" cy="2751910"/>
          </a:xfrm>
          <a:prstGeom prst="roundRect">
            <a:avLst>
              <a:gd name="adj" fmla="val 4727"/>
            </a:avLst>
          </a:prstGeom>
          <a:solidFill>
            <a:schemeClr val="bg1"/>
          </a:solidFill>
          <a:ln w="28575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CA330338-FE9B-47DE-AFBC-2DDA775CB6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33039" y="4140655"/>
            <a:ext cx="4281817" cy="2478428"/>
          </a:xfrm>
          <a:prstGeom prst="rect">
            <a:avLst/>
          </a:prstGeom>
        </p:spPr>
      </p:pic>
      <p:sp>
        <p:nvSpPr>
          <p:cNvPr id="59" name="Retângulo: Cantos Arredondados 58">
            <a:extLst>
              <a:ext uri="{FF2B5EF4-FFF2-40B4-BE49-F238E27FC236}">
                <a16:creationId xmlns:a16="http://schemas.microsoft.com/office/drawing/2014/main" id="{A805417A-A677-4AAA-92E5-4DE15B318BA7}"/>
              </a:ext>
            </a:extLst>
          </p:cNvPr>
          <p:cNvSpPr/>
          <p:nvPr/>
        </p:nvSpPr>
        <p:spPr>
          <a:xfrm>
            <a:off x="7602583" y="2284921"/>
            <a:ext cx="2516777" cy="4509352"/>
          </a:xfrm>
          <a:prstGeom prst="roundRect">
            <a:avLst>
              <a:gd name="adj" fmla="val 4727"/>
            </a:avLst>
          </a:prstGeom>
          <a:solidFill>
            <a:schemeClr val="bg1"/>
          </a:solidFill>
          <a:ln w="28575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D38E7E9D-6E07-4B7E-ABFF-3443EB0911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21624" y="2368334"/>
            <a:ext cx="2314312" cy="4347558"/>
          </a:xfrm>
          <a:prstGeom prst="rect">
            <a:avLst/>
          </a:prstGeom>
        </p:spPr>
      </p:pic>
      <p:pic>
        <p:nvPicPr>
          <p:cNvPr id="60" name="Google Shape;1061;p118">
            <a:extLst>
              <a:ext uri="{FF2B5EF4-FFF2-40B4-BE49-F238E27FC236}">
                <a16:creationId xmlns:a16="http://schemas.microsoft.com/office/drawing/2014/main" id="{B7E51D48-317B-4999-BB3B-479EA1D35CC3}"/>
              </a:ext>
            </a:extLst>
          </p:cNvPr>
          <p:cNvPicPr preferRelativeResize="0"/>
          <p:nvPr/>
        </p:nvPicPr>
        <p:blipFill>
          <a:blip r:embed="rId8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023849" y="4953668"/>
            <a:ext cx="1065489" cy="80588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30904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m 18" descr="Fundo preto com letras brancas&#10;&#10;Descrição gerada automaticamente">
            <a:extLst>
              <a:ext uri="{FF2B5EF4-FFF2-40B4-BE49-F238E27FC236}">
                <a16:creationId xmlns:a16="http://schemas.microsoft.com/office/drawing/2014/main" id="{A0C0E739-8844-4738-B4BF-C9B8A32E386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Imagem 16" descr="Uma imagem contendo silhueta, texto, camisa&#10;&#10;Descrição gerada automaticamente">
            <a:extLst>
              <a:ext uri="{FF2B5EF4-FFF2-40B4-BE49-F238E27FC236}">
                <a16:creationId xmlns:a16="http://schemas.microsoft.com/office/drawing/2014/main" id="{CEBFC4AF-B161-4831-81C0-DAE6BA9F989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5996" y="-55133"/>
            <a:ext cx="4177683" cy="4326201"/>
          </a:xfrm>
          <a:prstGeom prst="rect">
            <a:avLst/>
          </a:prstGeom>
        </p:spPr>
      </p:pic>
      <p:pic>
        <p:nvPicPr>
          <p:cNvPr id="21" name="Imagem 20" descr="Fundo preto com letras brancas&#10;&#10;Descrição gerada automaticamente">
            <a:extLst>
              <a:ext uri="{FF2B5EF4-FFF2-40B4-BE49-F238E27FC236}">
                <a16:creationId xmlns:a16="http://schemas.microsoft.com/office/drawing/2014/main" id="{03704DD6-E6D8-4132-A778-6A3F6EDD215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079" y="-55133"/>
            <a:ext cx="12039600" cy="6858000"/>
          </a:xfrm>
          <a:prstGeom prst="rect">
            <a:avLst/>
          </a:prstGeom>
        </p:spPr>
      </p:pic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7666E2F8-612D-41FC-A8B4-1C61DB1AF59F}"/>
              </a:ext>
            </a:extLst>
          </p:cNvPr>
          <p:cNvSpPr/>
          <p:nvPr/>
        </p:nvSpPr>
        <p:spPr>
          <a:xfrm>
            <a:off x="-548640" y="193049"/>
            <a:ext cx="6827520" cy="71697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4ADD55F9-B98D-4621-9438-58D6557AEFC3}"/>
              </a:ext>
            </a:extLst>
          </p:cNvPr>
          <p:cNvSpPr/>
          <p:nvPr/>
        </p:nvSpPr>
        <p:spPr>
          <a:xfrm>
            <a:off x="8052007" y="654626"/>
            <a:ext cx="934306" cy="934306"/>
          </a:xfrm>
          <a:prstGeom prst="ellipse">
            <a:avLst/>
          </a:prstGeom>
          <a:gradFill flip="none" rotWithShape="1">
            <a:gsLst>
              <a:gs pos="0">
                <a:srgbClr val="FFB200"/>
              </a:gs>
              <a:gs pos="87000">
                <a:srgbClr val="F0462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A2E3FFBE-F835-47E6-9AFE-25D473BB7723}"/>
              </a:ext>
            </a:extLst>
          </p:cNvPr>
          <p:cNvSpPr/>
          <p:nvPr/>
        </p:nvSpPr>
        <p:spPr>
          <a:xfrm>
            <a:off x="11351777" y="2061372"/>
            <a:ext cx="342590" cy="342590"/>
          </a:xfrm>
          <a:prstGeom prst="ellipse">
            <a:avLst/>
          </a:prstGeom>
          <a:gradFill flip="none" rotWithShape="1">
            <a:gsLst>
              <a:gs pos="0">
                <a:srgbClr val="FFB200"/>
              </a:gs>
              <a:gs pos="87000">
                <a:srgbClr val="F0462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5" name="Conector reto 14">
            <a:extLst>
              <a:ext uri="{FF2B5EF4-FFF2-40B4-BE49-F238E27FC236}">
                <a16:creationId xmlns:a16="http://schemas.microsoft.com/office/drawing/2014/main" id="{5018F8C9-73EA-4799-9BFF-7749F8C4539B}"/>
              </a:ext>
            </a:extLst>
          </p:cNvPr>
          <p:cNvCxnSpPr>
            <a:cxnSpLocks/>
          </p:cNvCxnSpPr>
          <p:nvPr/>
        </p:nvCxnSpPr>
        <p:spPr>
          <a:xfrm flipV="1">
            <a:off x="11405450" y="4908698"/>
            <a:ext cx="1617206" cy="1584961"/>
          </a:xfrm>
          <a:prstGeom prst="line">
            <a:avLst/>
          </a:prstGeom>
          <a:ln w="5715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tângulo 25">
            <a:extLst>
              <a:ext uri="{FF2B5EF4-FFF2-40B4-BE49-F238E27FC236}">
                <a16:creationId xmlns:a16="http://schemas.microsoft.com/office/drawing/2014/main" id="{922F0433-4294-4CEA-847A-1B4B9739C855}"/>
              </a:ext>
            </a:extLst>
          </p:cNvPr>
          <p:cNvSpPr/>
          <p:nvPr/>
        </p:nvSpPr>
        <p:spPr>
          <a:xfrm>
            <a:off x="252000" y="176053"/>
            <a:ext cx="55043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 pitchFamily="2" charset="0"/>
              </a:rPr>
              <a:t>Configurações Ambiente</a:t>
            </a:r>
          </a:p>
        </p:txBody>
      </p:sp>
      <p:sp>
        <p:nvSpPr>
          <p:cNvPr id="39" name="Retângulo 38">
            <a:extLst>
              <a:ext uri="{FF2B5EF4-FFF2-40B4-BE49-F238E27FC236}">
                <a16:creationId xmlns:a16="http://schemas.microsoft.com/office/drawing/2014/main" id="{E2E23185-AF8C-42D5-B99A-BA9A67263FF3}"/>
              </a:ext>
            </a:extLst>
          </p:cNvPr>
          <p:cNvSpPr/>
          <p:nvPr/>
        </p:nvSpPr>
        <p:spPr>
          <a:xfrm>
            <a:off x="191036" y="930023"/>
            <a:ext cx="809081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solidFill>
                  <a:srgbClr val="411E5A"/>
                </a:solidFill>
                <a:latin typeface="Dosis ExtraBold" pitchFamily="2" charset="0"/>
              </a:rPr>
              <a:t>Abaixo vamos mostrar as principais configurações para funcionamento do WebService e modulo de B2C</a:t>
            </a:r>
          </a:p>
        </p:txBody>
      </p:sp>
      <p:pic>
        <p:nvPicPr>
          <p:cNvPr id="33" name="Google Shape;683;p106">
            <a:extLst>
              <a:ext uri="{FF2B5EF4-FFF2-40B4-BE49-F238E27FC236}">
                <a16:creationId xmlns:a16="http://schemas.microsoft.com/office/drawing/2014/main" id="{FC183E14-1D24-4C99-A0A3-2B78D814109C}"/>
              </a:ext>
            </a:extLst>
          </p:cNvPr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06226" y="5940000"/>
            <a:ext cx="11144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Retângulo 55">
            <a:extLst>
              <a:ext uri="{FF2B5EF4-FFF2-40B4-BE49-F238E27FC236}">
                <a16:creationId xmlns:a16="http://schemas.microsoft.com/office/drawing/2014/main" id="{D3D9BDFC-96BB-400D-A117-D409F601F3D6}"/>
              </a:ext>
            </a:extLst>
          </p:cNvPr>
          <p:cNvSpPr/>
          <p:nvPr/>
        </p:nvSpPr>
        <p:spPr>
          <a:xfrm>
            <a:off x="0" y="1922247"/>
            <a:ext cx="124205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dirty="0">
                <a:gradFill>
                  <a:gsLst>
                    <a:gs pos="0">
                      <a:srgbClr val="FFB200"/>
                    </a:gs>
                    <a:gs pos="100000">
                      <a:srgbClr val="F0462D"/>
                    </a:gs>
                  </a:gsLst>
                  <a:path path="circle">
                    <a:fillToRect l="100000" t="100000"/>
                  </a:path>
                </a:gradFill>
                <a:latin typeface="Dosis ExtraBold" pitchFamily="2" charset="0"/>
              </a:rPr>
              <a:t>02</a:t>
            </a: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461974E7-3A4D-45A0-8B90-6D2D6900DD93}"/>
              </a:ext>
            </a:extLst>
          </p:cNvPr>
          <p:cNvSpPr txBox="1"/>
          <p:nvPr/>
        </p:nvSpPr>
        <p:spPr>
          <a:xfrm>
            <a:off x="889781" y="2015107"/>
            <a:ext cx="1000561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Verificar na ferramenta do Tools se foram ativados os parâmetros para todas as empresas do Portal que forem faturar os pedidos vindo da plataforma de e-commerce. Caso falte alguma empresa poderá ser configurado diretamente no Tools essa nova empresa.</a:t>
            </a:r>
          </a:p>
        </p:txBody>
      </p:sp>
      <p:sp>
        <p:nvSpPr>
          <p:cNvPr id="58" name="Retângulo: Cantos Arredondados 57">
            <a:extLst>
              <a:ext uri="{FF2B5EF4-FFF2-40B4-BE49-F238E27FC236}">
                <a16:creationId xmlns:a16="http://schemas.microsoft.com/office/drawing/2014/main" id="{085B7F5D-6A42-4C88-A024-28770C3F5C53}"/>
              </a:ext>
            </a:extLst>
          </p:cNvPr>
          <p:cNvSpPr/>
          <p:nvPr/>
        </p:nvSpPr>
        <p:spPr>
          <a:xfrm>
            <a:off x="588111" y="3008110"/>
            <a:ext cx="5072458" cy="3752528"/>
          </a:xfrm>
          <a:prstGeom prst="roundRect">
            <a:avLst>
              <a:gd name="adj" fmla="val 4727"/>
            </a:avLst>
          </a:prstGeom>
          <a:solidFill>
            <a:schemeClr val="bg1"/>
          </a:solidFill>
          <a:ln w="28575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9" name="Retângulo: Cantos Arredondados 58">
            <a:extLst>
              <a:ext uri="{FF2B5EF4-FFF2-40B4-BE49-F238E27FC236}">
                <a16:creationId xmlns:a16="http://schemas.microsoft.com/office/drawing/2014/main" id="{A805417A-A677-4AAA-92E5-4DE15B318BA7}"/>
              </a:ext>
            </a:extLst>
          </p:cNvPr>
          <p:cNvSpPr/>
          <p:nvPr/>
        </p:nvSpPr>
        <p:spPr>
          <a:xfrm>
            <a:off x="6365519" y="3382715"/>
            <a:ext cx="4529877" cy="2820659"/>
          </a:xfrm>
          <a:prstGeom prst="roundRect">
            <a:avLst>
              <a:gd name="adj" fmla="val 4727"/>
            </a:avLst>
          </a:prstGeom>
          <a:solidFill>
            <a:schemeClr val="bg1"/>
          </a:solidFill>
          <a:ln w="28575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BC4739F-2D4D-4ED7-B66A-63142EA1DE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3004" y="3382715"/>
            <a:ext cx="4826688" cy="3254543"/>
          </a:xfrm>
          <a:prstGeom prst="rect">
            <a:avLst/>
          </a:prstGeom>
        </p:spPr>
      </p:pic>
      <p:sp>
        <p:nvSpPr>
          <p:cNvPr id="20" name="Retângulo 19">
            <a:extLst>
              <a:ext uri="{FF2B5EF4-FFF2-40B4-BE49-F238E27FC236}">
                <a16:creationId xmlns:a16="http://schemas.microsoft.com/office/drawing/2014/main" id="{8C8BA27B-ABA6-4F0E-9398-399503E847DE}"/>
              </a:ext>
            </a:extLst>
          </p:cNvPr>
          <p:cNvSpPr/>
          <p:nvPr/>
        </p:nvSpPr>
        <p:spPr>
          <a:xfrm>
            <a:off x="602981" y="3097038"/>
            <a:ext cx="3777198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1200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Tools: </a:t>
            </a:r>
            <a:r>
              <a:rPr lang="pt-BR" sz="12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Relatórios -&gt; B2C–Consultar Parâmetros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2BD06DA5-89AD-4BFE-987B-C827E20F5C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86396" y="3784214"/>
            <a:ext cx="4276009" cy="2215844"/>
          </a:xfrm>
          <a:prstGeom prst="rect">
            <a:avLst/>
          </a:prstGeom>
        </p:spPr>
      </p:pic>
      <p:sp>
        <p:nvSpPr>
          <p:cNvPr id="22" name="Retângulo 21">
            <a:extLst>
              <a:ext uri="{FF2B5EF4-FFF2-40B4-BE49-F238E27FC236}">
                <a16:creationId xmlns:a16="http://schemas.microsoft.com/office/drawing/2014/main" id="{132A4E15-BB0B-4B86-A11D-75E9C17C1610}"/>
              </a:ext>
            </a:extLst>
          </p:cNvPr>
          <p:cNvSpPr/>
          <p:nvPr/>
        </p:nvSpPr>
        <p:spPr>
          <a:xfrm>
            <a:off x="6393252" y="3489551"/>
            <a:ext cx="3777198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1200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Tools: </a:t>
            </a:r>
            <a:r>
              <a:rPr lang="pt-BR" sz="12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Parâmetros -&gt; B2C–Configurar Parâmetros</a:t>
            </a:r>
          </a:p>
        </p:txBody>
      </p:sp>
    </p:spTree>
    <p:extLst>
      <p:ext uri="{BB962C8B-B14F-4D97-AF65-F5344CB8AC3E}">
        <p14:creationId xmlns:p14="http://schemas.microsoft.com/office/powerpoint/2010/main" val="238594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m 18" descr="Fundo preto com letras brancas&#10;&#10;Descrição gerada automaticamente">
            <a:extLst>
              <a:ext uri="{FF2B5EF4-FFF2-40B4-BE49-F238E27FC236}">
                <a16:creationId xmlns:a16="http://schemas.microsoft.com/office/drawing/2014/main" id="{A0C0E739-8844-4738-B4BF-C9B8A32E386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Imagem 16" descr="Uma imagem contendo silhueta, texto, camisa&#10;&#10;Descrição gerada automaticamente">
            <a:extLst>
              <a:ext uri="{FF2B5EF4-FFF2-40B4-BE49-F238E27FC236}">
                <a16:creationId xmlns:a16="http://schemas.microsoft.com/office/drawing/2014/main" id="{CEBFC4AF-B161-4831-81C0-DAE6BA9F989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5996" y="-55133"/>
            <a:ext cx="4177683" cy="4326201"/>
          </a:xfrm>
          <a:prstGeom prst="rect">
            <a:avLst/>
          </a:prstGeom>
        </p:spPr>
      </p:pic>
      <p:pic>
        <p:nvPicPr>
          <p:cNvPr id="21" name="Imagem 20" descr="Fundo preto com letras brancas&#10;&#10;Descrição gerada automaticamente">
            <a:extLst>
              <a:ext uri="{FF2B5EF4-FFF2-40B4-BE49-F238E27FC236}">
                <a16:creationId xmlns:a16="http://schemas.microsoft.com/office/drawing/2014/main" id="{03704DD6-E6D8-4132-A778-6A3F6EDD215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079" y="-55133"/>
            <a:ext cx="12039600" cy="6858000"/>
          </a:xfrm>
          <a:prstGeom prst="rect">
            <a:avLst/>
          </a:prstGeom>
        </p:spPr>
      </p:pic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7666E2F8-612D-41FC-A8B4-1C61DB1AF59F}"/>
              </a:ext>
            </a:extLst>
          </p:cNvPr>
          <p:cNvSpPr/>
          <p:nvPr/>
        </p:nvSpPr>
        <p:spPr>
          <a:xfrm>
            <a:off x="-548640" y="193049"/>
            <a:ext cx="6827520" cy="71697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4ADD55F9-B98D-4621-9438-58D6557AEFC3}"/>
              </a:ext>
            </a:extLst>
          </p:cNvPr>
          <p:cNvSpPr/>
          <p:nvPr/>
        </p:nvSpPr>
        <p:spPr>
          <a:xfrm>
            <a:off x="8052007" y="654626"/>
            <a:ext cx="934306" cy="934306"/>
          </a:xfrm>
          <a:prstGeom prst="ellipse">
            <a:avLst/>
          </a:prstGeom>
          <a:gradFill flip="none" rotWithShape="1">
            <a:gsLst>
              <a:gs pos="0">
                <a:srgbClr val="FFB200"/>
              </a:gs>
              <a:gs pos="87000">
                <a:srgbClr val="F0462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A2E3FFBE-F835-47E6-9AFE-25D473BB7723}"/>
              </a:ext>
            </a:extLst>
          </p:cNvPr>
          <p:cNvSpPr/>
          <p:nvPr/>
        </p:nvSpPr>
        <p:spPr>
          <a:xfrm>
            <a:off x="11351777" y="2061372"/>
            <a:ext cx="342590" cy="342590"/>
          </a:xfrm>
          <a:prstGeom prst="ellipse">
            <a:avLst/>
          </a:prstGeom>
          <a:gradFill flip="none" rotWithShape="1">
            <a:gsLst>
              <a:gs pos="0">
                <a:srgbClr val="FFB200"/>
              </a:gs>
              <a:gs pos="87000">
                <a:srgbClr val="F0462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5" name="Conector reto 14">
            <a:extLst>
              <a:ext uri="{FF2B5EF4-FFF2-40B4-BE49-F238E27FC236}">
                <a16:creationId xmlns:a16="http://schemas.microsoft.com/office/drawing/2014/main" id="{5018F8C9-73EA-4799-9BFF-7749F8C4539B}"/>
              </a:ext>
            </a:extLst>
          </p:cNvPr>
          <p:cNvCxnSpPr>
            <a:cxnSpLocks/>
          </p:cNvCxnSpPr>
          <p:nvPr/>
        </p:nvCxnSpPr>
        <p:spPr>
          <a:xfrm flipV="1">
            <a:off x="11405450" y="4908698"/>
            <a:ext cx="1617206" cy="1584961"/>
          </a:xfrm>
          <a:prstGeom prst="line">
            <a:avLst/>
          </a:prstGeom>
          <a:ln w="5715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tângulo 25">
            <a:extLst>
              <a:ext uri="{FF2B5EF4-FFF2-40B4-BE49-F238E27FC236}">
                <a16:creationId xmlns:a16="http://schemas.microsoft.com/office/drawing/2014/main" id="{922F0433-4294-4CEA-847A-1B4B9739C855}"/>
              </a:ext>
            </a:extLst>
          </p:cNvPr>
          <p:cNvSpPr/>
          <p:nvPr/>
        </p:nvSpPr>
        <p:spPr>
          <a:xfrm>
            <a:off x="252000" y="176053"/>
            <a:ext cx="55043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 pitchFamily="2" charset="0"/>
              </a:rPr>
              <a:t>Configurações Ambiente</a:t>
            </a:r>
          </a:p>
        </p:txBody>
      </p:sp>
      <p:sp>
        <p:nvSpPr>
          <p:cNvPr id="39" name="Retângulo 38">
            <a:extLst>
              <a:ext uri="{FF2B5EF4-FFF2-40B4-BE49-F238E27FC236}">
                <a16:creationId xmlns:a16="http://schemas.microsoft.com/office/drawing/2014/main" id="{E2E23185-AF8C-42D5-B99A-BA9A67263FF3}"/>
              </a:ext>
            </a:extLst>
          </p:cNvPr>
          <p:cNvSpPr/>
          <p:nvPr/>
        </p:nvSpPr>
        <p:spPr>
          <a:xfrm>
            <a:off x="191036" y="930023"/>
            <a:ext cx="809081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2800" dirty="0">
                <a:solidFill>
                  <a:srgbClr val="411E5A"/>
                </a:solidFill>
                <a:latin typeface="Dosis ExtraBold" pitchFamily="2" charset="0"/>
              </a:rPr>
              <a:t>Abaixo vamos mostrar as principais configurações para funcionamento do WebService e modulo de B2C</a:t>
            </a:r>
          </a:p>
        </p:txBody>
      </p:sp>
      <p:pic>
        <p:nvPicPr>
          <p:cNvPr id="33" name="Google Shape;683;p106">
            <a:extLst>
              <a:ext uri="{FF2B5EF4-FFF2-40B4-BE49-F238E27FC236}">
                <a16:creationId xmlns:a16="http://schemas.microsoft.com/office/drawing/2014/main" id="{FC183E14-1D24-4C99-A0A3-2B78D814109C}"/>
              </a:ext>
            </a:extLst>
          </p:cNvPr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06226" y="5940000"/>
            <a:ext cx="11144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Retângulo 55">
            <a:extLst>
              <a:ext uri="{FF2B5EF4-FFF2-40B4-BE49-F238E27FC236}">
                <a16:creationId xmlns:a16="http://schemas.microsoft.com/office/drawing/2014/main" id="{D3D9BDFC-96BB-400D-A117-D409F601F3D6}"/>
              </a:ext>
            </a:extLst>
          </p:cNvPr>
          <p:cNvSpPr/>
          <p:nvPr/>
        </p:nvSpPr>
        <p:spPr>
          <a:xfrm>
            <a:off x="0" y="1922247"/>
            <a:ext cx="124205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dirty="0">
                <a:gradFill>
                  <a:gsLst>
                    <a:gs pos="0">
                      <a:srgbClr val="FFB200"/>
                    </a:gs>
                    <a:gs pos="100000">
                      <a:srgbClr val="F0462D"/>
                    </a:gs>
                  </a:gsLst>
                  <a:path path="circle">
                    <a:fillToRect l="100000" t="100000"/>
                  </a:path>
                </a:gradFill>
                <a:latin typeface="Dosis ExtraBold" pitchFamily="2" charset="0"/>
              </a:rPr>
              <a:t>03</a:t>
            </a:r>
          </a:p>
        </p:txBody>
      </p:sp>
      <p:sp>
        <p:nvSpPr>
          <p:cNvPr id="57" name="CaixaDeTexto 56">
            <a:extLst>
              <a:ext uri="{FF2B5EF4-FFF2-40B4-BE49-F238E27FC236}">
                <a16:creationId xmlns:a16="http://schemas.microsoft.com/office/drawing/2014/main" id="{461974E7-3A4D-45A0-8B90-6D2D6900DD93}"/>
              </a:ext>
            </a:extLst>
          </p:cNvPr>
          <p:cNvSpPr txBox="1"/>
          <p:nvPr/>
        </p:nvSpPr>
        <p:spPr>
          <a:xfrm>
            <a:off x="889781" y="2015107"/>
            <a:ext cx="10005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Configurar dentro do portal do cliente os Parâmetros Globais de B2C e os Cadastros Auxiliares do modulo de B2C.</a:t>
            </a:r>
          </a:p>
        </p:txBody>
      </p:sp>
      <p:sp>
        <p:nvSpPr>
          <p:cNvPr id="58" name="Retângulo: Cantos Arredondados 57">
            <a:extLst>
              <a:ext uri="{FF2B5EF4-FFF2-40B4-BE49-F238E27FC236}">
                <a16:creationId xmlns:a16="http://schemas.microsoft.com/office/drawing/2014/main" id="{085B7F5D-6A42-4C88-A024-28770C3F5C53}"/>
              </a:ext>
            </a:extLst>
          </p:cNvPr>
          <p:cNvSpPr/>
          <p:nvPr/>
        </p:nvSpPr>
        <p:spPr>
          <a:xfrm>
            <a:off x="292014" y="2903602"/>
            <a:ext cx="5507889" cy="3752528"/>
          </a:xfrm>
          <a:prstGeom prst="roundRect">
            <a:avLst>
              <a:gd name="adj" fmla="val 4727"/>
            </a:avLst>
          </a:prstGeom>
          <a:solidFill>
            <a:schemeClr val="bg1"/>
          </a:solidFill>
          <a:ln w="28575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59" name="Retângulo: Cantos Arredondados 58">
            <a:extLst>
              <a:ext uri="{FF2B5EF4-FFF2-40B4-BE49-F238E27FC236}">
                <a16:creationId xmlns:a16="http://schemas.microsoft.com/office/drawing/2014/main" id="{A805417A-A677-4AAA-92E5-4DE15B318BA7}"/>
              </a:ext>
            </a:extLst>
          </p:cNvPr>
          <p:cNvSpPr/>
          <p:nvPr/>
        </p:nvSpPr>
        <p:spPr>
          <a:xfrm>
            <a:off x="6018780" y="2903602"/>
            <a:ext cx="5084646" cy="3122724"/>
          </a:xfrm>
          <a:prstGeom prst="roundRect">
            <a:avLst>
              <a:gd name="adj" fmla="val 4727"/>
            </a:avLst>
          </a:prstGeom>
          <a:solidFill>
            <a:schemeClr val="bg1"/>
          </a:solidFill>
          <a:ln w="28575">
            <a:solidFill>
              <a:srgbClr val="F0462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8C8BA27B-ABA6-4F0E-9398-399503E847DE}"/>
              </a:ext>
            </a:extLst>
          </p:cNvPr>
          <p:cNvSpPr/>
          <p:nvPr/>
        </p:nvSpPr>
        <p:spPr>
          <a:xfrm>
            <a:off x="306885" y="2992530"/>
            <a:ext cx="3777198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1200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Microvix: </a:t>
            </a:r>
            <a:r>
              <a:rPr lang="pt-BR" sz="12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Empresa -&gt; Parâmetros Globais -&gt; B2C</a:t>
            </a:r>
          </a:p>
        </p:txBody>
      </p:sp>
      <p:sp>
        <p:nvSpPr>
          <p:cNvPr id="22" name="Retângulo 21">
            <a:extLst>
              <a:ext uri="{FF2B5EF4-FFF2-40B4-BE49-F238E27FC236}">
                <a16:creationId xmlns:a16="http://schemas.microsoft.com/office/drawing/2014/main" id="{132A4E15-BB0B-4B86-A11D-75E9C17C1610}"/>
              </a:ext>
            </a:extLst>
          </p:cNvPr>
          <p:cNvSpPr/>
          <p:nvPr/>
        </p:nvSpPr>
        <p:spPr>
          <a:xfrm>
            <a:off x="6127758" y="3010827"/>
            <a:ext cx="3777198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pt-BR" sz="1200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Microvix: </a:t>
            </a:r>
            <a:r>
              <a:rPr lang="pt-BR" sz="1200" i="1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B2C -&gt; Cadastros Auxiliares -&gt; Status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853EE79E-7E63-4FE1-8627-D8E80FC2D4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8538" y="3272158"/>
            <a:ext cx="5187196" cy="3287234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8D771C48-9BC6-473B-A354-FA20DA05C2D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67216" y="3273154"/>
            <a:ext cx="4779915" cy="2666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625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m 18" descr="Fundo preto com letras brancas&#10;&#10;Descrição gerada automaticamente">
            <a:extLst>
              <a:ext uri="{FF2B5EF4-FFF2-40B4-BE49-F238E27FC236}">
                <a16:creationId xmlns:a16="http://schemas.microsoft.com/office/drawing/2014/main" id="{A0C0E739-8844-4738-B4BF-C9B8A32E386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7" name="Imagem 16" descr="Uma imagem contendo silhueta, texto, camisa&#10;&#10;Descrição gerada automaticamente">
            <a:extLst>
              <a:ext uri="{FF2B5EF4-FFF2-40B4-BE49-F238E27FC236}">
                <a16:creationId xmlns:a16="http://schemas.microsoft.com/office/drawing/2014/main" id="{CEBFC4AF-B161-4831-81C0-DAE6BA9F989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55996" y="-55133"/>
            <a:ext cx="4177683" cy="4326201"/>
          </a:xfrm>
          <a:prstGeom prst="rect">
            <a:avLst/>
          </a:prstGeom>
        </p:spPr>
      </p:pic>
      <p:pic>
        <p:nvPicPr>
          <p:cNvPr id="21" name="Imagem 20" descr="Fundo preto com letras brancas&#10;&#10;Descrição gerada automaticamente">
            <a:extLst>
              <a:ext uri="{FF2B5EF4-FFF2-40B4-BE49-F238E27FC236}">
                <a16:creationId xmlns:a16="http://schemas.microsoft.com/office/drawing/2014/main" id="{03704DD6-E6D8-4132-A778-6A3F6EDD215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079" y="-55133"/>
            <a:ext cx="12039600" cy="6858000"/>
          </a:xfrm>
          <a:prstGeom prst="rect">
            <a:avLst/>
          </a:prstGeom>
        </p:spPr>
      </p:pic>
      <p:sp>
        <p:nvSpPr>
          <p:cNvPr id="4" name="Retângulo: Cantos Arredondados 3">
            <a:extLst>
              <a:ext uri="{FF2B5EF4-FFF2-40B4-BE49-F238E27FC236}">
                <a16:creationId xmlns:a16="http://schemas.microsoft.com/office/drawing/2014/main" id="{7666E2F8-612D-41FC-A8B4-1C61DB1AF59F}"/>
              </a:ext>
            </a:extLst>
          </p:cNvPr>
          <p:cNvSpPr/>
          <p:nvPr/>
        </p:nvSpPr>
        <p:spPr>
          <a:xfrm>
            <a:off x="-548640" y="193049"/>
            <a:ext cx="6827520" cy="71697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0" name="Elipse 9">
            <a:extLst>
              <a:ext uri="{FF2B5EF4-FFF2-40B4-BE49-F238E27FC236}">
                <a16:creationId xmlns:a16="http://schemas.microsoft.com/office/drawing/2014/main" id="{4ADD55F9-B98D-4621-9438-58D6557AEFC3}"/>
              </a:ext>
            </a:extLst>
          </p:cNvPr>
          <p:cNvSpPr/>
          <p:nvPr/>
        </p:nvSpPr>
        <p:spPr>
          <a:xfrm>
            <a:off x="8052007" y="654626"/>
            <a:ext cx="934306" cy="934306"/>
          </a:xfrm>
          <a:prstGeom prst="ellipse">
            <a:avLst/>
          </a:prstGeom>
          <a:gradFill flip="none" rotWithShape="1">
            <a:gsLst>
              <a:gs pos="0">
                <a:srgbClr val="FFB200"/>
              </a:gs>
              <a:gs pos="87000">
                <a:srgbClr val="F0462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lipse 11">
            <a:extLst>
              <a:ext uri="{FF2B5EF4-FFF2-40B4-BE49-F238E27FC236}">
                <a16:creationId xmlns:a16="http://schemas.microsoft.com/office/drawing/2014/main" id="{A2E3FFBE-F835-47E6-9AFE-25D473BB7723}"/>
              </a:ext>
            </a:extLst>
          </p:cNvPr>
          <p:cNvSpPr/>
          <p:nvPr/>
        </p:nvSpPr>
        <p:spPr>
          <a:xfrm>
            <a:off x="11351777" y="2061372"/>
            <a:ext cx="342590" cy="342590"/>
          </a:xfrm>
          <a:prstGeom prst="ellipse">
            <a:avLst/>
          </a:prstGeom>
          <a:gradFill flip="none" rotWithShape="1">
            <a:gsLst>
              <a:gs pos="0">
                <a:srgbClr val="FFB200"/>
              </a:gs>
              <a:gs pos="87000">
                <a:srgbClr val="F0462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15" name="Conector reto 14">
            <a:extLst>
              <a:ext uri="{FF2B5EF4-FFF2-40B4-BE49-F238E27FC236}">
                <a16:creationId xmlns:a16="http://schemas.microsoft.com/office/drawing/2014/main" id="{5018F8C9-73EA-4799-9BFF-7749F8C4539B}"/>
              </a:ext>
            </a:extLst>
          </p:cNvPr>
          <p:cNvCxnSpPr>
            <a:cxnSpLocks/>
          </p:cNvCxnSpPr>
          <p:nvPr/>
        </p:nvCxnSpPr>
        <p:spPr>
          <a:xfrm flipV="1">
            <a:off x="11405450" y="4908698"/>
            <a:ext cx="1617206" cy="1584961"/>
          </a:xfrm>
          <a:prstGeom prst="line">
            <a:avLst/>
          </a:prstGeom>
          <a:ln w="5715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eta: Divisa 21">
            <a:extLst>
              <a:ext uri="{FF2B5EF4-FFF2-40B4-BE49-F238E27FC236}">
                <a16:creationId xmlns:a16="http://schemas.microsoft.com/office/drawing/2014/main" id="{FF48B5D5-9083-4096-8BF8-A9D10E09A3B9}"/>
              </a:ext>
            </a:extLst>
          </p:cNvPr>
          <p:cNvSpPr/>
          <p:nvPr/>
        </p:nvSpPr>
        <p:spPr>
          <a:xfrm>
            <a:off x="5219705" y="2647933"/>
            <a:ext cx="2180739" cy="369570"/>
          </a:xfrm>
          <a:prstGeom prst="chevron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3" name="Seta: Divisa 22">
            <a:extLst>
              <a:ext uri="{FF2B5EF4-FFF2-40B4-BE49-F238E27FC236}">
                <a16:creationId xmlns:a16="http://schemas.microsoft.com/office/drawing/2014/main" id="{CBC871E0-D86E-438D-8017-9BD91C74F14A}"/>
              </a:ext>
            </a:extLst>
          </p:cNvPr>
          <p:cNvSpPr/>
          <p:nvPr/>
        </p:nvSpPr>
        <p:spPr>
          <a:xfrm>
            <a:off x="214942" y="2647933"/>
            <a:ext cx="2180739" cy="369570"/>
          </a:xfrm>
          <a:prstGeom prst="chevron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4" name="Seta: Divisa 23">
            <a:extLst>
              <a:ext uri="{FF2B5EF4-FFF2-40B4-BE49-F238E27FC236}">
                <a16:creationId xmlns:a16="http://schemas.microsoft.com/office/drawing/2014/main" id="{AA434998-1E36-4FA0-BDE8-99D496EABC31}"/>
              </a:ext>
            </a:extLst>
          </p:cNvPr>
          <p:cNvSpPr/>
          <p:nvPr/>
        </p:nvSpPr>
        <p:spPr>
          <a:xfrm>
            <a:off x="2706027" y="2647933"/>
            <a:ext cx="2180739" cy="369570"/>
          </a:xfrm>
          <a:prstGeom prst="chevron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5" name="Seta: Divisa 24">
            <a:extLst>
              <a:ext uri="{FF2B5EF4-FFF2-40B4-BE49-F238E27FC236}">
                <a16:creationId xmlns:a16="http://schemas.microsoft.com/office/drawing/2014/main" id="{65C40D2B-A95E-44B0-BDCC-D7DFE07B902D}"/>
              </a:ext>
            </a:extLst>
          </p:cNvPr>
          <p:cNvSpPr/>
          <p:nvPr/>
        </p:nvSpPr>
        <p:spPr>
          <a:xfrm>
            <a:off x="7721049" y="2617453"/>
            <a:ext cx="2180739" cy="369570"/>
          </a:xfrm>
          <a:prstGeom prst="chevron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26" name="Retângulo 25">
            <a:extLst>
              <a:ext uri="{FF2B5EF4-FFF2-40B4-BE49-F238E27FC236}">
                <a16:creationId xmlns:a16="http://schemas.microsoft.com/office/drawing/2014/main" id="{922F0433-4294-4CEA-847A-1B4B9739C855}"/>
              </a:ext>
            </a:extLst>
          </p:cNvPr>
          <p:cNvSpPr/>
          <p:nvPr/>
        </p:nvSpPr>
        <p:spPr>
          <a:xfrm>
            <a:off x="252000" y="176053"/>
            <a:ext cx="550436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 pitchFamily="2" charset="0"/>
              </a:rPr>
              <a:t>Macro Fluxo do Processo</a:t>
            </a:r>
          </a:p>
        </p:txBody>
      </p:sp>
      <p:sp>
        <p:nvSpPr>
          <p:cNvPr id="35" name="Retângulo 34">
            <a:extLst>
              <a:ext uri="{FF2B5EF4-FFF2-40B4-BE49-F238E27FC236}">
                <a16:creationId xmlns:a16="http://schemas.microsoft.com/office/drawing/2014/main" id="{B8A5FED4-9837-49A4-8AB4-554BE6FF3F5E}"/>
              </a:ext>
            </a:extLst>
          </p:cNvPr>
          <p:cNvSpPr/>
          <p:nvPr/>
        </p:nvSpPr>
        <p:spPr>
          <a:xfrm>
            <a:off x="684282" y="1947301"/>
            <a:ext cx="124205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dirty="0">
                <a:gradFill>
                  <a:gsLst>
                    <a:gs pos="0">
                      <a:srgbClr val="FFB200"/>
                    </a:gs>
                    <a:gs pos="100000">
                      <a:srgbClr val="F0462D"/>
                    </a:gs>
                  </a:gsLst>
                  <a:path path="circle">
                    <a:fillToRect l="100000" t="100000"/>
                  </a:path>
                </a:gradFill>
                <a:latin typeface="Dosis ExtraBold" pitchFamily="2" charset="0"/>
              </a:rPr>
              <a:t>01</a:t>
            </a:r>
          </a:p>
        </p:txBody>
      </p:sp>
      <p:sp>
        <p:nvSpPr>
          <p:cNvPr id="36" name="Retângulo 35">
            <a:extLst>
              <a:ext uri="{FF2B5EF4-FFF2-40B4-BE49-F238E27FC236}">
                <a16:creationId xmlns:a16="http://schemas.microsoft.com/office/drawing/2014/main" id="{F02C6EB9-368B-45EF-BA1E-8E2964FB1951}"/>
              </a:ext>
            </a:extLst>
          </p:cNvPr>
          <p:cNvSpPr/>
          <p:nvPr/>
        </p:nvSpPr>
        <p:spPr>
          <a:xfrm>
            <a:off x="3175367" y="1943376"/>
            <a:ext cx="124205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dirty="0">
                <a:gradFill>
                  <a:gsLst>
                    <a:gs pos="0">
                      <a:srgbClr val="FFB200"/>
                    </a:gs>
                    <a:gs pos="100000">
                      <a:srgbClr val="F0462D"/>
                    </a:gs>
                  </a:gsLst>
                  <a:path path="circle">
                    <a:fillToRect l="100000" t="100000"/>
                  </a:path>
                </a:gradFill>
                <a:latin typeface="Dosis ExtraBold" pitchFamily="2" charset="0"/>
              </a:rPr>
              <a:t>02</a:t>
            </a:r>
          </a:p>
        </p:txBody>
      </p:sp>
      <p:sp>
        <p:nvSpPr>
          <p:cNvPr id="37" name="Retângulo 36">
            <a:extLst>
              <a:ext uri="{FF2B5EF4-FFF2-40B4-BE49-F238E27FC236}">
                <a16:creationId xmlns:a16="http://schemas.microsoft.com/office/drawing/2014/main" id="{41EFD30C-2470-481F-BAB0-5CC7F478ABA8}"/>
              </a:ext>
            </a:extLst>
          </p:cNvPr>
          <p:cNvSpPr/>
          <p:nvPr/>
        </p:nvSpPr>
        <p:spPr>
          <a:xfrm>
            <a:off x="5689045" y="1963007"/>
            <a:ext cx="124205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dirty="0">
                <a:gradFill>
                  <a:gsLst>
                    <a:gs pos="0">
                      <a:srgbClr val="FFB200"/>
                    </a:gs>
                    <a:gs pos="100000">
                      <a:srgbClr val="F0462D"/>
                    </a:gs>
                  </a:gsLst>
                  <a:path path="circle">
                    <a:fillToRect l="100000" t="100000"/>
                  </a:path>
                </a:gradFill>
                <a:latin typeface="Dosis ExtraBold" pitchFamily="2" charset="0"/>
              </a:rPr>
              <a:t>03</a:t>
            </a:r>
          </a:p>
        </p:txBody>
      </p:sp>
      <p:sp>
        <p:nvSpPr>
          <p:cNvPr id="38" name="Retângulo 37">
            <a:extLst>
              <a:ext uri="{FF2B5EF4-FFF2-40B4-BE49-F238E27FC236}">
                <a16:creationId xmlns:a16="http://schemas.microsoft.com/office/drawing/2014/main" id="{D133F6D4-AA5F-4150-A0AB-C08B4E9A1FBF}"/>
              </a:ext>
            </a:extLst>
          </p:cNvPr>
          <p:cNvSpPr/>
          <p:nvPr/>
        </p:nvSpPr>
        <p:spPr>
          <a:xfrm>
            <a:off x="8180130" y="1943376"/>
            <a:ext cx="124205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dirty="0">
                <a:gradFill>
                  <a:gsLst>
                    <a:gs pos="0">
                      <a:srgbClr val="FFB200"/>
                    </a:gs>
                    <a:gs pos="100000">
                      <a:srgbClr val="F0462D"/>
                    </a:gs>
                  </a:gsLst>
                  <a:path path="circle">
                    <a:fillToRect l="100000" t="100000"/>
                  </a:path>
                </a:gradFill>
                <a:latin typeface="Dosis ExtraBold" pitchFamily="2" charset="0"/>
              </a:rPr>
              <a:t>04</a:t>
            </a:r>
          </a:p>
        </p:txBody>
      </p:sp>
      <p:sp>
        <p:nvSpPr>
          <p:cNvPr id="39" name="Retângulo 38">
            <a:extLst>
              <a:ext uri="{FF2B5EF4-FFF2-40B4-BE49-F238E27FC236}">
                <a16:creationId xmlns:a16="http://schemas.microsoft.com/office/drawing/2014/main" id="{E2E23185-AF8C-42D5-B99A-BA9A67263FF3}"/>
              </a:ext>
            </a:extLst>
          </p:cNvPr>
          <p:cNvSpPr/>
          <p:nvPr/>
        </p:nvSpPr>
        <p:spPr>
          <a:xfrm>
            <a:off x="955930" y="999695"/>
            <a:ext cx="65984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3000" dirty="0">
                <a:solidFill>
                  <a:srgbClr val="411E5A"/>
                </a:solidFill>
                <a:latin typeface="Dosis ExtraBold" pitchFamily="2" charset="0"/>
              </a:rPr>
              <a:t>Abaixo vamos mostra um macro fluxo de funcionamento do WebService</a:t>
            </a:r>
          </a:p>
        </p:txBody>
      </p:sp>
      <p:sp>
        <p:nvSpPr>
          <p:cNvPr id="41" name="Retângulo 40">
            <a:extLst>
              <a:ext uri="{FF2B5EF4-FFF2-40B4-BE49-F238E27FC236}">
                <a16:creationId xmlns:a16="http://schemas.microsoft.com/office/drawing/2014/main" id="{38819EB7-A30C-4713-8AF1-D590D2075B39}"/>
              </a:ext>
            </a:extLst>
          </p:cNvPr>
          <p:cNvSpPr/>
          <p:nvPr/>
        </p:nvSpPr>
        <p:spPr>
          <a:xfrm>
            <a:off x="446459" y="3021463"/>
            <a:ext cx="1756956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1200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Entrega das chaves e URL da API ao cliente.</a:t>
            </a:r>
          </a:p>
        </p:txBody>
      </p:sp>
      <p:sp>
        <p:nvSpPr>
          <p:cNvPr id="48" name="Retângulo 47">
            <a:extLst>
              <a:ext uri="{FF2B5EF4-FFF2-40B4-BE49-F238E27FC236}">
                <a16:creationId xmlns:a16="http://schemas.microsoft.com/office/drawing/2014/main" id="{61F01A90-9F34-4CDD-9544-448007116E68}"/>
              </a:ext>
            </a:extLst>
          </p:cNvPr>
          <p:cNvSpPr/>
          <p:nvPr/>
        </p:nvSpPr>
        <p:spPr>
          <a:xfrm>
            <a:off x="2937544" y="3017649"/>
            <a:ext cx="1756956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1200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Empresa de integração contratada pelo cliente inicia os testes iniciais de consumo do WebService. Como sugestão de testes, utilizar o </a:t>
            </a:r>
            <a:r>
              <a:rPr lang="pt-BR" sz="1200" dirty="0" err="1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Postman</a:t>
            </a:r>
            <a:r>
              <a:rPr lang="pt-BR" sz="1200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</a:p>
        </p:txBody>
      </p:sp>
      <p:sp>
        <p:nvSpPr>
          <p:cNvPr id="49" name="Retângulo 48">
            <a:extLst>
              <a:ext uri="{FF2B5EF4-FFF2-40B4-BE49-F238E27FC236}">
                <a16:creationId xmlns:a16="http://schemas.microsoft.com/office/drawing/2014/main" id="{3843039E-EE8C-4F84-A580-93F4AA75EF37}"/>
              </a:ext>
            </a:extLst>
          </p:cNvPr>
          <p:cNvSpPr/>
          <p:nvPr/>
        </p:nvSpPr>
        <p:spPr>
          <a:xfrm>
            <a:off x="5243140" y="3024473"/>
            <a:ext cx="1965038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1200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Verificar na documentação os métodos que envolvam dados de produtos para começar a subir a base do Microvix na plataforma de e-commerce.</a:t>
            </a:r>
          </a:p>
        </p:txBody>
      </p:sp>
      <p:sp>
        <p:nvSpPr>
          <p:cNvPr id="50" name="Retângulo 49">
            <a:extLst>
              <a:ext uri="{FF2B5EF4-FFF2-40B4-BE49-F238E27FC236}">
                <a16:creationId xmlns:a16="http://schemas.microsoft.com/office/drawing/2014/main" id="{2E7C9B21-C8AD-40EB-A2D7-86B748B05D5B}"/>
              </a:ext>
            </a:extLst>
          </p:cNvPr>
          <p:cNvSpPr/>
          <p:nvPr/>
        </p:nvSpPr>
        <p:spPr>
          <a:xfrm>
            <a:off x="7952566" y="2993247"/>
            <a:ext cx="1756956" cy="757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1200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Após os produtos verificar os métodos de saldo de estoque e preço.</a:t>
            </a:r>
          </a:p>
        </p:txBody>
      </p:sp>
      <p:pic>
        <p:nvPicPr>
          <p:cNvPr id="33" name="Google Shape;683;p106">
            <a:extLst>
              <a:ext uri="{FF2B5EF4-FFF2-40B4-BE49-F238E27FC236}">
                <a16:creationId xmlns:a16="http://schemas.microsoft.com/office/drawing/2014/main" id="{FC183E14-1D24-4C99-A0A3-2B78D814109C}"/>
              </a:ext>
            </a:extLst>
          </p:cNvPr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06226" y="5940000"/>
            <a:ext cx="11144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Seta: Divisa 39">
            <a:extLst>
              <a:ext uri="{FF2B5EF4-FFF2-40B4-BE49-F238E27FC236}">
                <a16:creationId xmlns:a16="http://schemas.microsoft.com/office/drawing/2014/main" id="{AE3602AB-9674-48AB-AAB3-46C1A7297AA7}"/>
              </a:ext>
            </a:extLst>
          </p:cNvPr>
          <p:cNvSpPr/>
          <p:nvPr/>
        </p:nvSpPr>
        <p:spPr>
          <a:xfrm>
            <a:off x="5215343" y="4916541"/>
            <a:ext cx="2180739" cy="369570"/>
          </a:xfrm>
          <a:prstGeom prst="chevron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2" name="Seta: Divisa 41">
            <a:extLst>
              <a:ext uri="{FF2B5EF4-FFF2-40B4-BE49-F238E27FC236}">
                <a16:creationId xmlns:a16="http://schemas.microsoft.com/office/drawing/2014/main" id="{17127F44-09E3-4572-98BF-991E569EEA11}"/>
              </a:ext>
            </a:extLst>
          </p:cNvPr>
          <p:cNvSpPr/>
          <p:nvPr/>
        </p:nvSpPr>
        <p:spPr>
          <a:xfrm>
            <a:off x="210580" y="4916541"/>
            <a:ext cx="2180739" cy="369570"/>
          </a:xfrm>
          <a:prstGeom prst="chevron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3" name="Seta: Divisa 42">
            <a:extLst>
              <a:ext uri="{FF2B5EF4-FFF2-40B4-BE49-F238E27FC236}">
                <a16:creationId xmlns:a16="http://schemas.microsoft.com/office/drawing/2014/main" id="{625B8C3C-52FD-4CC0-840B-FC356B2CE881}"/>
              </a:ext>
            </a:extLst>
          </p:cNvPr>
          <p:cNvSpPr/>
          <p:nvPr/>
        </p:nvSpPr>
        <p:spPr>
          <a:xfrm>
            <a:off x="2701665" y="4916541"/>
            <a:ext cx="2180739" cy="369570"/>
          </a:xfrm>
          <a:prstGeom prst="chevron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4" name="Seta: Divisa 43">
            <a:extLst>
              <a:ext uri="{FF2B5EF4-FFF2-40B4-BE49-F238E27FC236}">
                <a16:creationId xmlns:a16="http://schemas.microsoft.com/office/drawing/2014/main" id="{78E94E9B-D1D4-4E29-B276-3449AA5DFFA5}"/>
              </a:ext>
            </a:extLst>
          </p:cNvPr>
          <p:cNvSpPr/>
          <p:nvPr/>
        </p:nvSpPr>
        <p:spPr>
          <a:xfrm>
            <a:off x="7716687" y="4886061"/>
            <a:ext cx="2180739" cy="369570"/>
          </a:xfrm>
          <a:prstGeom prst="chevron">
            <a:avLst/>
          </a:prstGeom>
          <a:gradFill>
            <a:gsLst>
              <a:gs pos="0">
                <a:srgbClr val="FFB200"/>
              </a:gs>
              <a:gs pos="100000">
                <a:srgbClr val="F0462D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tx1"/>
              </a:solidFill>
            </a:endParaRPr>
          </a:p>
        </p:txBody>
      </p:sp>
      <p:sp>
        <p:nvSpPr>
          <p:cNvPr id="45" name="Retângulo 44">
            <a:extLst>
              <a:ext uri="{FF2B5EF4-FFF2-40B4-BE49-F238E27FC236}">
                <a16:creationId xmlns:a16="http://schemas.microsoft.com/office/drawing/2014/main" id="{63E2C2FA-3990-4712-A8A5-C06CF7525D11}"/>
              </a:ext>
            </a:extLst>
          </p:cNvPr>
          <p:cNvSpPr/>
          <p:nvPr/>
        </p:nvSpPr>
        <p:spPr>
          <a:xfrm>
            <a:off x="679920" y="4215909"/>
            <a:ext cx="124205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dirty="0">
                <a:gradFill>
                  <a:gsLst>
                    <a:gs pos="0">
                      <a:srgbClr val="FFB200"/>
                    </a:gs>
                    <a:gs pos="100000">
                      <a:srgbClr val="F0462D"/>
                    </a:gs>
                  </a:gsLst>
                  <a:path path="circle">
                    <a:fillToRect l="100000" t="100000"/>
                  </a:path>
                </a:gradFill>
                <a:latin typeface="Dosis ExtraBold" pitchFamily="2" charset="0"/>
              </a:rPr>
              <a:t>05</a:t>
            </a:r>
          </a:p>
        </p:txBody>
      </p:sp>
      <p:sp>
        <p:nvSpPr>
          <p:cNvPr id="46" name="Retângulo 45">
            <a:extLst>
              <a:ext uri="{FF2B5EF4-FFF2-40B4-BE49-F238E27FC236}">
                <a16:creationId xmlns:a16="http://schemas.microsoft.com/office/drawing/2014/main" id="{3EFCA430-FD83-4F46-AEF8-EA0261C5A9D4}"/>
              </a:ext>
            </a:extLst>
          </p:cNvPr>
          <p:cNvSpPr/>
          <p:nvPr/>
        </p:nvSpPr>
        <p:spPr>
          <a:xfrm>
            <a:off x="3171005" y="4211984"/>
            <a:ext cx="124205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dirty="0">
                <a:gradFill>
                  <a:gsLst>
                    <a:gs pos="0">
                      <a:srgbClr val="FFB200"/>
                    </a:gs>
                    <a:gs pos="100000">
                      <a:srgbClr val="F0462D"/>
                    </a:gs>
                  </a:gsLst>
                  <a:path path="circle">
                    <a:fillToRect l="100000" t="100000"/>
                  </a:path>
                </a:gradFill>
                <a:latin typeface="Dosis ExtraBold" pitchFamily="2" charset="0"/>
              </a:rPr>
              <a:t>06</a:t>
            </a:r>
          </a:p>
        </p:txBody>
      </p:sp>
      <p:sp>
        <p:nvSpPr>
          <p:cNvPr id="47" name="Retângulo 46">
            <a:extLst>
              <a:ext uri="{FF2B5EF4-FFF2-40B4-BE49-F238E27FC236}">
                <a16:creationId xmlns:a16="http://schemas.microsoft.com/office/drawing/2014/main" id="{A4B8E397-5A70-49FD-B044-1BD0DE336F6F}"/>
              </a:ext>
            </a:extLst>
          </p:cNvPr>
          <p:cNvSpPr/>
          <p:nvPr/>
        </p:nvSpPr>
        <p:spPr>
          <a:xfrm>
            <a:off x="5684683" y="4231615"/>
            <a:ext cx="124205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dirty="0">
                <a:gradFill>
                  <a:gsLst>
                    <a:gs pos="0">
                      <a:srgbClr val="FFB200"/>
                    </a:gs>
                    <a:gs pos="100000">
                      <a:srgbClr val="F0462D"/>
                    </a:gs>
                  </a:gsLst>
                  <a:path path="circle">
                    <a:fillToRect l="100000" t="100000"/>
                  </a:path>
                </a:gradFill>
                <a:latin typeface="Dosis ExtraBold" pitchFamily="2" charset="0"/>
              </a:rPr>
              <a:t>07</a:t>
            </a:r>
          </a:p>
        </p:txBody>
      </p:sp>
      <p:sp>
        <p:nvSpPr>
          <p:cNvPr id="51" name="Retângulo 50">
            <a:extLst>
              <a:ext uri="{FF2B5EF4-FFF2-40B4-BE49-F238E27FC236}">
                <a16:creationId xmlns:a16="http://schemas.microsoft.com/office/drawing/2014/main" id="{421274B4-3278-4347-96AC-7CF670A7F3BF}"/>
              </a:ext>
            </a:extLst>
          </p:cNvPr>
          <p:cNvSpPr/>
          <p:nvPr/>
        </p:nvSpPr>
        <p:spPr>
          <a:xfrm>
            <a:off x="8175768" y="4211984"/>
            <a:ext cx="124205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400" dirty="0">
                <a:gradFill>
                  <a:gsLst>
                    <a:gs pos="0">
                      <a:srgbClr val="FFB200"/>
                    </a:gs>
                    <a:gs pos="100000">
                      <a:srgbClr val="F0462D"/>
                    </a:gs>
                  </a:gsLst>
                  <a:path path="circle">
                    <a:fillToRect l="100000" t="100000"/>
                  </a:path>
                </a:gradFill>
                <a:latin typeface="Dosis ExtraBold" pitchFamily="2" charset="0"/>
              </a:rPr>
              <a:t>08</a:t>
            </a:r>
          </a:p>
        </p:txBody>
      </p:sp>
      <p:sp>
        <p:nvSpPr>
          <p:cNvPr id="52" name="Retângulo 51">
            <a:extLst>
              <a:ext uri="{FF2B5EF4-FFF2-40B4-BE49-F238E27FC236}">
                <a16:creationId xmlns:a16="http://schemas.microsoft.com/office/drawing/2014/main" id="{E64CF343-F14D-4291-9DE7-3EDA63353E5E}"/>
              </a:ext>
            </a:extLst>
          </p:cNvPr>
          <p:cNvSpPr/>
          <p:nvPr/>
        </p:nvSpPr>
        <p:spPr>
          <a:xfrm>
            <a:off x="442097" y="5290071"/>
            <a:ext cx="1756956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1200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Após a base da plataforma de e-Commerce esta igual ao Microvix, verificar os métodos de Cadastro de Clientes.</a:t>
            </a:r>
          </a:p>
        </p:txBody>
      </p:sp>
      <p:sp>
        <p:nvSpPr>
          <p:cNvPr id="53" name="Retângulo 52">
            <a:extLst>
              <a:ext uri="{FF2B5EF4-FFF2-40B4-BE49-F238E27FC236}">
                <a16:creationId xmlns:a16="http://schemas.microsoft.com/office/drawing/2014/main" id="{D9F16D75-8ED7-4A91-9C5B-DD3656129AD8}"/>
              </a:ext>
            </a:extLst>
          </p:cNvPr>
          <p:cNvSpPr/>
          <p:nvPr/>
        </p:nvSpPr>
        <p:spPr>
          <a:xfrm>
            <a:off x="2933182" y="5286257"/>
            <a:ext cx="17569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1200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Logo após a etapa de cadastro de clientes, verificar os métodos de Cadastro de Pedidos e itens.</a:t>
            </a:r>
          </a:p>
        </p:txBody>
      </p:sp>
      <p:sp>
        <p:nvSpPr>
          <p:cNvPr id="54" name="Retângulo 53">
            <a:extLst>
              <a:ext uri="{FF2B5EF4-FFF2-40B4-BE49-F238E27FC236}">
                <a16:creationId xmlns:a16="http://schemas.microsoft.com/office/drawing/2014/main" id="{8ED0AE9A-F9F7-4DCE-8DC4-39140894A661}"/>
              </a:ext>
            </a:extLst>
          </p:cNvPr>
          <p:cNvSpPr/>
          <p:nvPr/>
        </p:nvSpPr>
        <p:spPr>
          <a:xfrm>
            <a:off x="5238778" y="5293081"/>
            <a:ext cx="1965038" cy="10895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1200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Após conseguir enviar os Clientes e Pedidos, verificar os métodos de extração para saber o status dos pedidos e emissão de NF.</a:t>
            </a:r>
          </a:p>
        </p:txBody>
      </p:sp>
      <p:sp>
        <p:nvSpPr>
          <p:cNvPr id="55" name="Retângulo 54">
            <a:extLst>
              <a:ext uri="{FF2B5EF4-FFF2-40B4-BE49-F238E27FC236}">
                <a16:creationId xmlns:a16="http://schemas.microsoft.com/office/drawing/2014/main" id="{F2603D37-5678-4F06-A2CA-29502957540E}"/>
              </a:ext>
            </a:extLst>
          </p:cNvPr>
          <p:cNvSpPr/>
          <p:nvPr/>
        </p:nvSpPr>
        <p:spPr>
          <a:xfrm>
            <a:off x="7948204" y="5261855"/>
            <a:ext cx="1756956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90000"/>
              </a:lnSpc>
            </a:pPr>
            <a:r>
              <a:rPr lang="pt-BR" sz="1200" dirty="0">
                <a:solidFill>
                  <a:srgbClr val="414141"/>
                </a:solidFill>
                <a:latin typeface="Roboto"/>
                <a:ea typeface="Roboto"/>
                <a:cs typeface="Roboto"/>
                <a:sym typeface="Roboto"/>
              </a:rPr>
              <a:t>Após a integração dos métodos principais de extração e inclusão. Revisar a documentação para entender melhor as regras e outros métodos disponíveis.</a:t>
            </a:r>
          </a:p>
        </p:txBody>
      </p:sp>
    </p:spTree>
    <p:extLst>
      <p:ext uri="{BB962C8B-B14F-4D97-AF65-F5344CB8AC3E}">
        <p14:creationId xmlns:p14="http://schemas.microsoft.com/office/powerpoint/2010/main" val="107432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Uma imagem contendo silhueta, texto&#10;&#10;Descrição gerada automaticamente">
            <a:extLst>
              <a:ext uri="{FF2B5EF4-FFF2-40B4-BE49-F238E27FC236}">
                <a16:creationId xmlns:a16="http://schemas.microsoft.com/office/drawing/2014/main" id="{3727296F-A26F-4B0B-AFB7-08C87E85777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559082" cy="4460843"/>
          </a:xfrm>
          <a:prstGeom prst="rect">
            <a:avLst/>
          </a:prstGeom>
        </p:spPr>
      </p:pic>
      <p:sp>
        <p:nvSpPr>
          <p:cNvPr id="33" name="Retângulo: Cantos Arredondados 32">
            <a:extLst>
              <a:ext uri="{FF2B5EF4-FFF2-40B4-BE49-F238E27FC236}">
                <a16:creationId xmlns:a16="http://schemas.microsoft.com/office/drawing/2014/main" id="{BE00486B-8329-4D7D-94CD-9F6506CA8726}"/>
              </a:ext>
            </a:extLst>
          </p:cNvPr>
          <p:cNvSpPr/>
          <p:nvPr/>
        </p:nvSpPr>
        <p:spPr>
          <a:xfrm>
            <a:off x="1950956" y="357946"/>
            <a:ext cx="8384612" cy="759539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FFB200"/>
              </a:gs>
              <a:gs pos="87000">
                <a:srgbClr val="F0462D"/>
              </a:gs>
            </a:gsLst>
            <a:lin ang="108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CaixaDeTexto 19">
            <a:extLst>
              <a:ext uri="{FF2B5EF4-FFF2-40B4-BE49-F238E27FC236}">
                <a16:creationId xmlns:a16="http://schemas.microsoft.com/office/drawing/2014/main" id="{99FC312C-FF91-4A49-A8DB-A8D2064B6F88}"/>
              </a:ext>
            </a:extLst>
          </p:cNvPr>
          <p:cNvSpPr txBox="1"/>
          <p:nvPr/>
        </p:nvSpPr>
        <p:spPr>
          <a:xfrm>
            <a:off x="6201225" y="2178233"/>
            <a:ext cx="6772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>
                <a:gradFill>
                  <a:gsLst>
                    <a:gs pos="0">
                      <a:srgbClr val="FFB200"/>
                    </a:gs>
                    <a:gs pos="100000">
                      <a:srgbClr val="F0462D"/>
                    </a:gs>
                  </a:gsLst>
                  <a:path path="circle">
                    <a:fillToRect l="100000" t="100000"/>
                  </a:path>
                </a:gradFill>
                <a:latin typeface="Dosis ExtraBold" pitchFamily="2" charset="0"/>
              </a:rPr>
              <a:t>02</a:t>
            </a:r>
          </a:p>
        </p:txBody>
      </p:sp>
      <p:sp>
        <p:nvSpPr>
          <p:cNvPr id="21" name="CaixaDeTexto 20">
            <a:extLst>
              <a:ext uri="{FF2B5EF4-FFF2-40B4-BE49-F238E27FC236}">
                <a16:creationId xmlns:a16="http://schemas.microsoft.com/office/drawing/2014/main" id="{CA285C38-6D8F-484C-8474-1865D5BEFE1E}"/>
              </a:ext>
            </a:extLst>
          </p:cNvPr>
          <p:cNvSpPr txBox="1"/>
          <p:nvPr/>
        </p:nvSpPr>
        <p:spPr>
          <a:xfrm>
            <a:off x="2026924" y="2153066"/>
            <a:ext cx="51890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000" dirty="0">
                <a:gradFill>
                  <a:gsLst>
                    <a:gs pos="0">
                      <a:srgbClr val="FFB200"/>
                    </a:gs>
                    <a:gs pos="100000">
                      <a:srgbClr val="F0462D"/>
                    </a:gs>
                  </a:gsLst>
                  <a:path path="circle">
                    <a:fillToRect l="100000" t="100000"/>
                  </a:path>
                </a:gradFill>
                <a:latin typeface="Dosis ExtraBold" pitchFamily="2" charset="0"/>
              </a:rPr>
              <a:t>01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FAF2AD08-EA39-4BA6-9703-7A2CE71CD9C9}"/>
              </a:ext>
            </a:extLst>
          </p:cNvPr>
          <p:cNvSpPr txBox="1"/>
          <p:nvPr/>
        </p:nvSpPr>
        <p:spPr>
          <a:xfrm>
            <a:off x="2598342" y="2204795"/>
            <a:ext cx="30583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rgbClr val="414141"/>
                </a:solidFill>
                <a:latin typeface="Dosis" pitchFamily="2" charset="0"/>
              </a:rPr>
              <a:t>Extração de informações do </a:t>
            </a:r>
            <a:r>
              <a:rPr lang="pt-BR" sz="2000" b="1" dirty="0" err="1">
                <a:solidFill>
                  <a:srgbClr val="414141"/>
                </a:solidFill>
                <a:latin typeface="Dosis" pitchFamily="2" charset="0"/>
              </a:rPr>
              <a:t>MicrovixERP</a:t>
            </a:r>
            <a:endParaRPr lang="pt-BR" sz="2000" b="1" dirty="0">
              <a:solidFill>
                <a:srgbClr val="414141"/>
              </a:solidFill>
              <a:latin typeface="Dosis" pitchFamily="2" charset="0"/>
            </a:endParaRPr>
          </a:p>
        </p:txBody>
      </p:sp>
      <p:sp>
        <p:nvSpPr>
          <p:cNvPr id="24" name="CaixaDeTexto 23">
            <a:extLst>
              <a:ext uri="{FF2B5EF4-FFF2-40B4-BE49-F238E27FC236}">
                <a16:creationId xmlns:a16="http://schemas.microsoft.com/office/drawing/2014/main" id="{5D485390-404F-4056-B8C0-53425E0008A1}"/>
              </a:ext>
            </a:extLst>
          </p:cNvPr>
          <p:cNvSpPr txBox="1"/>
          <p:nvPr/>
        </p:nvSpPr>
        <p:spPr>
          <a:xfrm>
            <a:off x="6919656" y="2238351"/>
            <a:ext cx="32394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000" b="1" dirty="0">
                <a:solidFill>
                  <a:srgbClr val="414141"/>
                </a:solidFill>
                <a:latin typeface="Dosis" pitchFamily="2" charset="0"/>
              </a:rPr>
              <a:t>Inclusão de informações no </a:t>
            </a:r>
            <a:r>
              <a:rPr lang="pt-BR" sz="2000" b="1" dirty="0" err="1">
                <a:solidFill>
                  <a:srgbClr val="414141"/>
                </a:solidFill>
                <a:latin typeface="Dosis" pitchFamily="2" charset="0"/>
              </a:rPr>
              <a:t>MicrovixERP</a:t>
            </a:r>
            <a:endParaRPr lang="pt-BR" sz="2000" b="1" dirty="0">
              <a:solidFill>
                <a:srgbClr val="414141"/>
              </a:solidFill>
              <a:latin typeface="Dosis" pitchFamily="2" charset="0"/>
            </a:endParaRPr>
          </a:p>
        </p:txBody>
      </p:sp>
      <p:sp>
        <p:nvSpPr>
          <p:cNvPr id="27" name="CaixaDeTexto 26">
            <a:extLst>
              <a:ext uri="{FF2B5EF4-FFF2-40B4-BE49-F238E27FC236}">
                <a16:creationId xmlns:a16="http://schemas.microsoft.com/office/drawing/2014/main" id="{0D20F114-788F-45FA-ADB9-3ED4E407B5C5}"/>
              </a:ext>
            </a:extLst>
          </p:cNvPr>
          <p:cNvSpPr txBox="1"/>
          <p:nvPr/>
        </p:nvSpPr>
        <p:spPr>
          <a:xfrm>
            <a:off x="2858399" y="2887886"/>
            <a:ext cx="373565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B2CConsultaPlanos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B2CConsultaSetores, Linhas, Marcas, </a:t>
            </a:r>
            <a:r>
              <a:rPr lang="pt-BR" sz="1400" dirty="0" err="1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Colecoes</a:t>
            </a: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, Grade1 e Grade2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B2CConsultaProdutos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B2CConsultaProdutosDetalhes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B2CConsultaProdutosCustos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B2CConsultaProdutosCodebar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B2CConsultaProdutosStatus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B2CConsultaPedidos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B2CConsultaPedidosItens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B2CConsultaClientes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B2CConsultaStatus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B2CConsultaPedidosStatus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B2CConsultaProdutosTabelasPrecos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B2CConsultaTransportadores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B2CConsultaProdutosDetalhesDepositos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B2CConsultaVendedores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B2CConsultaNFe</a:t>
            </a: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48536A65-2539-4A25-839B-6BE26D603DAF}"/>
              </a:ext>
            </a:extLst>
          </p:cNvPr>
          <p:cNvSpPr txBox="1"/>
          <p:nvPr/>
        </p:nvSpPr>
        <p:spPr>
          <a:xfrm>
            <a:off x="3057124" y="370572"/>
            <a:ext cx="61722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dirty="0">
                <a:solidFill>
                  <a:schemeClr val="bg1"/>
                </a:solidFill>
                <a:latin typeface="Dosis ExtraBold" pitchFamily="2" charset="0"/>
              </a:rPr>
              <a:t>Principais Métodos</a:t>
            </a:r>
          </a:p>
        </p:txBody>
      </p:sp>
      <p:sp>
        <p:nvSpPr>
          <p:cNvPr id="32" name="CaixaDeTexto 31">
            <a:extLst>
              <a:ext uri="{FF2B5EF4-FFF2-40B4-BE49-F238E27FC236}">
                <a16:creationId xmlns:a16="http://schemas.microsoft.com/office/drawing/2014/main" id="{C88990AC-4CAC-42B5-88F4-5F1C6D02BE81}"/>
              </a:ext>
            </a:extLst>
          </p:cNvPr>
          <p:cNvSpPr txBox="1"/>
          <p:nvPr/>
        </p:nvSpPr>
        <p:spPr>
          <a:xfrm>
            <a:off x="2994367" y="1037832"/>
            <a:ext cx="630063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500" dirty="0">
                <a:solidFill>
                  <a:srgbClr val="6E4B87"/>
                </a:solidFill>
                <a:latin typeface="Dosis ExtraBold" pitchFamily="2" charset="0"/>
              </a:rPr>
              <a:t>Lista dos principais métodos utilizados na integração</a:t>
            </a:r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id="{594E3AF6-1F8A-4037-888C-34ABE9FBFC12}"/>
              </a:ext>
            </a:extLst>
          </p:cNvPr>
          <p:cNvSpPr/>
          <p:nvPr/>
        </p:nvSpPr>
        <p:spPr>
          <a:xfrm>
            <a:off x="10533848" y="144919"/>
            <a:ext cx="491540" cy="491540"/>
          </a:xfrm>
          <a:prstGeom prst="ellipse">
            <a:avLst/>
          </a:prstGeom>
          <a:gradFill flip="none" rotWithShape="1">
            <a:gsLst>
              <a:gs pos="0">
                <a:srgbClr val="FFB200"/>
              </a:gs>
              <a:gs pos="87000">
                <a:srgbClr val="F0462D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36" name="Conector reto 35">
            <a:extLst>
              <a:ext uri="{FF2B5EF4-FFF2-40B4-BE49-F238E27FC236}">
                <a16:creationId xmlns:a16="http://schemas.microsoft.com/office/drawing/2014/main" id="{B275AAE4-39D3-4895-8057-E1008053E04D}"/>
              </a:ext>
            </a:extLst>
          </p:cNvPr>
          <p:cNvCxnSpPr>
            <a:cxnSpLocks/>
          </p:cNvCxnSpPr>
          <p:nvPr/>
        </p:nvCxnSpPr>
        <p:spPr>
          <a:xfrm flipH="1" flipV="1">
            <a:off x="-435284" y="516211"/>
            <a:ext cx="1481969" cy="820424"/>
          </a:xfrm>
          <a:prstGeom prst="line">
            <a:avLst/>
          </a:prstGeom>
          <a:ln w="5715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ector reto 38">
            <a:extLst>
              <a:ext uri="{FF2B5EF4-FFF2-40B4-BE49-F238E27FC236}">
                <a16:creationId xmlns:a16="http://schemas.microsoft.com/office/drawing/2014/main" id="{FC799BF6-3A77-4161-9EF3-89EAB7FE41E1}"/>
              </a:ext>
            </a:extLst>
          </p:cNvPr>
          <p:cNvCxnSpPr>
            <a:cxnSpLocks/>
            <a:endCxn id="7" idx="3"/>
          </p:cNvCxnSpPr>
          <p:nvPr/>
        </p:nvCxnSpPr>
        <p:spPr>
          <a:xfrm flipV="1">
            <a:off x="2545827" y="2230422"/>
            <a:ext cx="13255" cy="4605274"/>
          </a:xfrm>
          <a:prstGeom prst="line">
            <a:avLst/>
          </a:prstGeom>
          <a:ln w="5715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ector reto 39">
            <a:extLst>
              <a:ext uri="{FF2B5EF4-FFF2-40B4-BE49-F238E27FC236}">
                <a16:creationId xmlns:a16="http://schemas.microsoft.com/office/drawing/2014/main" id="{8C0E585B-4613-42EB-94E2-3169802F1CD0}"/>
              </a:ext>
            </a:extLst>
          </p:cNvPr>
          <p:cNvCxnSpPr>
            <a:cxnSpLocks/>
          </p:cNvCxnSpPr>
          <p:nvPr/>
        </p:nvCxnSpPr>
        <p:spPr>
          <a:xfrm flipV="1">
            <a:off x="6878501" y="2299662"/>
            <a:ext cx="0" cy="4536033"/>
          </a:xfrm>
          <a:prstGeom prst="line">
            <a:avLst/>
          </a:prstGeom>
          <a:ln w="5715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62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Google Shape;680;p106">
            <a:extLst>
              <a:ext uri="{FF2B5EF4-FFF2-40B4-BE49-F238E27FC236}">
                <a16:creationId xmlns:a16="http://schemas.microsoft.com/office/drawing/2014/main" id="{4C40E9E8-6228-4D79-B1E3-43475CE66823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828800" y="5940000"/>
            <a:ext cx="11144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CaixaDeTexto 25">
            <a:extLst>
              <a:ext uri="{FF2B5EF4-FFF2-40B4-BE49-F238E27FC236}">
                <a16:creationId xmlns:a16="http://schemas.microsoft.com/office/drawing/2014/main" id="{E05E9BAA-8116-4C91-ADEC-E47DE4E8348E}"/>
              </a:ext>
            </a:extLst>
          </p:cNvPr>
          <p:cNvSpPr txBox="1"/>
          <p:nvPr/>
        </p:nvSpPr>
        <p:spPr>
          <a:xfrm>
            <a:off x="7146173" y="2921442"/>
            <a:ext cx="373565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B2CCadastraClientes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B2CcadastraClientesEnderecosEntrega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B2CcadastraPedido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B2CcadastraPedidoItens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B2CcancelaPedido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B2CatualizaCodigoRastreio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t-BR" sz="1400" dirty="0">
                <a:solidFill>
                  <a:srgbClr val="414141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B2CAtualizaPedidoStatus</a:t>
            </a:r>
          </a:p>
        </p:txBody>
      </p:sp>
    </p:spTree>
    <p:extLst>
      <p:ext uri="{BB962C8B-B14F-4D97-AF65-F5344CB8AC3E}">
        <p14:creationId xmlns:p14="http://schemas.microsoft.com/office/powerpoint/2010/main" val="2095401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3776</TotalTime>
  <Words>1100</Words>
  <Application>Microsoft Office PowerPoint</Application>
  <PresentationFormat>Widescreen</PresentationFormat>
  <Paragraphs>125</Paragraphs>
  <Slides>11</Slides>
  <Notes>6</Notes>
  <HiddenSlides>0</HiddenSlides>
  <MMClips>0</MMClips>
  <ScaleCrop>false</ScaleCrop>
  <HeadingPairs>
    <vt:vector size="6" baseType="variant">
      <vt:variant>
        <vt:lpstr>Fontes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9" baseType="lpstr">
      <vt:lpstr>Calibri</vt:lpstr>
      <vt:lpstr>Dosis</vt:lpstr>
      <vt:lpstr>Wingdings</vt:lpstr>
      <vt:lpstr>Arial</vt:lpstr>
      <vt:lpstr>Dosis ExtraBold</vt:lpstr>
      <vt:lpstr>Roboto</vt:lpstr>
      <vt:lpstr>Calibri Light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 Cadrobi</dc:creator>
  <cp:lastModifiedBy>Thiago Alexandre Rochadel de Oliveira</cp:lastModifiedBy>
  <cp:revision>504</cp:revision>
  <dcterms:created xsi:type="dcterms:W3CDTF">2020-06-26T23:06:56Z</dcterms:created>
  <dcterms:modified xsi:type="dcterms:W3CDTF">2021-01-29T19:47:03Z</dcterms:modified>
</cp:coreProperties>
</file>