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6"/>
  </p:notesMasterIdLst>
  <p:sldIdLst>
    <p:sldId id="366" r:id="rId5"/>
    <p:sldId id="329" r:id="rId6"/>
    <p:sldId id="334" r:id="rId7"/>
    <p:sldId id="342" r:id="rId8"/>
    <p:sldId id="364" r:id="rId9"/>
    <p:sldId id="379" r:id="rId10"/>
    <p:sldId id="380" r:id="rId11"/>
    <p:sldId id="381" r:id="rId12"/>
    <p:sldId id="382" r:id="rId13"/>
    <p:sldId id="383" r:id="rId14"/>
    <p:sldId id="384" r:id="rId15"/>
    <p:sldId id="385" r:id="rId16"/>
    <p:sldId id="386" r:id="rId17"/>
    <p:sldId id="388" r:id="rId18"/>
    <p:sldId id="389" r:id="rId19"/>
    <p:sldId id="390" r:id="rId20"/>
    <p:sldId id="391" r:id="rId21"/>
    <p:sldId id="345" r:id="rId22"/>
    <p:sldId id="378" r:id="rId23"/>
    <p:sldId id="350" r:id="rId24"/>
    <p:sldId id="363" r:id="rId2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5AA9"/>
    <a:srgbClr val="84729A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6" autoAdjust="0"/>
    <p:restoredTop sz="93857" autoAdjust="0"/>
  </p:normalViewPr>
  <p:slideViewPr>
    <p:cSldViewPr snapToGrid="0" snapToObjects="1">
      <p:cViewPr varScale="1">
        <p:scale>
          <a:sx n="92" d="100"/>
          <a:sy n="92" d="100"/>
        </p:scale>
        <p:origin x="840" y="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10/07/2018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71635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4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3" name="Slide do think-cell" r:id="rId18" imgW="421" imgH="420" progId="TCLayout.ActiveDocument.1">
                  <p:embed/>
                </p:oleObj>
              </mc:Choice>
              <mc:Fallback>
                <p:oleObj name="Slide do think-cell" r:id="rId18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4" name="Slide do think-cell" r:id="rId20" imgW="421" imgH="420" progId="TCLayout.ActiveDocument.1">
                  <p:embed/>
                </p:oleObj>
              </mc:Choice>
              <mc:Fallback>
                <p:oleObj name="Slide do think-cell" r:id="rId2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17485" y="23401"/>
            <a:ext cx="8431306" cy="785719"/>
          </a:xfrm>
        </p:spPr>
        <p:txBody>
          <a:bodyPr/>
          <a:lstStyle/>
          <a:p>
            <a:pPr algn="ctr"/>
            <a:r>
              <a:rPr lang="pt-BR" sz="3200" dirty="0" smtClean="0"/>
              <a:t>Seja bem vindo a nossa transmissão ao vivo sobre </a:t>
            </a:r>
            <a:r>
              <a:rPr lang="pt-BR" sz="4000" dirty="0" smtClean="0"/>
              <a:t>Periféricos do POS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154010" y="1288687"/>
            <a:ext cx="608240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400" b="1" dirty="0"/>
              <a:t>A Qualidade de áudio da transmissão depende da qualidade de internet local de cada usuário por isso durante a </a:t>
            </a:r>
            <a:r>
              <a:rPr lang="pt-BR" sz="1400" b="1" dirty="0" smtClean="0"/>
              <a:t>transmissão:</a:t>
            </a:r>
            <a:endParaRPr lang="pt-BR" sz="1400" dirty="0"/>
          </a:p>
          <a:p>
            <a:r>
              <a:rPr lang="pt-BR" sz="1400" b="1" dirty="0">
                <a:solidFill>
                  <a:srgbClr val="FF0000"/>
                </a:solidFill>
              </a:rPr>
              <a:t>Evite: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Várias </a:t>
            </a:r>
            <a:r>
              <a:rPr lang="pt-BR" sz="1400" dirty="0" smtClean="0"/>
              <a:t>páginas </a:t>
            </a:r>
            <a:r>
              <a:rPr lang="pt-BR" sz="1400" dirty="0"/>
              <a:t>de internet aberta durante a transmissão.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Downloads, aplicativos de </a:t>
            </a:r>
            <a:r>
              <a:rPr lang="pt-BR" sz="1400" dirty="0" smtClean="0"/>
              <a:t>músicas </a:t>
            </a:r>
            <a:r>
              <a:rPr lang="pt-BR" sz="1400" dirty="0"/>
              <a:t>ou qualquer aplicativo que dependa de internet. </a:t>
            </a:r>
            <a:endParaRPr lang="pt-B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/>
          </a:p>
          <a:p>
            <a:r>
              <a:rPr lang="pt-BR" sz="1400" b="1" dirty="0" smtClean="0">
                <a:solidFill>
                  <a:srgbClr val="FF0000"/>
                </a:solidFill>
              </a:rPr>
              <a:t>Sugestões:</a:t>
            </a:r>
            <a:endParaRPr lang="pt-BR" sz="14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Utilize caixinhas de som, ou fone de ouvido.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Antes de iniciar a transmissão, teste seu equipamento de som com o Windows. (EX: Escute uma </a:t>
            </a:r>
            <a:r>
              <a:rPr lang="pt-BR" sz="1400" dirty="0" smtClean="0"/>
              <a:t>música</a:t>
            </a:r>
            <a:r>
              <a:rPr lang="pt-BR" sz="1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Qualquer problema relacionado ao seu som, verifique com um técnico de informática.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Aumente o volume de sua caixa de som.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Verifique o volume do Microfone do transmissor</a:t>
            </a:r>
            <a:r>
              <a:rPr lang="pt-BR" sz="1400" dirty="0" smtClean="0"/>
              <a:t>.</a:t>
            </a:r>
            <a:endParaRPr lang="pt-BR" sz="1400" dirty="0"/>
          </a:p>
        </p:txBody>
      </p:sp>
      <p:pic>
        <p:nvPicPr>
          <p:cNvPr id="6146" name="Picture 2" descr="image2017-6-2_13-39-5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926" y="2291137"/>
            <a:ext cx="3244749" cy="178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/>
          <p:cNvSpPr/>
          <p:nvPr/>
        </p:nvSpPr>
        <p:spPr>
          <a:xfrm>
            <a:off x="5939926" y="1737139"/>
            <a:ext cx="320407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000" u="sng" dirty="0"/>
              <a:t>Ao lado do relógio do Windows, clique na opção de volume&gt; em seguida em </a:t>
            </a:r>
            <a:r>
              <a:rPr lang="pt-BR" sz="1000" u="sng" dirty="0" err="1"/>
              <a:t>Mixer</a:t>
            </a:r>
            <a:r>
              <a:rPr lang="pt-BR" sz="1000" u="sng" dirty="0"/>
              <a:t>&gt; e na opção de transmissão ao Vivo coloque o volume no máximo:</a:t>
            </a: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820807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Comunicação com ECF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pt-BR" sz="14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Diferente da Aplicação da </a:t>
            </a:r>
            <a:r>
              <a:rPr lang="pt-BR" sz="1400" dirty="0" err="1" smtClean="0">
                <a:solidFill>
                  <a:srgbClr val="7030A0"/>
                </a:solidFill>
                <a:latin typeface="Dosis Bold" panose="02010803020202060003" pitchFamily="2" charset="0"/>
              </a:rPr>
              <a:t>Bematech</a:t>
            </a:r>
            <a:r>
              <a:rPr lang="pt-BR" sz="14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, assim que o </a:t>
            </a:r>
            <a:r>
              <a:rPr lang="pt-BR" sz="1400" dirty="0" err="1" smtClean="0">
                <a:solidFill>
                  <a:srgbClr val="7030A0"/>
                </a:solidFill>
                <a:latin typeface="Dosis Bold" panose="02010803020202060003" pitchFamily="2" charset="0"/>
              </a:rPr>
              <a:t>ToolsFS</a:t>
            </a:r>
            <a:r>
              <a:rPr lang="pt-BR" sz="14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 é aberto ele já começa a tentar localizar a ECF</a:t>
            </a:r>
            <a:endParaRPr lang="pt-BR" sz="1400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383" y="1220768"/>
            <a:ext cx="4370951" cy="3364581"/>
          </a:xfrm>
          <a:prstGeom prst="rect">
            <a:avLst/>
          </a:prstGeom>
        </p:spPr>
      </p:pic>
      <p:sp>
        <p:nvSpPr>
          <p:cNvPr id="7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703150" y="2306603"/>
            <a:ext cx="1657561" cy="1454097"/>
          </a:xfrm>
        </p:spPr>
        <p:txBody>
          <a:bodyPr>
            <a:normAutofit/>
          </a:bodyPr>
          <a:lstStyle/>
          <a:p>
            <a:r>
              <a:rPr lang="pt-BR" sz="20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DARUMA</a:t>
            </a:r>
            <a:endParaRPr lang="pt-BR" sz="2000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74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Comunicação com ECF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pt-BR" sz="14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Assim que a comunicação com a ECF é estabelecida, são mostradas informações como porta de comunicação, velocidade de comunicação e modelo da ECF.</a:t>
            </a:r>
            <a:endParaRPr lang="pt-BR" sz="1400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520" y="1197197"/>
            <a:ext cx="4498101" cy="3411721"/>
          </a:xfrm>
          <a:prstGeom prst="rect">
            <a:avLst/>
          </a:prstGeom>
        </p:spPr>
      </p:pic>
      <p:sp>
        <p:nvSpPr>
          <p:cNvPr id="8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703150" y="2306603"/>
            <a:ext cx="1657561" cy="1454097"/>
          </a:xfrm>
        </p:spPr>
        <p:txBody>
          <a:bodyPr>
            <a:normAutofit/>
          </a:bodyPr>
          <a:lstStyle/>
          <a:p>
            <a:r>
              <a:rPr lang="pt-BR" sz="20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DARUMA</a:t>
            </a:r>
            <a:endParaRPr lang="pt-BR" sz="2000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23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Comunicação com </a:t>
            </a:r>
            <a:r>
              <a:rPr lang="pt-BR" dirty="0" err="1" smtClean="0"/>
              <a:t>Pinpad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pt-BR" sz="14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O primeiro passo é identificar o tipo de erro, no exemplo abaixo se trata de um “31 - Erro </a:t>
            </a:r>
            <a:r>
              <a:rPr lang="pt-BR" sz="1400" dirty="0" err="1" smtClean="0">
                <a:solidFill>
                  <a:srgbClr val="7030A0"/>
                </a:solidFill>
                <a:latin typeface="Dosis Bold" panose="02010803020202060003" pitchFamily="2" charset="0"/>
              </a:rPr>
              <a:t>pinpad</a:t>
            </a:r>
            <a:r>
              <a:rPr lang="pt-BR" sz="14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”, geralmente indicando erro com o driver utilizado.</a:t>
            </a:r>
            <a:endParaRPr lang="pt-BR" sz="1400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369604" y="2078589"/>
            <a:ext cx="1657561" cy="1454097"/>
          </a:xfrm>
        </p:spPr>
        <p:txBody>
          <a:bodyPr>
            <a:normAutofit/>
          </a:bodyPr>
          <a:lstStyle/>
          <a:p>
            <a:r>
              <a:rPr lang="pt-BR" sz="20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Erro </a:t>
            </a:r>
            <a:r>
              <a:rPr lang="pt-BR" sz="2000" dirty="0" err="1" smtClean="0">
                <a:solidFill>
                  <a:srgbClr val="7030A0"/>
                </a:solidFill>
                <a:latin typeface="Dosis Bold" panose="02010803020202060003" pitchFamily="2" charset="0"/>
              </a:rPr>
              <a:t>Pinpad</a:t>
            </a:r>
            <a:endParaRPr lang="pt-BR" sz="2000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  <p:pic>
        <p:nvPicPr>
          <p:cNvPr id="6" name="anderson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07630" y="1194955"/>
            <a:ext cx="7036370" cy="3931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93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1657561" cy="792088"/>
          </a:xfrm>
        </p:spPr>
        <p:txBody>
          <a:bodyPr/>
          <a:lstStyle/>
          <a:p>
            <a:r>
              <a:rPr lang="pt-BR" dirty="0"/>
              <a:t>Comunicação com </a:t>
            </a:r>
            <a:r>
              <a:rPr lang="pt-BR" dirty="0" err="1" smtClean="0"/>
              <a:t>Pinpad</a:t>
            </a:r>
            <a:endParaRPr lang="pt-BR" dirty="0"/>
          </a:p>
        </p:txBody>
      </p:sp>
      <p:sp>
        <p:nvSpPr>
          <p:cNvPr id="11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369604" y="2078589"/>
            <a:ext cx="1657561" cy="1454097"/>
          </a:xfrm>
        </p:spPr>
        <p:txBody>
          <a:bodyPr>
            <a:normAutofit/>
          </a:bodyPr>
          <a:lstStyle/>
          <a:p>
            <a:r>
              <a:rPr lang="pt-BR" sz="20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Erro </a:t>
            </a:r>
            <a:r>
              <a:rPr lang="pt-BR" sz="2000" dirty="0" err="1" smtClean="0">
                <a:solidFill>
                  <a:srgbClr val="7030A0"/>
                </a:solidFill>
                <a:latin typeface="Dosis Bold" panose="02010803020202060003" pitchFamily="2" charset="0"/>
              </a:rPr>
              <a:t>Pinpad</a:t>
            </a:r>
            <a:endParaRPr lang="pt-BR" sz="2000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  <p:pic>
        <p:nvPicPr>
          <p:cNvPr id="4" name="anderson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51832" y="1163782"/>
            <a:ext cx="7092168" cy="396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354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2761178" cy="1280120"/>
          </a:xfrm>
        </p:spPr>
        <p:txBody>
          <a:bodyPr/>
          <a:lstStyle/>
          <a:p>
            <a:r>
              <a:rPr lang="pt-BR" dirty="0"/>
              <a:t>Comunicação com </a:t>
            </a:r>
            <a:r>
              <a:rPr lang="pt-BR" dirty="0" smtClean="0"/>
              <a:t>impressora térmica (não-fiscal)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994" y="548680"/>
            <a:ext cx="3203196" cy="370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66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738" y="548680"/>
            <a:ext cx="6370881" cy="3985260"/>
          </a:xfrm>
          <a:prstGeom prst="rect">
            <a:avLst/>
          </a:prstGeom>
        </p:spPr>
      </p:pic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2761178" cy="1280120"/>
          </a:xfrm>
        </p:spPr>
        <p:txBody>
          <a:bodyPr/>
          <a:lstStyle/>
          <a:p>
            <a:r>
              <a:rPr lang="pt-BR" dirty="0"/>
              <a:t>Comunicação com </a:t>
            </a:r>
            <a:r>
              <a:rPr lang="pt-BR" dirty="0" smtClean="0"/>
              <a:t>impressora térmica (não-fiscal)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696586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225" y="548680"/>
            <a:ext cx="6476775" cy="3802732"/>
          </a:xfrm>
          <a:prstGeom prst="rect">
            <a:avLst/>
          </a:prstGeom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2761178" cy="1280120"/>
          </a:xfrm>
        </p:spPr>
        <p:txBody>
          <a:bodyPr/>
          <a:lstStyle/>
          <a:p>
            <a:r>
              <a:rPr lang="pt-BR" dirty="0"/>
              <a:t>Comunicação com </a:t>
            </a:r>
            <a:r>
              <a:rPr lang="pt-BR" dirty="0" smtClean="0"/>
              <a:t>impressora térmica (não-fiscal)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23138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980" y="548680"/>
            <a:ext cx="6124849" cy="3802732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279" y="2514887"/>
            <a:ext cx="3457575" cy="1246193"/>
          </a:xfrm>
          <a:prstGeom prst="rect">
            <a:avLst/>
          </a:prstGeom>
        </p:spPr>
      </p:pic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2761178" cy="1280120"/>
          </a:xfrm>
        </p:spPr>
        <p:txBody>
          <a:bodyPr/>
          <a:lstStyle/>
          <a:p>
            <a:r>
              <a:rPr lang="pt-BR" dirty="0"/>
              <a:t>Comunicação com </a:t>
            </a:r>
            <a:r>
              <a:rPr lang="pt-BR" dirty="0" smtClean="0"/>
              <a:t>impressora térmica (não-fiscal)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10224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7294904" cy="792088"/>
          </a:xfrm>
        </p:spPr>
        <p:txBody>
          <a:bodyPr/>
          <a:lstStyle/>
          <a:p>
            <a:r>
              <a:rPr lang="pt-BR" sz="4000" b="1" dirty="0" err="1" smtClean="0">
                <a:latin typeface="Dosis Bold" panose="02010803020202060003" pitchFamily="2" charset="0"/>
              </a:rPr>
              <a:t>Microvix</a:t>
            </a:r>
            <a:r>
              <a:rPr lang="pt-BR" sz="4000" b="1" dirty="0" smtClean="0">
                <a:latin typeface="Dosis Bold" panose="02010803020202060003" pitchFamily="2" charset="0"/>
              </a:rPr>
              <a:t> POS &amp; Periféricos</a:t>
            </a:r>
            <a:endParaRPr lang="pt-BR" sz="4000" b="1" dirty="0">
              <a:latin typeface="Dosis Bold" panose="02010803020202060003" pitchFamily="2" charset="0"/>
            </a:endParaRPr>
          </a:p>
        </p:txBody>
      </p:sp>
      <p:sp>
        <p:nvSpPr>
          <p:cNvPr id="6" name="Espaço Reservado para Texto 4"/>
          <p:cNvSpPr txBox="1">
            <a:spLocks/>
          </p:cNvSpPr>
          <p:nvPr/>
        </p:nvSpPr>
        <p:spPr>
          <a:xfrm>
            <a:off x="1870785" y="3407074"/>
            <a:ext cx="4591661" cy="120036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pt-BR" sz="3200" b="1" dirty="0">
                <a:solidFill>
                  <a:srgbClr val="FFC000"/>
                </a:solidFill>
              </a:rPr>
              <a:t>Dúvidas Frequentes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6874" y="1638718"/>
            <a:ext cx="1476190" cy="16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6180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7294904" cy="792088"/>
          </a:xfrm>
        </p:spPr>
        <p:txBody>
          <a:bodyPr/>
          <a:lstStyle/>
          <a:p>
            <a:r>
              <a:rPr lang="pt-BR" sz="4000" dirty="0" smtClean="0">
                <a:latin typeface="Dosis Bold" panose="02010803020202060003" pitchFamily="2" charset="0"/>
              </a:rPr>
              <a:t>Principais ocorrências</a:t>
            </a:r>
            <a:endParaRPr lang="pt-BR" sz="4000" dirty="0">
              <a:latin typeface="Dosis Bold" panose="02010803020202060003" pitchFamily="2" charset="0"/>
            </a:endParaRPr>
          </a:p>
        </p:txBody>
      </p:sp>
      <p:sp>
        <p:nvSpPr>
          <p:cNvPr id="6" name="Espaço Reservado para Texto 4"/>
          <p:cNvSpPr txBox="1">
            <a:spLocks/>
          </p:cNvSpPr>
          <p:nvPr/>
        </p:nvSpPr>
        <p:spPr>
          <a:xfrm>
            <a:off x="1870785" y="3407074"/>
            <a:ext cx="4591661" cy="120036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pt-BR" sz="3200" b="1" dirty="0">
              <a:solidFill>
                <a:srgbClr val="FFC000"/>
              </a:solidFill>
            </a:endParaRP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670005" y="1340768"/>
            <a:ext cx="7777309" cy="2763146"/>
          </a:xfrm>
        </p:spPr>
        <p:txBody>
          <a:bodyPr>
            <a:normAutofit/>
          </a:bodyPr>
          <a:lstStyle/>
          <a:p>
            <a:endParaRPr lang="pt-BR" sz="1600" dirty="0" smtClean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  <a:p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Não foi possível executar a venda do item na ECF;</a:t>
            </a:r>
          </a:p>
          <a:p>
            <a:r>
              <a:rPr lang="pt-BR" sz="16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Erros 30/31 – Erro </a:t>
            </a:r>
            <a:r>
              <a:rPr lang="pt-BR" sz="1600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pinpad</a:t>
            </a:r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;</a:t>
            </a:r>
          </a:p>
          <a:p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Erro de comunicação com SAT;</a:t>
            </a:r>
          </a:p>
          <a:p>
            <a:r>
              <a:rPr lang="pt-BR" sz="16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NFC-e é Autorizada mas não impressa;</a:t>
            </a:r>
          </a:p>
          <a:p>
            <a:r>
              <a:rPr lang="pt-BR" sz="16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“Impressora parece estar desligada”.</a:t>
            </a:r>
          </a:p>
        </p:txBody>
      </p:sp>
      <p:sp>
        <p:nvSpPr>
          <p:cNvPr id="3" name="AutoShape 2" descr="Resultado de imagem para err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9440" y="2483064"/>
            <a:ext cx="3387634" cy="1935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2025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229101" y="2854960"/>
            <a:ext cx="5195454" cy="1528781"/>
          </a:xfrm>
        </p:spPr>
        <p:txBody>
          <a:bodyPr/>
          <a:lstStyle/>
          <a:p>
            <a:r>
              <a:rPr lang="pt-BR" sz="5000" b="1" dirty="0" smtClean="0">
                <a:latin typeface="Dosis Bold" panose="02010803020202060003" pitchFamily="2" charset="0"/>
              </a:rPr>
              <a:t>Periféricos do POS</a:t>
            </a:r>
            <a:endParaRPr lang="pt-BR" sz="5000" b="1" dirty="0">
              <a:latin typeface="Dosis Bold" panose="020108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6742317" cy="792088"/>
          </a:xfrm>
        </p:spPr>
        <p:txBody>
          <a:bodyPr/>
          <a:lstStyle/>
          <a:p>
            <a:r>
              <a:rPr lang="pt-BR" sz="4000" dirty="0" smtClean="0">
                <a:latin typeface="Dosis Bold" panose="02010803020202060003" pitchFamily="2" charset="0"/>
              </a:rPr>
              <a:t>Periféricos</a:t>
            </a:r>
            <a:endParaRPr lang="pt-BR" sz="4000" dirty="0">
              <a:latin typeface="Dosis Bold" panose="02010803020202060003" pitchFamily="2" charset="0"/>
            </a:endParaRPr>
          </a:p>
        </p:txBody>
      </p:sp>
      <p:sp>
        <p:nvSpPr>
          <p:cNvPr id="6" name="Espaço Reservado para Texto 4"/>
          <p:cNvSpPr txBox="1">
            <a:spLocks/>
          </p:cNvSpPr>
          <p:nvPr/>
        </p:nvSpPr>
        <p:spPr>
          <a:xfrm>
            <a:off x="822819" y="3585681"/>
            <a:ext cx="6564300" cy="120036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endParaRPr lang="pt-BR" sz="1200" b="1" dirty="0" smtClean="0">
              <a:solidFill>
                <a:srgbClr val="FFC000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874" y="1741460"/>
            <a:ext cx="2276190" cy="20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5461630" cy="1296144"/>
          </a:xfrm>
        </p:spPr>
        <p:txBody>
          <a:bodyPr/>
          <a:lstStyle/>
          <a:p>
            <a:r>
              <a:rPr lang="pt-BR" b="1" dirty="0" smtClean="0">
                <a:latin typeface="Dosis Bold" panose="02010803020202060003" pitchFamily="2" charset="0"/>
              </a:rPr>
              <a:t>Obrigado</a:t>
            </a:r>
            <a:endParaRPr lang="pt-BR" b="1" dirty="0">
              <a:latin typeface="Dosis Bold" panose="02010803020202060003" pitchFamily="2" charset="0"/>
            </a:endParaRPr>
          </a:p>
        </p:txBody>
      </p:sp>
      <p:sp>
        <p:nvSpPr>
          <p:cNvPr id="5" name="Espaço Reservado para Texto 2"/>
          <p:cNvSpPr txBox="1">
            <a:spLocks/>
          </p:cNvSpPr>
          <p:nvPr/>
        </p:nvSpPr>
        <p:spPr>
          <a:xfrm>
            <a:off x="4585068" y="2929115"/>
            <a:ext cx="5461630" cy="6477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smtClean="0">
                <a:solidFill>
                  <a:schemeClr val="accent2"/>
                </a:solidFill>
              </a:rPr>
              <a:t>Suporte</a:t>
            </a:r>
            <a:endParaRPr lang="pt-BR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12694" y="341405"/>
            <a:ext cx="5319713" cy="785719"/>
          </a:xfrm>
        </p:spPr>
        <p:txBody>
          <a:bodyPr/>
          <a:lstStyle/>
          <a:p>
            <a:r>
              <a:rPr lang="pt-BR" sz="4000" b="1" dirty="0" smtClean="0">
                <a:latin typeface="Dosis Bold" panose="02010803020202060003" pitchFamily="2" charset="0"/>
                <a:ea typeface="Dosis Light" charset="0"/>
                <a:cs typeface="Dosis Light" charset="0"/>
              </a:rPr>
              <a:t>Introdução</a:t>
            </a:r>
            <a:endParaRPr lang="pt-BR" sz="4000" b="1" dirty="0">
              <a:latin typeface="Dosis Bold" panose="02010803020202060003" pitchFamily="2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747348" y="213980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53044" y="2131927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712694" y="1502866"/>
            <a:ext cx="608240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Objetivo desse </a:t>
            </a:r>
            <a:r>
              <a:rPr lang="pt-BR" sz="2000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Webinar</a:t>
            </a:r>
            <a:endParaRPr lang="pt-BR" sz="2000" i="0" dirty="0">
              <a:solidFill>
                <a:schemeClr val="bg2">
                  <a:lumMod val="75000"/>
                </a:schemeClr>
              </a:solidFill>
              <a:effectLst/>
              <a:latin typeface="Neo Sans Pro" panose="020B0504030504040204" pitchFamily="34" charset="0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712694" y="2389884"/>
            <a:ext cx="68888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Conceitos Iniciais (Motivo do uso de periféricos no POS)</a:t>
            </a:r>
            <a:endParaRPr lang="pt-BR" sz="2000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744788" y="3276902"/>
            <a:ext cx="67329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Funcionalidade e Dúvidas Frequentes</a:t>
            </a:r>
            <a:endParaRPr lang="pt-BR" sz="2000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47348" y="311624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53044" y="3108367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44788" y="384399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50484" y="3836120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5504378" cy="792088"/>
          </a:xfrm>
        </p:spPr>
        <p:txBody>
          <a:bodyPr/>
          <a:lstStyle/>
          <a:p>
            <a:r>
              <a:rPr lang="pt-BR" sz="4000" b="1" dirty="0" smtClean="0">
                <a:latin typeface="Dosis Bold" panose="02010803020202060003" pitchFamily="2" charset="0"/>
              </a:rPr>
              <a:t>Objetivos desse </a:t>
            </a:r>
            <a:r>
              <a:rPr lang="pt-BR" sz="4000" b="1" dirty="0" err="1" smtClean="0">
                <a:latin typeface="Dosis Bold" panose="02010803020202060003" pitchFamily="2" charset="0"/>
              </a:rPr>
              <a:t>Webinar</a:t>
            </a:r>
            <a:endParaRPr lang="pt-BR" sz="4000" b="1" dirty="0">
              <a:latin typeface="Dosis Bold" panose="02010803020202060003" pitchFamily="2" charset="0"/>
            </a:endParaRP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4161239" y="1578780"/>
            <a:ext cx="4837444" cy="3867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0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Entender a função de cada periférico</a:t>
            </a:r>
          </a:p>
        </p:txBody>
      </p:sp>
      <p:cxnSp>
        <p:nvCxnSpPr>
          <p:cNvPr id="13" name="Conector reto 12"/>
          <p:cNvCxnSpPr/>
          <p:nvPr/>
        </p:nvCxnSpPr>
        <p:spPr>
          <a:xfrm>
            <a:off x="4279165" y="2100974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4161239" y="2084789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5" name="Conector reto 14"/>
          <p:cNvCxnSpPr/>
          <p:nvPr/>
        </p:nvCxnSpPr>
        <p:spPr>
          <a:xfrm>
            <a:off x="4279165" y="2809891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4161239" y="2793706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7" name="Conector reto 16"/>
          <p:cNvCxnSpPr/>
          <p:nvPr/>
        </p:nvCxnSpPr>
        <p:spPr>
          <a:xfrm>
            <a:off x="4279165" y="3524291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ipse 17"/>
          <p:cNvSpPr/>
          <p:nvPr/>
        </p:nvSpPr>
        <p:spPr>
          <a:xfrm>
            <a:off x="4161239" y="3508106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4161239" y="2284532"/>
            <a:ext cx="3939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Saber testar cada periférico</a:t>
            </a:r>
            <a:endParaRPr lang="pt-BR" sz="2000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  <a:cs typeface="Neo Sans Pro"/>
            </a:endParaRPr>
          </a:p>
        </p:txBody>
      </p:sp>
      <p:cxnSp>
        <p:nvCxnSpPr>
          <p:cNvPr id="21" name="Conector reto 20"/>
          <p:cNvCxnSpPr/>
          <p:nvPr/>
        </p:nvCxnSpPr>
        <p:spPr>
          <a:xfrm>
            <a:off x="4268449" y="1470047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lipse 21"/>
          <p:cNvSpPr/>
          <p:nvPr/>
        </p:nvSpPr>
        <p:spPr>
          <a:xfrm>
            <a:off x="4161239" y="1473768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2030695"/>
            <a:ext cx="3005857" cy="2222894"/>
          </a:xfrm>
          <a:prstGeom prst="rect">
            <a:avLst/>
          </a:prstGeom>
        </p:spPr>
      </p:pic>
      <p:sp>
        <p:nvSpPr>
          <p:cNvPr id="19" name="CaixaDeTexto 18"/>
          <p:cNvSpPr txBox="1"/>
          <p:nvPr/>
        </p:nvSpPr>
        <p:spPr>
          <a:xfrm>
            <a:off x="4040773" y="2966476"/>
            <a:ext cx="49019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Abordar as principais dúvidas dos usuários</a:t>
            </a:r>
            <a:endParaRPr lang="pt-BR" sz="2000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  <a:cs typeface="Neo Sans Pro"/>
            </a:endParaRPr>
          </a:p>
          <a:p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7040" y="233550"/>
            <a:ext cx="6127832" cy="792088"/>
          </a:xfrm>
        </p:spPr>
        <p:txBody>
          <a:bodyPr/>
          <a:lstStyle/>
          <a:p>
            <a:r>
              <a:rPr lang="pt-BR" sz="4000" b="1" dirty="0" smtClean="0">
                <a:latin typeface="Dosis Bold" panose="02010803020202060003" pitchFamily="2" charset="0"/>
              </a:rPr>
              <a:t>Por que usar periféricos?</a:t>
            </a:r>
            <a:br>
              <a:rPr lang="pt-BR" sz="4000" b="1" dirty="0" smtClean="0">
                <a:latin typeface="Dosis Bold" panose="02010803020202060003" pitchFamily="2" charset="0"/>
              </a:rPr>
            </a:br>
            <a:endParaRPr lang="pt-BR" sz="4000" b="1" dirty="0">
              <a:latin typeface="Dosis Bold" panose="02010803020202060003" pitchFamily="2" charset="0"/>
            </a:endParaRP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4253830" y="2074597"/>
            <a:ext cx="4837444" cy="3867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0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Emissão de Cupom Fiscal</a:t>
            </a:r>
          </a:p>
        </p:txBody>
      </p:sp>
      <p:cxnSp>
        <p:nvCxnSpPr>
          <p:cNvPr id="13" name="Conector reto 12"/>
          <p:cNvCxnSpPr/>
          <p:nvPr/>
        </p:nvCxnSpPr>
        <p:spPr>
          <a:xfrm>
            <a:off x="4318151" y="266969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4200225" y="265351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5" name="Conector reto 14"/>
          <p:cNvCxnSpPr/>
          <p:nvPr/>
        </p:nvCxnSpPr>
        <p:spPr>
          <a:xfrm>
            <a:off x="4318151" y="337861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4200225" y="3362431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7" name="Conector reto 16"/>
          <p:cNvCxnSpPr/>
          <p:nvPr/>
        </p:nvCxnSpPr>
        <p:spPr>
          <a:xfrm>
            <a:off x="4318151" y="4186145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ipse 17"/>
          <p:cNvSpPr/>
          <p:nvPr/>
        </p:nvSpPr>
        <p:spPr>
          <a:xfrm>
            <a:off x="4200225" y="4169960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268449" y="3462074"/>
            <a:ext cx="45245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Transações TEF (Transferência Eletrônica de Fundos)</a:t>
            </a:r>
            <a:endParaRPr lang="pt-BR" sz="2000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4253830" y="2835145"/>
            <a:ext cx="3939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Autorização de uso de </a:t>
            </a:r>
            <a:r>
              <a:rPr lang="pt-BR" sz="2000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CF-e</a:t>
            </a:r>
            <a:endParaRPr lang="pt-BR" sz="2000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  <a:cs typeface="Neo Sans Pro"/>
            </a:endParaRPr>
          </a:p>
        </p:txBody>
      </p:sp>
      <p:cxnSp>
        <p:nvCxnSpPr>
          <p:cNvPr id="21" name="Conector reto 20"/>
          <p:cNvCxnSpPr/>
          <p:nvPr/>
        </p:nvCxnSpPr>
        <p:spPr>
          <a:xfrm>
            <a:off x="4318151" y="187584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lipse 21"/>
          <p:cNvSpPr/>
          <p:nvPr/>
        </p:nvSpPr>
        <p:spPr>
          <a:xfrm>
            <a:off x="4200225" y="185966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86" y="2986702"/>
            <a:ext cx="1635760" cy="1623492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292" y="2106848"/>
            <a:ext cx="1849099" cy="1537712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49" y="1218605"/>
            <a:ext cx="1713309" cy="1713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8897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title"/>
          </p:nvPr>
        </p:nvSpPr>
        <p:spPr>
          <a:xfrm>
            <a:off x="480785" y="534642"/>
            <a:ext cx="1657561" cy="792088"/>
          </a:xfrm>
        </p:spPr>
        <p:txBody>
          <a:bodyPr/>
          <a:lstStyle/>
          <a:p>
            <a:r>
              <a:rPr lang="pt-BR" dirty="0" smtClean="0">
                <a:solidFill>
                  <a:srgbClr val="7030A0"/>
                </a:solidFill>
              </a:rPr>
              <a:t>Comunicação com ECF</a:t>
            </a:r>
            <a:endParaRPr lang="pt-BR" dirty="0">
              <a:solidFill>
                <a:srgbClr val="7030A0"/>
              </a:solidFill>
            </a:endParaRPr>
          </a:p>
        </p:txBody>
      </p:sp>
      <p:sp>
        <p:nvSpPr>
          <p:cNvPr id="11" name="Espaço Reservado para Texto 10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pt-BR" sz="14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Encontrar o software de comunicação da </a:t>
            </a:r>
            <a:r>
              <a:rPr lang="pt-BR" sz="1400" dirty="0" err="1" smtClean="0">
                <a:solidFill>
                  <a:srgbClr val="7030A0"/>
                </a:solidFill>
                <a:latin typeface="Dosis Bold" panose="02010803020202060003" pitchFamily="2" charset="0"/>
              </a:rPr>
              <a:t>Bematech</a:t>
            </a:r>
            <a:r>
              <a:rPr lang="pt-BR" sz="14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 (</a:t>
            </a:r>
            <a:r>
              <a:rPr lang="pt-BR" sz="1400" dirty="0" err="1" smtClean="0">
                <a:solidFill>
                  <a:srgbClr val="7030A0"/>
                </a:solidFill>
                <a:latin typeface="Dosis Bold" panose="02010803020202060003" pitchFamily="2" charset="0"/>
              </a:rPr>
              <a:t>Bematool</a:t>
            </a:r>
            <a:r>
              <a:rPr lang="pt-BR" sz="14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) e executá-lo como ADM</a:t>
            </a:r>
            <a:endParaRPr lang="pt-BR" sz="1400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824" y="1137920"/>
            <a:ext cx="3187088" cy="3665537"/>
          </a:xfrm>
          <a:prstGeom prst="rect">
            <a:avLst/>
          </a:prstGeom>
        </p:spPr>
      </p:pic>
      <p:sp>
        <p:nvSpPr>
          <p:cNvPr id="7" name="Espaço Reservado para Texto 11"/>
          <p:cNvSpPr txBox="1">
            <a:spLocks/>
          </p:cNvSpPr>
          <p:nvPr/>
        </p:nvSpPr>
        <p:spPr>
          <a:xfrm>
            <a:off x="591968" y="2271011"/>
            <a:ext cx="1657561" cy="1454097"/>
          </a:xfrm>
          <a:prstGeom prst="rect">
            <a:avLst/>
          </a:prstGeom>
        </p:spPr>
        <p:txBody>
          <a:bodyPr vert="horz" lIns="91413" tIns="45708" rIns="91413" bIns="45708" rtlCol="0" anchor="t">
            <a:normAutofit/>
          </a:bodyPr>
          <a:lstStyle>
            <a:lvl1pPr marL="0" indent="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1400" b="0" i="0" kern="1200" baseline="0">
                <a:solidFill>
                  <a:schemeClr val="tx1"/>
                </a:solidFill>
                <a:latin typeface="Neo Sans Pro" panose="020B0504030504040204" pitchFamily="34" charset="0"/>
                <a:ea typeface="+mn-ea"/>
                <a:cs typeface="Neo Sans Pro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BEMATECH</a:t>
            </a:r>
            <a:endParaRPr lang="pt-BR" sz="2000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35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Comunicação com ECF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pt-BR" sz="14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Clicar em “Localizar Impressora”</a:t>
            </a:r>
            <a:endParaRPr lang="pt-BR" sz="1400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904" y="944724"/>
            <a:ext cx="4668757" cy="3558540"/>
          </a:xfrm>
          <a:prstGeom prst="rect">
            <a:avLst/>
          </a:prstGeom>
        </p:spPr>
      </p:pic>
      <p:sp>
        <p:nvSpPr>
          <p:cNvPr id="7" name="Espaço Reservado para Texto 11"/>
          <p:cNvSpPr txBox="1">
            <a:spLocks/>
          </p:cNvSpPr>
          <p:nvPr/>
        </p:nvSpPr>
        <p:spPr>
          <a:xfrm>
            <a:off x="591968" y="2271011"/>
            <a:ext cx="1657561" cy="1454097"/>
          </a:xfrm>
          <a:prstGeom prst="rect">
            <a:avLst/>
          </a:prstGeom>
        </p:spPr>
        <p:txBody>
          <a:bodyPr vert="horz" lIns="91413" tIns="45708" rIns="91413" bIns="45708" rtlCol="0" anchor="t">
            <a:normAutofit/>
          </a:bodyPr>
          <a:lstStyle>
            <a:lvl1pPr marL="0" indent="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1400" b="0" i="0" kern="1200" baseline="0">
                <a:solidFill>
                  <a:schemeClr val="tx1"/>
                </a:solidFill>
                <a:latin typeface="Neo Sans Pro" panose="020B0504030504040204" pitchFamily="34" charset="0"/>
                <a:ea typeface="+mn-ea"/>
                <a:cs typeface="Neo Sans Pro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BEMATECH</a:t>
            </a:r>
            <a:endParaRPr lang="pt-BR" sz="2000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04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Comunicação com ECF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pt-BR" sz="14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Caso não tenha nenhum problema de comunicação com a ECF, será exibida a mensagem “Impressora fiscal localizada com Sucesso”</a:t>
            </a:r>
            <a:endParaRPr lang="pt-BR" sz="1400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639" y="1132015"/>
            <a:ext cx="4635967" cy="3542087"/>
          </a:xfrm>
          <a:prstGeom prst="rect">
            <a:avLst/>
          </a:prstGeom>
        </p:spPr>
      </p:pic>
      <p:sp>
        <p:nvSpPr>
          <p:cNvPr id="7" name="Espaço Reservado para Texto 11"/>
          <p:cNvSpPr txBox="1">
            <a:spLocks/>
          </p:cNvSpPr>
          <p:nvPr/>
        </p:nvSpPr>
        <p:spPr>
          <a:xfrm>
            <a:off x="591968" y="2271011"/>
            <a:ext cx="1657561" cy="1454097"/>
          </a:xfrm>
          <a:prstGeom prst="rect">
            <a:avLst/>
          </a:prstGeom>
        </p:spPr>
        <p:txBody>
          <a:bodyPr vert="horz" lIns="91413" tIns="45708" rIns="91413" bIns="45708" rtlCol="0" anchor="t">
            <a:normAutofit/>
          </a:bodyPr>
          <a:lstStyle>
            <a:lvl1pPr marL="0" indent="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1400" b="0" i="0" kern="1200" baseline="0">
                <a:solidFill>
                  <a:schemeClr val="tx1"/>
                </a:solidFill>
                <a:latin typeface="Neo Sans Pro" panose="020B0504030504040204" pitchFamily="34" charset="0"/>
                <a:ea typeface="+mn-ea"/>
                <a:cs typeface="Neo Sans Pro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BEMATECH</a:t>
            </a:r>
            <a:endParaRPr lang="pt-BR" sz="2000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96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1657561" cy="792088"/>
          </a:xfrm>
        </p:spPr>
        <p:txBody>
          <a:bodyPr/>
          <a:lstStyle/>
          <a:p>
            <a:r>
              <a:rPr lang="pt-BR" dirty="0"/>
              <a:t>Comunicação com ECF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>
            <a:normAutofit/>
          </a:bodyPr>
          <a:lstStyle/>
          <a:p>
            <a:r>
              <a:rPr lang="pt-BR" sz="14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Encontrar o software de comunicação da </a:t>
            </a:r>
            <a:r>
              <a:rPr lang="pt-BR" sz="1400" dirty="0" err="1" smtClean="0">
                <a:solidFill>
                  <a:srgbClr val="7030A0"/>
                </a:solidFill>
                <a:latin typeface="Dosis Bold" panose="02010803020202060003" pitchFamily="2" charset="0"/>
              </a:rPr>
              <a:t>Daruma</a:t>
            </a:r>
            <a:r>
              <a:rPr lang="pt-BR" sz="14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 (</a:t>
            </a:r>
            <a:r>
              <a:rPr lang="pt-BR" sz="1400" dirty="0" err="1" smtClean="0">
                <a:solidFill>
                  <a:srgbClr val="7030A0"/>
                </a:solidFill>
                <a:latin typeface="Dosis Bold" panose="02010803020202060003" pitchFamily="2" charset="0"/>
              </a:rPr>
              <a:t>ToolFS</a:t>
            </a:r>
            <a:r>
              <a:rPr lang="pt-BR" sz="14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) em seu computador e executá-lo como ADM</a:t>
            </a:r>
            <a:endParaRPr lang="pt-BR" sz="1400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703150" y="2306603"/>
            <a:ext cx="1657561" cy="1454097"/>
          </a:xfrm>
        </p:spPr>
        <p:txBody>
          <a:bodyPr>
            <a:normAutofit/>
          </a:bodyPr>
          <a:lstStyle/>
          <a:p>
            <a:r>
              <a:rPr lang="pt-BR" sz="20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DARUMA</a:t>
            </a:r>
            <a:endParaRPr lang="pt-BR" sz="2000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720" y="1116505"/>
            <a:ext cx="3079750" cy="357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49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744014f9-b381-4d57-9569-1658a6c28a47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4204</TotalTime>
  <Words>405</Words>
  <Application>Microsoft Office PowerPoint</Application>
  <PresentationFormat>Apresentação na tela (16:9)</PresentationFormat>
  <Paragraphs>68</Paragraphs>
  <Slides>21</Slides>
  <Notes>3</Notes>
  <HiddenSlides>0</HiddenSlides>
  <MMClips>2</MMClips>
  <ScaleCrop>false</ScaleCrop>
  <HeadingPairs>
    <vt:vector size="8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31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Linx.3.0</vt:lpstr>
      <vt:lpstr>Slide do think-cell</vt:lpstr>
      <vt:lpstr>Seja bem vindo a nossa transmissão ao vivo sobre Periféricos do POS</vt:lpstr>
      <vt:lpstr>Periféricos do POS</vt:lpstr>
      <vt:lpstr>Introdução</vt:lpstr>
      <vt:lpstr>Objetivos desse Webinar</vt:lpstr>
      <vt:lpstr>Por que usar periféricos? </vt:lpstr>
      <vt:lpstr>Comunicação com ECF</vt:lpstr>
      <vt:lpstr>Comunicação com ECF</vt:lpstr>
      <vt:lpstr>Comunicação com ECF</vt:lpstr>
      <vt:lpstr>Comunicação com ECF</vt:lpstr>
      <vt:lpstr>Comunicação com ECF</vt:lpstr>
      <vt:lpstr>Comunicação com ECF</vt:lpstr>
      <vt:lpstr>Comunicação com Pinpad</vt:lpstr>
      <vt:lpstr>Comunicação com Pinpad</vt:lpstr>
      <vt:lpstr>Comunicação com impressora térmica (não-fiscal)</vt:lpstr>
      <vt:lpstr>Comunicação com impressora térmica (não-fiscal)</vt:lpstr>
      <vt:lpstr>Comunicação com impressora térmica (não-fiscal)</vt:lpstr>
      <vt:lpstr>Comunicação com impressora térmica (não-fiscal)</vt:lpstr>
      <vt:lpstr>Microvix POS &amp; Periféricos</vt:lpstr>
      <vt:lpstr>Principais ocorrências</vt:lpstr>
      <vt:lpstr>Periféricos</vt:lpstr>
      <vt:lpstr>Obrigado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Thiago Wilson Correa</cp:lastModifiedBy>
  <cp:revision>246</cp:revision>
  <dcterms:created xsi:type="dcterms:W3CDTF">2010-04-12T23:12:02Z</dcterms:created>
  <dcterms:modified xsi:type="dcterms:W3CDTF">2018-07-10T14:37:02Z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