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9"/>
  </p:notesMasterIdLst>
  <p:sldIdLst>
    <p:sldId id="329" r:id="rId5"/>
    <p:sldId id="334" r:id="rId6"/>
    <p:sldId id="342" r:id="rId7"/>
    <p:sldId id="397" r:id="rId8"/>
    <p:sldId id="426" r:id="rId9"/>
    <p:sldId id="408" r:id="rId10"/>
    <p:sldId id="413" r:id="rId11"/>
    <p:sldId id="365" r:id="rId12"/>
    <p:sldId id="405" r:id="rId13"/>
    <p:sldId id="410" r:id="rId14"/>
    <p:sldId id="417" r:id="rId15"/>
    <p:sldId id="419" r:id="rId16"/>
    <p:sldId id="350" r:id="rId17"/>
    <p:sldId id="363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6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02/10/2017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2033221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 sz="4400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5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7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8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661057" y="1138873"/>
            <a:ext cx="5874818" cy="3217571"/>
          </a:xfrm>
        </p:spPr>
        <p:txBody>
          <a:bodyPr/>
          <a:lstStyle/>
          <a:p>
            <a:pPr algn="ctr"/>
            <a:r>
              <a:rPr lang="pt-BR" sz="5400" dirty="0" smtClean="0"/>
              <a:t> Transferências entre depósitos e Filiais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7975" y="159951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Natureza de Operação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460375" y="679395"/>
            <a:ext cx="6893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Faturamento&gt; Cadastros Auxiliares&gt; Natureza de Operação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35" y="1048727"/>
            <a:ext cx="2838904" cy="16618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7587" y="2807303"/>
            <a:ext cx="2964770" cy="22348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6961" y="1567784"/>
            <a:ext cx="2906776" cy="2701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177031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116897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Transferência entre Filiais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99" y="1696924"/>
            <a:ext cx="3607612" cy="26817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CaixaDeTexto 6"/>
          <p:cNvSpPr txBox="1"/>
          <p:nvPr/>
        </p:nvSpPr>
        <p:spPr>
          <a:xfrm>
            <a:off x="460375" y="904836"/>
            <a:ext cx="8534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Faturamento&gt; Emissão de Nota fiscal&gt; </a:t>
            </a:r>
            <a:r>
              <a:rPr lang="pt-BR" dirty="0"/>
              <a:t>Utilize uma natureza de operação de </a:t>
            </a:r>
            <a:r>
              <a:rPr lang="pt-BR" dirty="0" smtClean="0"/>
              <a:t> Transferência entre Filiais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9682" y="2885947"/>
            <a:ext cx="4508204" cy="5996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CaixaDeTexto 7"/>
          <p:cNvSpPr txBox="1"/>
          <p:nvPr/>
        </p:nvSpPr>
        <p:spPr>
          <a:xfrm>
            <a:off x="4334171" y="2185060"/>
            <a:ext cx="3959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Suprimentos&gt; transferência&gt; conferencia: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1083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487034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Transferência entre depósitos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307975" y="1194062"/>
            <a:ext cx="837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Faturamento&gt; Emissão de Nota fiscal&gt; Ao final da página: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869373"/>
            <a:ext cx="1981200" cy="3714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3151" y="2408646"/>
            <a:ext cx="2962275" cy="11144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915912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450864" cy="792088"/>
          </a:xfrm>
        </p:spPr>
        <p:txBody>
          <a:bodyPr/>
          <a:lstStyle/>
          <a:p>
            <a:r>
              <a:rPr lang="pt-BR" sz="3600" dirty="0" smtClean="0">
                <a:latin typeface="Dosis Light" charset="0"/>
              </a:rPr>
              <a:t>Linx Microvix  - Transferências</a:t>
            </a:r>
            <a:endParaRPr lang="pt-BR" sz="36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822819" y="3585681"/>
            <a:ext cx="6564300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pt-BR" sz="1200" b="1" dirty="0" smtClean="0">
              <a:solidFill>
                <a:srgbClr val="FFC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74" y="1741460"/>
            <a:ext cx="2276190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Obrigada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Equipe de Apoio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814228" y="140517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86484" y="139729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202166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19892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2228" y="261003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14484" y="260078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02395" y="972413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 que é estoque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2395" y="1543475"/>
            <a:ext cx="1726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 que é depósito?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42228" y="31699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814228" y="369010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78228" y="421441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37690" y="317751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37690" y="365410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73690" y="422412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2395" y="2744519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Transferência entre depósitos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4" y="2101085"/>
            <a:ext cx="526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 que são filiais?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2395" y="3276271"/>
            <a:ext cx="526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Transferência entre Filiais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1002395" y="376834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Dúvidas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7420041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Objetivos </a:t>
            </a:r>
            <a:r>
              <a:rPr lang="pt-BR" sz="4000" dirty="0" smtClean="0">
                <a:latin typeface="Dosis Light" charset="0"/>
              </a:rPr>
              <a:t>desse  </a:t>
            </a:r>
            <a:r>
              <a:rPr lang="pt-BR" sz="4000" dirty="0" err="1" smtClean="0">
                <a:latin typeface="Dosis Light" charset="0"/>
              </a:rPr>
              <a:t>Webinar</a:t>
            </a:r>
            <a:endParaRPr lang="pt-BR" sz="4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366" y="1738901"/>
            <a:ext cx="3005857" cy="222289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828855" y="1653471"/>
            <a:ext cx="50685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Esclarecer o conceito de uma transferência entre depósito X Transferências entre Filiais, orientar o processo necessário de cada uma das rotinas.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Disponibilizar um EAD completo com as funcionalidades para apoio futuro.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Facilitar o entendimento do usuário final com relação a funcionalidade.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Estoques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01978" y="1378199"/>
            <a:ext cx="4447572" cy="260814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t-BR" sz="1200" dirty="0">
                <a:solidFill>
                  <a:schemeClr val="accent3"/>
                </a:solidFill>
              </a:rPr>
              <a:t>“São materiais e suprimentos que uma empresa ou instituição mantém, seja para vender ou para fornecer. insumos ou suprimentos para o processo de produção”. “Quaisquer quantidades de bens físicos mantidos de forma improdutiva, por algum intervalo de tempo</a:t>
            </a:r>
            <a:r>
              <a:rPr lang="pt-BR" sz="1200" dirty="0" smtClean="0">
                <a:solidFill>
                  <a:schemeClr val="accent3"/>
                </a:solidFill>
              </a:rPr>
              <a:t>.”</a:t>
            </a:r>
          </a:p>
          <a:p>
            <a:endParaRPr lang="pt-BR" sz="1050" dirty="0">
              <a:solidFill>
                <a:srgbClr val="280037"/>
              </a:solidFill>
            </a:endParaRPr>
          </a:p>
          <a:p>
            <a:pPr marL="0" indent="0">
              <a:buNone/>
            </a:pPr>
            <a:endParaRPr lang="pt-BR" sz="1200" dirty="0">
              <a:solidFill>
                <a:srgbClr val="280037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466" y="821932"/>
            <a:ext cx="3970141" cy="297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086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O que é transferência?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708950" y="1488558"/>
            <a:ext cx="4447572" cy="260814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t-BR" sz="1200" dirty="0" smtClean="0">
                <a:solidFill>
                  <a:schemeClr val="accent3"/>
                </a:solidFill>
              </a:rPr>
              <a:t>É realizar alguma movimentação de mercadoria seja ela dentro da própria empresa, ou seja entre depósitos, ou seja ela entre filiais.</a:t>
            </a:r>
          </a:p>
          <a:p>
            <a:pPr marL="0" indent="0">
              <a:buNone/>
            </a:pPr>
            <a:endParaRPr lang="pt-BR" sz="1200" dirty="0" smtClean="0">
              <a:solidFill>
                <a:schemeClr val="accent3"/>
              </a:solidFill>
            </a:endParaRPr>
          </a:p>
          <a:p>
            <a:r>
              <a:rPr lang="pt-BR" sz="1200" dirty="0" smtClean="0">
                <a:solidFill>
                  <a:schemeClr val="accent3"/>
                </a:solidFill>
              </a:rPr>
              <a:t>Transferências são necessárias para circulação de mercadorias, que engloba desde mover para um estoque ativo, ou disponibilizar em uma filial com maior visibilidade ao produto.</a:t>
            </a:r>
          </a:p>
          <a:p>
            <a:endParaRPr lang="pt-BR" sz="1050" dirty="0">
              <a:solidFill>
                <a:srgbClr val="280037"/>
              </a:solidFill>
            </a:endParaRPr>
          </a:p>
          <a:p>
            <a:pPr marL="0" indent="0">
              <a:buNone/>
            </a:pPr>
            <a:endParaRPr lang="pt-BR" sz="1200" dirty="0">
              <a:solidFill>
                <a:srgbClr val="280037"/>
              </a:solidFill>
            </a:endParaRPr>
          </a:p>
          <a:p>
            <a:endParaRPr lang="pt-BR" sz="1200" dirty="0">
              <a:solidFill>
                <a:srgbClr val="280037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108" y="922283"/>
            <a:ext cx="3440824" cy="344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623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5007" y="286614"/>
            <a:ext cx="8229600" cy="857250"/>
          </a:xfrm>
        </p:spPr>
        <p:txBody>
          <a:bodyPr/>
          <a:lstStyle/>
          <a:p>
            <a:r>
              <a:rPr lang="pt-BR" sz="3500" dirty="0" smtClean="0"/>
              <a:t>Transferência entre Depósitos X Filiais</a:t>
            </a:r>
            <a:endParaRPr lang="pt-BR" sz="3500" dirty="0"/>
          </a:p>
        </p:txBody>
      </p:sp>
      <p:sp>
        <p:nvSpPr>
          <p:cNvPr id="4" name="Espaço Reservado para Texto 2"/>
          <p:cNvSpPr txBox="1">
            <a:spLocks/>
          </p:cNvSpPr>
          <p:nvPr/>
        </p:nvSpPr>
        <p:spPr>
          <a:xfrm>
            <a:off x="708949" y="1488557"/>
            <a:ext cx="7895657" cy="294943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 smtClean="0">
                <a:solidFill>
                  <a:schemeClr val="accent3"/>
                </a:solidFill>
              </a:rPr>
              <a:t>Transferência entre Depósitos: </a:t>
            </a:r>
            <a:r>
              <a:rPr lang="pt-BR" sz="1200" dirty="0" smtClean="0">
                <a:solidFill>
                  <a:schemeClr val="accent3"/>
                </a:solidFill>
              </a:rPr>
              <a:t>São transferências de produtos que estão dentro da empresa, mas que vou movimentar para outros depósitos </a:t>
            </a:r>
            <a:r>
              <a:rPr lang="pt-BR" sz="1200" dirty="0" err="1" smtClean="0">
                <a:solidFill>
                  <a:schemeClr val="accent3"/>
                </a:solidFill>
              </a:rPr>
              <a:t>ex</a:t>
            </a:r>
            <a:r>
              <a:rPr lang="pt-BR" sz="1200" dirty="0" smtClean="0">
                <a:solidFill>
                  <a:schemeClr val="accent3"/>
                </a:solidFill>
              </a:rPr>
              <a:t>: Deposito de venda para: devolvidos com defeito.</a:t>
            </a:r>
          </a:p>
          <a:p>
            <a:endParaRPr lang="pt-BR" sz="1200" dirty="0">
              <a:solidFill>
                <a:schemeClr val="accent3"/>
              </a:solidFill>
            </a:endParaRPr>
          </a:p>
          <a:p>
            <a:r>
              <a:rPr lang="pt-BR" sz="2000" dirty="0" smtClean="0">
                <a:solidFill>
                  <a:schemeClr val="accent3"/>
                </a:solidFill>
              </a:rPr>
              <a:t>Transferência entre Filiais: </a:t>
            </a:r>
            <a:r>
              <a:rPr lang="pt-BR" sz="1200" dirty="0" smtClean="0">
                <a:solidFill>
                  <a:schemeClr val="accent3"/>
                </a:solidFill>
              </a:rPr>
              <a:t>Quando tiro a mercadoria de uma empresa do portal para levar para outra empresa </a:t>
            </a:r>
            <a:r>
              <a:rPr lang="pt-BR" sz="1200" dirty="0" err="1" smtClean="0">
                <a:solidFill>
                  <a:schemeClr val="accent3"/>
                </a:solidFill>
              </a:rPr>
              <a:t>ex</a:t>
            </a:r>
            <a:r>
              <a:rPr lang="pt-BR" sz="1200" dirty="0" smtClean="0">
                <a:solidFill>
                  <a:schemeClr val="accent3"/>
                </a:solidFill>
              </a:rPr>
              <a:t>: movimento mercadorias da empresa 1 para empresa 2.</a:t>
            </a:r>
            <a:endParaRPr lang="pt-BR" sz="1050" dirty="0" smtClean="0">
              <a:solidFill>
                <a:srgbClr val="280037"/>
              </a:solidFill>
            </a:endParaRPr>
          </a:p>
          <a:p>
            <a:pPr marL="0" indent="0">
              <a:buFont typeface="Arial"/>
              <a:buNone/>
            </a:pPr>
            <a:endParaRPr lang="pt-BR" sz="1200" dirty="0" smtClean="0">
              <a:solidFill>
                <a:srgbClr val="280037"/>
              </a:solidFill>
            </a:endParaRPr>
          </a:p>
          <a:p>
            <a:endParaRPr lang="pt-BR" sz="1200" dirty="0">
              <a:solidFill>
                <a:srgbClr val="2800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40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231" y="892790"/>
            <a:ext cx="7412805" cy="857250"/>
          </a:xfrm>
        </p:spPr>
        <p:txBody>
          <a:bodyPr/>
          <a:lstStyle/>
          <a:p>
            <a:r>
              <a:rPr lang="pt-BR" dirty="0" smtClean="0"/>
              <a:t>Parametrização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858" y="1838225"/>
            <a:ext cx="4166726" cy="231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37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0375" y="205583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Cadastro de Depósitos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565079" y="1202076"/>
            <a:ext cx="6893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Suprimentos&gt; Estoque&gt; Cadastros auxiliares&gt; Depósito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775813"/>
            <a:ext cx="6858000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052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487034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Custos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376347" y="1279122"/>
            <a:ext cx="869743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100" b="1" dirty="0" smtClean="0">
                <a:solidFill>
                  <a:srgbClr val="FF0000"/>
                </a:solidFill>
              </a:rPr>
              <a:t>Custo </a:t>
            </a:r>
            <a:r>
              <a:rPr lang="pt-BR" sz="1100" b="1" dirty="0" err="1">
                <a:solidFill>
                  <a:srgbClr val="FF0000"/>
                </a:solidFill>
              </a:rPr>
              <a:t>Icms</a:t>
            </a:r>
            <a:r>
              <a:rPr lang="pt-BR" sz="1100" b="1" dirty="0">
                <a:solidFill>
                  <a:srgbClr val="FF0000"/>
                </a:solidFill>
              </a:rPr>
              <a:t> </a:t>
            </a:r>
            <a:r>
              <a:rPr lang="pt-BR" sz="1100" b="1" dirty="0" smtClean="0">
                <a:solidFill>
                  <a:srgbClr val="FF0000"/>
                </a:solidFill>
              </a:rPr>
              <a:t>:</a:t>
            </a:r>
            <a:r>
              <a:rPr lang="pt-BR" sz="1100" dirty="0" smtClean="0"/>
              <a:t> </a:t>
            </a:r>
            <a:r>
              <a:rPr lang="pt-BR" sz="1100" dirty="0"/>
              <a:t>Custo </a:t>
            </a:r>
            <a:r>
              <a:rPr lang="pt-BR" sz="1100" dirty="0" smtClean="0"/>
              <a:t>ICMS </a:t>
            </a:r>
            <a:r>
              <a:rPr lang="pt-BR" sz="1100" dirty="0"/>
              <a:t>que consta no cadastro do produto.</a:t>
            </a:r>
          </a:p>
          <a:p>
            <a:r>
              <a:rPr lang="pt-BR" sz="1100" b="1" dirty="0">
                <a:solidFill>
                  <a:srgbClr val="FF0000"/>
                </a:solidFill>
              </a:rPr>
              <a:t> </a:t>
            </a:r>
          </a:p>
          <a:p>
            <a:r>
              <a:rPr lang="pt-BR" sz="1100" b="1" dirty="0">
                <a:solidFill>
                  <a:srgbClr val="FF0000"/>
                </a:solidFill>
              </a:rPr>
              <a:t>Custo Total </a:t>
            </a:r>
            <a:r>
              <a:rPr lang="pt-BR" sz="1100" dirty="0" smtClean="0"/>
              <a:t>: Custo </a:t>
            </a:r>
            <a:r>
              <a:rPr lang="pt-BR" sz="1100" dirty="0"/>
              <a:t>Líquido do cadastro de produto (Custo c/ICMS + </a:t>
            </a:r>
            <a:r>
              <a:rPr lang="pt-BR" sz="1100" dirty="0" smtClean="0"/>
              <a:t>Acréscimo </a:t>
            </a:r>
            <a:r>
              <a:rPr lang="pt-BR" sz="1100" dirty="0"/>
              <a:t>[+ IPI, Se a empresa NÃO se credita de IPI] + Frete + Despesas + Valor Substituição).</a:t>
            </a:r>
          </a:p>
          <a:p>
            <a:endParaRPr lang="pt-BR" sz="1100" dirty="0"/>
          </a:p>
          <a:p>
            <a:r>
              <a:rPr lang="pt-BR" sz="1100" b="1" dirty="0">
                <a:solidFill>
                  <a:srgbClr val="FF0000"/>
                </a:solidFill>
              </a:rPr>
              <a:t>Custo </a:t>
            </a:r>
            <a:r>
              <a:rPr lang="pt-BR" sz="1100" b="1" dirty="0" smtClean="0">
                <a:solidFill>
                  <a:srgbClr val="FF0000"/>
                </a:solidFill>
              </a:rPr>
              <a:t>Médio: </a:t>
            </a:r>
            <a:r>
              <a:rPr lang="pt-BR" sz="1100" dirty="0" smtClean="0"/>
              <a:t>Último </a:t>
            </a:r>
            <a:r>
              <a:rPr lang="pt-BR" sz="1100" dirty="0"/>
              <a:t>custo médio calculado, conforme consta no cadastro do produto - Cálculo do Custo Médio ( ( ( </a:t>
            </a:r>
            <a:r>
              <a:rPr lang="pt-BR" sz="1100" dirty="0" err="1"/>
              <a:t>custoMedioAnteriorANota</a:t>
            </a:r>
            <a:r>
              <a:rPr lang="pt-BR" sz="1100" dirty="0"/>
              <a:t> * </a:t>
            </a:r>
            <a:r>
              <a:rPr lang="pt-BR" sz="1100" dirty="0" err="1"/>
              <a:t>saldoAtualAnteriorAnota</a:t>
            </a:r>
            <a:r>
              <a:rPr lang="pt-BR" sz="1100" dirty="0"/>
              <a:t> ) + ( </a:t>
            </a:r>
            <a:r>
              <a:rPr lang="pt-BR" sz="1100" dirty="0" err="1"/>
              <a:t>custoProdutoNota</a:t>
            </a:r>
            <a:r>
              <a:rPr lang="pt-BR" sz="1100" dirty="0"/>
              <a:t> * </a:t>
            </a:r>
            <a:r>
              <a:rPr lang="pt-BR" sz="1100" dirty="0" err="1"/>
              <a:t>quantidadeProdutoNota</a:t>
            </a:r>
            <a:r>
              <a:rPr lang="pt-BR" sz="1100" dirty="0"/>
              <a:t> ) ) / ( </a:t>
            </a:r>
            <a:r>
              <a:rPr lang="pt-BR" sz="1100" dirty="0" err="1"/>
              <a:t>saldoAtualAnteriorAnota</a:t>
            </a:r>
            <a:r>
              <a:rPr lang="pt-BR" sz="1100" dirty="0"/>
              <a:t> + </a:t>
            </a:r>
            <a:r>
              <a:rPr lang="pt-BR" sz="1100" dirty="0" err="1"/>
              <a:t>quantidadeProdutoNota</a:t>
            </a:r>
            <a:r>
              <a:rPr lang="pt-BR" sz="1100" dirty="0"/>
              <a:t> ) )</a:t>
            </a:r>
          </a:p>
          <a:p>
            <a:r>
              <a:rPr lang="pt-BR" sz="1100" dirty="0"/>
              <a:t> </a:t>
            </a:r>
          </a:p>
          <a:p>
            <a:r>
              <a:rPr lang="pt-BR" sz="1100" b="1" dirty="0">
                <a:solidFill>
                  <a:srgbClr val="FF0000"/>
                </a:solidFill>
              </a:rPr>
              <a:t>Custo Indexado </a:t>
            </a:r>
            <a:r>
              <a:rPr lang="pt-BR" sz="1100" dirty="0" smtClean="0"/>
              <a:t>: </a:t>
            </a:r>
            <a:r>
              <a:rPr lang="pt-BR" sz="1100" dirty="0"/>
              <a:t>Custo Indexado que consta no cadastro do produto, Soma do valor de Produto + IPI + Royalties (desenvolvido exclusivamente para um cliente para controle gerencial, mas não tem valor contábil ou fiscal). O valor é informando pelo próprio usuário no cadastro do produto.</a:t>
            </a:r>
          </a:p>
          <a:p>
            <a:r>
              <a:rPr lang="pt-BR" sz="1100" dirty="0"/>
              <a:t> </a:t>
            </a:r>
          </a:p>
          <a:p>
            <a:r>
              <a:rPr lang="pt-BR" sz="1100" b="1" dirty="0">
                <a:solidFill>
                  <a:srgbClr val="FF0000"/>
                </a:solidFill>
              </a:rPr>
              <a:t>Custo Ult. Compra </a:t>
            </a:r>
            <a:r>
              <a:rPr lang="pt-BR" sz="1100" b="1" dirty="0" smtClean="0">
                <a:solidFill>
                  <a:srgbClr val="FF0000"/>
                </a:solidFill>
              </a:rPr>
              <a:t>:</a:t>
            </a:r>
            <a:r>
              <a:rPr lang="pt-BR" sz="1100" dirty="0" smtClean="0"/>
              <a:t> </a:t>
            </a:r>
            <a:r>
              <a:rPr lang="pt-BR" sz="1100" dirty="0"/>
              <a:t>É o valor que o produto entrou na último da compra. </a:t>
            </a:r>
          </a:p>
          <a:p>
            <a:r>
              <a:rPr lang="pt-BR" sz="1100" dirty="0"/>
              <a:t> </a:t>
            </a:r>
          </a:p>
          <a:p>
            <a:r>
              <a:rPr lang="pt-BR" sz="1100" b="1" dirty="0">
                <a:solidFill>
                  <a:srgbClr val="FF0000"/>
                </a:solidFill>
              </a:rPr>
              <a:t>Preço de venda </a:t>
            </a:r>
            <a:r>
              <a:rPr lang="pt-BR" sz="1100" b="1" dirty="0" smtClean="0">
                <a:solidFill>
                  <a:srgbClr val="FF0000"/>
                </a:solidFill>
              </a:rPr>
              <a:t>:</a:t>
            </a:r>
            <a:r>
              <a:rPr lang="pt-BR" sz="1100" dirty="0" smtClean="0"/>
              <a:t> </a:t>
            </a:r>
            <a:r>
              <a:rPr lang="pt-BR" sz="1100" dirty="0"/>
              <a:t>Preço constante no cadastro do produto, refere-se a composição do custo para venda + </a:t>
            </a:r>
            <a:r>
              <a:rPr lang="pt-BR" sz="1100" dirty="0" err="1"/>
              <a:t>markup</a:t>
            </a:r>
            <a:r>
              <a:rPr lang="pt-BR" sz="1100" dirty="0"/>
              <a:t>.  </a:t>
            </a:r>
          </a:p>
          <a:p>
            <a:endParaRPr lang="pt-BR" sz="1100" dirty="0"/>
          </a:p>
          <a:p>
            <a:r>
              <a:rPr lang="pt-BR" sz="1100" b="1" dirty="0">
                <a:solidFill>
                  <a:srgbClr val="FF0000"/>
                </a:solidFill>
              </a:rPr>
              <a:t>Custo </a:t>
            </a:r>
            <a:r>
              <a:rPr lang="pt-BR" sz="1100" b="1" dirty="0" smtClean="0">
                <a:solidFill>
                  <a:srgbClr val="FF0000"/>
                </a:solidFill>
              </a:rPr>
              <a:t>líquido</a:t>
            </a:r>
            <a:r>
              <a:rPr lang="pt-BR" sz="1100" dirty="0" smtClean="0"/>
              <a:t>: </a:t>
            </a:r>
            <a:r>
              <a:rPr lang="pt-BR" sz="1100" dirty="0"/>
              <a:t>é o custo efetivo do produto, ou seja Custo ICMS + Frete + Despesas + Subst. Tributária + IPI</a:t>
            </a:r>
          </a:p>
        </p:txBody>
      </p:sp>
    </p:spTree>
    <p:extLst>
      <p:ext uri="{BB962C8B-B14F-4D97-AF65-F5344CB8AC3E}">
        <p14:creationId xmlns:p14="http://schemas.microsoft.com/office/powerpoint/2010/main" val="3619585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744014f9-b381-4d57-9569-1658a6c28a47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8105</TotalTime>
  <Words>523</Words>
  <Application>Microsoft Office PowerPoint</Application>
  <PresentationFormat>Apresentação na tela (16:9)</PresentationFormat>
  <Paragraphs>52</Paragraphs>
  <Slides>14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25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Wingdings</vt:lpstr>
      <vt:lpstr>Linx.3.0</vt:lpstr>
      <vt:lpstr>Slide do think-cell</vt:lpstr>
      <vt:lpstr> Transferências entre depósitos e Filiais</vt:lpstr>
      <vt:lpstr>Introdução</vt:lpstr>
      <vt:lpstr>Objetivos desse  Webinar</vt:lpstr>
      <vt:lpstr>Estoques</vt:lpstr>
      <vt:lpstr>O que é transferência?</vt:lpstr>
      <vt:lpstr>Transferência entre Depósitos X Filiais</vt:lpstr>
      <vt:lpstr>Parametrização</vt:lpstr>
      <vt:lpstr>Cadastro de Depósitos</vt:lpstr>
      <vt:lpstr>Custos</vt:lpstr>
      <vt:lpstr>Natureza de Operação</vt:lpstr>
      <vt:lpstr>Transferência entre Filiais</vt:lpstr>
      <vt:lpstr>Transferência entre depósitos</vt:lpstr>
      <vt:lpstr>Linx Microvix  - Transferências</vt:lpstr>
      <vt:lpstr>Obrigada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432</cp:revision>
  <dcterms:created xsi:type="dcterms:W3CDTF">2010-04-12T23:12:02Z</dcterms:created>
  <dcterms:modified xsi:type="dcterms:W3CDTF">2017-10-02T12:58:41Z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