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4" r:id="rId20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spc="-1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spc="-1">
                <a:latin typeface="Times New Roman"/>
              </a:rPr>
              <a:t>&lt;cabeçalho&gt;</a:t>
            </a:r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spc="-1">
                <a:latin typeface="Times New Roman"/>
              </a:rPr>
              <a:t>&lt;data/hora&gt;</a:t>
            </a:r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spc="-1">
                <a:latin typeface="Times New Roman"/>
              </a:rPr>
              <a:t>&lt;rodapé&gt;</a:t>
            </a:r>
            <a:endParaRPr/>
          </a:p>
        </p:txBody>
      </p:sp>
      <p:sp>
        <p:nvSpPr>
          <p:cNvPr id="1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5792489-C881-4DDE-89D3-5D4E719FD488}" type="slidenum">
              <a:rPr lang="pt-BR" sz="1400" spc="-1">
                <a:latin typeface="Times New Roman"/>
              </a:r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9789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7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395B7EB6-AD7A-4970-B353-EE525A2660ED}" type="slidenum">
              <a:rPr lang="pt-B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945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9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C58942E-461F-47FF-B61F-DD5323D7DE20}" type="slidenum">
              <a:rPr lang="pt-B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37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6" name="Imagem 45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47" name="Imagem 46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92" name="Imagem 91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93" name="Imagem 92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38" name="Imagem 137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139" name="Imagem 138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t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t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tif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tif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15" name="Imagem 14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2" name="Picture 17"/>
          <p:cNvPicPr/>
          <p:nvPr/>
        </p:nvPicPr>
        <p:blipFill>
          <a:blip r:embed="rId15"/>
          <a:stretch/>
        </p:blipFill>
        <p:spPr>
          <a:xfrm>
            <a:off x="0" y="0"/>
            <a:ext cx="9142560" cy="5142240"/>
          </a:xfrm>
          <a:prstGeom prst="rect">
            <a:avLst/>
          </a:prstGeom>
          <a:ln>
            <a:noFill/>
          </a:ln>
        </p:spPr>
      </p:pic>
      <p:sp>
        <p:nvSpPr>
          <p:cNvPr id="3" name="CustomShape 1"/>
          <p:cNvSpPr/>
          <p:nvPr/>
        </p:nvSpPr>
        <p:spPr>
          <a:xfrm>
            <a:off x="0" y="-37080"/>
            <a:ext cx="9190080" cy="5250240"/>
          </a:xfrm>
          <a:prstGeom prst="snipRoundRect">
            <a:avLst>
              <a:gd name="adj1" fmla="val 0"/>
              <a:gd name="adj2" fmla="val 0"/>
            </a:avLst>
          </a:prstGeom>
          <a:solidFill>
            <a:srgbClr val="FFFFFF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Line 2"/>
          <p:cNvSpPr/>
          <p:nvPr/>
        </p:nvSpPr>
        <p:spPr>
          <a:xfrm>
            <a:off x="-47160" y="369360"/>
            <a:ext cx="473400" cy="473760"/>
          </a:xfrm>
          <a:prstGeom prst="line">
            <a:avLst/>
          </a:prstGeom>
          <a:ln w="12600">
            <a:solidFill>
              <a:srgbClr val="5A2D9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Imagem 24"/>
          <p:cNvPicPr/>
          <p:nvPr/>
        </p:nvPicPr>
        <p:blipFill>
          <a:blip r:embed="rId16"/>
          <a:stretch/>
        </p:blipFill>
        <p:spPr>
          <a:xfrm>
            <a:off x="433080" y="4691160"/>
            <a:ext cx="551520" cy="325080"/>
          </a:xfrm>
          <a:prstGeom prst="rect">
            <a:avLst/>
          </a:prstGeom>
          <a:ln>
            <a:noFill/>
          </a:ln>
        </p:spPr>
      </p:pic>
      <p:sp>
        <p:nvSpPr>
          <p:cNvPr id="6" name="CustomShape 3"/>
          <p:cNvSpPr/>
          <p:nvPr/>
        </p:nvSpPr>
        <p:spPr>
          <a:xfrm>
            <a:off x="933480" y="4793760"/>
            <a:ext cx="8398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osis"/>
              </a:rPr>
              <a:t>Webinar</a:t>
            </a:r>
            <a:endParaRPr/>
          </a:p>
        </p:txBody>
      </p:sp>
      <p:pic>
        <p:nvPicPr>
          <p:cNvPr id="7" name="Imagem 14"/>
          <p:cNvPicPr/>
          <p:nvPr/>
        </p:nvPicPr>
        <p:blipFill>
          <a:blip r:embed="rId17"/>
          <a:stretch/>
        </p:blipFill>
        <p:spPr>
          <a:xfrm>
            <a:off x="7038360" y="4704120"/>
            <a:ext cx="1904400" cy="330120"/>
          </a:xfrm>
          <a:prstGeom prst="rect">
            <a:avLst/>
          </a:prstGeom>
          <a:ln>
            <a:noFill/>
          </a:ln>
        </p:spPr>
      </p:pic>
      <p:pic>
        <p:nvPicPr>
          <p:cNvPr id="8" name="Imagem 2"/>
          <p:cNvPicPr/>
          <p:nvPr/>
        </p:nvPicPr>
        <p:blipFill>
          <a:blip r:embed="rId18"/>
          <a:stretch/>
        </p:blipFill>
        <p:spPr>
          <a:xfrm>
            <a:off x="-7200" y="-47520"/>
            <a:ext cx="9453960" cy="5317200"/>
          </a:xfrm>
          <a:prstGeom prst="rect">
            <a:avLst/>
          </a:prstGeom>
          <a:ln>
            <a:noFill/>
          </a:ln>
        </p:spPr>
      </p:pic>
      <p:pic>
        <p:nvPicPr>
          <p:cNvPr id="9" name="Imagem 5"/>
          <p:cNvPicPr/>
          <p:nvPr/>
        </p:nvPicPr>
        <p:blipFill>
          <a:blip r:embed="rId19"/>
          <a:stretch/>
        </p:blipFill>
        <p:spPr>
          <a:xfrm>
            <a:off x="6559920" y="4600800"/>
            <a:ext cx="2605680" cy="451800"/>
          </a:xfrm>
          <a:prstGeom prst="rect">
            <a:avLst/>
          </a:prstGeom>
          <a:ln>
            <a:noFill/>
          </a:ln>
        </p:spPr>
      </p:pic>
      <p:pic>
        <p:nvPicPr>
          <p:cNvPr id="10" name="Imagem 9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11" name="Imagem 10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sp>
        <p:nvSpPr>
          <p:cNvPr id="12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spc="-1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13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3200" spc="-1">
                <a:latin typeface="Arial"/>
              </a:rPr>
              <a:t>Clique para editar o formato do texto da estrutura de tópicos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pt-BR" sz="2800" spc="-1">
                <a:latin typeface="Arial"/>
              </a:rPr>
              <a:t>2.º nível da estrutura de tópicos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400" spc="-1">
                <a:latin typeface="Arial"/>
              </a:rPr>
              <a:t>3.º nível da estrutura de tópicos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pt-BR" sz="2000" spc="-1">
                <a:latin typeface="Arial"/>
              </a:rPr>
              <a:t>4.º nível da estrutura de tópicos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5.º nível da estrutura de tópicos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6.º nível da estrutura de tópicos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m 47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49" name="Imagem 48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50" name="Picture 17"/>
          <p:cNvPicPr/>
          <p:nvPr/>
        </p:nvPicPr>
        <p:blipFill>
          <a:blip r:embed="rId15"/>
          <a:stretch/>
        </p:blipFill>
        <p:spPr>
          <a:xfrm>
            <a:off x="0" y="0"/>
            <a:ext cx="9142560" cy="5142240"/>
          </a:xfrm>
          <a:prstGeom prst="rect">
            <a:avLst/>
          </a:prstGeom>
          <a:ln>
            <a:noFill/>
          </a:ln>
        </p:spPr>
      </p:pic>
      <p:sp>
        <p:nvSpPr>
          <p:cNvPr id="51" name="CustomShape 1"/>
          <p:cNvSpPr/>
          <p:nvPr/>
        </p:nvSpPr>
        <p:spPr>
          <a:xfrm>
            <a:off x="0" y="-37080"/>
            <a:ext cx="9190080" cy="5250240"/>
          </a:xfrm>
          <a:prstGeom prst="snipRoundRect">
            <a:avLst>
              <a:gd name="adj1" fmla="val 0"/>
              <a:gd name="adj2" fmla="val 0"/>
            </a:avLst>
          </a:prstGeom>
          <a:solidFill>
            <a:srgbClr val="FFFFFF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Line 2"/>
          <p:cNvSpPr/>
          <p:nvPr/>
        </p:nvSpPr>
        <p:spPr>
          <a:xfrm>
            <a:off x="-47160" y="369360"/>
            <a:ext cx="473400" cy="473760"/>
          </a:xfrm>
          <a:prstGeom prst="line">
            <a:avLst/>
          </a:prstGeom>
          <a:ln w="12600">
            <a:solidFill>
              <a:srgbClr val="5A2D9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" name="Imagem 24"/>
          <p:cNvPicPr/>
          <p:nvPr/>
        </p:nvPicPr>
        <p:blipFill>
          <a:blip r:embed="rId16"/>
          <a:stretch/>
        </p:blipFill>
        <p:spPr>
          <a:xfrm>
            <a:off x="433080" y="4691160"/>
            <a:ext cx="551520" cy="325080"/>
          </a:xfrm>
          <a:prstGeom prst="rect">
            <a:avLst/>
          </a:prstGeom>
          <a:ln>
            <a:noFill/>
          </a:ln>
        </p:spPr>
      </p:pic>
      <p:sp>
        <p:nvSpPr>
          <p:cNvPr id="54" name="CustomShape 3"/>
          <p:cNvSpPr/>
          <p:nvPr/>
        </p:nvSpPr>
        <p:spPr>
          <a:xfrm>
            <a:off x="933480" y="4793760"/>
            <a:ext cx="8398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osis"/>
              </a:rPr>
              <a:t>Webinar</a:t>
            </a:r>
            <a:endParaRPr/>
          </a:p>
        </p:txBody>
      </p:sp>
      <p:pic>
        <p:nvPicPr>
          <p:cNvPr id="55" name="Imagem 14"/>
          <p:cNvPicPr/>
          <p:nvPr/>
        </p:nvPicPr>
        <p:blipFill>
          <a:blip r:embed="rId17"/>
          <a:stretch/>
        </p:blipFill>
        <p:spPr>
          <a:xfrm>
            <a:off x="7038360" y="4704120"/>
            <a:ext cx="1904400" cy="330120"/>
          </a:xfrm>
          <a:prstGeom prst="rect">
            <a:avLst/>
          </a:prstGeom>
          <a:ln>
            <a:noFill/>
          </a:ln>
        </p:spPr>
      </p:pic>
      <p:pic>
        <p:nvPicPr>
          <p:cNvPr id="56" name="Imagem 55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57" name="Imagem 56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sp>
        <p:nvSpPr>
          <p:cNvPr id="58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spc="-1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59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3200" spc="-1">
                <a:latin typeface="Arial"/>
              </a:rPr>
              <a:t>Clique para editar o formato do texto da estrutura de tópicos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pt-BR" sz="2800" spc="-1">
                <a:latin typeface="Arial"/>
              </a:rPr>
              <a:t>2.º nível da estrutura de tópicos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400" spc="-1">
                <a:latin typeface="Arial"/>
              </a:rPr>
              <a:t>3.º nível da estrutura de tópicos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pt-BR" sz="2000" spc="-1">
                <a:latin typeface="Arial"/>
              </a:rPr>
              <a:t>4.º nível da estrutura de tópicos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5.º nível da estrutura de tópicos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6.º nível da estrutura de tópicos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m 93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95" name="Imagem 94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96" name="Picture 17"/>
          <p:cNvPicPr/>
          <p:nvPr/>
        </p:nvPicPr>
        <p:blipFill>
          <a:blip r:embed="rId15"/>
          <a:stretch/>
        </p:blipFill>
        <p:spPr>
          <a:xfrm>
            <a:off x="0" y="0"/>
            <a:ext cx="9142560" cy="514224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-37080"/>
            <a:ext cx="9190080" cy="5250240"/>
          </a:xfrm>
          <a:prstGeom prst="snipRoundRect">
            <a:avLst>
              <a:gd name="adj1" fmla="val 0"/>
              <a:gd name="adj2" fmla="val 0"/>
            </a:avLst>
          </a:prstGeom>
          <a:solidFill>
            <a:srgbClr val="FFFFFF"/>
          </a:solidFill>
          <a:ln w="9360"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Line 2"/>
          <p:cNvSpPr/>
          <p:nvPr/>
        </p:nvSpPr>
        <p:spPr>
          <a:xfrm>
            <a:off x="-47160" y="369360"/>
            <a:ext cx="473400" cy="473760"/>
          </a:xfrm>
          <a:prstGeom prst="line">
            <a:avLst/>
          </a:prstGeom>
          <a:ln w="12600">
            <a:solidFill>
              <a:srgbClr val="5A2D9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9" name="Imagem 24"/>
          <p:cNvPicPr/>
          <p:nvPr/>
        </p:nvPicPr>
        <p:blipFill>
          <a:blip r:embed="rId16"/>
          <a:stretch/>
        </p:blipFill>
        <p:spPr>
          <a:xfrm>
            <a:off x="433080" y="4691160"/>
            <a:ext cx="551520" cy="325080"/>
          </a:xfrm>
          <a:prstGeom prst="rect">
            <a:avLst/>
          </a:prstGeom>
          <a:ln>
            <a:noFill/>
          </a:ln>
        </p:spPr>
      </p:pic>
      <p:sp>
        <p:nvSpPr>
          <p:cNvPr id="100" name="CustomShape 3"/>
          <p:cNvSpPr/>
          <p:nvPr/>
        </p:nvSpPr>
        <p:spPr>
          <a:xfrm>
            <a:off x="933480" y="4793760"/>
            <a:ext cx="8398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osis"/>
              </a:rPr>
              <a:t>Webinar</a:t>
            </a:r>
            <a:endParaRPr/>
          </a:p>
        </p:txBody>
      </p:sp>
      <p:pic>
        <p:nvPicPr>
          <p:cNvPr id="101" name="Imagem 14"/>
          <p:cNvPicPr/>
          <p:nvPr/>
        </p:nvPicPr>
        <p:blipFill>
          <a:blip r:embed="rId17"/>
          <a:stretch/>
        </p:blipFill>
        <p:spPr>
          <a:xfrm>
            <a:off x="7038360" y="4704120"/>
            <a:ext cx="1904400" cy="330120"/>
          </a:xfrm>
          <a:prstGeom prst="rect">
            <a:avLst/>
          </a:prstGeom>
          <a:ln>
            <a:noFill/>
          </a:ln>
        </p:spPr>
      </p:pic>
      <p:pic>
        <p:nvPicPr>
          <p:cNvPr id="102" name="Imagem 101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pic>
        <p:nvPicPr>
          <p:cNvPr id="103" name="Imagem 102"/>
          <p:cNvPicPr/>
          <p:nvPr/>
        </p:nvPicPr>
        <p:blipFill>
          <a:blip r:embed="rId14"/>
          <a:stretch/>
        </p:blipFill>
        <p:spPr>
          <a:xfrm>
            <a:off x="360" y="0"/>
            <a:ext cx="360" cy="360"/>
          </a:xfrm>
          <a:prstGeom prst="rect">
            <a:avLst/>
          </a:prstGeom>
          <a:ln>
            <a:noFill/>
          </a:ln>
        </p:spPr>
      </p:pic>
      <p:sp>
        <p:nvSpPr>
          <p:cNvPr id="104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spc="-1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105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3200" spc="-1">
                <a:latin typeface="Arial"/>
              </a:rPr>
              <a:t>Clique para editar o formato do texto da estrutura de tópicos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pt-BR" sz="2800" spc="-1">
                <a:latin typeface="Arial"/>
              </a:rPr>
              <a:t>2.º nível da estrutura de tópicos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400" spc="-1">
                <a:latin typeface="Arial"/>
              </a:rPr>
              <a:t>3.º nível da estrutura de tópicos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pt-BR" sz="2000" spc="-1">
                <a:latin typeface="Arial"/>
              </a:rPr>
              <a:t>4.º nível da estrutura de tópicos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5.º nível da estrutura de tópicos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6.º nível da estrutura de tópicos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pt-BR" sz="2000" spc="-1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4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4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rp.microvix.com.br/" TargetMode="Externa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325420" y="739740"/>
            <a:ext cx="5044611" cy="32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pt-BR" sz="54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ExtraLight"/>
                <a:ea typeface="DejaVu Sans"/>
              </a:rPr>
              <a:t>Nota </a:t>
            </a:r>
            <a:r>
              <a:rPr lang="pt-BR" sz="54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ExtraLight"/>
                <a:ea typeface="DejaVu Sans"/>
              </a:rPr>
              <a:t>de Devolução</a:t>
            </a:r>
            <a:endParaRPr sz="5400" dirty="0">
              <a:latin typeface="Dosis ExtraLight"/>
            </a:endParaRPr>
          </a:p>
          <a:p>
            <a:r>
              <a:rPr lang="pt-BR" sz="54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ExtraLight"/>
                <a:ea typeface="DejaVu Sans"/>
              </a:rPr>
              <a:t>Conceito e </a:t>
            </a:r>
            <a:endParaRPr sz="5400" dirty="0"/>
          </a:p>
          <a:p>
            <a:pPr>
              <a:lnSpc>
                <a:spcPct val="100000"/>
              </a:lnSpc>
            </a:pPr>
            <a:r>
              <a:rPr lang="pt-BR" sz="54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ExtraLight"/>
                <a:ea typeface="DejaVu Sans"/>
              </a:rPr>
              <a:t>Funcionalidade</a:t>
            </a:r>
            <a:endParaRPr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553" y="1652586"/>
            <a:ext cx="967744" cy="26670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41" y="1336557"/>
            <a:ext cx="4817036" cy="597018"/>
          </a:xfrm>
          <a:prstGeom prst="rect">
            <a:avLst/>
          </a:prstGeom>
        </p:spPr>
      </p:pic>
      <p:sp>
        <p:nvSpPr>
          <p:cNvPr id="4" name="CustomShape 1"/>
          <p:cNvSpPr/>
          <p:nvPr/>
        </p:nvSpPr>
        <p:spPr>
          <a:xfrm>
            <a:off x="718141" y="47625"/>
            <a:ext cx="6558959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</a:t>
            </a:r>
            <a:endParaRPr dirty="0"/>
          </a:p>
        </p:txBody>
      </p:sp>
      <p:sp>
        <p:nvSpPr>
          <p:cNvPr id="9" name="CaixaDeTexto 8"/>
          <p:cNvSpPr txBox="1"/>
          <p:nvPr/>
        </p:nvSpPr>
        <p:spPr>
          <a:xfrm>
            <a:off x="594315" y="871961"/>
            <a:ext cx="3307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Sem nota de origem:</a:t>
            </a:r>
            <a:endParaRPr lang="pt-BR" dirty="0">
              <a:latin typeface="Dosis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506477" y="1676400"/>
            <a:ext cx="960873" cy="2000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7258049" y="1666875"/>
            <a:ext cx="798197" cy="2333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9216" y="2986087"/>
            <a:ext cx="5444534" cy="1457312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5105400" y="3028949"/>
            <a:ext cx="514350" cy="5048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6791325" y="3881465"/>
            <a:ext cx="219075" cy="2238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2684" y="2179549"/>
            <a:ext cx="2978591" cy="604823"/>
          </a:xfrm>
          <a:prstGeom prst="rect">
            <a:avLst/>
          </a:prstGeom>
        </p:spPr>
      </p:pic>
      <p:cxnSp>
        <p:nvCxnSpPr>
          <p:cNvPr id="19" name="Conector de seta reta 18"/>
          <p:cNvCxnSpPr>
            <a:stCxn id="14" idx="2"/>
          </p:cNvCxnSpPr>
          <p:nvPr/>
        </p:nvCxnSpPr>
        <p:spPr>
          <a:xfrm>
            <a:off x="7591425" y="1919287"/>
            <a:ext cx="0" cy="2602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angulado 23"/>
          <p:cNvCxnSpPr>
            <a:stCxn id="15" idx="2"/>
            <a:endCxn id="12" idx="3"/>
          </p:cNvCxnSpPr>
          <p:nvPr/>
        </p:nvCxnSpPr>
        <p:spPr>
          <a:xfrm rot="5400000">
            <a:off x="6792680" y="3135442"/>
            <a:ext cx="930371" cy="22823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>
            <a:stCxn id="8" idx="2"/>
          </p:cNvCxnSpPr>
          <p:nvPr/>
        </p:nvCxnSpPr>
        <p:spPr>
          <a:xfrm>
            <a:off x="3126659" y="1933575"/>
            <a:ext cx="0" cy="10525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6134100" y="1604961"/>
            <a:ext cx="600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ou</a:t>
            </a:r>
            <a:endParaRPr lang="pt-BR" dirty="0"/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 rotWithShape="1">
          <a:blip r:embed="rId6"/>
          <a:srcRect l="50001" t="61147" r="9891" b="12588"/>
          <a:stretch/>
        </p:blipFill>
        <p:spPr>
          <a:xfrm>
            <a:off x="7371979" y="4315808"/>
            <a:ext cx="703318" cy="20337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824843" y="47625"/>
            <a:ext cx="6452258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</a:t>
            </a:r>
            <a:endParaRPr dirty="0"/>
          </a:p>
        </p:txBody>
      </p:sp>
      <p:sp>
        <p:nvSpPr>
          <p:cNvPr id="7" name="CaixaDeTexto 6"/>
          <p:cNvSpPr txBox="1"/>
          <p:nvPr/>
        </p:nvSpPr>
        <p:spPr>
          <a:xfrm>
            <a:off x="824842" y="11811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Listagem do produtos inseridos na nota</a:t>
            </a:r>
            <a:endParaRPr lang="pt-BR" dirty="0">
              <a:latin typeface="Dosis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/>
          <a:srcRect l="-1" t="42447" r="-1" b="14323"/>
          <a:stretch/>
        </p:blipFill>
        <p:spPr>
          <a:xfrm>
            <a:off x="824842" y="1683797"/>
            <a:ext cx="7023253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53" y="1207517"/>
            <a:ext cx="4225846" cy="2920712"/>
          </a:xfrm>
          <a:prstGeom prst="rect">
            <a:avLst/>
          </a:prstGeom>
        </p:spPr>
      </p:pic>
      <p:sp>
        <p:nvSpPr>
          <p:cNvPr id="5" name="CustomShape 1"/>
          <p:cNvSpPr/>
          <p:nvPr/>
        </p:nvSpPr>
        <p:spPr>
          <a:xfrm>
            <a:off x="752475" y="47625"/>
            <a:ext cx="6524625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</a:t>
            </a:r>
            <a:endParaRPr dirty="0"/>
          </a:p>
        </p:txBody>
      </p:sp>
      <p:sp>
        <p:nvSpPr>
          <p:cNvPr id="3" name="CaixaDeTexto 2"/>
          <p:cNvSpPr txBox="1"/>
          <p:nvPr/>
        </p:nvSpPr>
        <p:spPr>
          <a:xfrm>
            <a:off x="752475" y="838185"/>
            <a:ext cx="3978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Preencha os dados obrigatórios.</a:t>
            </a:r>
            <a:endParaRPr lang="pt-BR" dirty="0">
              <a:latin typeface="Dosi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028700" y="2952750"/>
            <a:ext cx="819150" cy="1143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394" y="876300"/>
            <a:ext cx="3703984" cy="14097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288" y="2324115"/>
            <a:ext cx="3697090" cy="159066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9288" y="3914775"/>
            <a:ext cx="3697090" cy="64770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6"/>
          <a:srcRect l="50001" t="61147" r="9891" b="12588"/>
          <a:stretch/>
        </p:blipFill>
        <p:spPr>
          <a:xfrm>
            <a:off x="3943381" y="4125139"/>
            <a:ext cx="703318" cy="2033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781049" y="47625"/>
            <a:ext cx="6496051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</a:t>
            </a:r>
            <a:endParaRPr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86" y="1600200"/>
            <a:ext cx="6410325" cy="241935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076325" y="838185"/>
            <a:ext cx="671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Confirmar se o histórico está correto.</a:t>
            </a:r>
            <a:endParaRPr lang="pt-BR" dirty="0">
              <a:latin typeface="Dosis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011" y="4019550"/>
            <a:ext cx="952500" cy="3238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624" y="1600200"/>
            <a:ext cx="4743450" cy="857250"/>
          </a:xfrm>
          <a:prstGeom prst="rect">
            <a:avLst/>
          </a:prstGeom>
        </p:spPr>
      </p:pic>
      <p:sp>
        <p:nvSpPr>
          <p:cNvPr id="4" name="CustomShape 1"/>
          <p:cNvSpPr/>
          <p:nvPr/>
        </p:nvSpPr>
        <p:spPr>
          <a:xfrm>
            <a:off x="781049" y="47625"/>
            <a:ext cx="6496051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</a:t>
            </a:r>
            <a:endParaRPr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236" y="2800350"/>
            <a:ext cx="6642226" cy="119062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192236" y="1072634"/>
            <a:ext cx="507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Nota finalizada.</a:t>
            </a:r>
            <a:endParaRPr lang="pt-BR" dirty="0">
              <a:latin typeface="Dosi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748079" y="212400"/>
            <a:ext cx="7433895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</a:rPr>
              <a:t>Incidentes</a:t>
            </a:r>
            <a:endParaRPr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4" y="1698285"/>
            <a:ext cx="6037274" cy="62581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411" y="2428875"/>
            <a:ext cx="6743700" cy="20574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571624" y="1002960"/>
            <a:ext cx="6248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Erro de cadastro;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Falta o detalhamento.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90319" y="428158"/>
            <a:ext cx="7433895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pt-BR" sz="40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Linx Microvix – Devolução</a:t>
            </a:r>
            <a:endParaRPr lang="pt-BR" sz="4000" b="1" dirty="0">
              <a:solidFill>
                <a:schemeClr val="tx2"/>
              </a:solidFill>
              <a:latin typeface="Dosis" panose="02010503020202060003" pitchFamily="2" charset="0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13" y="1717257"/>
            <a:ext cx="7190509" cy="204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64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4584960" y="1416600"/>
            <a:ext cx="546012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400" b="1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ExtraLight"/>
                <a:ea typeface="DejaVu Sans"/>
              </a:rPr>
              <a:t>Obrigado</a:t>
            </a:r>
            <a:endParaRPr dirty="0"/>
          </a:p>
        </p:txBody>
      </p:sp>
      <p:sp>
        <p:nvSpPr>
          <p:cNvPr id="205" name="CustomShape 2"/>
          <p:cNvSpPr/>
          <p:nvPr/>
        </p:nvSpPr>
        <p:spPr>
          <a:xfrm>
            <a:off x="4584960" y="2928960"/>
            <a:ext cx="5460120" cy="64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30000"/>
              </a:lnSpc>
              <a:buClr>
                <a:srgbClr val="FF9200"/>
              </a:buClr>
              <a:buFont typeface="Arial"/>
              <a:buChar char="•"/>
            </a:pPr>
            <a:r>
              <a:rPr lang="pt-BR" sz="2000" strike="noStrike" spc="-1" dirty="0">
                <a:solidFill>
                  <a:srgbClr val="FF9200"/>
                </a:solidFill>
                <a:uFill>
                  <a:solidFill>
                    <a:srgbClr val="FFFFFF"/>
                  </a:solidFill>
                </a:uFill>
                <a:latin typeface="Neo Sans Pro"/>
                <a:ea typeface="DejaVu Sans"/>
              </a:rPr>
              <a:t> Equipe de </a:t>
            </a:r>
            <a:r>
              <a:rPr lang="pt-BR" sz="2000" strike="noStrike" spc="-1" dirty="0" smtClean="0">
                <a:solidFill>
                  <a:srgbClr val="FF9200"/>
                </a:solidFill>
                <a:uFill>
                  <a:solidFill>
                    <a:srgbClr val="FFFFFF"/>
                  </a:solidFill>
                </a:uFill>
                <a:latin typeface="Neo Sans Pro"/>
                <a:ea typeface="DejaVu Sans"/>
              </a:rPr>
              <a:t>Apoio &amp; Suporte Técnico</a:t>
            </a:r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778320" y="55800"/>
            <a:ext cx="5318280" cy="78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osis Light"/>
              </a:rPr>
              <a:t>Introdução</a:t>
            </a:r>
            <a:endParaRPr dirty="0"/>
          </a:p>
        </p:txBody>
      </p:sp>
      <p:sp>
        <p:nvSpPr>
          <p:cNvPr id="153" name="CustomShape 8"/>
          <p:cNvSpPr/>
          <p:nvPr/>
        </p:nvSpPr>
        <p:spPr>
          <a:xfrm>
            <a:off x="1025891" y="1086491"/>
            <a:ext cx="27007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Objetivos dessa transmissão  </a:t>
            </a:r>
            <a:endParaRPr dirty="0"/>
          </a:p>
        </p:txBody>
      </p:sp>
      <p:sp>
        <p:nvSpPr>
          <p:cNvPr id="154" name="CustomShape 9"/>
          <p:cNvSpPr/>
          <p:nvPr/>
        </p:nvSpPr>
        <p:spPr>
          <a:xfrm>
            <a:off x="1019880" y="1668371"/>
            <a:ext cx="28911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O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que é uma nota de devolução</a:t>
            </a:r>
            <a:endParaRPr dirty="0"/>
          </a:p>
        </p:txBody>
      </p:sp>
      <p:sp>
        <p:nvSpPr>
          <p:cNvPr id="155" name="CustomShape 10"/>
          <p:cNvSpPr/>
          <p:nvPr/>
        </p:nvSpPr>
        <p:spPr>
          <a:xfrm>
            <a:off x="1019880" y="2243536"/>
            <a:ext cx="4676070" cy="3828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pt-BR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</a:rPr>
              <a:t>Utilização</a:t>
            </a:r>
            <a:endParaRPr lang="pt-BR" dirty="0" smtClean="0"/>
          </a:p>
        </p:txBody>
      </p:sp>
      <p:sp>
        <p:nvSpPr>
          <p:cNvPr id="159" name="CustomShape 14"/>
          <p:cNvSpPr/>
          <p:nvPr/>
        </p:nvSpPr>
        <p:spPr>
          <a:xfrm>
            <a:off x="1019880" y="3301828"/>
            <a:ext cx="52552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pc="-1" smtClean="0">
                <a:latin typeface="Dosis"/>
              </a:rPr>
              <a:t>Incidentes</a:t>
            </a:r>
            <a:endParaRPr dirty="0"/>
          </a:p>
        </p:txBody>
      </p:sp>
      <p:sp>
        <p:nvSpPr>
          <p:cNvPr id="160" name="CustomShape 15"/>
          <p:cNvSpPr/>
          <p:nvPr/>
        </p:nvSpPr>
        <p:spPr>
          <a:xfrm>
            <a:off x="1002240" y="4305600"/>
            <a:ext cx="429984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19"/>
          <p:cNvSpPr/>
          <p:nvPr/>
        </p:nvSpPr>
        <p:spPr>
          <a:xfrm>
            <a:off x="1002240" y="2761656"/>
            <a:ext cx="60544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</a:rPr>
              <a:t>Como funciona a rotina</a:t>
            </a:r>
            <a:endParaRPr lang="pt-BR" dirty="0"/>
          </a:p>
        </p:txBody>
      </p:sp>
      <p:sp>
        <p:nvSpPr>
          <p:cNvPr id="165" name="CustomShape 20"/>
          <p:cNvSpPr/>
          <p:nvPr/>
        </p:nvSpPr>
        <p:spPr>
          <a:xfrm>
            <a:off x="1027800" y="3778914"/>
            <a:ext cx="429984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pt-BR" dirty="0" smtClean="0"/>
              <a:t>Perguntas</a:t>
            </a:r>
            <a:endParaRPr dirty="0"/>
          </a:p>
        </p:txBody>
      </p:sp>
      <p:cxnSp>
        <p:nvCxnSpPr>
          <p:cNvPr id="3" name="Conector reto 2"/>
          <p:cNvCxnSpPr/>
          <p:nvPr/>
        </p:nvCxnSpPr>
        <p:spPr>
          <a:xfrm>
            <a:off x="1027800" y="1438382"/>
            <a:ext cx="6184658" cy="1027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1027800" y="2032378"/>
            <a:ext cx="6184658" cy="1027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/>
          <p:nvPr/>
        </p:nvCxnSpPr>
        <p:spPr>
          <a:xfrm>
            <a:off x="1027800" y="2638875"/>
            <a:ext cx="6184658" cy="1027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>
            <a:off x="1027800" y="3168311"/>
            <a:ext cx="6184658" cy="1027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/>
          <p:nvPr/>
        </p:nvCxnSpPr>
        <p:spPr>
          <a:xfrm>
            <a:off x="1027800" y="3697747"/>
            <a:ext cx="6184658" cy="1027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614524" y="168497"/>
            <a:ext cx="694584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Objetivos desse </a:t>
            </a:r>
            <a:r>
              <a:rPr lang="pt-BR" sz="4000" strike="noStrike" spc="-1" dirty="0" err="1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Webinar</a:t>
            </a:r>
            <a:endParaRPr dirty="0"/>
          </a:p>
        </p:txBody>
      </p:sp>
      <p:sp>
        <p:nvSpPr>
          <p:cNvPr id="168" name="CustomShape 2"/>
          <p:cNvSpPr/>
          <p:nvPr/>
        </p:nvSpPr>
        <p:spPr>
          <a:xfrm>
            <a:off x="614524" y="1920814"/>
            <a:ext cx="4931009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Enfatizar o que são notas de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devolução;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Esclarecer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dúvidas.</a:t>
            </a:r>
            <a:endParaRPr dirty="0"/>
          </a:p>
          <a:p>
            <a:pPr>
              <a:lnSpc>
                <a:spcPct val="100000"/>
              </a:lnSpc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</a:t>
            </a:r>
            <a:endParaRPr dirty="0"/>
          </a:p>
        </p:txBody>
      </p:sp>
      <p:pic>
        <p:nvPicPr>
          <p:cNvPr id="1028" name="Picture 4" descr="Resultado de imagem para objetivos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833" y="1437769"/>
            <a:ext cx="1900531" cy="1900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583699" y="133305"/>
            <a:ext cx="8293171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O que é uma nota </a:t>
            </a: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de devolução? </a:t>
            </a:r>
            <a:endParaRPr dirty="0"/>
          </a:p>
        </p:txBody>
      </p:sp>
      <p:sp>
        <p:nvSpPr>
          <p:cNvPr id="170" name="CustomShape 2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"/>
          <p:cNvSpPr/>
          <p:nvPr/>
        </p:nvSpPr>
        <p:spPr>
          <a:xfrm>
            <a:off x="459000" y="1881970"/>
            <a:ext cx="7675200" cy="18232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Processo que 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t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em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como finalidade devolver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produtos; </a:t>
            </a:r>
          </a:p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endParaRPr dirty="0"/>
          </a:p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evolução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 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V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enda: 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evolver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o produto do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cliente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para o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estoque;</a:t>
            </a:r>
            <a:endParaRPr lang="pt-BR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osis"/>
              <a:ea typeface="DejaVu Sans"/>
            </a:endParaRPr>
          </a:p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endParaRPr lang="pt-BR" sz="180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osis"/>
              <a:ea typeface="DejaVu Sans"/>
            </a:endParaRPr>
          </a:p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Devolução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 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C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ompra: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devolver um produto do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estoque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para o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fornecedor.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	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994668" y="159120"/>
            <a:ext cx="511596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Utilização</a:t>
            </a: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155520" y="-144360"/>
            <a:ext cx="303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3"/>
          <p:cNvSpPr/>
          <p:nvPr/>
        </p:nvSpPr>
        <p:spPr>
          <a:xfrm>
            <a:off x="460440" y="1602720"/>
            <a:ext cx="7675200" cy="200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719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Processo inverso no caso de vendas lançadas incorretamente;</a:t>
            </a:r>
            <a:endParaRPr dirty="0"/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dirty="0"/>
          </a:p>
          <a:p>
            <a:pPr marL="28719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Devolução dos produtos para o estoque da loja;</a:t>
            </a:r>
            <a:endParaRPr dirty="0"/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dirty="0"/>
          </a:p>
          <a:p>
            <a:pPr marL="28719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Devolução dos produtos ao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fornecedor.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050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0" y="1894565"/>
            <a:ext cx="1717675" cy="171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1028850" y="0"/>
            <a:ext cx="571485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 </a:t>
            </a:r>
            <a:endParaRPr dirty="0"/>
          </a:p>
        </p:txBody>
      </p:sp>
      <p:sp>
        <p:nvSpPr>
          <p:cNvPr id="177" name="CustomShape 2"/>
          <p:cNvSpPr/>
          <p:nvPr/>
        </p:nvSpPr>
        <p:spPr>
          <a:xfrm>
            <a:off x="504000" y="997560"/>
            <a:ext cx="7563676" cy="60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dirty="0" smtClean="0">
                <a:latin typeface="Dosis"/>
              </a:rPr>
              <a:t>Link de acesso: </a:t>
            </a:r>
            <a:r>
              <a:rPr lang="pt-BR" dirty="0" smtClean="0">
                <a:latin typeface="Dosis"/>
                <a:hlinkClick r:id="rId2"/>
              </a:rPr>
              <a:t>http://erp.microvix.com.br/</a:t>
            </a:r>
            <a:r>
              <a:rPr lang="pt-BR" dirty="0" smtClean="0">
                <a:latin typeface="Dosis"/>
              </a:rPr>
              <a:t>;</a:t>
            </a:r>
            <a:endParaRPr lang="pt-BR" dirty="0">
              <a:latin typeface="Dosis"/>
            </a:endParaRPr>
          </a:p>
          <a:p>
            <a:pPr marL="28719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Dados de acesso;</a:t>
            </a:r>
          </a:p>
          <a:p>
            <a:pPr marL="28719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Acesse:</a:t>
            </a:r>
          </a:p>
        </p:txBody>
      </p:sp>
      <p:pic>
        <p:nvPicPr>
          <p:cNvPr id="178" name="Imagem 177"/>
          <p:cNvPicPr/>
          <p:nvPr/>
        </p:nvPicPr>
        <p:blipFill>
          <a:blip r:embed="rId3"/>
          <a:stretch/>
        </p:blipFill>
        <p:spPr>
          <a:xfrm>
            <a:off x="504000" y="1880400"/>
            <a:ext cx="8229240" cy="1665360"/>
          </a:xfrm>
          <a:prstGeom prst="rect">
            <a:avLst/>
          </a:prstGeom>
          <a:ln w="10080">
            <a:noFill/>
          </a:ln>
        </p:spPr>
      </p:pic>
      <p:sp>
        <p:nvSpPr>
          <p:cNvPr id="3" name="Retângulo 2"/>
          <p:cNvSpPr/>
          <p:nvPr/>
        </p:nvSpPr>
        <p:spPr>
          <a:xfrm>
            <a:off x="6381750" y="2838450"/>
            <a:ext cx="752475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6181725" y="3374310"/>
            <a:ext cx="1133475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552600" y="274680"/>
            <a:ext cx="843768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2"/>
          <p:cNvSpPr/>
          <p:nvPr/>
        </p:nvSpPr>
        <p:spPr>
          <a:xfrm>
            <a:off x="857250" y="11190"/>
            <a:ext cx="7267575" cy="6587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 </a:t>
            </a:r>
            <a:endParaRPr dirty="0"/>
          </a:p>
        </p:txBody>
      </p:sp>
      <p:sp>
        <p:nvSpPr>
          <p:cNvPr id="181" name="CustomShape 3"/>
          <p:cNvSpPr/>
          <p:nvPr/>
        </p:nvSpPr>
        <p:spPr>
          <a:xfrm>
            <a:off x="552600" y="933450"/>
            <a:ext cx="8047740" cy="4857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85840" indent="-284400">
              <a:lnSpc>
                <a:spcPct val="100000"/>
              </a:lnSpc>
              <a:buFont typeface="Wingdings" charset="2"/>
              <a:buChar char=""/>
            </a:pP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Preencher os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dados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de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código do cliente até </a:t>
            </a:r>
            <a:r>
              <a:rPr lang="pt-BR" sz="1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tabela de </a:t>
            </a:r>
            <a:r>
              <a:rPr lang="pt-BR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osis"/>
                <a:ea typeface="DejaVu Sans"/>
              </a:rPr>
              <a:t>preço.</a:t>
            </a:r>
            <a:endParaRPr dirty="0"/>
          </a:p>
        </p:txBody>
      </p:sp>
      <p:pic>
        <p:nvPicPr>
          <p:cNvPr id="182" name="Imagem 181"/>
          <p:cNvPicPr/>
          <p:nvPr/>
        </p:nvPicPr>
        <p:blipFill rotWithShape="1">
          <a:blip r:embed="rId2"/>
          <a:srcRect l="11383" t="45953" r="982" b="-323"/>
          <a:stretch/>
        </p:blipFill>
        <p:spPr>
          <a:xfrm>
            <a:off x="2081425" y="1419225"/>
            <a:ext cx="4249755" cy="1600289"/>
          </a:xfrm>
          <a:prstGeom prst="rect">
            <a:avLst/>
          </a:prstGeom>
          <a:ln>
            <a:noFill/>
          </a:ln>
        </p:spPr>
      </p:pic>
      <p:sp>
        <p:nvSpPr>
          <p:cNvPr id="6" name="Retângulo 5"/>
          <p:cNvSpPr/>
          <p:nvPr/>
        </p:nvSpPr>
        <p:spPr>
          <a:xfrm>
            <a:off x="2171700" y="2001794"/>
            <a:ext cx="942975" cy="16990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2"/>
          <p:cNvSpPr/>
          <p:nvPr/>
        </p:nvSpPr>
        <p:spPr>
          <a:xfrm>
            <a:off x="776617" y="-16526"/>
            <a:ext cx="843768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 </a:t>
            </a:r>
            <a:endParaRPr dirty="0"/>
          </a:p>
        </p:txBody>
      </p:sp>
      <p:sp>
        <p:nvSpPr>
          <p:cNvPr id="5" name="CustomShape 3"/>
          <p:cNvSpPr/>
          <p:nvPr/>
        </p:nvSpPr>
        <p:spPr>
          <a:xfrm>
            <a:off x="552599" y="1002853"/>
            <a:ext cx="6762601" cy="1460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1440">
              <a:lnSpc>
                <a:spcPct val="100000"/>
              </a:lnSpc>
            </a:pPr>
            <a:endParaRPr dirty="0"/>
          </a:p>
        </p:txBody>
      </p:sp>
      <p:sp>
        <p:nvSpPr>
          <p:cNvPr id="3" name="CaixaDeTexto 2"/>
          <p:cNvSpPr txBox="1"/>
          <p:nvPr/>
        </p:nvSpPr>
        <p:spPr>
          <a:xfrm>
            <a:off x="552599" y="1082568"/>
            <a:ext cx="3645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19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Selecione</a:t>
            </a:r>
            <a:r>
              <a:rPr lang="pt-BR" dirty="0" smtClean="0"/>
              <a:t> a opção desejada.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53" y="1718730"/>
            <a:ext cx="4800383" cy="2532738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421240" y="2690537"/>
            <a:ext cx="1074185" cy="1383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5582089" y="2765216"/>
            <a:ext cx="3122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/>
              <a:t>Botão: Nenhuma Nota.</a:t>
            </a:r>
            <a:endParaRPr lang="pt-BR" dirty="0"/>
          </a:p>
        </p:txBody>
      </p:sp>
      <p:sp>
        <p:nvSpPr>
          <p:cNvPr id="15" name="CustomShape 2"/>
          <p:cNvSpPr/>
          <p:nvPr/>
        </p:nvSpPr>
        <p:spPr>
          <a:xfrm>
            <a:off x="4712703" y="2414312"/>
            <a:ext cx="71759" cy="2249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457" y="3136974"/>
            <a:ext cx="4148543" cy="762946"/>
          </a:xfrm>
          <a:prstGeom prst="rect">
            <a:avLst/>
          </a:prstGeom>
        </p:spPr>
      </p:pic>
      <p:sp>
        <p:nvSpPr>
          <p:cNvPr id="18" name="Retângulo 17"/>
          <p:cNvSpPr/>
          <p:nvPr/>
        </p:nvSpPr>
        <p:spPr>
          <a:xfrm>
            <a:off x="5195699" y="3258488"/>
            <a:ext cx="772781" cy="1342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6138674" y="3264144"/>
            <a:ext cx="459854" cy="12508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" name="Conector angulado 20"/>
          <p:cNvCxnSpPr>
            <a:stCxn id="164" idx="0"/>
            <a:endCxn id="14" idx="0"/>
          </p:cNvCxnSpPr>
          <p:nvPr/>
        </p:nvCxnSpPr>
        <p:spPr>
          <a:xfrm rot="16200000" flipH="1">
            <a:off x="4523037" y="145063"/>
            <a:ext cx="106892" cy="5133415"/>
          </a:xfrm>
          <a:prstGeom prst="bentConnector3">
            <a:avLst>
              <a:gd name="adj1" fmla="val -151485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tângulo 161"/>
          <p:cNvSpPr/>
          <p:nvPr/>
        </p:nvSpPr>
        <p:spPr>
          <a:xfrm>
            <a:off x="1628775" y="2689777"/>
            <a:ext cx="762000" cy="139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4" name="Retângulo 163"/>
          <p:cNvSpPr/>
          <p:nvPr/>
        </p:nvSpPr>
        <p:spPr>
          <a:xfrm>
            <a:off x="1562101" y="2658324"/>
            <a:ext cx="895350" cy="1896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2" name="Imagem 51"/>
          <p:cNvPicPr>
            <a:picLocks noChangeAspect="1"/>
          </p:cNvPicPr>
          <p:nvPr/>
        </p:nvPicPr>
        <p:blipFill rotWithShape="1">
          <a:blip r:embed="rId4"/>
          <a:srcRect l="50001" t="61147" r="9891" b="12588"/>
          <a:stretch/>
        </p:blipFill>
        <p:spPr>
          <a:xfrm>
            <a:off x="4012834" y="4308542"/>
            <a:ext cx="882502" cy="255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1047960" y="66240"/>
            <a:ext cx="722844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4000" strike="noStrike" spc="-1" dirty="0" smtClean="0">
                <a:solidFill>
                  <a:srgbClr val="5A2D91"/>
                </a:solidFill>
                <a:uFill>
                  <a:solidFill>
                    <a:srgbClr val="FFFFFF"/>
                  </a:solidFill>
                </a:uFill>
                <a:latin typeface="Dosis Light"/>
                <a:ea typeface="DejaVu Sans"/>
              </a:rPr>
              <a:t>Como funciona a rotina</a:t>
            </a:r>
            <a:endParaRPr dirty="0"/>
          </a:p>
        </p:txBody>
      </p:sp>
      <p:sp>
        <p:nvSpPr>
          <p:cNvPr id="2" name="CaixaDeTexto 1"/>
          <p:cNvSpPr txBox="1"/>
          <p:nvPr/>
        </p:nvSpPr>
        <p:spPr>
          <a:xfrm>
            <a:off x="697666" y="1148384"/>
            <a:ext cx="680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/>
              </a:rPr>
              <a:t>Com nota de origem:</a:t>
            </a:r>
            <a:endParaRPr lang="pt-BR" dirty="0">
              <a:latin typeface="Dosis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66" y="1517716"/>
            <a:ext cx="8189936" cy="1736143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3"/>
          <a:srcRect l="50001" t="61147" r="9891" b="12588"/>
          <a:stretch/>
        </p:blipFill>
        <p:spPr>
          <a:xfrm>
            <a:off x="8005100" y="3368009"/>
            <a:ext cx="882502" cy="255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6204</TotalTime>
  <Words>233</Words>
  <Application>Microsoft Office PowerPoint</Application>
  <PresentationFormat>Apresentação na tela (16:9)</PresentationFormat>
  <Paragraphs>59</Paragraphs>
  <Slides>17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17</vt:i4>
      </vt:variant>
    </vt:vector>
  </HeadingPairs>
  <TitlesOfParts>
    <vt:vector size="30" baseType="lpstr">
      <vt:lpstr>Arial</vt:lpstr>
      <vt:lpstr>Calibri</vt:lpstr>
      <vt:lpstr>DejaVu Sans</vt:lpstr>
      <vt:lpstr>Dosis</vt:lpstr>
      <vt:lpstr>Dosis ExtraLight</vt:lpstr>
      <vt:lpstr>Dosis Light</vt:lpstr>
      <vt:lpstr>Neo Sans Pro</vt:lpstr>
      <vt:lpstr>StarSymbol</vt:lpstr>
      <vt:lpstr>Times New Roman</vt:lpstr>
      <vt:lpstr>Wingdings</vt:lpstr>
      <vt:lpstr>Office Theme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429</cp:revision>
  <dcterms:created xsi:type="dcterms:W3CDTF">2010-04-12T23:12:02Z</dcterms:created>
  <dcterms:modified xsi:type="dcterms:W3CDTF">2017-09-25T12:50:47Z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ntentTypeId">
    <vt:lpwstr>0x010100F67F5E01E2130846ABE87C64C335F28D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</vt:i4>
  </property>
  <property fmtid="{D5CDD505-2E9C-101B-9397-08002B2CF9AE}" pid="9" name="PresentationFormat">
    <vt:lpwstr>Apresentação na tela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21</vt:i4>
  </property>
  <property fmtid="{D5CDD505-2E9C-101B-9397-08002B2CF9AE}" pid="13" name="contentStatus">
    <vt:lpwstr>Draft</vt:lpwstr>
  </property>
</Properties>
</file>