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2"/>
  </p:notesMasterIdLst>
  <p:sldIdLst>
    <p:sldId id="329" r:id="rId5"/>
    <p:sldId id="334" r:id="rId6"/>
    <p:sldId id="342" r:id="rId7"/>
    <p:sldId id="409" r:id="rId8"/>
    <p:sldId id="406" r:id="rId9"/>
    <p:sldId id="415" r:id="rId10"/>
    <p:sldId id="416" r:id="rId11"/>
    <p:sldId id="417" r:id="rId12"/>
    <p:sldId id="418" r:id="rId13"/>
    <p:sldId id="419" r:id="rId14"/>
    <p:sldId id="420" r:id="rId15"/>
    <p:sldId id="421" r:id="rId16"/>
    <p:sldId id="423" r:id="rId17"/>
    <p:sldId id="411" r:id="rId18"/>
    <p:sldId id="422" r:id="rId19"/>
    <p:sldId id="350" r:id="rId20"/>
    <p:sldId id="363" r:id="rId2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810" y="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notesViewPr>
    <p:cSldViewPr snapToGrid="0" snapToObjects="1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11/09/2017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95337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7788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27172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873423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213058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2B96F-70A8-4977-ABA9-688263D57BB8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7974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undo_rox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7" y="1008623"/>
            <a:ext cx="4557169" cy="290445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400" b="0" i="0">
                <a:solidFill>
                  <a:srgbClr val="FFB900"/>
                </a:solidFill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TÍTULO EM CAIXA ALTA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8" y="579024"/>
            <a:ext cx="8170881" cy="4576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 i="0" baseline="0">
                <a:solidFill>
                  <a:srgbClr val="FFB900"/>
                </a:solidFill>
                <a:latin typeface="Neo Sans Pro Light"/>
                <a:cs typeface="Neo Sans Pro Light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Assunto</a:t>
            </a:r>
            <a:endParaRPr lang="en-US" dirty="0"/>
          </a:p>
        </p:txBody>
      </p:sp>
      <p:sp>
        <p:nvSpPr>
          <p:cNvPr id="8" name="Title 5"/>
          <p:cNvSpPr txBox="1">
            <a:spLocks/>
          </p:cNvSpPr>
          <p:nvPr userDrawn="1"/>
        </p:nvSpPr>
        <p:spPr>
          <a:xfrm>
            <a:off x="202975" y="4734090"/>
            <a:ext cx="3358513" cy="319709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rgbClr val="5A2E90"/>
                </a:solidFill>
                <a:latin typeface="Dosis Light"/>
                <a:ea typeface="+mj-ea"/>
                <a:cs typeface="Dosis Light"/>
              </a:defRPr>
            </a:lvl1pPr>
          </a:lstStyle>
          <a:p>
            <a:r>
              <a:rPr lang="en-US" sz="800" dirty="0" smtClean="0">
                <a:solidFill>
                  <a:schemeClr val="bg1"/>
                </a:solidFill>
              </a:rPr>
              <a:t>SOFTWARE QUE MOVE O VAREJO</a:t>
            </a:r>
            <a:endParaRPr lang="en-US" sz="800" dirty="0">
              <a:solidFill>
                <a:schemeClr val="bg1"/>
              </a:solidFill>
            </a:endParaRPr>
          </a:p>
        </p:txBody>
      </p:sp>
      <p:pic>
        <p:nvPicPr>
          <p:cNvPr id="9" name="Picture 8" descr="log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38"/>
          <a:stretch/>
        </p:blipFill>
        <p:spPr>
          <a:xfrm>
            <a:off x="8298992" y="4533299"/>
            <a:ext cx="684511" cy="42082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8298992" y="4974283"/>
            <a:ext cx="302361" cy="38434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7676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09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4.tif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oleObject" Target="../embeddings/oleObject2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21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22" name="Slide do think-cell" r:id="rId22" imgW="421" imgH="420" progId="TCLayout.ActiveDocument.1">
                  <p:embed/>
                </p:oleObj>
              </mc:Choice>
              <mc:Fallback>
                <p:oleObj name="Slide do think-cell" r:id="rId22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  <p:sldLayoutId id="2147493515" r:id="rId14"/>
    <p:sldLayoutId id="2147493516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4.png"/><Relationship Id="rId5" Type="http://schemas.openxmlformats.org/officeDocument/2006/relationships/image" Target="../media/image31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8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1.png"/><Relationship Id="rId5" Type="http://schemas.openxmlformats.org/officeDocument/2006/relationships/image" Target="../media/image33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5.png"/><Relationship Id="rId5" Type="http://schemas.openxmlformats.org/officeDocument/2006/relationships/image" Target="../media/image31.png"/><Relationship Id="rId4" Type="http://schemas.openxmlformats.org/officeDocument/2006/relationships/image" Target="../media/image33.pn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827242"/>
            <a:ext cx="4776476" cy="2528627"/>
          </a:xfrm>
        </p:spPr>
        <p:txBody>
          <a:bodyPr/>
          <a:lstStyle/>
          <a:p>
            <a:r>
              <a:rPr lang="pt-BR" sz="5400" b="1" dirty="0" smtClean="0">
                <a:latin typeface="Dosis" panose="02010303020202060003" pitchFamily="2" charset="0"/>
              </a:rPr>
              <a:t>Inovação </a:t>
            </a:r>
            <a:br>
              <a:rPr lang="pt-BR" sz="5400" b="1" dirty="0" smtClean="0">
                <a:latin typeface="Dosis" panose="02010303020202060003" pitchFamily="2" charset="0"/>
              </a:rPr>
            </a:br>
            <a:r>
              <a:rPr lang="pt-BR" sz="5400" b="1" dirty="0" smtClean="0">
                <a:latin typeface="Dosis" panose="02010303020202060003" pitchFamily="2" charset="0"/>
              </a:rPr>
              <a:t>Linx Microvix</a:t>
            </a:r>
            <a:endParaRPr lang="pt-BR" b="1" dirty="0"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165491" y="-147004"/>
            <a:ext cx="4978510" cy="1809398"/>
          </a:xfrm>
          <a:prstGeom prst="rect">
            <a:avLst/>
          </a:prstGeom>
        </p:spPr>
      </p:pic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92533" y="877218"/>
            <a:ext cx="4271402" cy="768737"/>
          </a:xfrm>
        </p:spPr>
        <p:txBody>
          <a:bodyPr anchor="t"/>
          <a:lstStyle/>
          <a:p>
            <a:r>
              <a:rPr lang="pt-BR" sz="1650" b="1" dirty="0">
                <a:solidFill>
                  <a:srgbClr val="FFC000"/>
                </a:solidFill>
                <a:latin typeface="Dosis" panose="02010503020202060003" pitchFamily="2" charset="0"/>
              </a:rPr>
              <a:t>(3) RECOMENDAÇÃO TRIBUTÁRIA</a:t>
            </a:r>
          </a:p>
        </p:txBody>
      </p:sp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179062" y="92053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192533" y="264024"/>
            <a:ext cx="3754716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>
                <a:solidFill>
                  <a:srgbClr val="7030A0"/>
                </a:solidFill>
                <a:latin typeface="Dosis" panose="02010503020202060003" pitchFamily="2" charset="0"/>
              </a:rPr>
              <a:t>FLUXO DA SOLUÇÃO</a:t>
            </a: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26693" y="11609"/>
            <a:ext cx="3285414" cy="1484682"/>
          </a:xfrm>
          <a:prstGeom prst="rect">
            <a:avLst/>
          </a:prstGeom>
        </p:spPr>
      </p:pic>
      <p:grpSp>
        <p:nvGrpSpPr>
          <p:cNvPr id="9" name="Grupo 8"/>
          <p:cNvGrpSpPr/>
          <p:nvPr/>
        </p:nvGrpSpPr>
        <p:grpSpPr>
          <a:xfrm>
            <a:off x="3588468" y="1907576"/>
            <a:ext cx="1862757" cy="1779230"/>
            <a:chOff x="4296444" y="2607782"/>
            <a:chExt cx="2483676" cy="2372306"/>
          </a:xfrm>
        </p:grpSpPr>
        <p:pic>
          <p:nvPicPr>
            <p:cNvPr id="10" name="Picture 4" descr="https://conceptdraw.com/a2323c3/p1/preview/640/pict--page-.png--diagram-flowchart-example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5238" y="2607782"/>
              <a:ext cx="2120417" cy="2156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Espaço Reservado para Conteúdo 2"/>
            <p:cNvSpPr txBox="1">
              <a:spLocks/>
            </p:cNvSpPr>
            <p:nvPr/>
          </p:nvSpPr>
          <p:spPr>
            <a:xfrm>
              <a:off x="4296444" y="4480208"/>
              <a:ext cx="2483676" cy="49988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pt-BR" sz="900" b="1" dirty="0" err="1">
                  <a:solidFill>
                    <a:srgbClr val="FFC000"/>
                  </a:solidFill>
                  <a:latin typeface="Neo Sans Pro" panose="020B05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IMendes</a:t>
              </a:r>
              <a:endParaRPr lang="pt-BR" sz="900" b="1" dirty="0">
                <a:solidFill>
                  <a:srgbClr val="FFC00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2" name="Espaço Reservado para Conteúdo 2"/>
          <p:cNvSpPr txBox="1">
            <a:spLocks/>
          </p:cNvSpPr>
          <p:nvPr/>
        </p:nvSpPr>
        <p:spPr>
          <a:xfrm>
            <a:off x="126102" y="3584170"/>
            <a:ext cx="1862757" cy="3749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90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Linx Microvix</a:t>
            </a:r>
          </a:p>
          <a:p>
            <a:pPr marL="0" indent="0" algn="ctr">
              <a:buNone/>
            </a:pPr>
            <a:r>
              <a:rPr lang="pt-BR" sz="90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(Recomendação Tributária)</a:t>
            </a:r>
          </a:p>
        </p:txBody>
      </p:sp>
      <p:sp>
        <p:nvSpPr>
          <p:cNvPr id="13" name="Espaço Reservado para Conteúdo 2"/>
          <p:cNvSpPr txBox="1">
            <a:spLocks/>
          </p:cNvSpPr>
          <p:nvPr/>
        </p:nvSpPr>
        <p:spPr>
          <a:xfrm>
            <a:off x="2047922" y="2553147"/>
            <a:ext cx="1679398" cy="319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buNone/>
              <a:defRPr/>
            </a:pPr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Recomendação Tributária:</a:t>
            </a:r>
          </a:p>
        </p:txBody>
      </p:sp>
      <p:pic>
        <p:nvPicPr>
          <p:cNvPr id="14" name="Picture 6" descr="http://1mlzay48e8rxm0hetrwk7qcee.wpengine.netdna-cdn.com/assets/compatibility-computer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1"/>
          <a:stretch/>
        </p:blipFill>
        <p:spPr bwMode="auto">
          <a:xfrm>
            <a:off x="229842" y="2142197"/>
            <a:ext cx="1595858" cy="137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38499e8b-5d30-4158-b29b-860dea98e069@lamprd80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562"/>
          <a:stretch/>
        </p:blipFill>
        <p:spPr bwMode="auto">
          <a:xfrm>
            <a:off x="4179939" y="2329291"/>
            <a:ext cx="567992" cy="592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riângulo isósceles 15"/>
          <p:cNvSpPr/>
          <p:nvPr/>
        </p:nvSpPr>
        <p:spPr>
          <a:xfrm rot="16200000" flipH="1">
            <a:off x="1948359" y="2968791"/>
            <a:ext cx="81000" cy="81000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7" name="Conector reto 16"/>
          <p:cNvCxnSpPr/>
          <p:nvPr/>
        </p:nvCxnSpPr>
        <p:spPr>
          <a:xfrm flipH="1" flipV="1">
            <a:off x="2023171" y="3010355"/>
            <a:ext cx="1625299" cy="3247"/>
          </a:xfrm>
          <a:prstGeom prst="line">
            <a:avLst/>
          </a:prstGeom>
          <a:ln w="1905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ço Reservado para Conteúdo 2"/>
          <p:cNvSpPr txBox="1">
            <a:spLocks/>
          </p:cNvSpPr>
          <p:nvPr/>
        </p:nvSpPr>
        <p:spPr>
          <a:xfrm>
            <a:off x="1937295" y="3117849"/>
            <a:ext cx="2459893" cy="1294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NCM  / CEST</a:t>
            </a:r>
          </a:p>
          <a:p>
            <a:pPr marL="0" indent="0">
              <a:buNone/>
            </a:pPr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Tributos Federais *</a:t>
            </a:r>
          </a:p>
          <a:p>
            <a:pPr marL="0" indent="0">
              <a:buNone/>
            </a:pPr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Tributos Estaduais **</a:t>
            </a:r>
          </a:p>
          <a:p>
            <a:pPr marL="0" indent="0">
              <a:buNone/>
            </a:pPr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Lei do Bem</a:t>
            </a:r>
          </a:p>
          <a:p>
            <a:pPr marL="0" indent="0">
              <a:buNone/>
            </a:pPr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Classificação fiscal</a:t>
            </a:r>
          </a:p>
        </p:txBody>
      </p:sp>
      <p:pic>
        <p:nvPicPr>
          <p:cNvPr id="20" name="Imagem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3984" y="2265294"/>
            <a:ext cx="1207294" cy="748308"/>
          </a:xfrm>
          <a:prstGeom prst="rect">
            <a:avLst/>
          </a:prstGeom>
        </p:spPr>
      </p:pic>
      <p:sp>
        <p:nvSpPr>
          <p:cNvPr id="23" name="Espaço Reservado para Conteúdo 2"/>
          <p:cNvSpPr txBox="1">
            <a:spLocks/>
          </p:cNvSpPr>
          <p:nvPr/>
        </p:nvSpPr>
        <p:spPr>
          <a:xfrm>
            <a:off x="38879" y="4132244"/>
            <a:ext cx="4578709" cy="432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(*) Tributos Federais: IPI, PIS e COFINS</a:t>
            </a:r>
          </a:p>
          <a:p>
            <a:pPr marL="0" indent="0">
              <a:buNone/>
            </a:pPr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(**)Tributos Estaduais: ICMS, Partilha do ICMS e Fundo de Combate à Pobreza</a:t>
            </a:r>
          </a:p>
        </p:txBody>
      </p:sp>
      <p:sp>
        <p:nvSpPr>
          <p:cNvPr id="24" name="Espaço Reservado para Conteúdo 2"/>
          <p:cNvSpPr txBox="1">
            <a:spLocks/>
          </p:cNvSpPr>
          <p:nvPr/>
        </p:nvSpPr>
        <p:spPr>
          <a:xfrm>
            <a:off x="5859188" y="1638688"/>
            <a:ext cx="3092910" cy="2875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105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PROCESSO DE RECOMENDAÇÃO TRIBUTÁRIA:</a:t>
            </a:r>
          </a:p>
          <a:p>
            <a:pPr marL="0" indent="0">
              <a:buNone/>
            </a:pPr>
            <a:endParaRPr lang="pt-BR" sz="1050" b="1" dirty="0">
              <a:solidFill>
                <a:srgbClr val="FF000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105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 Envio automático dos dados fiscais para a solução parceira </a:t>
            </a:r>
          </a:p>
          <a:p>
            <a:pPr marL="0" indent="0">
              <a:buNone/>
            </a:pPr>
            <a:endParaRPr lang="pt-BR" sz="1050" b="1" dirty="0">
              <a:solidFill>
                <a:srgbClr val="FF000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pt-BR" sz="1050" b="1" dirty="0">
              <a:solidFill>
                <a:schemeClr val="bg1">
                  <a:lumMod val="65000"/>
                </a:schemeClr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105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(2) Processo de análise e classificação fiscal dos itens</a:t>
            </a:r>
          </a:p>
          <a:p>
            <a:pPr marL="0" indent="0">
              <a:buNone/>
            </a:pPr>
            <a:endParaRPr lang="pt-BR" sz="105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pt-BR" sz="105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1050" b="1" dirty="0">
                <a:solidFill>
                  <a:srgbClr val="FF000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(3) Recomendação Tributária</a:t>
            </a:r>
          </a:p>
          <a:p>
            <a:pPr marL="0" indent="0">
              <a:buNone/>
            </a:pPr>
            <a:endParaRPr lang="pt-BR" sz="105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pt-BR" sz="105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105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(4) Atualização automática dos cadastros e configurações fiscais </a:t>
            </a:r>
          </a:p>
          <a:p>
            <a:pPr marL="0" indent="0">
              <a:buNone/>
            </a:pPr>
            <a:endParaRPr lang="pt-BR" sz="1050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5753805" y="1579559"/>
            <a:ext cx="3274028" cy="3161060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73337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165491" y="-147004"/>
            <a:ext cx="4978510" cy="1809398"/>
          </a:xfrm>
          <a:prstGeom prst="rect">
            <a:avLst/>
          </a:prstGeom>
        </p:spPr>
      </p:pic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92533" y="877218"/>
            <a:ext cx="4271402" cy="768737"/>
          </a:xfrm>
        </p:spPr>
        <p:txBody>
          <a:bodyPr anchor="t"/>
          <a:lstStyle/>
          <a:p>
            <a:r>
              <a:rPr lang="pt-BR" sz="1650" b="1" dirty="0">
                <a:solidFill>
                  <a:srgbClr val="FFC000"/>
                </a:solidFill>
                <a:latin typeface="Dosis" panose="02010503020202060003" pitchFamily="2" charset="0"/>
              </a:rPr>
              <a:t>(4) ATUALIZAÇÃO AUTOMÁTICA DOS CADASTROS E CONFIGURAÇÕES FISCAIS </a:t>
            </a:r>
          </a:p>
        </p:txBody>
      </p:sp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179062" y="92053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152001" y="220361"/>
            <a:ext cx="3754716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>
                <a:solidFill>
                  <a:srgbClr val="7030A0"/>
                </a:solidFill>
                <a:latin typeface="Dosis" panose="02010503020202060003" pitchFamily="2" charset="0"/>
              </a:rPr>
              <a:t>FLUXO DA SOLUÇÃO</a:t>
            </a: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26693" y="11609"/>
            <a:ext cx="3285414" cy="1484682"/>
          </a:xfrm>
          <a:prstGeom prst="rect">
            <a:avLst/>
          </a:prstGeom>
        </p:spPr>
      </p:pic>
      <p:sp>
        <p:nvSpPr>
          <p:cNvPr id="13" name="Espaço Reservado para Conteúdo 2"/>
          <p:cNvSpPr txBox="1">
            <a:spLocks/>
          </p:cNvSpPr>
          <p:nvPr/>
        </p:nvSpPr>
        <p:spPr>
          <a:xfrm>
            <a:off x="1882473" y="3202287"/>
            <a:ext cx="1679398" cy="319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buNone/>
              <a:defRPr/>
            </a:pPr>
            <a:r>
              <a:rPr lang="pt-BR" sz="825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Atualização dos Cadastros</a:t>
            </a:r>
          </a:p>
        </p:txBody>
      </p:sp>
      <p:sp>
        <p:nvSpPr>
          <p:cNvPr id="16" name="Triângulo isósceles 15"/>
          <p:cNvSpPr/>
          <p:nvPr/>
        </p:nvSpPr>
        <p:spPr>
          <a:xfrm rot="16200000" flipH="1">
            <a:off x="1948359" y="2981731"/>
            <a:ext cx="81000" cy="81000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17" name="Conector reto 16"/>
          <p:cNvCxnSpPr/>
          <p:nvPr/>
        </p:nvCxnSpPr>
        <p:spPr>
          <a:xfrm flipH="1" flipV="1">
            <a:off x="2023171" y="3023295"/>
            <a:ext cx="1625299" cy="3247"/>
          </a:xfrm>
          <a:prstGeom prst="line">
            <a:avLst/>
          </a:prstGeom>
          <a:ln w="1905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ço Reservado para Conteúdo 2"/>
          <p:cNvSpPr txBox="1">
            <a:spLocks/>
          </p:cNvSpPr>
          <p:nvPr/>
        </p:nvSpPr>
        <p:spPr>
          <a:xfrm>
            <a:off x="96392" y="3723639"/>
            <a:ext cx="1862757" cy="3749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90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Linx Microvix</a:t>
            </a:r>
          </a:p>
        </p:txBody>
      </p:sp>
      <p:pic>
        <p:nvPicPr>
          <p:cNvPr id="23" name="Picture 6" descr="http://1mlzay48e8rxm0hetrwk7qcee.wpengine.netdna-cdn.com/assets/compatibility-computer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1"/>
          <a:stretch/>
        </p:blipFill>
        <p:spPr bwMode="auto">
          <a:xfrm>
            <a:off x="229842" y="2365680"/>
            <a:ext cx="1595858" cy="137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Espaço Reservado para Conteúdo 2"/>
          <p:cNvSpPr txBox="1">
            <a:spLocks/>
          </p:cNvSpPr>
          <p:nvPr/>
        </p:nvSpPr>
        <p:spPr>
          <a:xfrm>
            <a:off x="3557657" y="3723639"/>
            <a:ext cx="1862757" cy="3749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90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Linx Microvix</a:t>
            </a:r>
          </a:p>
          <a:p>
            <a:pPr marL="0" indent="0" algn="ctr">
              <a:buNone/>
            </a:pPr>
            <a:r>
              <a:rPr lang="pt-BR" sz="90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(Recomendação Tributária)</a:t>
            </a:r>
          </a:p>
        </p:txBody>
      </p:sp>
      <p:pic>
        <p:nvPicPr>
          <p:cNvPr id="26" name="Picture 6" descr="http://1mlzay48e8rxm0hetrwk7qcee.wpengine.netdna-cdn.com/assets/compatibility-computer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1"/>
          <a:stretch/>
        </p:blipFill>
        <p:spPr bwMode="auto">
          <a:xfrm>
            <a:off x="3844792" y="2387872"/>
            <a:ext cx="1595858" cy="137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5556" y="2529416"/>
            <a:ext cx="1207294" cy="748308"/>
          </a:xfrm>
          <a:prstGeom prst="rect">
            <a:avLst/>
          </a:prstGeom>
        </p:spPr>
      </p:pic>
      <p:pic>
        <p:nvPicPr>
          <p:cNvPr id="28" name="Imagem 27"/>
          <p:cNvPicPr>
            <a:picLocks noChangeAspect="1"/>
          </p:cNvPicPr>
          <p:nvPr/>
        </p:nvPicPr>
        <p:blipFill rotWithShape="1">
          <a:blip r:embed="rId7"/>
          <a:srcRect r="16272" b="13267"/>
          <a:stretch/>
        </p:blipFill>
        <p:spPr>
          <a:xfrm>
            <a:off x="429377" y="2502926"/>
            <a:ext cx="1215195" cy="746340"/>
          </a:xfrm>
          <a:prstGeom prst="rect">
            <a:avLst/>
          </a:prstGeom>
        </p:spPr>
      </p:pic>
      <p:sp>
        <p:nvSpPr>
          <p:cNvPr id="29" name="Espaço Reservado para Conteúdo 2"/>
          <p:cNvSpPr txBox="1">
            <a:spLocks/>
          </p:cNvSpPr>
          <p:nvPr/>
        </p:nvSpPr>
        <p:spPr>
          <a:xfrm>
            <a:off x="1887804" y="3377146"/>
            <a:ext cx="2083042" cy="319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buNone/>
              <a:defRPr/>
            </a:pPr>
            <a:r>
              <a:rPr lang="pt-BR" sz="825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Atualização das Configurações fiscais</a:t>
            </a:r>
          </a:p>
        </p:txBody>
      </p:sp>
      <p:sp>
        <p:nvSpPr>
          <p:cNvPr id="30" name="Espaço Reservado para Conteúdo 2"/>
          <p:cNvSpPr txBox="1">
            <a:spLocks/>
          </p:cNvSpPr>
          <p:nvPr/>
        </p:nvSpPr>
        <p:spPr>
          <a:xfrm>
            <a:off x="1792872" y="2587351"/>
            <a:ext cx="2134722" cy="319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buNone/>
              <a:defRPr/>
            </a:pPr>
            <a:r>
              <a:rPr lang="pt-BR" sz="825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Recomendações tributárias aprovadas:</a:t>
            </a:r>
          </a:p>
        </p:txBody>
      </p:sp>
      <p:sp>
        <p:nvSpPr>
          <p:cNvPr id="24" name="Espaço Reservado para Conteúdo 2"/>
          <p:cNvSpPr txBox="1">
            <a:spLocks/>
          </p:cNvSpPr>
          <p:nvPr/>
        </p:nvSpPr>
        <p:spPr>
          <a:xfrm>
            <a:off x="5859188" y="1638688"/>
            <a:ext cx="3092910" cy="2875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105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PROCESSO DE RECOMENDAÇÃO TRIBUTÁRIA:</a:t>
            </a:r>
          </a:p>
          <a:p>
            <a:pPr marL="0" indent="0">
              <a:buNone/>
            </a:pPr>
            <a:endParaRPr lang="pt-BR" sz="1050" b="1" dirty="0">
              <a:solidFill>
                <a:srgbClr val="FF000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105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 Envio automático dos dados fiscais para a solução parceira </a:t>
            </a:r>
          </a:p>
          <a:p>
            <a:pPr marL="0" indent="0">
              <a:buNone/>
            </a:pPr>
            <a:endParaRPr lang="pt-BR" sz="1050" b="1" dirty="0">
              <a:solidFill>
                <a:srgbClr val="FF000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pt-BR" sz="1050" b="1" dirty="0">
              <a:solidFill>
                <a:schemeClr val="bg1">
                  <a:lumMod val="65000"/>
                </a:schemeClr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105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(2) Processo de análise e classificação fiscal dos itens</a:t>
            </a:r>
          </a:p>
          <a:p>
            <a:pPr marL="0" indent="0">
              <a:buNone/>
            </a:pPr>
            <a:endParaRPr lang="pt-BR" sz="105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pt-BR" sz="105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105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(3) Recomendação Tributária</a:t>
            </a:r>
          </a:p>
          <a:p>
            <a:pPr marL="0" indent="0">
              <a:buNone/>
            </a:pPr>
            <a:endParaRPr lang="pt-BR" sz="105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pt-BR" sz="105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1050" b="1" dirty="0">
                <a:solidFill>
                  <a:srgbClr val="FF000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(4) Atualização automática dos cadastros e configurações fiscais </a:t>
            </a:r>
          </a:p>
          <a:p>
            <a:pPr marL="0" indent="0">
              <a:buNone/>
            </a:pPr>
            <a:endParaRPr lang="pt-BR" sz="1050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Retângulo 30"/>
          <p:cNvSpPr/>
          <p:nvPr/>
        </p:nvSpPr>
        <p:spPr>
          <a:xfrm>
            <a:off x="5753805" y="1579559"/>
            <a:ext cx="3274028" cy="3161060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17367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71" b="68554"/>
          <a:stretch/>
        </p:blipFill>
        <p:spPr>
          <a:xfrm>
            <a:off x="5026411" y="0"/>
            <a:ext cx="4116446" cy="1188720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60" b="62264"/>
          <a:stretch/>
        </p:blipFill>
        <p:spPr>
          <a:xfrm>
            <a:off x="1143" y="1"/>
            <a:ext cx="6860000" cy="1348740"/>
          </a:xfrm>
          <a:prstGeom prst="rect">
            <a:avLst/>
          </a:prstGeom>
        </p:spPr>
      </p:pic>
      <p:sp>
        <p:nvSpPr>
          <p:cNvPr id="44" name="Canto dobrado 43"/>
          <p:cNvSpPr/>
          <p:nvPr/>
        </p:nvSpPr>
        <p:spPr>
          <a:xfrm>
            <a:off x="6695490" y="979801"/>
            <a:ext cx="2132239" cy="462015"/>
          </a:xfrm>
          <a:prstGeom prst="foldedCorner">
            <a:avLst/>
          </a:prstGeom>
          <a:noFill/>
          <a:ln>
            <a:noFill/>
          </a:ln>
        </p:spPr>
        <p:style>
          <a:lnRef idx="1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accent3">
              <a:alpha val="4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alpha val="4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2000" tIns="115839" rIns="81000" bIns="115839" numCol="1" spcCol="1270" anchor="t" anchorCtr="0">
            <a:noAutofit/>
          </a:bodyPr>
          <a:lstStyle/>
          <a:p>
            <a:pPr algn="r"/>
            <a:r>
              <a:rPr lang="pt-BR" sz="1350" dirty="0">
                <a:solidFill>
                  <a:schemeClr val="bg1"/>
                </a:solidFill>
                <a:latin typeface="Neo Sans Pro" panose="020B0504030504040204" pitchFamily="34" charset="0"/>
                <a:cs typeface="Arial" panose="020B0604020202020204" pitchFamily="34" charset="0"/>
              </a:rPr>
              <a:t>Áreas Corporativas</a:t>
            </a:r>
            <a:br>
              <a:rPr lang="pt-BR" sz="1350" dirty="0">
                <a:solidFill>
                  <a:schemeClr val="bg1"/>
                </a:solidFill>
                <a:latin typeface="Neo Sans Pro" panose="020B0504030504040204" pitchFamily="34" charset="0"/>
                <a:cs typeface="Arial" panose="020B0604020202020204" pitchFamily="34" charset="0"/>
              </a:rPr>
            </a:br>
            <a:endParaRPr lang="pt-BR" sz="1350" dirty="0">
              <a:solidFill>
                <a:schemeClr val="bg1"/>
              </a:solidFill>
              <a:latin typeface="Neo Sans Pro" panose="020B05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6621970" y="190404"/>
            <a:ext cx="2279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2400" b="1" dirty="0">
                <a:solidFill>
                  <a:srgbClr val="E99A00"/>
                </a:solidFill>
                <a:latin typeface="Dosis Light" panose="02010303020202060003" pitchFamily="2" charset="0"/>
                <a:cs typeface="Arial" panose="020B0604020202020204" pitchFamily="34" charset="0"/>
              </a:rPr>
              <a:t>DETALHAMENTO DO PRODUTO</a:t>
            </a:r>
          </a:p>
        </p:txBody>
      </p:sp>
      <p:pic>
        <p:nvPicPr>
          <p:cNvPr id="56" name="Imagem 55"/>
          <p:cNvPicPr>
            <a:picLocks noChangeAspect="1"/>
          </p:cNvPicPr>
          <p:nvPr/>
        </p:nvPicPr>
        <p:blipFill rotWithShape="1">
          <a:blip r:embed="rId5"/>
          <a:srcRect l="49875" b="38444"/>
          <a:stretch/>
        </p:blipFill>
        <p:spPr>
          <a:xfrm flipH="1">
            <a:off x="3954304" y="0"/>
            <a:ext cx="3285414" cy="1588770"/>
          </a:xfrm>
          <a:prstGeom prst="rect">
            <a:avLst/>
          </a:prstGeom>
        </p:spPr>
      </p:pic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398103" y="1348741"/>
            <a:ext cx="3400618" cy="319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pt-BR" sz="1650" b="1" dirty="0">
                <a:solidFill>
                  <a:srgbClr val="FFC000"/>
                </a:solidFill>
                <a:latin typeface="Dosis" panose="0201050302020206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DASHBOARD </a:t>
            </a:r>
          </a:p>
        </p:txBody>
      </p:sp>
      <p:grpSp>
        <p:nvGrpSpPr>
          <p:cNvPr id="13" name="Grupo 12"/>
          <p:cNvGrpSpPr>
            <a:grpSpLocks noChangeAspect="1"/>
          </p:cNvGrpSpPr>
          <p:nvPr/>
        </p:nvGrpSpPr>
        <p:grpSpPr>
          <a:xfrm>
            <a:off x="301243" y="1978118"/>
            <a:ext cx="7533396" cy="2592000"/>
            <a:chOff x="530804" y="2510246"/>
            <a:chExt cx="11239500" cy="3867150"/>
          </a:xfrm>
        </p:grpSpPr>
        <p:pic>
          <p:nvPicPr>
            <p:cNvPr id="14" name="Imagem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0804" y="2510246"/>
              <a:ext cx="11239500" cy="3867150"/>
            </a:xfrm>
            <a:prstGeom prst="rect">
              <a:avLst/>
            </a:prstGeom>
          </p:spPr>
        </p:pic>
        <p:sp>
          <p:nvSpPr>
            <p:cNvPr id="16" name="Retângulo 15"/>
            <p:cNvSpPr/>
            <p:nvPr/>
          </p:nvSpPr>
          <p:spPr>
            <a:xfrm>
              <a:off x="11077302" y="2541580"/>
              <a:ext cx="653813" cy="30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i="1" dirty="0">
                  <a:solidFill>
                    <a:schemeClr val="tx1"/>
                  </a:solidFill>
                </a:rPr>
                <a:t>Logo</a:t>
              </a:r>
            </a:p>
          </p:txBody>
        </p:sp>
      </p:grpSp>
      <p:grpSp>
        <p:nvGrpSpPr>
          <p:cNvPr id="18" name="Grupo 17"/>
          <p:cNvGrpSpPr/>
          <p:nvPr/>
        </p:nvGrpSpPr>
        <p:grpSpPr>
          <a:xfrm rot="10800000" flipH="1">
            <a:off x="2300047" y="4040653"/>
            <a:ext cx="870569" cy="1058929"/>
            <a:chOff x="448191" y="1121581"/>
            <a:chExt cx="1160758" cy="1411905"/>
          </a:xfrm>
          <a:solidFill>
            <a:srgbClr val="7030A0"/>
          </a:solidFill>
        </p:grpSpPr>
        <p:sp>
          <p:nvSpPr>
            <p:cNvPr id="19" name="Elipse 18"/>
            <p:cNvSpPr/>
            <p:nvPr/>
          </p:nvSpPr>
          <p:spPr>
            <a:xfrm>
              <a:off x="748078" y="2461486"/>
              <a:ext cx="72000" cy="72000"/>
            </a:xfrm>
            <a:prstGeom prst="ellipse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20" name="Conector reto 19"/>
            <p:cNvCxnSpPr/>
            <p:nvPr/>
          </p:nvCxnSpPr>
          <p:spPr>
            <a:xfrm flipV="1">
              <a:off x="784078" y="1815723"/>
              <a:ext cx="0" cy="645763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>
            <a:xfrm flipH="1">
              <a:off x="448191" y="1815723"/>
              <a:ext cx="1160758" cy="0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/>
            <p:cNvCxnSpPr/>
            <p:nvPr/>
          </p:nvCxnSpPr>
          <p:spPr>
            <a:xfrm flipV="1">
              <a:off x="448191" y="1121581"/>
              <a:ext cx="0" cy="694142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tângulo 23"/>
          <p:cNvSpPr/>
          <p:nvPr/>
        </p:nvSpPr>
        <p:spPr>
          <a:xfrm>
            <a:off x="2362091" y="4590993"/>
            <a:ext cx="1617048" cy="268697"/>
          </a:xfrm>
          <a:prstGeom prst="rect">
            <a:avLst/>
          </a:prstGeom>
          <a:noFill/>
        </p:spPr>
        <p:txBody>
          <a:bodyPr vert="horz" wrap="square" lIns="18749" tIns="18749" rIns="18749" bIns="18749" anchor="t" anchorCtr="0">
            <a:spAutoFit/>
          </a:bodyPr>
          <a:lstStyle/>
          <a:p>
            <a:pPr>
              <a:spcBef>
                <a:spcPts val="1146"/>
              </a:spcBef>
              <a:buClr>
                <a:srgbClr val="098CC2"/>
              </a:buClr>
            </a:pPr>
            <a:r>
              <a:rPr lang="pt-BR" sz="1500" dirty="0">
                <a:latin typeface="Dosis" panose="02010503020202060003" pitchFamily="2" charset="0"/>
              </a:rPr>
              <a:t>Listagem dos lotes</a:t>
            </a:r>
          </a:p>
        </p:txBody>
      </p:sp>
      <p:grpSp>
        <p:nvGrpSpPr>
          <p:cNvPr id="25" name="Grupo 24"/>
          <p:cNvGrpSpPr/>
          <p:nvPr/>
        </p:nvGrpSpPr>
        <p:grpSpPr>
          <a:xfrm rot="5400000" flipH="1">
            <a:off x="7475091" y="3084332"/>
            <a:ext cx="870569" cy="1058929"/>
            <a:chOff x="448191" y="1121581"/>
            <a:chExt cx="1160758" cy="1411905"/>
          </a:xfrm>
          <a:solidFill>
            <a:srgbClr val="7030A0"/>
          </a:solidFill>
        </p:grpSpPr>
        <p:sp>
          <p:nvSpPr>
            <p:cNvPr id="26" name="Elipse 25"/>
            <p:cNvSpPr/>
            <p:nvPr/>
          </p:nvSpPr>
          <p:spPr>
            <a:xfrm>
              <a:off x="748078" y="2461486"/>
              <a:ext cx="72000" cy="72000"/>
            </a:xfrm>
            <a:prstGeom prst="ellipse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27" name="Conector reto 26"/>
            <p:cNvCxnSpPr/>
            <p:nvPr/>
          </p:nvCxnSpPr>
          <p:spPr>
            <a:xfrm flipV="1">
              <a:off x="784078" y="1815723"/>
              <a:ext cx="0" cy="645763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 reto 27"/>
            <p:cNvCxnSpPr/>
            <p:nvPr/>
          </p:nvCxnSpPr>
          <p:spPr>
            <a:xfrm flipH="1">
              <a:off x="448191" y="1815723"/>
              <a:ext cx="1160758" cy="0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to 28"/>
            <p:cNvCxnSpPr/>
            <p:nvPr/>
          </p:nvCxnSpPr>
          <p:spPr>
            <a:xfrm flipV="1">
              <a:off x="448191" y="1121581"/>
              <a:ext cx="0" cy="694142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tângulo 29"/>
          <p:cNvSpPr/>
          <p:nvPr/>
        </p:nvSpPr>
        <p:spPr>
          <a:xfrm>
            <a:off x="7997839" y="3286677"/>
            <a:ext cx="1129352" cy="730361"/>
          </a:xfrm>
          <a:prstGeom prst="rect">
            <a:avLst/>
          </a:prstGeom>
          <a:noFill/>
        </p:spPr>
        <p:txBody>
          <a:bodyPr vert="horz" wrap="square" lIns="18749" tIns="18749" rIns="18749" bIns="18749" anchor="t" anchorCtr="0">
            <a:spAutoFit/>
          </a:bodyPr>
          <a:lstStyle/>
          <a:p>
            <a:pPr>
              <a:spcBef>
                <a:spcPts val="1146"/>
              </a:spcBef>
              <a:buClr>
                <a:srgbClr val="098CC2"/>
              </a:buClr>
            </a:pPr>
            <a:r>
              <a:rPr lang="pt-BR" sz="1500" dirty="0">
                <a:latin typeface="Dosis" panose="02010503020202060003" pitchFamily="2" charset="0"/>
              </a:rPr>
              <a:t>Ações disponíveis para o lote</a:t>
            </a:r>
          </a:p>
        </p:txBody>
      </p:sp>
      <p:grpSp>
        <p:nvGrpSpPr>
          <p:cNvPr id="31" name="Grupo 30"/>
          <p:cNvGrpSpPr/>
          <p:nvPr/>
        </p:nvGrpSpPr>
        <p:grpSpPr>
          <a:xfrm rot="5400000" flipH="1">
            <a:off x="4162120" y="2007489"/>
            <a:ext cx="870569" cy="1058929"/>
            <a:chOff x="448191" y="1121581"/>
            <a:chExt cx="1160758" cy="1411905"/>
          </a:xfrm>
          <a:solidFill>
            <a:srgbClr val="7030A0"/>
          </a:solidFill>
        </p:grpSpPr>
        <p:sp>
          <p:nvSpPr>
            <p:cNvPr id="32" name="Elipse 31"/>
            <p:cNvSpPr/>
            <p:nvPr/>
          </p:nvSpPr>
          <p:spPr>
            <a:xfrm>
              <a:off x="748078" y="2461486"/>
              <a:ext cx="72000" cy="72000"/>
            </a:xfrm>
            <a:prstGeom prst="ellipse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33" name="Conector reto 32"/>
            <p:cNvCxnSpPr/>
            <p:nvPr/>
          </p:nvCxnSpPr>
          <p:spPr>
            <a:xfrm flipV="1">
              <a:off x="784078" y="1815723"/>
              <a:ext cx="0" cy="645763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to 33"/>
            <p:cNvCxnSpPr/>
            <p:nvPr/>
          </p:nvCxnSpPr>
          <p:spPr>
            <a:xfrm flipH="1">
              <a:off x="448191" y="1815723"/>
              <a:ext cx="1160758" cy="0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to 34"/>
            <p:cNvCxnSpPr/>
            <p:nvPr/>
          </p:nvCxnSpPr>
          <p:spPr>
            <a:xfrm flipV="1">
              <a:off x="448191" y="1121581"/>
              <a:ext cx="0" cy="694142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tângulo 35"/>
          <p:cNvSpPr/>
          <p:nvPr/>
        </p:nvSpPr>
        <p:spPr>
          <a:xfrm>
            <a:off x="4684868" y="2407786"/>
            <a:ext cx="1617048" cy="499529"/>
          </a:xfrm>
          <a:prstGeom prst="rect">
            <a:avLst/>
          </a:prstGeom>
          <a:noFill/>
        </p:spPr>
        <p:txBody>
          <a:bodyPr vert="horz" wrap="square" lIns="18749" tIns="18749" rIns="18749" bIns="18749" anchor="t" anchorCtr="0">
            <a:spAutoFit/>
          </a:bodyPr>
          <a:lstStyle/>
          <a:p>
            <a:pPr>
              <a:spcBef>
                <a:spcPts val="1146"/>
              </a:spcBef>
              <a:buClr>
                <a:srgbClr val="098CC2"/>
              </a:buClr>
            </a:pPr>
            <a:r>
              <a:rPr lang="pt-BR" sz="1500" dirty="0">
                <a:latin typeface="Dosis" panose="02010503020202060003" pitchFamily="2" charset="0"/>
              </a:rPr>
              <a:t>Visões / botões de filtros rápidos</a:t>
            </a:r>
          </a:p>
        </p:txBody>
      </p:sp>
      <p:grpSp>
        <p:nvGrpSpPr>
          <p:cNvPr id="37" name="Grupo 36"/>
          <p:cNvGrpSpPr/>
          <p:nvPr/>
        </p:nvGrpSpPr>
        <p:grpSpPr>
          <a:xfrm rot="5400000" flipH="1">
            <a:off x="7182054" y="1262603"/>
            <a:ext cx="870569" cy="1724555"/>
            <a:chOff x="448191" y="1121581"/>
            <a:chExt cx="1160758" cy="2299407"/>
          </a:xfrm>
          <a:solidFill>
            <a:srgbClr val="7030A0"/>
          </a:solidFill>
        </p:grpSpPr>
        <p:sp>
          <p:nvSpPr>
            <p:cNvPr id="38" name="Elipse 37"/>
            <p:cNvSpPr/>
            <p:nvPr/>
          </p:nvSpPr>
          <p:spPr>
            <a:xfrm>
              <a:off x="748078" y="3348988"/>
              <a:ext cx="72000" cy="72000"/>
            </a:xfrm>
            <a:prstGeom prst="ellipse">
              <a:avLst/>
            </a:prstGeom>
            <a:grpFill/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50"/>
            </a:p>
          </p:txBody>
        </p:sp>
        <p:cxnSp>
          <p:nvCxnSpPr>
            <p:cNvPr id="39" name="Conector reto 38"/>
            <p:cNvCxnSpPr>
              <a:stCxn id="38" idx="0"/>
            </p:cNvCxnSpPr>
            <p:nvPr/>
          </p:nvCxnSpPr>
          <p:spPr>
            <a:xfrm rot="5400000" flipH="1">
              <a:off x="17446" y="2582356"/>
              <a:ext cx="1533264" cy="0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to 39"/>
            <p:cNvCxnSpPr/>
            <p:nvPr/>
          </p:nvCxnSpPr>
          <p:spPr>
            <a:xfrm flipH="1">
              <a:off x="448191" y="1815723"/>
              <a:ext cx="1160758" cy="0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reto 40"/>
            <p:cNvCxnSpPr/>
            <p:nvPr/>
          </p:nvCxnSpPr>
          <p:spPr>
            <a:xfrm flipV="1">
              <a:off x="448191" y="1121581"/>
              <a:ext cx="0" cy="694142"/>
            </a:xfrm>
            <a:prstGeom prst="line">
              <a:avLst/>
            </a:prstGeom>
            <a:grpFill/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Retângulo 41"/>
          <p:cNvSpPr/>
          <p:nvPr/>
        </p:nvSpPr>
        <p:spPr>
          <a:xfrm>
            <a:off x="8056447" y="1749264"/>
            <a:ext cx="901412" cy="730361"/>
          </a:xfrm>
          <a:prstGeom prst="rect">
            <a:avLst/>
          </a:prstGeom>
          <a:noFill/>
        </p:spPr>
        <p:txBody>
          <a:bodyPr vert="horz" wrap="square" lIns="18749" tIns="18749" rIns="18749" bIns="18749" anchor="t" anchorCtr="0">
            <a:spAutoFit/>
          </a:bodyPr>
          <a:lstStyle/>
          <a:p>
            <a:pPr>
              <a:spcBef>
                <a:spcPts val="1146"/>
              </a:spcBef>
              <a:buClr>
                <a:srgbClr val="098CC2"/>
              </a:buClr>
            </a:pPr>
            <a:r>
              <a:rPr lang="pt-BR" sz="1500" dirty="0">
                <a:latin typeface="Dosis" panose="02010503020202060003" pitchFamily="2" charset="0"/>
              </a:rPr>
              <a:t>Pesquisar e Baixar novos lotes</a:t>
            </a:r>
          </a:p>
        </p:txBody>
      </p:sp>
    </p:spTree>
    <p:extLst>
      <p:ext uri="{BB962C8B-B14F-4D97-AF65-F5344CB8AC3E}">
        <p14:creationId xmlns:p14="http://schemas.microsoft.com/office/powerpoint/2010/main" val="40957821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>
                <a:solidFill>
                  <a:srgbClr val="7030A0"/>
                </a:solidFill>
                <a:latin typeface="Dosis" panose="02010503020202060003" pitchFamily="2" charset="0"/>
              </a:rPr>
              <a:t>HOMOLOGAÇÃO CHROME</a:t>
            </a:r>
          </a:p>
        </p:txBody>
      </p:sp>
      <p:cxnSp>
        <p:nvCxnSpPr>
          <p:cNvPr id="5" name="Conector reto 4"/>
          <p:cNvCxnSpPr/>
          <p:nvPr/>
        </p:nvCxnSpPr>
        <p:spPr>
          <a:xfrm>
            <a:off x="616082" y="2188328"/>
            <a:ext cx="5244390" cy="0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lipse 6"/>
          <p:cNvSpPr/>
          <p:nvPr/>
        </p:nvSpPr>
        <p:spPr>
          <a:xfrm>
            <a:off x="5920507" y="2144449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741935" y="1633012"/>
            <a:ext cx="52505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Dosis"/>
              </a:rPr>
              <a:t>Tornar o Linx Microvix ERP compatível com o navegador de internet Google Chrome.</a:t>
            </a:r>
            <a:endParaRPr lang="pt-BR" sz="1400" b="1" i="0" dirty="0">
              <a:solidFill>
                <a:schemeClr val="bg2">
                  <a:lumMod val="75000"/>
                </a:schemeClr>
              </a:solidFill>
              <a:effectLst/>
              <a:latin typeface="Dosis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757027" y="2426884"/>
            <a:ext cx="5235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Dosis"/>
              </a:rPr>
              <a:t>Criado o produto Linx Scarf para realizar a integração do Linx Microvix ERP com periféricos (impressora, webcam, leitor biométrico).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Dosis"/>
            </a:endParaRPr>
          </a:p>
        </p:txBody>
      </p:sp>
      <p:cxnSp>
        <p:nvCxnSpPr>
          <p:cNvPr id="10" name="Conector reto 9"/>
          <p:cNvCxnSpPr/>
          <p:nvPr/>
        </p:nvCxnSpPr>
        <p:spPr>
          <a:xfrm>
            <a:off x="624856" y="3359474"/>
            <a:ext cx="5235616" cy="0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lipse 10"/>
          <p:cNvSpPr/>
          <p:nvPr/>
        </p:nvSpPr>
        <p:spPr>
          <a:xfrm>
            <a:off x="5923106" y="329504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779" y="1771552"/>
            <a:ext cx="2751282" cy="137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62856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LINX SCARF</a:t>
            </a:r>
            <a:endParaRPr lang="pt-BR" sz="3300" b="1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0" r="41255" b="71115"/>
          <a:stretch/>
        </p:blipFill>
        <p:spPr>
          <a:xfrm>
            <a:off x="843106" y="1226636"/>
            <a:ext cx="6472093" cy="324000"/>
          </a:xfrm>
          <a:prstGeom prst="rect">
            <a:avLst/>
          </a:prstGeom>
        </p:spPr>
      </p:pic>
      <p:grpSp>
        <p:nvGrpSpPr>
          <p:cNvPr id="17" name="Grupo 45"/>
          <p:cNvGrpSpPr/>
          <p:nvPr/>
        </p:nvGrpSpPr>
        <p:grpSpPr>
          <a:xfrm>
            <a:off x="460375" y="1101445"/>
            <a:ext cx="583151" cy="574382"/>
            <a:chOff x="267664" y="1838784"/>
            <a:chExt cx="777535" cy="765842"/>
          </a:xfrm>
        </p:grpSpPr>
        <p:pic>
          <p:nvPicPr>
            <p:cNvPr id="18" name="Imagem 4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72" t="15368" r="62716" b="36119"/>
            <a:stretch/>
          </p:blipFill>
          <p:spPr>
            <a:xfrm>
              <a:off x="267664" y="1838784"/>
              <a:ext cx="777535" cy="765842"/>
            </a:xfrm>
            <a:prstGeom prst="rect">
              <a:avLst/>
            </a:prstGeom>
          </p:spPr>
        </p:pic>
        <p:pic>
          <p:nvPicPr>
            <p:cNvPr id="19" name="Imagem 4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8" t="31742" r="92392" b="61063"/>
            <a:stretch/>
          </p:blipFill>
          <p:spPr>
            <a:xfrm>
              <a:off x="323397" y="1985332"/>
              <a:ext cx="624113" cy="493486"/>
            </a:xfrm>
            <a:prstGeom prst="rect">
              <a:avLst/>
            </a:prstGeom>
          </p:spPr>
        </p:pic>
      </p:grpSp>
      <p:sp>
        <p:nvSpPr>
          <p:cNvPr id="20" name="CaixaDeTexto 7"/>
          <p:cNvSpPr txBox="1"/>
          <p:nvPr/>
        </p:nvSpPr>
        <p:spPr>
          <a:xfrm>
            <a:off x="1085325" y="1246372"/>
            <a:ext cx="61467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900"/>
              </a:spcAft>
            </a:pPr>
            <a:r>
              <a:rPr lang="pt-BR" sz="1500" b="1" dirty="0" smtClean="0">
                <a:solidFill>
                  <a:srgbClr val="5C2C9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Aplicativo (programa ou ferramenta) instalado na máquina.</a:t>
            </a:r>
            <a:endParaRPr lang="pt-BR" sz="1500" dirty="0"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0" r="41255" b="71115"/>
          <a:stretch/>
        </p:blipFill>
        <p:spPr>
          <a:xfrm>
            <a:off x="843107" y="1924211"/>
            <a:ext cx="6472092" cy="324000"/>
          </a:xfrm>
          <a:prstGeom prst="rect">
            <a:avLst/>
          </a:prstGeom>
        </p:spPr>
      </p:pic>
      <p:grpSp>
        <p:nvGrpSpPr>
          <p:cNvPr id="22" name="Grupo 45"/>
          <p:cNvGrpSpPr/>
          <p:nvPr/>
        </p:nvGrpSpPr>
        <p:grpSpPr>
          <a:xfrm>
            <a:off x="460375" y="1799020"/>
            <a:ext cx="583151" cy="574382"/>
            <a:chOff x="267664" y="1838784"/>
            <a:chExt cx="777535" cy="765842"/>
          </a:xfrm>
        </p:grpSpPr>
        <p:pic>
          <p:nvPicPr>
            <p:cNvPr id="23" name="Imagem 4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72" t="15368" r="62716" b="36119"/>
            <a:stretch/>
          </p:blipFill>
          <p:spPr>
            <a:xfrm>
              <a:off x="267664" y="1838784"/>
              <a:ext cx="777535" cy="765842"/>
            </a:xfrm>
            <a:prstGeom prst="rect">
              <a:avLst/>
            </a:prstGeom>
          </p:spPr>
        </p:pic>
        <p:pic>
          <p:nvPicPr>
            <p:cNvPr id="24" name="Imagem 4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8" t="31742" r="92392" b="61063"/>
            <a:stretch/>
          </p:blipFill>
          <p:spPr>
            <a:xfrm>
              <a:off x="323397" y="1985332"/>
              <a:ext cx="624113" cy="493486"/>
            </a:xfrm>
            <a:prstGeom prst="rect">
              <a:avLst/>
            </a:prstGeom>
          </p:spPr>
        </p:pic>
      </p:grpSp>
      <p:sp>
        <p:nvSpPr>
          <p:cNvPr id="25" name="CaixaDeTexto 7"/>
          <p:cNvSpPr txBox="1"/>
          <p:nvPr/>
        </p:nvSpPr>
        <p:spPr>
          <a:xfrm>
            <a:off x="1085326" y="1943947"/>
            <a:ext cx="614674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900"/>
              </a:spcAft>
            </a:pPr>
            <a:r>
              <a:rPr lang="pt-BR" sz="1500" b="1" dirty="0" smtClean="0">
                <a:solidFill>
                  <a:srgbClr val="5C2C9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Funciona como uma “ponte” entre o ERP e os periféricos da máquina.</a:t>
            </a:r>
            <a:endParaRPr lang="pt-BR" sz="1500" dirty="0"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26" name="Imagem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0" r="41255" b="71115"/>
          <a:stretch/>
        </p:blipFill>
        <p:spPr>
          <a:xfrm>
            <a:off x="843107" y="2613919"/>
            <a:ext cx="6472092" cy="324000"/>
          </a:xfrm>
          <a:prstGeom prst="rect">
            <a:avLst/>
          </a:prstGeom>
        </p:spPr>
      </p:pic>
      <p:grpSp>
        <p:nvGrpSpPr>
          <p:cNvPr id="27" name="Grupo 45"/>
          <p:cNvGrpSpPr/>
          <p:nvPr/>
        </p:nvGrpSpPr>
        <p:grpSpPr>
          <a:xfrm>
            <a:off x="460375" y="2488728"/>
            <a:ext cx="583151" cy="574382"/>
            <a:chOff x="267664" y="1838784"/>
            <a:chExt cx="777535" cy="765842"/>
          </a:xfrm>
        </p:grpSpPr>
        <p:pic>
          <p:nvPicPr>
            <p:cNvPr id="28" name="Imagem 4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72" t="15368" r="62716" b="36119"/>
            <a:stretch/>
          </p:blipFill>
          <p:spPr>
            <a:xfrm>
              <a:off x="267664" y="1838784"/>
              <a:ext cx="777535" cy="765842"/>
            </a:xfrm>
            <a:prstGeom prst="rect">
              <a:avLst/>
            </a:prstGeom>
          </p:spPr>
        </p:pic>
        <p:pic>
          <p:nvPicPr>
            <p:cNvPr id="29" name="Imagem 4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8" t="31742" r="92392" b="61063"/>
            <a:stretch/>
          </p:blipFill>
          <p:spPr>
            <a:xfrm>
              <a:off x="323397" y="1985332"/>
              <a:ext cx="624113" cy="493486"/>
            </a:xfrm>
            <a:prstGeom prst="rect">
              <a:avLst/>
            </a:prstGeom>
          </p:spPr>
        </p:pic>
      </p:grpSp>
      <p:sp>
        <p:nvSpPr>
          <p:cNvPr id="30" name="CaixaDeTexto 7"/>
          <p:cNvSpPr txBox="1"/>
          <p:nvPr/>
        </p:nvSpPr>
        <p:spPr>
          <a:xfrm>
            <a:off x="1085326" y="2633655"/>
            <a:ext cx="614674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900"/>
              </a:spcAft>
            </a:pPr>
            <a:r>
              <a:rPr lang="pt-BR" sz="1500" b="1" dirty="0" smtClean="0">
                <a:solidFill>
                  <a:srgbClr val="5C2C9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Não altera o fluxo de nenhuma função do ERP.</a:t>
            </a:r>
            <a:endParaRPr lang="pt-BR" sz="1500" dirty="0"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31" name="Imagem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0" r="41255" b="71115"/>
          <a:stretch/>
        </p:blipFill>
        <p:spPr>
          <a:xfrm>
            <a:off x="843106" y="3314726"/>
            <a:ext cx="6472092" cy="324000"/>
          </a:xfrm>
          <a:prstGeom prst="rect">
            <a:avLst/>
          </a:prstGeom>
        </p:spPr>
      </p:pic>
      <p:grpSp>
        <p:nvGrpSpPr>
          <p:cNvPr id="32" name="Grupo 45"/>
          <p:cNvGrpSpPr/>
          <p:nvPr/>
        </p:nvGrpSpPr>
        <p:grpSpPr>
          <a:xfrm>
            <a:off x="460374" y="3189535"/>
            <a:ext cx="583151" cy="574382"/>
            <a:chOff x="267664" y="1838784"/>
            <a:chExt cx="777535" cy="765842"/>
          </a:xfrm>
        </p:grpSpPr>
        <p:pic>
          <p:nvPicPr>
            <p:cNvPr id="33" name="Imagem 4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72" t="15368" r="62716" b="36119"/>
            <a:stretch/>
          </p:blipFill>
          <p:spPr>
            <a:xfrm>
              <a:off x="267664" y="1838784"/>
              <a:ext cx="777535" cy="765842"/>
            </a:xfrm>
            <a:prstGeom prst="rect">
              <a:avLst/>
            </a:prstGeom>
          </p:spPr>
        </p:pic>
        <p:pic>
          <p:nvPicPr>
            <p:cNvPr id="34" name="Imagem 4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8" t="31742" r="92392" b="61063"/>
            <a:stretch/>
          </p:blipFill>
          <p:spPr>
            <a:xfrm>
              <a:off x="323397" y="1985332"/>
              <a:ext cx="624113" cy="493486"/>
            </a:xfrm>
            <a:prstGeom prst="rect">
              <a:avLst/>
            </a:prstGeom>
          </p:spPr>
        </p:pic>
      </p:grpSp>
      <p:sp>
        <p:nvSpPr>
          <p:cNvPr id="35" name="CaixaDeTexto 7"/>
          <p:cNvSpPr txBox="1"/>
          <p:nvPr/>
        </p:nvSpPr>
        <p:spPr>
          <a:xfrm>
            <a:off x="1085325" y="3334462"/>
            <a:ext cx="614674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900"/>
              </a:spcAft>
            </a:pPr>
            <a:r>
              <a:rPr lang="pt-BR" sz="1500" b="1" dirty="0" smtClean="0">
                <a:solidFill>
                  <a:srgbClr val="5C2C9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Apenas precisa estar instalado e iniciado.</a:t>
            </a:r>
            <a:endParaRPr lang="pt-BR" sz="1500" dirty="0"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36" name="Imagem 3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0" r="41255" b="71115"/>
          <a:stretch/>
        </p:blipFill>
        <p:spPr>
          <a:xfrm>
            <a:off x="964215" y="3995797"/>
            <a:ext cx="6350983" cy="324000"/>
          </a:xfrm>
          <a:prstGeom prst="rect">
            <a:avLst/>
          </a:prstGeom>
        </p:spPr>
      </p:pic>
      <p:sp>
        <p:nvSpPr>
          <p:cNvPr id="40" name="CaixaDeTexto 7"/>
          <p:cNvSpPr txBox="1"/>
          <p:nvPr/>
        </p:nvSpPr>
        <p:spPr>
          <a:xfrm>
            <a:off x="1085326" y="4015533"/>
            <a:ext cx="614674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900"/>
              </a:spcAft>
            </a:pPr>
            <a:r>
              <a:rPr lang="pt-BR" sz="1500" b="1" dirty="0" smtClean="0">
                <a:solidFill>
                  <a:srgbClr val="5C2C90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Scarf significa cachecol no idioma inglês.</a:t>
            </a:r>
            <a:endParaRPr lang="pt-BR" sz="1500" dirty="0"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41" name="object 60"/>
          <p:cNvSpPr/>
          <p:nvPr/>
        </p:nvSpPr>
        <p:spPr>
          <a:xfrm>
            <a:off x="400745" y="3810689"/>
            <a:ext cx="670941" cy="76009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8845169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964082" y="380525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2800" b="1" dirty="0" smtClean="0">
                <a:latin typeface="Dosis" panose="02010503020202060003" pitchFamily="2" charset="0"/>
              </a:rPr>
              <a:t>O QUE TEMOS PARA O FUTURO</a:t>
            </a:r>
            <a:endParaRPr lang="pt-BR" sz="2800" b="1" dirty="0">
              <a:latin typeface="Dosis" panose="02010503020202060003" pitchFamily="2" charset="0"/>
            </a:endParaRPr>
          </a:p>
        </p:txBody>
      </p:sp>
      <p:sp>
        <p:nvSpPr>
          <p:cNvPr id="10" name="object 18"/>
          <p:cNvSpPr/>
          <p:nvPr/>
        </p:nvSpPr>
        <p:spPr>
          <a:xfrm>
            <a:off x="1181649" y="1518424"/>
            <a:ext cx="7351776" cy="673523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1938972" y="1518424"/>
            <a:ext cx="57982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pt-BR" b="1" dirty="0" smtClean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Padronização de autenticação nos produtos Linx Microvix</a:t>
            </a:r>
            <a:endParaRPr lang="pt-BR" b="1" dirty="0">
              <a:solidFill>
                <a:srgbClr val="FFFFFF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object 29"/>
          <p:cNvSpPr/>
          <p:nvPr/>
        </p:nvSpPr>
        <p:spPr>
          <a:xfrm rot="12060306">
            <a:off x="621009" y="1331879"/>
            <a:ext cx="1121283" cy="11041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pic>
        <p:nvPicPr>
          <p:cNvPr id="12" name="Picture 2" descr="Imagem relacionada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6078" y1="32941" x2="6078" y2="329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11" y="1488898"/>
            <a:ext cx="757323" cy="75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bject 18"/>
          <p:cNvSpPr/>
          <p:nvPr/>
        </p:nvSpPr>
        <p:spPr>
          <a:xfrm>
            <a:off x="964082" y="3073102"/>
            <a:ext cx="7351776" cy="534455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1902925" y="3109089"/>
            <a:ext cx="57982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pt-BR" b="1" dirty="0" smtClean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Mecanismo de pesquisa nos Parâmetros Globais</a:t>
            </a:r>
            <a:endParaRPr lang="pt-BR" b="1" dirty="0">
              <a:solidFill>
                <a:srgbClr val="FFFFFF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object 29"/>
          <p:cNvSpPr/>
          <p:nvPr/>
        </p:nvSpPr>
        <p:spPr>
          <a:xfrm rot="12060306">
            <a:off x="657055" y="2761320"/>
            <a:ext cx="1121283" cy="11041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pic>
        <p:nvPicPr>
          <p:cNvPr id="17" name="Picture 2" descr="Imagem relacionada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6078" y1="32941" x2="6078" y2="329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11" y="2851564"/>
            <a:ext cx="757323" cy="75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9302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78228" y="221272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>
                <a:latin typeface="Dosis" panose="02010303020202060003" pitchFamily="2" charset="0"/>
              </a:rPr>
              <a:t>LINX MICROVIX – INOVAÇÃO</a:t>
            </a:r>
            <a:endParaRPr lang="pt-BR" sz="3300" b="1" dirty="0">
              <a:latin typeface="Dosis" panose="02010503020202060003" pitchFamily="2" charset="0"/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654" y="1511772"/>
            <a:ext cx="7190509" cy="204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4059399" cy="1296144"/>
          </a:xfrm>
        </p:spPr>
        <p:txBody>
          <a:bodyPr/>
          <a:lstStyle/>
          <a:p>
            <a:r>
              <a:rPr lang="pt-BR" b="1" dirty="0" smtClean="0">
                <a:latin typeface="Dosis Light"/>
              </a:rPr>
              <a:t>Muito obrigado!</a:t>
            </a:r>
            <a:endParaRPr lang="pt-BR" b="1" dirty="0">
              <a:latin typeface="Dosis Light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018" y="2643190"/>
            <a:ext cx="1070981" cy="107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139079"/>
            <a:ext cx="5319713" cy="629104"/>
          </a:xfrm>
        </p:spPr>
        <p:txBody>
          <a:bodyPr/>
          <a:lstStyle/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INTRODUÇÃO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778228" y="1641475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71032" y="163359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78228" y="2259810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73650" y="2237684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78228" y="2857017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71032" y="284776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02395" y="1164491"/>
            <a:ext cx="2719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Objetivos dessa transmissão  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78228" y="344732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73690" y="3454935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04167" y="2400477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 que temos para o futuro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02395" y="1800301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Quais são as novidades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1004167" y="2978241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Perguntas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latin typeface="Dosis" panose="02010303020202060003" pitchFamily="2" charset="0"/>
              </a:rPr>
              <a:t>OBJETIVOS DESTE WEBINAR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0" y="2224127"/>
            <a:ext cx="3510067" cy="2991937"/>
            <a:chOff x="-6885152" y="-3569497"/>
            <a:chExt cx="9504186" cy="7588250"/>
          </a:xfrm>
        </p:grpSpPr>
        <p:grpSp>
          <p:nvGrpSpPr>
            <p:cNvPr id="12" name="Group 11"/>
            <p:cNvGrpSpPr/>
            <p:nvPr/>
          </p:nvGrpSpPr>
          <p:grpSpPr>
            <a:xfrm>
              <a:off x="-6885152" y="-3569497"/>
              <a:ext cx="9504186" cy="7588250"/>
              <a:chOff x="-6520956" y="-5303520"/>
              <a:chExt cx="9504186" cy="7588250"/>
            </a:xfrm>
          </p:grpSpPr>
          <p:pic>
            <p:nvPicPr>
              <p:cNvPr id="14" name="Imagem 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151" r="45858"/>
              <a:stretch/>
            </p:blipFill>
            <p:spPr>
              <a:xfrm>
                <a:off x="-6520956" y="-5303520"/>
                <a:ext cx="9504186" cy="7588250"/>
              </a:xfrm>
              <a:prstGeom prst="rect">
                <a:avLst/>
              </a:prstGeom>
            </p:spPr>
          </p:pic>
          <p:pic>
            <p:nvPicPr>
              <p:cNvPr id="15" name="Imagem 3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3955" r="51827"/>
              <a:stretch/>
            </p:blipFill>
            <p:spPr>
              <a:xfrm>
                <a:off x="-6520956" y="-4236720"/>
                <a:ext cx="8456436" cy="6521450"/>
              </a:xfrm>
              <a:prstGeom prst="rect">
                <a:avLst/>
              </a:prstGeom>
            </p:spPr>
          </p:pic>
        </p:grpSp>
        <p:pic>
          <p:nvPicPr>
            <p:cNvPr id="13" name="Imagem 3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65" t="26045" r="52044" b="18971"/>
            <a:stretch/>
          </p:blipFill>
          <p:spPr>
            <a:xfrm>
              <a:off x="180634" y="-3569497"/>
              <a:ext cx="2438400" cy="5429250"/>
            </a:xfrm>
            <a:prstGeom prst="rect">
              <a:avLst/>
            </a:prstGeom>
          </p:spPr>
        </p:pic>
      </p:grpSp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056611" y="1866329"/>
            <a:ext cx="4912728" cy="632467"/>
          </a:xfrm>
          <a:prstGeom prst="rect">
            <a:avLst/>
          </a:prstGeom>
        </p:spPr>
      </p:pic>
      <p:sp>
        <p:nvSpPr>
          <p:cNvPr id="16" name="CaixaDeTexto 21"/>
          <p:cNvSpPr txBox="1"/>
          <p:nvPr/>
        </p:nvSpPr>
        <p:spPr>
          <a:xfrm>
            <a:off x="4200691" y="2037638"/>
            <a:ext cx="4665907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 smtClean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Apresentar as novidades do Linx Microvix</a:t>
            </a: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056611" y="2680997"/>
            <a:ext cx="4912728" cy="632467"/>
          </a:xfrm>
          <a:prstGeom prst="rect">
            <a:avLst/>
          </a:prstGeom>
        </p:spPr>
      </p:pic>
      <p:sp>
        <p:nvSpPr>
          <p:cNvPr id="20" name="CaixaDeTexto 21"/>
          <p:cNvSpPr txBox="1"/>
          <p:nvPr/>
        </p:nvSpPr>
        <p:spPr>
          <a:xfrm>
            <a:off x="4200691" y="2852306"/>
            <a:ext cx="4855121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Falar </a:t>
            </a:r>
            <a:r>
              <a:rPr lang="pt-BR" b="1" dirty="0" smtClean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sobre </a:t>
            </a:r>
            <a:r>
              <a:rPr lang="pt-BR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os projetos </a:t>
            </a:r>
            <a:r>
              <a:rPr lang="pt-BR" b="1" dirty="0" smtClean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futuros</a:t>
            </a:r>
            <a:endParaRPr lang="pt-BR" b="1" dirty="0">
              <a:solidFill>
                <a:schemeClr val="bg1"/>
              </a:solidFill>
              <a:latin typeface="Dosis" panose="02010303020202060003" pitchFamily="2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latin typeface="Dosis" panose="02010303020202060003" pitchFamily="2" charset="0"/>
              </a:rPr>
              <a:t>QUAIS SÃO AS NOVIDADES</a:t>
            </a:r>
            <a:endParaRPr lang="pt-BR" sz="3300" b="1" dirty="0">
              <a:latin typeface="Dosis" panose="02010303020202060003" pitchFamily="2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611" y="1193687"/>
            <a:ext cx="2794535" cy="1716904"/>
          </a:xfrm>
          <a:prstGeom prst="rect">
            <a:avLst/>
          </a:prstGeom>
        </p:spPr>
      </p:pic>
      <p:sp>
        <p:nvSpPr>
          <p:cNvPr id="9" name="object 18"/>
          <p:cNvSpPr/>
          <p:nvPr/>
        </p:nvSpPr>
        <p:spPr>
          <a:xfrm>
            <a:off x="143837" y="1544047"/>
            <a:ext cx="4278534" cy="55568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151467" y="1671847"/>
            <a:ext cx="309633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  <a:spcAft>
                <a:spcPts val="900"/>
              </a:spcAft>
            </a:pPr>
            <a:r>
              <a:rPr lang="pt-BR" sz="1500" b="1" dirty="0" smtClean="0">
                <a:solidFill>
                  <a:schemeClr val="bg1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Recomendação Tributária</a:t>
            </a:r>
            <a:endParaRPr lang="pt-BR" sz="1500" dirty="0">
              <a:solidFill>
                <a:schemeClr val="bg1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10" name="Picture 4" descr="Linx_Institucional_Numeros_Presenc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2" r="45000" b="69293"/>
          <a:stretch/>
        </p:blipFill>
        <p:spPr>
          <a:xfrm>
            <a:off x="221839" y="953457"/>
            <a:ext cx="832811" cy="1361152"/>
          </a:xfrm>
          <a:prstGeom prst="rect">
            <a:avLst/>
          </a:prstGeom>
        </p:spPr>
      </p:pic>
      <p:sp>
        <p:nvSpPr>
          <p:cNvPr id="13" name="object 18"/>
          <p:cNvSpPr/>
          <p:nvPr/>
        </p:nvSpPr>
        <p:spPr>
          <a:xfrm>
            <a:off x="143837" y="2482709"/>
            <a:ext cx="4278533" cy="555682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1151467" y="2610509"/>
            <a:ext cx="309633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  <a:spcAft>
                <a:spcPts val="900"/>
              </a:spcAft>
            </a:pPr>
            <a:r>
              <a:rPr lang="pt-BR" sz="1500" b="1" dirty="0" smtClean="0">
                <a:solidFill>
                  <a:schemeClr val="bg1"/>
                </a:solidFill>
                <a:latin typeface="Neo Sans Pro" panose="020B050403050404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Homologação Chrome</a:t>
            </a:r>
            <a:endParaRPr lang="pt-BR" sz="1500" dirty="0">
              <a:solidFill>
                <a:schemeClr val="bg1"/>
              </a:solidFill>
              <a:latin typeface="Neo Sans Pro" panose="020B050403050404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15" name="Picture 4" descr="Linx_Institucional_Numeros_Presenc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2" r="45000" b="69293"/>
          <a:stretch/>
        </p:blipFill>
        <p:spPr>
          <a:xfrm>
            <a:off x="221839" y="1912999"/>
            <a:ext cx="832811" cy="136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7256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RECOMENDAÇÃO TRIBUTÁRIA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5" name="Conector reto 14"/>
          <p:cNvCxnSpPr/>
          <p:nvPr/>
        </p:nvCxnSpPr>
        <p:spPr>
          <a:xfrm>
            <a:off x="641021" y="2269307"/>
            <a:ext cx="5244390" cy="0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5945446" y="2204874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03648" y="1508824"/>
            <a:ext cx="52505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>
                <a:solidFill>
                  <a:schemeClr val="bg2">
                    <a:lumMod val="75000"/>
                  </a:schemeClr>
                </a:solidFill>
                <a:latin typeface="Dosis"/>
              </a:rPr>
              <a:t>Solução fiscal de monitoramento e atualização automatizada das classificações tributárias de itens (Produtos).</a:t>
            </a:r>
            <a:endParaRPr lang="pt-BR" sz="1400" b="1" i="0" dirty="0">
              <a:solidFill>
                <a:schemeClr val="bg2">
                  <a:lumMod val="75000"/>
                </a:schemeClr>
              </a:solidFill>
              <a:effectLst/>
              <a:latin typeface="Dosis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709966" y="2388404"/>
            <a:ext cx="5235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>
                <a:solidFill>
                  <a:schemeClr val="bg2">
                    <a:lumMod val="75000"/>
                  </a:schemeClr>
                </a:solidFill>
                <a:latin typeface="Dosis"/>
              </a:rPr>
              <a:t>Realiza integrações diariamente, atualizações cadastrais e configurações fiscais em conformidade com a legislação vigente.</a:t>
            </a:r>
          </a:p>
        </p:txBody>
      </p:sp>
      <p:cxnSp>
        <p:nvCxnSpPr>
          <p:cNvPr id="19" name="Conector reto 18"/>
          <p:cNvCxnSpPr/>
          <p:nvPr/>
        </p:nvCxnSpPr>
        <p:spPr>
          <a:xfrm>
            <a:off x="649795" y="4084828"/>
            <a:ext cx="5235616" cy="0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5948045" y="4051229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655970" y="3191152"/>
            <a:ext cx="5229441" cy="0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Elipse 22"/>
          <p:cNvSpPr/>
          <p:nvPr/>
        </p:nvSpPr>
        <p:spPr>
          <a:xfrm>
            <a:off x="5954220" y="314727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1" name="Retângulo 50"/>
          <p:cNvSpPr/>
          <p:nvPr/>
        </p:nvSpPr>
        <p:spPr>
          <a:xfrm>
            <a:off x="766874" y="3226797"/>
            <a:ext cx="5389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>
                <a:solidFill>
                  <a:schemeClr val="bg2">
                    <a:lumMod val="75000"/>
                  </a:schemeClr>
                </a:solidFill>
                <a:latin typeface="Dosis"/>
              </a:rPr>
              <a:t>Resguarde sua classificação tributária com especialistas e foque seus esforços no que realmente importa: o crescimento do SEU NEGÓCIO!</a:t>
            </a:r>
          </a:p>
        </p:txBody>
      </p:sp>
      <p:pic>
        <p:nvPicPr>
          <p:cNvPr id="57" name="Imagem 5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4" t="12965"/>
          <a:stretch/>
        </p:blipFill>
        <p:spPr>
          <a:xfrm>
            <a:off x="6017446" y="1557087"/>
            <a:ext cx="3176751" cy="3132036"/>
          </a:xfrm>
          <a:prstGeom prst="rect">
            <a:avLst/>
          </a:prstGeom>
        </p:spPr>
      </p:pic>
      <p:pic>
        <p:nvPicPr>
          <p:cNvPr id="55" name="Imagem 5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16" t="34341"/>
          <a:stretch/>
        </p:blipFill>
        <p:spPr>
          <a:xfrm>
            <a:off x="6467623" y="2487213"/>
            <a:ext cx="2726574" cy="2180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9550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0" r="38203"/>
          <a:stretch/>
        </p:blipFill>
        <p:spPr>
          <a:xfrm rot="21350379">
            <a:off x="0" y="54409"/>
            <a:ext cx="5000625" cy="514478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tângulo 8"/>
          <p:cNvSpPr/>
          <p:nvPr/>
        </p:nvSpPr>
        <p:spPr>
          <a:xfrm>
            <a:off x="4123359" y="786789"/>
            <a:ext cx="1949573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PARCEIRO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28" b="31305"/>
          <a:stretch/>
        </p:blipFill>
        <p:spPr>
          <a:xfrm>
            <a:off x="1" y="1"/>
            <a:ext cx="4123358" cy="5253605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63" r="78135" b="39452"/>
          <a:stretch/>
        </p:blipFill>
        <p:spPr>
          <a:xfrm>
            <a:off x="28950" y="2005855"/>
            <a:ext cx="2937133" cy="2560965"/>
          </a:xfrm>
          <a:prstGeom prst="rect">
            <a:avLst/>
          </a:prstGeom>
        </p:spPr>
      </p:pic>
      <p:sp>
        <p:nvSpPr>
          <p:cNvPr id="21" name="Retângulo 20"/>
          <p:cNvSpPr/>
          <p:nvPr/>
        </p:nvSpPr>
        <p:spPr>
          <a:xfrm>
            <a:off x="4101018" y="1357051"/>
            <a:ext cx="3978974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300" b="1" dirty="0" smtClean="0">
                <a:solidFill>
                  <a:srgbClr val="FFC00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ESPECIALISTA FISCAL</a:t>
            </a:r>
            <a:endParaRPr lang="pt-BR" sz="3300" b="1" dirty="0">
              <a:solidFill>
                <a:srgbClr val="FFC000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2995031" y="3868264"/>
            <a:ext cx="551542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350" b="1" dirty="0">
                <a:solidFill>
                  <a:schemeClr val="bg1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Realização de testes de operação junto ao analista ainda em tempo de projeto;</a:t>
            </a:r>
          </a:p>
        </p:txBody>
      </p:sp>
      <p:pic>
        <p:nvPicPr>
          <p:cNvPr id="26" name="Picture 2" descr="38499e8b-5d30-4158-b29b-860dea98e069@lamprd8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058" y="104208"/>
            <a:ext cx="1806719" cy="592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ângulo 2"/>
          <p:cNvSpPr/>
          <p:nvPr/>
        </p:nvSpPr>
        <p:spPr>
          <a:xfrm>
            <a:off x="4101018" y="2316733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pt-BR" sz="1650" dirty="0">
                <a:solidFill>
                  <a:srgbClr val="000000">
                    <a:lumMod val="65000"/>
                    <a:lumOff val="35000"/>
                  </a:srgbClr>
                </a:solidFill>
                <a:latin typeface="Dosis" panose="020103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Responsável pelo monitoramento e atualização fiscal da solução, a </a:t>
            </a:r>
            <a:r>
              <a:rPr lang="pt-BR" sz="1650" b="1" dirty="0" err="1">
                <a:solidFill>
                  <a:srgbClr val="000000">
                    <a:lumMod val="65000"/>
                    <a:lumOff val="35000"/>
                  </a:srgbClr>
                </a:solidFill>
                <a:latin typeface="Dosis" panose="020103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IMendes</a:t>
            </a:r>
            <a:r>
              <a:rPr lang="pt-BR" sz="1650" dirty="0">
                <a:solidFill>
                  <a:srgbClr val="000000">
                    <a:lumMod val="65000"/>
                    <a:lumOff val="35000"/>
                  </a:srgbClr>
                </a:solidFill>
                <a:latin typeface="Dosis" panose="020103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é pioneira na Classificação Tributária e a única empresa do segmento que atua nos 27 estados. </a:t>
            </a:r>
          </a:p>
          <a:p>
            <a:pPr algn="just"/>
            <a:endParaRPr lang="pt-BR" sz="1650" dirty="0">
              <a:solidFill>
                <a:srgbClr val="000000">
                  <a:lumMod val="65000"/>
                  <a:lumOff val="35000"/>
                </a:srgbClr>
              </a:solidFill>
              <a:latin typeface="Dosis" panose="020103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pt-BR" sz="1650" dirty="0">
                <a:solidFill>
                  <a:srgbClr val="000000">
                    <a:lumMod val="65000"/>
                    <a:lumOff val="35000"/>
                  </a:srgbClr>
                </a:solidFill>
                <a:latin typeface="Dosis" panose="020103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Protegida por processos internos, ética e seguro de responsabilidade civil.</a:t>
            </a:r>
          </a:p>
          <a:p>
            <a:pPr algn="just"/>
            <a:endParaRPr lang="pt-BR" sz="1650" dirty="0">
              <a:solidFill>
                <a:srgbClr val="000000">
                  <a:lumMod val="65000"/>
                  <a:lumOff val="35000"/>
                </a:srgbClr>
              </a:solidFill>
              <a:latin typeface="Dosis" panose="020103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5377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74824"/>
            <a:ext cx="3236623" cy="1815480"/>
          </a:xfrm>
        </p:spPr>
        <p:txBody>
          <a:bodyPr/>
          <a:lstStyle/>
          <a:p>
            <a:r>
              <a:rPr lang="en-US" sz="3300" b="1" dirty="0" smtClean="0">
                <a:solidFill>
                  <a:srgbClr val="EEECE1"/>
                </a:solidFill>
                <a:latin typeface="Dosis" panose="02010503020202060003" pitchFamily="2" charset="0"/>
              </a:rPr>
              <a:t>DIFERENCIAIS DA SOLUÇÃO</a:t>
            </a:r>
            <a:endParaRPr lang="en-US" sz="3300" b="1" dirty="0">
              <a:solidFill>
                <a:srgbClr val="EEECE1"/>
              </a:solidFill>
              <a:latin typeface="Dosis" panose="02010503020202060003" pitchFamily="2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2645746" y="-1069511"/>
            <a:ext cx="1544867" cy="1965340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aixaDeTexto 6"/>
          <p:cNvSpPr txBox="1"/>
          <p:nvPr/>
        </p:nvSpPr>
        <p:spPr>
          <a:xfrm>
            <a:off x="5047864" y="432458"/>
            <a:ext cx="4015247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50" dirty="0">
                <a:solidFill>
                  <a:schemeClr val="bg1"/>
                </a:solidFill>
                <a:latin typeface="Neo Sans Pro"/>
                <a:ea typeface="Verdana" pitchFamily="34" charset="0"/>
                <a:cs typeface="Neo Sans Pro"/>
              </a:rPr>
              <a:t>Tecnologia:</a:t>
            </a:r>
          </a:p>
          <a:p>
            <a:endParaRPr lang="pt-BR" sz="1350" dirty="0">
              <a:solidFill>
                <a:schemeClr val="bg1"/>
              </a:solidFill>
              <a:latin typeface="Neo Sans Pro"/>
              <a:ea typeface="Verdana" pitchFamily="34" charset="0"/>
              <a:cs typeface="Neo Sans Pro Light"/>
            </a:endParaRPr>
          </a:p>
          <a:p>
            <a:pPr>
              <a:lnSpc>
                <a:spcPct val="150000"/>
              </a:lnSpc>
            </a:pPr>
            <a:r>
              <a:rPr lang="pt-BR" sz="1200" dirty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- Solução totalmente </a:t>
            </a:r>
            <a:r>
              <a:rPr lang="pt-BR" sz="1200" dirty="0" err="1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cloud</a:t>
            </a:r>
            <a:r>
              <a:rPr lang="pt-BR" sz="1200" dirty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pt-BR" sz="1200" dirty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- Integração nativa com o Linx Microvix</a:t>
            </a:r>
          </a:p>
          <a:p>
            <a:endParaRPr lang="pt-BR" sz="750" dirty="0">
              <a:solidFill>
                <a:schemeClr val="bg1"/>
              </a:solidFill>
              <a:latin typeface="Neo Sans Pro Light"/>
              <a:ea typeface="Verdana" pitchFamily="34" charset="0"/>
              <a:cs typeface="Neo Sans Pro Light"/>
            </a:endParaRPr>
          </a:p>
        </p:txBody>
      </p:sp>
      <p:sp>
        <p:nvSpPr>
          <p:cNvPr id="10" name="CaixaDeTexto 6"/>
          <p:cNvSpPr txBox="1"/>
          <p:nvPr/>
        </p:nvSpPr>
        <p:spPr>
          <a:xfrm>
            <a:off x="5058839" y="3718741"/>
            <a:ext cx="3508883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50" dirty="0">
                <a:solidFill>
                  <a:schemeClr val="bg1"/>
                </a:solidFill>
                <a:latin typeface="Neo Sans Pro"/>
                <a:ea typeface="Verdana" pitchFamily="34" charset="0"/>
                <a:cs typeface="Neo Sans Pro"/>
              </a:rPr>
              <a:t>Escopo:</a:t>
            </a:r>
          </a:p>
          <a:p>
            <a:endParaRPr lang="pt-BR" sz="1350" dirty="0">
              <a:solidFill>
                <a:schemeClr val="bg1"/>
              </a:solidFill>
              <a:latin typeface="Neo Sans Pro"/>
              <a:ea typeface="Verdana" pitchFamily="34" charset="0"/>
              <a:cs typeface="Neo Sans Pro Light"/>
            </a:endParaRPr>
          </a:p>
          <a:p>
            <a:pPr>
              <a:lnSpc>
                <a:spcPct val="150000"/>
              </a:lnSpc>
            </a:pPr>
            <a:r>
              <a:rPr lang="pt-BR" sz="1200" dirty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- Solução fiscal especializada no varejo brasileiro.</a:t>
            </a:r>
          </a:p>
          <a:p>
            <a:pPr>
              <a:lnSpc>
                <a:spcPct val="150000"/>
              </a:lnSpc>
            </a:pPr>
            <a:r>
              <a:rPr lang="pt-BR" sz="1200" dirty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- Escopo de atuação fiscal nos 27 estados.</a:t>
            </a:r>
            <a:endParaRPr lang="pt-BR" sz="1350" dirty="0">
              <a:solidFill>
                <a:schemeClr val="bg1"/>
              </a:solidFill>
              <a:latin typeface="Neo Sans Pro"/>
              <a:ea typeface="Verdana" pitchFamily="34" charset="0"/>
              <a:cs typeface="Neo Sans Pro Light"/>
            </a:endParaRPr>
          </a:p>
          <a:p>
            <a:endParaRPr lang="pt-BR" sz="750" dirty="0">
              <a:solidFill>
                <a:schemeClr val="bg1"/>
              </a:solidFill>
              <a:latin typeface="Neo Sans Pro Light"/>
              <a:ea typeface="Verdana" pitchFamily="34" charset="0"/>
              <a:cs typeface="Neo Sans Pro Light"/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3874" y="1626708"/>
            <a:ext cx="1207112" cy="1193396"/>
          </a:xfrm>
          <a:prstGeom prst="rect">
            <a:avLst/>
          </a:prstGeom>
        </p:spPr>
      </p:pic>
      <p:sp>
        <p:nvSpPr>
          <p:cNvPr id="12" name="CaixaDeTexto 6"/>
          <p:cNvSpPr txBox="1"/>
          <p:nvPr/>
        </p:nvSpPr>
        <p:spPr>
          <a:xfrm>
            <a:off x="5075442" y="1990304"/>
            <a:ext cx="398766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50" dirty="0">
                <a:solidFill>
                  <a:schemeClr val="bg1"/>
                </a:solidFill>
                <a:latin typeface="Neo Sans Pro"/>
                <a:ea typeface="Verdana" pitchFamily="34" charset="0"/>
                <a:cs typeface="Neo Sans Pro"/>
              </a:rPr>
              <a:t>Gestão e Segurança:</a:t>
            </a:r>
          </a:p>
          <a:p>
            <a:endParaRPr lang="pt-BR" sz="1350" dirty="0">
              <a:solidFill>
                <a:schemeClr val="bg1"/>
              </a:solidFill>
              <a:latin typeface="Neo Sans Pro"/>
              <a:ea typeface="Verdana" pitchFamily="34" charset="0"/>
              <a:cs typeface="Neo Sans Pro Light"/>
            </a:endParaRPr>
          </a:p>
          <a:p>
            <a:pPr>
              <a:lnSpc>
                <a:spcPct val="150000"/>
              </a:lnSpc>
            </a:pPr>
            <a:r>
              <a:rPr lang="pt-BR" sz="1200" dirty="0">
                <a:solidFill>
                  <a:schemeClr val="bg1"/>
                </a:solidFill>
                <a:latin typeface="Neo Sans Pro" panose="020B0504030504040204" pitchFamily="34" charset="0"/>
                <a:ea typeface="Verdana" pitchFamily="34" charset="0"/>
                <a:cs typeface="Neo Sans Pro Light"/>
              </a:rPr>
              <a:t>- Seguro de responsabilidade civil</a:t>
            </a:r>
          </a:p>
          <a:p>
            <a:pPr>
              <a:lnSpc>
                <a:spcPct val="150000"/>
              </a:lnSpc>
            </a:pPr>
            <a:r>
              <a:rPr lang="pt-BR" sz="1200" dirty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- Agilidade nos cadastros de configurações tributárias</a:t>
            </a:r>
          </a:p>
          <a:p>
            <a:pPr>
              <a:lnSpc>
                <a:spcPct val="150000"/>
              </a:lnSpc>
            </a:pPr>
            <a:r>
              <a:rPr lang="pt-BR" sz="1200" dirty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- Controle das aprovações recomendadas</a:t>
            </a:r>
            <a:endParaRPr lang="pt-BR" sz="1200" dirty="0">
              <a:solidFill>
                <a:schemeClr val="bg1"/>
              </a:solidFill>
              <a:latin typeface="Neo Sans Pro" panose="020B0504030504040204" pitchFamily="34" charset="0"/>
              <a:ea typeface="Verdana" pitchFamily="34" charset="0"/>
              <a:cs typeface="Neo Sans Pro Light"/>
            </a:endParaRPr>
          </a:p>
        </p:txBody>
      </p:sp>
      <p:sp>
        <p:nvSpPr>
          <p:cNvPr id="19" name="object 23"/>
          <p:cNvSpPr/>
          <p:nvPr/>
        </p:nvSpPr>
        <p:spPr>
          <a:xfrm>
            <a:off x="0" y="2166653"/>
            <a:ext cx="3713871" cy="2986645"/>
          </a:xfrm>
          <a:prstGeom prst="rect">
            <a:avLst/>
          </a:prstGeom>
          <a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 t="2" b="-38551"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350"/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34" t="33243"/>
          <a:stretch/>
        </p:blipFill>
        <p:spPr>
          <a:xfrm flipH="1">
            <a:off x="-8041" y="2078230"/>
            <a:ext cx="4556716" cy="3077737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7939" y="3652941"/>
            <a:ext cx="688405" cy="688405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97939" y="298351"/>
            <a:ext cx="598984" cy="49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32086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upo 87"/>
          <p:cNvGrpSpPr/>
          <p:nvPr/>
        </p:nvGrpSpPr>
        <p:grpSpPr>
          <a:xfrm>
            <a:off x="3597162" y="2166206"/>
            <a:ext cx="1862757" cy="1779230"/>
            <a:chOff x="4296444" y="2607782"/>
            <a:chExt cx="2483676" cy="2372306"/>
          </a:xfrm>
        </p:grpSpPr>
        <p:pic>
          <p:nvPicPr>
            <p:cNvPr id="89" name="Picture 4" descr="https://conceptdraw.com/a2323c3/p1/preview/640/pict--page-.png--diagram-flowchart-exampl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5238" y="2607782"/>
              <a:ext cx="2120417" cy="2156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0" name="Espaço Reservado para Conteúdo 2"/>
            <p:cNvSpPr txBox="1">
              <a:spLocks/>
            </p:cNvSpPr>
            <p:nvPr/>
          </p:nvSpPr>
          <p:spPr>
            <a:xfrm>
              <a:off x="4296444" y="4480208"/>
              <a:ext cx="2483676" cy="49988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pt-BR" sz="900" b="1" dirty="0" err="1">
                  <a:solidFill>
                    <a:srgbClr val="FFC000"/>
                  </a:solidFill>
                  <a:latin typeface="Neo Sans Pro" panose="020B05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IMendes</a:t>
              </a:r>
              <a:endParaRPr lang="pt-BR" sz="900" b="1" dirty="0">
                <a:solidFill>
                  <a:srgbClr val="FFC00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165491" y="-147004"/>
            <a:ext cx="4978510" cy="1809398"/>
          </a:xfrm>
          <a:prstGeom prst="rect">
            <a:avLst/>
          </a:prstGeom>
        </p:spPr>
      </p:pic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92533" y="877218"/>
            <a:ext cx="4271402" cy="768737"/>
          </a:xfrm>
        </p:spPr>
        <p:txBody>
          <a:bodyPr anchor="t"/>
          <a:lstStyle/>
          <a:p>
            <a:r>
              <a:rPr lang="pt-BR" sz="1650" b="1" dirty="0">
                <a:solidFill>
                  <a:srgbClr val="FFC000"/>
                </a:solidFill>
                <a:latin typeface="Dosis" panose="02010503020202060003" pitchFamily="2" charset="0"/>
              </a:rPr>
              <a:t>(1) ENVIO AUTOMÁTICO DOS DADOS FISCAIS PARA A SOLUÇÃO PARCEIRA</a:t>
            </a:r>
          </a:p>
        </p:txBody>
      </p:sp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179062" y="92053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189527" y="251774"/>
            <a:ext cx="4005037" cy="404118"/>
          </a:xfrm>
          <a:prstGeom prst="rect">
            <a:avLst/>
          </a:prstGeom>
        </p:spPr>
        <p:txBody>
          <a:bodyPr vert="horz" wrap="squar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>
                <a:solidFill>
                  <a:srgbClr val="7030A0"/>
                </a:solidFill>
                <a:latin typeface="Dosis" panose="02010503020202060003" pitchFamily="2" charset="0"/>
              </a:rPr>
              <a:t>FLUXO DA SOLUÇÃO</a:t>
            </a: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5"/>
          <a:srcRect l="49875" t="5823" b="52037"/>
          <a:stretch/>
        </p:blipFill>
        <p:spPr>
          <a:xfrm flipH="1">
            <a:off x="2826693" y="11609"/>
            <a:ext cx="3285414" cy="1484682"/>
          </a:xfrm>
          <a:prstGeom prst="rect">
            <a:avLst/>
          </a:prstGeom>
        </p:spPr>
      </p:pic>
      <p:sp>
        <p:nvSpPr>
          <p:cNvPr id="81" name="Espaço Reservado para Conteúdo 2"/>
          <p:cNvSpPr txBox="1">
            <a:spLocks/>
          </p:cNvSpPr>
          <p:nvPr/>
        </p:nvSpPr>
        <p:spPr>
          <a:xfrm>
            <a:off x="96392" y="3737674"/>
            <a:ext cx="1862757" cy="3749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90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Linx </a:t>
            </a:r>
            <a:r>
              <a:rPr lang="pt-BR" sz="900" b="1" dirty="0" err="1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Microvix</a:t>
            </a:r>
            <a:endParaRPr lang="pt-BR" sz="90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3" name="Espaço Reservado para Conteúdo 2"/>
          <p:cNvSpPr txBox="1">
            <a:spLocks/>
          </p:cNvSpPr>
          <p:nvPr/>
        </p:nvSpPr>
        <p:spPr>
          <a:xfrm>
            <a:off x="2236070" y="2581154"/>
            <a:ext cx="1333036" cy="319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buNone/>
              <a:defRPr/>
            </a:pPr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Dados Fiscais:</a:t>
            </a:r>
          </a:p>
        </p:txBody>
      </p:sp>
      <p:pic>
        <p:nvPicPr>
          <p:cNvPr id="85" name="Picture 6" descr="http://1mlzay48e8rxm0hetrwk7qcee.wpengine.netdna-cdn.com/assets/compatibility-computer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1"/>
          <a:stretch/>
        </p:blipFill>
        <p:spPr bwMode="auto">
          <a:xfrm>
            <a:off x="263174" y="2370201"/>
            <a:ext cx="1595858" cy="137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2" descr="38499e8b-5d30-4158-b29b-860dea98e069@lamprd80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562"/>
          <a:stretch/>
        </p:blipFill>
        <p:spPr bwMode="auto">
          <a:xfrm>
            <a:off x="4163461" y="2581154"/>
            <a:ext cx="567992" cy="592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Triângulo isósceles 90"/>
          <p:cNvSpPr/>
          <p:nvPr/>
        </p:nvSpPr>
        <p:spPr>
          <a:xfrm rot="5400000">
            <a:off x="3646162" y="2948159"/>
            <a:ext cx="81000" cy="81000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cxnSp>
        <p:nvCxnSpPr>
          <p:cNvPr id="92" name="Conector reto 91"/>
          <p:cNvCxnSpPr/>
          <p:nvPr/>
        </p:nvCxnSpPr>
        <p:spPr>
          <a:xfrm flipH="1" flipV="1">
            <a:off x="2039267" y="2976509"/>
            <a:ext cx="1625299" cy="3247"/>
          </a:xfrm>
          <a:prstGeom prst="line">
            <a:avLst/>
          </a:prstGeom>
          <a:ln w="1905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4" name="Imagem 93"/>
          <p:cNvPicPr>
            <a:picLocks noChangeAspect="1"/>
          </p:cNvPicPr>
          <p:nvPr/>
        </p:nvPicPr>
        <p:blipFill rotWithShape="1">
          <a:blip r:embed="rId8"/>
          <a:srcRect r="16272" b="13267"/>
          <a:stretch/>
        </p:blipFill>
        <p:spPr>
          <a:xfrm>
            <a:off x="453505" y="2485922"/>
            <a:ext cx="1215195" cy="746340"/>
          </a:xfrm>
          <a:prstGeom prst="rect">
            <a:avLst/>
          </a:prstGeom>
        </p:spPr>
      </p:pic>
      <p:sp>
        <p:nvSpPr>
          <p:cNvPr id="98" name="Espaço Reservado para Conteúdo 2"/>
          <p:cNvSpPr txBox="1">
            <a:spLocks/>
          </p:cNvSpPr>
          <p:nvPr/>
        </p:nvSpPr>
        <p:spPr>
          <a:xfrm>
            <a:off x="5859188" y="1638688"/>
            <a:ext cx="3092910" cy="2875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105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PROCESSO DE RECOMENDAÇÃO TRIBUTÁRIA:</a:t>
            </a:r>
          </a:p>
          <a:p>
            <a:pPr marL="0" indent="0">
              <a:buNone/>
            </a:pPr>
            <a:endParaRPr lang="pt-BR" sz="1050" b="1" dirty="0">
              <a:solidFill>
                <a:srgbClr val="FF000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1050" b="1" dirty="0" smtClean="0">
                <a:solidFill>
                  <a:srgbClr val="FF000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pt-BR" sz="1050" b="1" dirty="0">
                <a:solidFill>
                  <a:srgbClr val="FF000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1) Envio automático dos dados fiscais para a solução parceira </a:t>
            </a:r>
          </a:p>
          <a:p>
            <a:pPr marL="0" indent="0">
              <a:buNone/>
            </a:pPr>
            <a:endParaRPr lang="pt-BR" sz="1050" b="1" dirty="0">
              <a:solidFill>
                <a:srgbClr val="FF000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pt-BR" sz="1050" b="1" dirty="0">
              <a:solidFill>
                <a:schemeClr val="bg1">
                  <a:lumMod val="65000"/>
                </a:schemeClr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105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(2) Processo de análise e classificação fiscal dos itens</a:t>
            </a:r>
          </a:p>
          <a:p>
            <a:pPr marL="0" indent="0">
              <a:buNone/>
            </a:pPr>
            <a:endParaRPr lang="pt-BR" sz="105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pt-BR" sz="105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105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(3) Recomendação Tributária</a:t>
            </a:r>
          </a:p>
          <a:p>
            <a:pPr marL="0" indent="0">
              <a:buNone/>
            </a:pPr>
            <a:endParaRPr lang="pt-BR" sz="105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pt-BR" sz="105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105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(4) Atualização automática dos cadastros e configurações fiscais </a:t>
            </a:r>
          </a:p>
          <a:p>
            <a:pPr marL="0" indent="0">
              <a:buNone/>
            </a:pPr>
            <a:endParaRPr lang="pt-BR" sz="1050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9" name="Retângulo 98"/>
          <p:cNvSpPr/>
          <p:nvPr/>
        </p:nvSpPr>
        <p:spPr>
          <a:xfrm>
            <a:off x="5753805" y="1579559"/>
            <a:ext cx="3274028" cy="3161060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0" name="Espaço Reservado para Conteúdo 2"/>
          <p:cNvSpPr txBox="1">
            <a:spLocks/>
          </p:cNvSpPr>
          <p:nvPr/>
        </p:nvSpPr>
        <p:spPr>
          <a:xfrm>
            <a:off x="2223084" y="3131885"/>
            <a:ext cx="1613917" cy="980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Empresa </a:t>
            </a:r>
          </a:p>
          <a:p>
            <a:pPr marL="0" indent="0">
              <a:buNone/>
            </a:pPr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Natureza de Operação </a:t>
            </a:r>
          </a:p>
          <a:p>
            <a:pPr marL="0" indent="0">
              <a:buNone/>
            </a:pPr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Classe Fiscal </a:t>
            </a:r>
          </a:p>
          <a:p>
            <a:pPr marL="0" indent="0">
              <a:buNone/>
            </a:pPr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Produtos </a:t>
            </a:r>
          </a:p>
          <a:p>
            <a:pPr marL="0" indent="0">
              <a:buNone/>
            </a:pPr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Cadastros Auxiliares</a:t>
            </a:r>
          </a:p>
        </p:txBody>
      </p:sp>
    </p:spTree>
    <p:extLst>
      <p:ext uri="{BB962C8B-B14F-4D97-AF65-F5344CB8AC3E}">
        <p14:creationId xmlns:p14="http://schemas.microsoft.com/office/powerpoint/2010/main" val="1252069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165491" y="-147004"/>
            <a:ext cx="4978510" cy="1809398"/>
          </a:xfrm>
          <a:prstGeom prst="rect">
            <a:avLst/>
          </a:prstGeom>
        </p:spPr>
      </p:pic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92533" y="877218"/>
            <a:ext cx="4271402" cy="768737"/>
          </a:xfrm>
        </p:spPr>
        <p:txBody>
          <a:bodyPr anchor="t"/>
          <a:lstStyle/>
          <a:p>
            <a:r>
              <a:rPr lang="pt-BR" sz="1650" b="1" dirty="0">
                <a:solidFill>
                  <a:srgbClr val="FFC000"/>
                </a:solidFill>
                <a:latin typeface="Dosis" panose="02010503020202060003" pitchFamily="2" charset="0"/>
              </a:rPr>
              <a:t>(2) PROCESSO DE ANÁLISE E CLASSIFICAÇÃO FISCAL DOS ITENS</a:t>
            </a:r>
          </a:p>
        </p:txBody>
      </p:sp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179062" y="92053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5" name="Título 1"/>
          <p:cNvSpPr txBox="1">
            <a:spLocks/>
          </p:cNvSpPr>
          <p:nvPr/>
        </p:nvSpPr>
        <p:spPr>
          <a:xfrm>
            <a:off x="301654" y="273923"/>
            <a:ext cx="3754716" cy="404118"/>
          </a:xfrm>
          <a:prstGeom prst="rect">
            <a:avLst/>
          </a:prstGeom>
        </p:spPr>
        <p:txBody>
          <a:bodyPr vert="horz" wrap="non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>
              <a:lnSpc>
                <a:spcPct val="85000"/>
              </a:lnSpc>
              <a:spcBef>
                <a:spcPts val="312"/>
              </a:spcBef>
            </a:pPr>
            <a:r>
              <a:rPr lang="pt-BR" sz="2800" b="1" dirty="0">
                <a:solidFill>
                  <a:srgbClr val="7030A0"/>
                </a:solidFill>
                <a:latin typeface="Dosis" panose="02010503020202060003" pitchFamily="2" charset="0"/>
              </a:rPr>
              <a:t>FLUXO DA SOLUÇÃO</a:t>
            </a: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26693" y="11609"/>
            <a:ext cx="3285414" cy="1484682"/>
          </a:xfrm>
          <a:prstGeom prst="rect">
            <a:avLst/>
          </a:prstGeom>
        </p:spPr>
      </p:pic>
      <p:grpSp>
        <p:nvGrpSpPr>
          <p:cNvPr id="9" name="Grupo 8"/>
          <p:cNvGrpSpPr/>
          <p:nvPr/>
        </p:nvGrpSpPr>
        <p:grpSpPr>
          <a:xfrm>
            <a:off x="773131" y="2237022"/>
            <a:ext cx="1862757" cy="1779230"/>
            <a:chOff x="4296444" y="2607782"/>
            <a:chExt cx="2483676" cy="2372306"/>
          </a:xfrm>
        </p:grpSpPr>
        <p:pic>
          <p:nvPicPr>
            <p:cNvPr id="10" name="Picture 4" descr="https://conceptdraw.com/a2323c3/p1/preview/640/pict--page-.png--diagram-flowchart-example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5238" y="2607782"/>
              <a:ext cx="2120417" cy="2156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Espaço Reservado para Conteúdo 2"/>
            <p:cNvSpPr txBox="1">
              <a:spLocks/>
            </p:cNvSpPr>
            <p:nvPr/>
          </p:nvSpPr>
          <p:spPr>
            <a:xfrm>
              <a:off x="4296444" y="4480208"/>
              <a:ext cx="2483676" cy="49988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pt-BR" sz="900" b="1" dirty="0" err="1">
                  <a:solidFill>
                    <a:srgbClr val="FFC000"/>
                  </a:solidFill>
                  <a:latin typeface="Neo Sans Pro" panose="020B05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IMendes</a:t>
              </a:r>
              <a:endParaRPr lang="pt-BR" sz="900" b="1" dirty="0">
                <a:solidFill>
                  <a:srgbClr val="FFC00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12" name="Picture 2" descr="38499e8b-5d30-4158-b29b-860dea98e069@lamprd80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562"/>
          <a:stretch/>
        </p:blipFill>
        <p:spPr bwMode="auto">
          <a:xfrm>
            <a:off x="1385283" y="2648607"/>
            <a:ext cx="567992" cy="592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aixaDeTexto 16"/>
          <p:cNvSpPr txBox="1"/>
          <p:nvPr/>
        </p:nvSpPr>
        <p:spPr>
          <a:xfrm>
            <a:off x="3880357" y="2644742"/>
            <a:ext cx="12483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</a:rPr>
              <a:t>Base de Classificação tributária</a:t>
            </a:r>
          </a:p>
        </p:txBody>
      </p:sp>
      <p:pic>
        <p:nvPicPr>
          <p:cNvPr id="18" name="Picture 3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383314" y="2573884"/>
            <a:ext cx="457002" cy="487785"/>
          </a:xfrm>
          <a:prstGeom prst="rect">
            <a:avLst/>
          </a:prstGeom>
        </p:spPr>
      </p:pic>
      <p:pic>
        <p:nvPicPr>
          <p:cNvPr id="19" name="Picture 44"/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41124" y="3184145"/>
            <a:ext cx="436988" cy="436988"/>
          </a:xfrm>
          <a:prstGeom prst="rect">
            <a:avLst/>
          </a:prstGeom>
        </p:spPr>
      </p:pic>
      <p:sp>
        <p:nvSpPr>
          <p:cNvPr id="20" name="CaixaDeTexto 19"/>
          <p:cNvSpPr txBox="1"/>
          <p:nvPr/>
        </p:nvSpPr>
        <p:spPr>
          <a:xfrm>
            <a:off x="3846977" y="3264484"/>
            <a:ext cx="119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</a:rPr>
              <a:t>Equipe de especialistas</a:t>
            </a:r>
          </a:p>
        </p:txBody>
      </p:sp>
      <p:cxnSp>
        <p:nvCxnSpPr>
          <p:cNvPr id="23" name="Conector reto 22"/>
          <p:cNvCxnSpPr/>
          <p:nvPr/>
        </p:nvCxnSpPr>
        <p:spPr>
          <a:xfrm flipH="1" flipV="1">
            <a:off x="2431675" y="2906925"/>
            <a:ext cx="744655" cy="958"/>
          </a:xfrm>
          <a:prstGeom prst="line">
            <a:avLst/>
          </a:prstGeom>
          <a:ln w="1905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riângulo isósceles 24"/>
          <p:cNvSpPr/>
          <p:nvPr/>
        </p:nvSpPr>
        <p:spPr>
          <a:xfrm rot="5400000" flipH="1">
            <a:off x="3193961" y="2854259"/>
            <a:ext cx="81000" cy="81000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27" name="Triângulo isósceles 26"/>
          <p:cNvSpPr/>
          <p:nvPr/>
        </p:nvSpPr>
        <p:spPr>
          <a:xfrm rot="16200000">
            <a:off x="2418263" y="2854685"/>
            <a:ext cx="81000" cy="81000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29" name="CaixaDeTexto 28"/>
          <p:cNvSpPr txBox="1"/>
          <p:nvPr/>
        </p:nvSpPr>
        <p:spPr>
          <a:xfrm>
            <a:off x="2293856" y="2374060"/>
            <a:ext cx="1228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</a:rPr>
              <a:t>Monitoramento fiscal</a:t>
            </a:r>
          </a:p>
        </p:txBody>
      </p:sp>
      <p:cxnSp>
        <p:nvCxnSpPr>
          <p:cNvPr id="30" name="Conector reto 29"/>
          <p:cNvCxnSpPr/>
          <p:nvPr/>
        </p:nvCxnSpPr>
        <p:spPr>
          <a:xfrm flipH="1" flipV="1">
            <a:off x="2459348" y="3396147"/>
            <a:ext cx="744655" cy="958"/>
          </a:xfrm>
          <a:prstGeom prst="line">
            <a:avLst/>
          </a:prstGeom>
          <a:ln w="19050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riângulo isósceles 30"/>
          <p:cNvSpPr/>
          <p:nvPr/>
        </p:nvSpPr>
        <p:spPr>
          <a:xfrm rot="5400000" flipH="1">
            <a:off x="3185710" y="3356605"/>
            <a:ext cx="81000" cy="81000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32" name="Triângulo isósceles 31"/>
          <p:cNvSpPr/>
          <p:nvPr/>
        </p:nvSpPr>
        <p:spPr>
          <a:xfrm rot="16200000">
            <a:off x="2410013" y="3357031"/>
            <a:ext cx="81000" cy="81000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sp>
        <p:nvSpPr>
          <p:cNvPr id="33" name="CaixaDeTexto 32"/>
          <p:cNvSpPr txBox="1"/>
          <p:nvPr/>
        </p:nvSpPr>
        <p:spPr>
          <a:xfrm>
            <a:off x="2307890" y="3476721"/>
            <a:ext cx="1228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>
                <a:solidFill>
                  <a:srgbClr val="7030A0"/>
                </a:solidFill>
                <a:latin typeface="Neo Sans Pro" panose="020B0504030504040204" pitchFamily="34" charset="0"/>
              </a:rPr>
              <a:t>Revisão e Classificação fiscal</a:t>
            </a:r>
          </a:p>
        </p:txBody>
      </p:sp>
      <p:sp>
        <p:nvSpPr>
          <p:cNvPr id="26" name="Espaço Reservado para Conteúdo 2"/>
          <p:cNvSpPr txBox="1">
            <a:spLocks/>
          </p:cNvSpPr>
          <p:nvPr/>
        </p:nvSpPr>
        <p:spPr>
          <a:xfrm>
            <a:off x="5859188" y="1638688"/>
            <a:ext cx="3092910" cy="2875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105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PROCESSO DE RECOMENDAÇÃO TRIBUTÁRIA:</a:t>
            </a:r>
          </a:p>
          <a:p>
            <a:pPr marL="0" indent="0">
              <a:buNone/>
            </a:pPr>
            <a:endParaRPr lang="pt-BR" sz="1050" b="1" dirty="0">
              <a:solidFill>
                <a:srgbClr val="FF000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105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 Envio automático dos dados fiscais para a solução parceira </a:t>
            </a:r>
          </a:p>
          <a:p>
            <a:pPr marL="0" indent="0">
              <a:buNone/>
            </a:pPr>
            <a:endParaRPr lang="pt-BR" sz="1050" b="1" dirty="0">
              <a:solidFill>
                <a:srgbClr val="FF000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pt-BR" sz="1050" b="1" dirty="0">
              <a:solidFill>
                <a:schemeClr val="bg1">
                  <a:lumMod val="65000"/>
                </a:schemeClr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1050" b="1" dirty="0">
                <a:solidFill>
                  <a:srgbClr val="FF000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(2) Processo de análise e classificação fiscal dos itens</a:t>
            </a:r>
          </a:p>
          <a:p>
            <a:pPr marL="0" indent="0">
              <a:buNone/>
            </a:pPr>
            <a:endParaRPr lang="pt-BR" sz="105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pt-BR" sz="105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105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(3) Recomendação Tributária</a:t>
            </a:r>
          </a:p>
          <a:p>
            <a:pPr marL="0" indent="0">
              <a:buNone/>
            </a:pPr>
            <a:endParaRPr lang="pt-BR" sz="105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pt-BR" sz="1050" b="1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pt-BR" sz="1050" b="1" dirty="0">
                <a:solidFill>
                  <a:srgbClr val="7030A0"/>
                </a:solidFill>
                <a:latin typeface="Neo Sans Pro" panose="020B05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(4) Atualização automática dos cadastros e configurações fiscais </a:t>
            </a:r>
          </a:p>
          <a:p>
            <a:pPr marL="0" indent="0">
              <a:buNone/>
            </a:pPr>
            <a:endParaRPr lang="pt-BR" sz="1050" dirty="0">
              <a:solidFill>
                <a:srgbClr val="7030A0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Retângulo 27"/>
          <p:cNvSpPr/>
          <p:nvPr/>
        </p:nvSpPr>
        <p:spPr>
          <a:xfrm>
            <a:off x="5753805" y="1579559"/>
            <a:ext cx="3274028" cy="3017380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25611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terms/"/>
    <ds:schemaRef ds:uri="744014f9-b381-4d57-9569-1658a6c28a47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7165</TotalTime>
  <Words>683</Words>
  <Application>Microsoft Office PowerPoint</Application>
  <PresentationFormat>Apresentação na tela (16:9)</PresentationFormat>
  <Paragraphs>152</Paragraphs>
  <Slides>17</Slides>
  <Notes>8</Notes>
  <HiddenSlides>0</HiddenSlides>
  <MMClips>0</MMClips>
  <ScaleCrop>false</ScaleCrop>
  <HeadingPairs>
    <vt:vector size="8" baseType="variant">
      <vt:variant>
        <vt:lpstr>Fontes usadas</vt:lpstr>
      </vt:variant>
      <vt:variant>
        <vt:i4>12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31" baseType="lpstr">
      <vt:lpstr>Arial</vt:lpstr>
      <vt:lpstr>Calibri</vt:lpstr>
      <vt:lpstr>Dosis</vt:lpstr>
      <vt:lpstr>Dosis Bold</vt:lpstr>
      <vt:lpstr>Dosis ExtraLight</vt:lpstr>
      <vt:lpstr>Dosis Light</vt:lpstr>
      <vt:lpstr>Kozuka Gothic Pr6N EL</vt:lpstr>
      <vt:lpstr>Neo Sans Pro</vt:lpstr>
      <vt:lpstr>Neo Sans Pro Light</vt:lpstr>
      <vt:lpstr>Segoe UI</vt:lpstr>
      <vt:lpstr>Tahoma</vt:lpstr>
      <vt:lpstr>Verdana</vt:lpstr>
      <vt:lpstr>Linx.3.0</vt:lpstr>
      <vt:lpstr>Slide do think-cell</vt:lpstr>
      <vt:lpstr>Inovação  Linx Microvix</vt:lpstr>
      <vt:lpstr>INTRODUÇÃO</vt:lpstr>
      <vt:lpstr>Apresentação do PowerPoint</vt:lpstr>
      <vt:lpstr>Apresentação do PowerPoint</vt:lpstr>
      <vt:lpstr>Apresentação do PowerPoint</vt:lpstr>
      <vt:lpstr>Apresentação do PowerPoint</vt:lpstr>
      <vt:lpstr>DIFERENCIAIS DA SOLUÇÃO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Muito obrigado!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502</cp:revision>
  <dcterms:created xsi:type="dcterms:W3CDTF">2010-04-12T23:12:02Z</dcterms:created>
  <dcterms:modified xsi:type="dcterms:W3CDTF">2017-09-11T12:07:12Z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