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  <p:sldMasterId id="2147493515" r:id="rId5"/>
    <p:sldMasterId id="2147493518" r:id="rId6"/>
  </p:sldMasterIdLst>
  <p:notesMasterIdLst>
    <p:notesMasterId r:id="rId22"/>
  </p:notesMasterIdLst>
  <p:sldIdLst>
    <p:sldId id="329" r:id="rId7"/>
    <p:sldId id="334" r:id="rId8"/>
    <p:sldId id="342" r:id="rId9"/>
    <p:sldId id="365" r:id="rId10"/>
    <p:sldId id="399" r:id="rId11"/>
    <p:sldId id="392" r:id="rId12"/>
    <p:sldId id="404" r:id="rId13"/>
    <p:sldId id="401" r:id="rId14"/>
    <p:sldId id="400" r:id="rId15"/>
    <p:sldId id="405" r:id="rId16"/>
    <p:sldId id="402" r:id="rId17"/>
    <p:sldId id="407" r:id="rId18"/>
    <p:sldId id="406" r:id="rId19"/>
    <p:sldId id="350" r:id="rId20"/>
    <p:sldId id="363" r:id="rId21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6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-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05/09/2017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E2B96F-70A8-4977-ABA9-688263D57BB8}" type="slidenum">
              <a:rPr lang="pt-BR" smtClean="0">
                <a:solidFill>
                  <a:prstClr val="black"/>
                </a:solidFill>
              </a:rPr>
              <a:pPr/>
              <a:t>8</a:t>
            </a:fld>
            <a:endParaRPr lang="pt-BR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8968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1986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55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ítulo 4"/>
          <p:cNvSpPr>
            <a:spLocks noGrp="1"/>
          </p:cNvSpPr>
          <p:nvPr>
            <p:ph type="title"/>
          </p:nvPr>
        </p:nvSpPr>
        <p:spPr>
          <a:xfrm>
            <a:off x="2952750" y="1016794"/>
            <a:ext cx="5810250" cy="994172"/>
          </a:xfrm>
          <a:prstGeom prst="rect">
            <a:avLst/>
          </a:prstGeom>
        </p:spPr>
        <p:txBody>
          <a:bodyPr/>
          <a:lstStyle>
            <a:lvl1pPr>
              <a:defRPr b="1">
                <a:solidFill>
                  <a:srgbClr val="FFB900"/>
                </a:solidFill>
                <a:latin typeface="Dosis ExtraLight" panose="02010203020202060003" pitchFamily="2" charset="0"/>
              </a:defRPr>
            </a:lvl1pPr>
          </a:lstStyle>
          <a:p>
            <a:r>
              <a:rPr lang="pt-BR" dirty="0"/>
              <a:t>Clique para editar o título mestre</a:t>
            </a:r>
          </a:p>
        </p:txBody>
      </p:sp>
      <p:sp>
        <p:nvSpPr>
          <p:cNvPr id="7" name="Espaço Reservado para Texto 6"/>
          <p:cNvSpPr>
            <a:spLocks noGrp="1"/>
          </p:cNvSpPr>
          <p:nvPr>
            <p:ph type="body" sz="quarter" idx="10" hasCustomPrompt="1"/>
          </p:nvPr>
        </p:nvSpPr>
        <p:spPr>
          <a:xfrm>
            <a:off x="2952750" y="2095500"/>
            <a:ext cx="5810250" cy="409575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None/>
              <a:defRPr sz="1500">
                <a:solidFill>
                  <a:schemeClr val="bg1"/>
                </a:solidFill>
                <a:latin typeface="Dosis Bold" panose="02010803020202060003" pitchFamily="2" charset="0"/>
              </a:defRPr>
            </a:lvl1pPr>
            <a:lvl2pPr>
              <a:defRPr sz="1500">
                <a:solidFill>
                  <a:schemeClr val="bg1"/>
                </a:solidFill>
                <a:latin typeface="Dosis Bold" panose="02010803020202060003" pitchFamily="2" charset="0"/>
              </a:defRPr>
            </a:lvl2pPr>
            <a:lvl3pPr>
              <a:defRPr sz="1500">
                <a:solidFill>
                  <a:schemeClr val="bg1"/>
                </a:solidFill>
                <a:latin typeface="Dosis Bold" panose="02010803020202060003" pitchFamily="2" charset="0"/>
              </a:defRPr>
            </a:lvl3pPr>
            <a:lvl4pPr>
              <a:defRPr sz="1500">
                <a:solidFill>
                  <a:schemeClr val="bg1"/>
                </a:solidFill>
                <a:latin typeface="Dosis Bold" panose="02010803020202060003" pitchFamily="2" charset="0"/>
              </a:defRPr>
            </a:lvl4pPr>
            <a:lvl5pPr>
              <a:defRPr sz="1500">
                <a:solidFill>
                  <a:schemeClr val="bg1"/>
                </a:solidFill>
                <a:latin typeface="Dosis Bold" panose="02010803020202060003" pitchFamily="2" charset="0"/>
              </a:defRPr>
            </a:lvl5pPr>
          </a:lstStyle>
          <a:p>
            <a:pPr lvl="0"/>
            <a:r>
              <a:rPr lang="pt-BR" dirty="0"/>
              <a:t>sub título</a:t>
            </a:r>
          </a:p>
        </p:txBody>
      </p:sp>
    </p:spTree>
    <p:extLst>
      <p:ext uri="{BB962C8B-B14F-4D97-AF65-F5344CB8AC3E}">
        <p14:creationId xmlns:p14="http://schemas.microsoft.com/office/powerpoint/2010/main" val="18603583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7967247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47530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pic>
        <p:nvPicPr>
          <p:cNvPr id="5" name="Imagem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1344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inx_abre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9313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6084"/>
            <a:ext cx="7226493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8624"/>
            <a:ext cx="7226914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3916" y="800205"/>
            <a:ext cx="2170010" cy="1535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459950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tângulo com Canto Aparado do Mesmo Lado 5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rgbClr val="FFB900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076547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090711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 -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7038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3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12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bg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4629780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0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61291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18218231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 -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3086449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- no pagin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-4739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7" name="Straight Connector 5"/>
          <p:cNvCxnSpPr/>
          <p:nvPr/>
        </p:nvCxnSpPr>
        <p:spPr>
          <a:xfrm>
            <a:off x="-596030" y="-172251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Imagem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82"/>
          <a:stretch/>
        </p:blipFill>
        <p:spPr>
          <a:xfrm>
            <a:off x="433570" y="4696779"/>
            <a:ext cx="544545" cy="331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84183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43834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000000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3974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1366337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0354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63842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12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89887" y="4822792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38209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6696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com Canto Aparado do Mesmo Lado 2"/>
          <p:cNvSpPr/>
          <p:nvPr/>
        </p:nvSpPr>
        <p:spPr>
          <a:xfrm>
            <a:off x="0" y="-51155"/>
            <a:ext cx="9239916" cy="5288173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FFB9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bg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8047927" y="4020574"/>
            <a:ext cx="1249539" cy="1267599"/>
          </a:xfrm>
          <a:prstGeom prst="line">
            <a:avLst/>
          </a:prstGeom>
          <a:ln w="12700" cmpd="sng">
            <a:solidFill>
              <a:srgbClr val="7030A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6875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441E2-212D-4D20-8DAE-02BC14642C64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255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8.xml"/><Relationship Id="rId18" Type="http://schemas.openxmlformats.org/officeDocument/2006/relationships/slideLayout" Target="../slideLayouts/slideLayout33.xml"/><Relationship Id="rId26" Type="http://schemas.openxmlformats.org/officeDocument/2006/relationships/image" Target="../media/image3.png"/><Relationship Id="rId3" Type="http://schemas.openxmlformats.org/officeDocument/2006/relationships/slideLayout" Target="../slideLayouts/slideLayout18.xml"/><Relationship Id="rId21" Type="http://schemas.openxmlformats.org/officeDocument/2006/relationships/vmlDrawing" Target="../drawings/vmlDrawing2.vml"/><Relationship Id="rId7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7.xml"/><Relationship Id="rId17" Type="http://schemas.openxmlformats.org/officeDocument/2006/relationships/slideLayout" Target="../slideLayouts/slideLayout32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31.xml"/><Relationship Id="rId20" Type="http://schemas.openxmlformats.org/officeDocument/2006/relationships/theme" Target="../theme/theme3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24" Type="http://schemas.openxmlformats.org/officeDocument/2006/relationships/oleObject" Target="../embeddings/oleObject3.bin"/><Relationship Id="rId5" Type="http://schemas.openxmlformats.org/officeDocument/2006/relationships/slideLayout" Target="../slideLayouts/slideLayout20.xml"/><Relationship Id="rId15" Type="http://schemas.openxmlformats.org/officeDocument/2006/relationships/slideLayout" Target="../slideLayouts/slideLayout30.xml"/><Relationship Id="rId23" Type="http://schemas.openxmlformats.org/officeDocument/2006/relationships/image" Target="../media/image2.jpg"/><Relationship Id="rId10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34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9.xml"/><Relationship Id="rId22" Type="http://schemas.openxmlformats.org/officeDocument/2006/relationships/tags" Target="../tags/tag2.xml"/><Relationship Id="rId27" Type="http://schemas.openxmlformats.org/officeDocument/2006/relationships/oleObject" Target="../embeddings/oleObject4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3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874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78772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6" r:id="rId1"/>
    <p:sldLayoutId id="2147493517" r:id="rId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22"/>
            </p:custDataLst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8" name="Slide do think-cell" r:id="rId24" imgW="421" imgH="420" progId="TCLayout.ActiveDocument.1">
                  <p:embed/>
                </p:oleObj>
              </mc:Choice>
              <mc:Fallback>
                <p:oleObj name="Slide do think-cell" r:id="rId24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7" name="Imagem 16"/>
          <p:cNvPicPr>
            <a:picLocks noChangeAspect="1"/>
          </p:cNvPicPr>
          <p:nvPr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225" y="4691091"/>
            <a:ext cx="553050" cy="326645"/>
          </a:xfrm>
          <a:prstGeom prst="rect">
            <a:avLst/>
          </a:prstGeom>
        </p:spPr>
      </p:pic>
      <p:sp>
        <p:nvSpPr>
          <p:cNvPr id="18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 vert="horz" lIns="91413" tIns="45708" rIns="91413" bIns="45708" rtlCol="0" anchor="ctr"/>
          <a:lstStyle>
            <a:lvl1pPr algn="r">
              <a:defRPr lang="pt-BR" sz="1200" smtClean="0">
                <a:solidFill>
                  <a:srgbClr val="FAB900"/>
                </a:solidFill>
                <a:latin typeface="Verdana"/>
                <a:cs typeface="Verdana"/>
              </a:defRPr>
            </a:lvl1pPr>
          </a:lstStyle>
          <a:p>
            <a:fld id="{45E1CD6A-3B87-4D97-ADBC-0D3947A19743}" type="slidenum">
              <a:rPr/>
              <a:pPr/>
              <a:t>‹nº›</a:t>
            </a:fld>
            <a:endParaRPr dirty="0"/>
          </a:p>
        </p:txBody>
      </p:sp>
      <p:graphicFrame>
        <p:nvGraphicFramePr>
          <p:cNvPr id="9" name="Objeto 8" hidden="1"/>
          <p:cNvGraphicFramePr>
            <a:graphicFrameLocks noChangeAspect="1"/>
          </p:cNvGraphicFramePr>
          <p:nvPr>
            <p:extLst/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Slide do think-cell" r:id="rId27" imgW="421" imgH="420" progId="TCLayout.ActiveDocument.1">
                  <p:embed/>
                </p:oleObj>
              </mc:Choice>
              <mc:Fallback>
                <p:oleObj name="Slide do think-cell" r:id="rId27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568893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519" r:id="rId1"/>
    <p:sldLayoutId id="2147493520" r:id="rId2"/>
    <p:sldLayoutId id="2147493521" r:id="rId3"/>
    <p:sldLayoutId id="2147493522" r:id="rId4"/>
    <p:sldLayoutId id="2147493523" r:id="rId5"/>
    <p:sldLayoutId id="2147493524" r:id="rId6"/>
    <p:sldLayoutId id="2147493525" r:id="rId7"/>
    <p:sldLayoutId id="2147493526" r:id="rId8"/>
    <p:sldLayoutId id="2147493527" r:id="rId9"/>
    <p:sldLayoutId id="2147493528" r:id="rId10"/>
    <p:sldLayoutId id="2147493529" r:id="rId11"/>
    <p:sldLayoutId id="2147493530" r:id="rId12"/>
    <p:sldLayoutId id="2147493531" r:id="rId13"/>
    <p:sldLayoutId id="2147493532" r:id="rId14"/>
    <p:sldLayoutId id="2147493533" r:id="rId15"/>
    <p:sldLayoutId id="2147493534" r:id="rId16"/>
    <p:sldLayoutId id="2147493535" r:id="rId17"/>
    <p:sldLayoutId id="2147493536" r:id="rId18"/>
    <p:sldLayoutId id="2147493537" r:id="rId19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4484065" y="1128599"/>
            <a:ext cx="4776476" cy="3217571"/>
          </a:xfrm>
        </p:spPr>
        <p:txBody>
          <a:bodyPr/>
          <a:lstStyle/>
          <a:p>
            <a:r>
              <a:rPr lang="pt-BR" b="1" dirty="0"/>
              <a:t>Lei de Olho no Imposto</a:t>
            </a:r>
            <a:r>
              <a:rPr lang="pt-BR" dirty="0" smtClean="0"/>
              <a:t/>
            </a:r>
            <a:br>
              <a:rPr lang="pt-BR" dirty="0" smtClean="0"/>
            </a:br>
            <a:r>
              <a:rPr lang="pt-BR" b="1" dirty="0" smtClean="0"/>
              <a:t>Conceito e </a:t>
            </a:r>
            <a:br>
              <a:rPr lang="pt-BR" b="1" dirty="0" smtClean="0"/>
            </a:br>
            <a:r>
              <a:rPr lang="pt-BR" b="1" dirty="0" smtClean="0"/>
              <a:t>Funcionalidade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245137"/>
            <a:ext cx="6310432" cy="792088"/>
          </a:xfrm>
        </p:spPr>
        <p:txBody>
          <a:bodyPr/>
          <a:lstStyle/>
          <a:p>
            <a:r>
              <a:rPr lang="pt-BR" sz="2400" b="1" dirty="0" smtClean="0">
                <a:latin typeface="Dosis Light" charset="0"/>
              </a:rPr>
              <a:t>Tipo de cadastro de tributos</a:t>
            </a:r>
            <a:endParaRPr lang="pt-BR" sz="24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2468" y="947769"/>
            <a:ext cx="834490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>
                <a:latin typeface="Dosis" panose="02010503020202060003" pitchFamily="2" charset="0"/>
              </a:rPr>
              <a:t>Simplificado</a:t>
            </a:r>
            <a:r>
              <a:rPr lang="pt-BR" dirty="0">
                <a:latin typeface="Dosis" panose="02010503020202060003" pitchFamily="2" charset="0"/>
              </a:rPr>
              <a:t>: é necessário configurar manualmente as alíquotas praticáveis</a:t>
            </a:r>
          </a:p>
          <a:p>
            <a:endParaRPr lang="pt-BR" sz="1000" dirty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6379" y="2640540"/>
            <a:ext cx="6006591" cy="95057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CaixaDeTexto 7"/>
          <p:cNvSpPr txBox="1"/>
          <p:nvPr/>
        </p:nvSpPr>
        <p:spPr>
          <a:xfrm>
            <a:off x="602468" y="1320635"/>
            <a:ext cx="76998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Para </a:t>
            </a:r>
            <a:r>
              <a:rPr lang="pt-BR" dirty="0" smtClean="0">
                <a:latin typeface="Dosis" panose="02010503020202060003" pitchFamily="2" charset="0"/>
              </a:rPr>
              <a:t>preencher os percentuais, basta acessar:</a:t>
            </a:r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r>
              <a:rPr lang="pt-BR" dirty="0" smtClean="0">
                <a:latin typeface="Dosis" panose="02010503020202060003" pitchFamily="2" charset="0"/>
              </a:rPr>
              <a:t>Empresa </a:t>
            </a:r>
            <a:r>
              <a:rPr lang="pt-BR" dirty="0">
                <a:latin typeface="Dosis" panose="02010503020202060003" pitchFamily="2" charset="0"/>
              </a:rPr>
              <a:t>&gt; Parâmetros Globais &gt; Faturamento Gerais  &gt; Grupo: Lei de Olho no Imposto &gt; Tributos (produto): </a:t>
            </a:r>
            <a:r>
              <a:rPr lang="pt-BR" dirty="0">
                <a:solidFill>
                  <a:schemeClr val="accent2"/>
                </a:solidFill>
                <a:latin typeface="Dosis" panose="02010503020202060003" pitchFamily="2" charset="0"/>
              </a:rPr>
              <a:t>configurar</a:t>
            </a:r>
            <a:r>
              <a:rPr lang="pt-BR" i="1" dirty="0">
                <a:solidFill>
                  <a:schemeClr val="accent2"/>
                </a:solidFill>
                <a:latin typeface="Dosis" panose="02010503020202060003" pitchFamily="2" charset="0"/>
              </a:rPr>
              <a:t> </a:t>
            </a:r>
          </a:p>
          <a:p>
            <a:endParaRPr lang="pt-BR" dirty="0"/>
          </a:p>
        </p:txBody>
      </p:sp>
      <p:sp>
        <p:nvSpPr>
          <p:cNvPr id="11" name="CaixaDeTexto 10"/>
          <p:cNvSpPr txBox="1"/>
          <p:nvPr/>
        </p:nvSpPr>
        <p:spPr>
          <a:xfrm>
            <a:off x="689956" y="3906982"/>
            <a:ext cx="7190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Será exibida a tela acima onde deverá ser preenchido os percentuais, após isso basta salvar o cadastro.</a:t>
            </a:r>
          </a:p>
        </p:txBody>
      </p:sp>
    </p:spTree>
    <p:extLst>
      <p:ext uri="{BB962C8B-B14F-4D97-AF65-F5344CB8AC3E}">
        <p14:creationId xmlns:p14="http://schemas.microsoft.com/office/powerpoint/2010/main" val="42910607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245137"/>
            <a:ext cx="7873608" cy="792088"/>
          </a:xfrm>
        </p:spPr>
        <p:txBody>
          <a:bodyPr/>
          <a:lstStyle/>
          <a:p>
            <a:r>
              <a:rPr lang="pt-BR" sz="2400" b="1" dirty="0" smtClean="0">
                <a:latin typeface="Dosis Light" charset="0"/>
              </a:rPr>
              <a:t>Cadastro de layout de totalizadores dos tributos</a:t>
            </a:r>
            <a:endParaRPr lang="pt-BR" sz="24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2468" y="1300202"/>
            <a:ext cx="834490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913" y="1903932"/>
            <a:ext cx="5160014" cy="177676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aixaDeTexto 6"/>
          <p:cNvSpPr txBox="1"/>
          <p:nvPr/>
        </p:nvSpPr>
        <p:spPr>
          <a:xfrm>
            <a:off x="665018" y="1122218"/>
            <a:ext cx="731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latin typeface="Dosis" panose="02010503020202060003" pitchFamily="2" charset="0"/>
              </a:rPr>
              <a:t>Para que as informações dos tributos sejam apresentadas nos documentos é necessário  cadastrar o layout de totalizadores, conforme tela abaixo:</a:t>
            </a:r>
          </a:p>
        </p:txBody>
      </p:sp>
      <p:sp>
        <p:nvSpPr>
          <p:cNvPr id="8" name="CaixaDeTexto 7"/>
          <p:cNvSpPr txBox="1"/>
          <p:nvPr/>
        </p:nvSpPr>
        <p:spPr>
          <a:xfrm>
            <a:off x="665018" y="3925009"/>
            <a:ext cx="6941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latin typeface="Dosis" panose="02010503020202060003" pitchFamily="2" charset="0"/>
              </a:rPr>
              <a:t>Para isso acesse: </a:t>
            </a:r>
            <a:r>
              <a:rPr lang="pt-BR" dirty="0" smtClean="0">
                <a:latin typeface="Dosis" panose="02010503020202060003" pitchFamily="2" charset="0"/>
              </a:rPr>
              <a:t>Empresa </a:t>
            </a:r>
            <a:r>
              <a:rPr lang="pt-BR" dirty="0">
                <a:latin typeface="Dosis" panose="02010503020202060003" pitchFamily="2" charset="0"/>
              </a:rPr>
              <a:t>&gt; Parâmetros Globais &gt; Faturamento Gerais  &gt; Grupo: Lei de Olho no Imposto </a:t>
            </a:r>
            <a:r>
              <a:rPr lang="pt-BR" dirty="0" smtClean="0">
                <a:latin typeface="Dosis" panose="02010503020202060003" pitchFamily="2" charset="0"/>
              </a:rPr>
              <a:t>&gt; Layout de Totalizadores dos Tributos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029049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245137"/>
            <a:ext cx="7873608" cy="792088"/>
          </a:xfrm>
        </p:spPr>
        <p:txBody>
          <a:bodyPr/>
          <a:lstStyle/>
          <a:p>
            <a:r>
              <a:rPr lang="pt-BR" sz="2400" b="1" dirty="0" smtClean="0">
                <a:latin typeface="Dosis Light" charset="0"/>
              </a:rPr>
              <a:t>Cadastro de layout de totalizadores dos tributos</a:t>
            </a:r>
            <a:endParaRPr lang="pt-BR" sz="24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2468" y="1300202"/>
            <a:ext cx="834490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2058" y="3207831"/>
            <a:ext cx="4054422" cy="1396070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CaixaDeTexto 6"/>
          <p:cNvSpPr txBox="1"/>
          <p:nvPr/>
        </p:nvSpPr>
        <p:spPr>
          <a:xfrm>
            <a:off x="665018" y="1122218"/>
            <a:ext cx="73152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>
                <a:latin typeface="Dosis" panose="02010503020202060003" pitchFamily="2" charset="0"/>
              </a:rPr>
              <a:t>Simplificado</a:t>
            </a:r>
            <a:r>
              <a:rPr lang="pt-BR" dirty="0" smtClean="0">
                <a:latin typeface="Dosis" panose="02010503020202060003" pitchFamily="2" charset="0"/>
              </a:rPr>
              <a:t>: é possível utilizar apenas a </a:t>
            </a:r>
            <a:r>
              <a:rPr lang="pt-BR" dirty="0" err="1" smtClean="0">
                <a:latin typeface="Dosis" panose="02010503020202060003" pitchFamily="2" charset="0"/>
              </a:rPr>
              <a:t>Tag</a:t>
            </a:r>
            <a:r>
              <a:rPr lang="pt-BR" dirty="0" smtClean="0">
                <a:latin typeface="Dosis" panose="02010503020202060003" pitchFamily="2" charset="0"/>
              </a:rPr>
              <a:t> [</a:t>
            </a:r>
            <a:r>
              <a:rPr lang="pt-BR" dirty="0" err="1" smtClean="0">
                <a:latin typeface="Dosis" panose="02010503020202060003" pitchFamily="2" charset="0"/>
              </a:rPr>
              <a:t>totalGeral</a:t>
            </a:r>
            <a:r>
              <a:rPr lang="pt-BR" dirty="0" smtClean="0">
                <a:latin typeface="Dosis" panose="02010503020202060003" pitchFamily="2" charset="0"/>
              </a:rPr>
              <a:t>] o qual exibirá o valor total dos tributos.</a:t>
            </a:r>
          </a:p>
          <a:p>
            <a:pPr algn="just"/>
            <a:endParaRPr lang="pt-BR" dirty="0" smtClean="0">
              <a:latin typeface="Dosis" panose="02010503020202060003" pitchFamily="2" charset="0"/>
            </a:endParaRPr>
          </a:p>
          <a:p>
            <a:pPr algn="just"/>
            <a:r>
              <a:rPr lang="pt-BR" b="1" dirty="0" smtClean="0">
                <a:latin typeface="Dosis" panose="02010503020202060003" pitchFamily="2" charset="0"/>
              </a:rPr>
              <a:t>Completo: </a:t>
            </a:r>
            <a:r>
              <a:rPr lang="pt-BR" dirty="0" smtClean="0">
                <a:latin typeface="Dosis" panose="02010503020202060003" pitchFamily="2" charset="0"/>
              </a:rPr>
              <a:t>todas as </a:t>
            </a:r>
            <a:r>
              <a:rPr lang="pt-BR" dirty="0" err="1" smtClean="0">
                <a:latin typeface="Dosis" panose="02010503020202060003" pitchFamily="2" charset="0"/>
              </a:rPr>
              <a:t>Tags</a:t>
            </a:r>
            <a:r>
              <a:rPr lang="pt-BR" dirty="0" smtClean="0">
                <a:latin typeface="Dosis" panose="02010503020202060003" pitchFamily="2" charset="0"/>
              </a:rPr>
              <a:t> podem ser utilizadas. </a:t>
            </a:r>
          </a:p>
          <a:p>
            <a:pPr algn="just"/>
            <a:endParaRPr lang="pt-BR" dirty="0">
              <a:latin typeface="Dosis" panose="02010503020202060003" pitchFamily="2" charset="0"/>
            </a:endParaRPr>
          </a:p>
          <a:p>
            <a:pPr algn="just"/>
            <a:r>
              <a:rPr lang="pt-BR" dirty="0" smtClean="0">
                <a:latin typeface="Dosis" panose="02010503020202060003" pitchFamily="2" charset="0"/>
              </a:rPr>
              <a:t>Em ambos os casos, os textos devem ser inseridos manualmente e ao final as </a:t>
            </a:r>
            <a:r>
              <a:rPr lang="pt-BR" dirty="0" err="1" smtClean="0">
                <a:latin typeface="Dosis" panose="02010503020202060003" pitchFamily="2" charset="0"/>
              </a:rPr>
              <a:t>Tags</a:t>
            </a:r>
            <a:r>
              <a:rPr lang="pt-BR" dirty="0" smtClean="0">
                <a:latin typeface="Dosis" panose="02010503020202060003" pitchFamily="2" charset="0"/>
              </a:rPr>
              <a:t> informadas .</a:t>
            </a:r>
          </a:p>
          <a:p>
            <a:pPr algn="just"/>
            <a:endParaRPr lang="pt-BR" dirty="0" smtClean="0">
              <a:latin typeface="Dosis" panose="02010503020202060003" pitchFamily="2" charset="0"/>
            </a:endParaRPr>
          </a:p>
          <a:p>
            <a:pPr algn="just"/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9684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427895"/>
            <a:ext cx="7873608" cy="792088"/>
          </a:xfrm>
        </p:spPr>
        <p:txBody>
          <a:bodyPr/>
          <a:lstStyle/>
          <a:p>
            <a:r>
              <a:rPr lang="pt-BR" sz="2400" b="1" dirty="0" smtClean="0">
                <a:latin typeface="Dosis Light" charset="0"/>
              </a:rPr>
              <a:t>Exibição das informações dos tributos nos documentos</a:t>
            </a:r>
            <a:endParaRPr lang="pt-BR" sz="24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2466" y="1282362"/>
            <a:ext cx="834490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sz="1000" dirty="0">
              <a:latin typeface="Dosis" panose="02010503020202060003" pitchFamily="2" charset="0"/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685800" y="1629295"/>
            <a:ext cx="7660383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Será necessário configurar todas as naturezas de operação de venda para que exibam as informações dos tributos, para isso acesse: </a:t>
            </a:r>
          </a:p>
          <a:p>
            <a:pPr algn="just"/>
            <a:endParaRPr lang="pt-BR" sz="1000" dirty="0" smtClean="0"/>
          </a:p>
          <a:p>
            <a:pPr algn="just"/>
            <a:r>
              <a:rPr lang="pt-BR" dirty="0" smtClean="0"/>
              <a:t>Faturamento &gt; Cadastros Auxiliares &gt; Natureza de Operação e marcar o </a:t>
            </a:r>
            <a:r>
              <a:rPr lang="pt-BR" smtClean="0"/>
              <a:t>checkbox</a:t>
            </a:r>
            <a:r>
              <a:rPr lang="pt-BR" dirty="0" smtClean="0"/>
              <a:t> : Exibir Informações de Impostos nos Documentos de Saída</a:t>
            </a:r>
          </a:p>
          <a:p>
            <a:endParaRPr lang="pt-BR" dirty="0" smtClean="0"/>
          </a:p>
          <a:p>
            <a:endParaRPr lang="pt-BR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016738"/>
            <a:ext cx="4276725" cy="333375"/>
          </a:xfrm>
          <a:prstGeom prst="rect">
            <a:avLst/>
          </a:prstGeom>
        </p:spPr>
      </p:pic>
      <p:pic>
        <p:nvPicPr>
          <p:cNvPr id="7169" name="DefaultOcx"/>
          <p:cNvPicPr preferRelativeResize="0">
            <a:picLocks noChangeArrowheads="1" noChangeShapeType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71600" cy="304800"/>
          </a:xfrm>
          <a:prstGeom prst="rect">
            <a:avLst/>
          </a:prstGeom>
          <a:noFill/>
          <a:ln w="9525"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97583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5" y="548680"/>
            <a:ext cx="7450864" cy="792088"/>
          </a:xfrm>
        </p:spPr>
        <p:txBody>
          <a:bodyPr/>
          <a:lstStyle/>
          <a:p>
            <a:r>
              <a:rPr lang="pt-BR" sz="3600" dirty="0" smtClean="0">
                <a:latin typeface="Dosis Light" charset="0"/>
              </a:rPr>
              <a:t>Linx Microvix  - </a:t>
            </a:r>
            <a:r>
              <a:rPr lang="pt-BR" sz="3600" dirty="0">
                <a:latin typeface="Dosis Light" charset="0"/>
              </a:rPr>
              <a:t>Lei de Olho no Imposto</a:t>
            </a:r>
            <a:endParaRPr lang="pt-BR" sz="3600" dirty="0"/>
          </a:p>
        </p:txBody>
      </p:sp>
      <p:sp>
        <p:nvSpPr>
          <p:cNvPr id="6" name="Espaço Reservado para Texto 4"/>
          <p:cNvSpPr txBox="1">
            <a:spLocks/>
          </p:cNvSpPr>
          <p:nvPr/>
        </p:nvSpPr>
        <p:spPr>
          <a:xfrm>
            <a:off x="822819" y="3585681"/>
            <a:ext cx="6564300" cy="1200364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10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3pPr>
            <a:lvl4pPr marL="16002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–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4pPr>
            <a:lvl5pPr marL="2057400" indent="-2286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»"/>
              <a:defRPr sz="1050" kern="1200">
                <a:solidFill>
                  <a:srgbClr val="FFFFFF"/>
                </a:solidFill>
                <a:latin typeface="Neo Sans Pro"/>
                <a:ea typeface="+mn-ea"/>
                <a:cs typeface="Neo Sans Pro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endParaRPr lang="pt-BR" sz="1200" b="1" dirty="0" smtClean="0">
              <a:solidFill>
                <a:srgbClr val="FFC000"/>
              </a:solidFill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6874" y="1741460"/>
            <a:ext cx="2276190" cy="2009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5461630" cy="1296144"/>
          </a:xfrm>
        </p:spPr>
        <p:txBody>
          <a:bodyPr/>
          <a:lstStyle/>
          <a:p>
            <a:r>
              <a:rPr lang="pt-BR" b="1" dirty="0" smtClean="0"/>
              <a:t>Obrigada</a:t>
            </a:r>
            <a:endParaRPr lang="pt-BR" b="1" dirty="0"/>
          </a:p>
        </p:txBody>
      </p:sp>
      <p:sp>
        <p:nvSpPr>
          <p:cNvPr id="5" name="Espaço Reservado para Texto 2"/>
          <p:cNvSpPr txBox="1">
            <a:spLocks/>
          </p:cNvSpPr>
          <p:nvPr/>
        </p:nvSpPr>
        <p:spPr>
          <a:xfrm>
            <a:off x="4585068" y="2929115"/>
            <a:ext cx="5461630" cy="647700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1" latinLnBrk="0" hangingPunct="1">
              <a:lnSpc>
                <a:spcPct val="130000"/>
              </a:lnSpc>
              <a:spcBef>
                <a:spcPct val="20000"/>
              </a:spcBef>
              <a:buFont typeface="Arial"/>
              <a:buChar char="•"/>
              <a:defRPr sz="1300" b="0" i="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300" kern="1200">
                <a:solidFill>
                  <a:schemeClr val="bg1"/>
                </a:solidFill>
                <a:latin typeface="Neo Sans Pro"/>
                <a:ea typeface="+mn-ea"/>
                <a:cs typeface="Neo Sans Pro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pt-BR" sz="20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55861"/>
            <a:ext cx="5319713" cy="785719"/>
          </a:xfrm>
        </p:spPr>
        <p:txBody>
          <a:bodyPr/>
          <a:lstStyle/>
          <a:p>
            <a:r>
              <a:rPr lang="pt-BR" sz="4000" dirty="0" smtClean="0">
                <a:latin typeface="Dosis Light" charset="0"/>
                <a:ea typeface="Dosis Light" charset="0"/>
                <a:cs typeface="Dosis Light" charset="0"/>
              </a:rPr>
              <a:t>Introdução</a:t>
            </a:r>
            <a:endParaRPr lang="pt-BR" sz="4000" dirty="0">
              <a:latin typeface="Dosis Light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814228" y="140517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86484" y="139729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47348" y="2021666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53044" y="1989266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9" name="Conector reto 18"/>
          <p:cNvCxnSpPr/>
          <p:nvPr/>
        </p:nvCxnSpPr>
        <p:spPr>
          <a:xfrm>
            <a:off x="742228" y="261003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Elipse 19"/>
          <p:cNvSpPr/>
          <p:nvPr/>
        </p:nvSpPr>
        <p:spPr>
          <a:xfrm>
            <a:off x="6914484" y="260078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1002395" y="972413"/>
            <a:ext cx="27190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  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5" name="CaixaDeTexto 4"/>
          <p:cNvSpPr txBox="1"/>
          <p:nvPr/>
        </p:nvSpPr>
        <p:spPr>
          <a:xfrm>
            <a:off x="1002395" y="1543475"/>
            <a:ext cx="30283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 que é </a:t>
            </a:r>
            <a:r>
              <a:rPr lang="pt-BR" dirty="0">
                <a:latin typeface="Dosis" panose="02010503020202060003" pitchFamily="2" charset="0"/>
              </a:rPr>
              <a:t>a Lei de Olho no Imposto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1002395" y="2120534"/>
            <a:ext cx="57807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Quais Tributos deverão ser computados / Tabela </a:t>
            </a:r>
            <a:r>
              <a:rPr lang="pt-BR" dirty="0" err="1">
                <a:latin typeface="Dosis" panose="02010503020202060003" pitchFamily="2" charset="0"/>
              </a:rPr>
              <a:t>IBPTax</a:t>
            </a:r>
            <a:r>
              <a:rPr lang="pt-BR" dirty="0">
                <a:latin typeface="Dosis" panose="02010503020202060003" pitchFamily="2" charset="0"/>
              </a:rPr>
              <a:t> 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42228" y="3169912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Conector reto 22"/>
          <p:cNvCxnSpPr/>
          <p:nvPr/>
        </p:nvCxnSpPr>
        <p:spPr>
          <a:xfrm>
            <a:off x="814228" y="3690103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ector reto 23"/>
          <p:cNvCxnSpPr/>
          <p:nvPr/>
        </p:nvCxnSpPr>
        <p:spPr>
          <a:xfrm>
            <a:off x="778228" y="4214411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CaixaDeTexto 24"/>
          <p:cNvSpPr txBox="1"/>
          <p:nvPr/>
        </p:nvSpPr>
        <p:spPr>
          <a:xfrm>
            <a:off x="1002395" y="3221599"/>
            <a:ext cx="5256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Tipo de cadastro de </a:t>
            </a:r>
            <a:r>
              <a:rPr lang="pt-BR" dirty="0" smtClean="0">
                <a:latin typeface="Dosis" panose="02010503020202060003" pitchFamily="2" charset="0"/>
              </a:rPr>
              <a:t>tributos / Cadastro de layout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27" name="Elipse 26"/>
          <p:cNvSpPr/>
          <p:nvPr/>
        </p:nvSpPr>
        <p:spPr>
          <a:xfrm>
            <a:off x="6937690" y="317751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8" name="Elipse 27"/>
          <p:cNvSpPr/>
          <p:nvPr/>
        </p:nvSpPr>
        <p:spPr>
          <a:xfrm>
            <a:off x="6937690" y="3654103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9" name="Elipse 28"/>
          <p:cNvSpPr/>
          <p:nvPr/>
        </p:nvSpPr>
        <p:spPr>
          <a:xfrm>
            <a:off x="6973690" y="422412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0" name="CaixaDeTexto 29"/>
          <p:cNvSpPr txBox="1"/>
          <p:nvPr/>
        </p:nvSpPr>
        <p:spPr>
          <a:xfrm>
            <a:off x="1002395" y="2693263"/>
            <a:ext cx="60560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Requisitos Básicos / Importação </a:t>
            </a:r>
            <a:r>
              <a:rPr lang="pt-BR" dirty="0">
                <a:latin typeface="Dosis" panose="02010503020202060003" pitchFamily="2" charset="0"/>
              </a:rPr>
              <a:t>da Tabela </a:t>
            </a:r>
            <a:r>
              <a:rPr lang="pt-BR" dirty="0" err="1">
                <a:latin typeface="Dosis" panose="02010503020202060003" pitchFamily="2" charset="0"/>
              </a:rPr>
              <a:t>IBPTax</a:t>
            </a:r>
            <a:r>
              <a:rPr lang="pt-BR" dirty="0">
                <a:latin typeface="Dosis" panose="02010503020202060003" pitchFamily="2" charset="0"/>
              </a:rPr>
              <a:t> </a:t>
            </a:r>
          </a:p>
        </p:txBody>
      </p:sp>
      <p:sp>
        <p:nvSpPr>
          <p:cNvPr id="31" name="CaixaDeTexto 30"/>
          <p:cNvSpPr txBox="1"/>
          <p:nvPr/>
        </p:nvSpPr>
        <p:spPr>
          <a:xfrm>
            <a:off x="1002395" y="3754224"/>
            <a:ext cx="552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Exibição das informações dos tributos nos documentos </a:t>
            </a:r>
            <a:endParaRPr lang="pt-BR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70001" cy="792088"/>
          </a:xfrm>
        </p:spPr>
        <p:txBody>
          <a:bodyPr/>
          <a:lstStyle/>
          <a:p>
            <a:r>
              <a:rPr lang="pt-BR" sz="3200" dirty="0" smtClean="0">
                <a:latin typeface="Dosis Light" charset="0"/>
              </a:rPr>
              <a:t>Objetivos desse </a:t>
            </a:r>
            <a:r>
              <a:rPr lang="pt-BR" sz="3200" dirty="0" err="1" smtClean="0">
                <a:latin typeface="Dosis Light" charset="0"/>
              </a:rPr>
              <a:t>Webinar</a:t>
            </a:r>
            <a:endParaRPr lang="pt-BR" sz="3200" dirty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3506" y="534509"/>
            <a:ext cx="3005857" cy="2222894"/>
          </a:xfrm>
          <a:prstGeom prst="rect">
            <a:avLst/>
          </a:prstGeom>
        </p:spPr>
      </p:pic>
      <p:sp>
        <p:nvSpPr>
          <p:cNvPr id="6" name="CaixaDeTexto 5"/>
          <p:cNvSpPr txBox="1"/>
          <p:nvPr/>
        </p:nvSpPr>
        <p:spPr>
          <a:xfrm>
            <a:off x="863029" y="2157239"/>
            <a:ext cx="42851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Enfatizar o que é a Lei de Olho no Imposto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pt-BR" dirty="0" smtClean="0">
                <a:latin typeface="Dosis" panose="02010503020202060003" pitchFamily="2" charset="0"/>
              </a:rPr>
              <a:t>Esclarecer dúvidas </a:t>
            </a:r>
          </a:p>
          <a:p>
            <a:r>
              <a:rPr lang="pt-BR" dirty="0"/>
              <a:t> </a:t>
            </a:r>
            <a:r>
              <a:rPr lang="pt-BR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303743"/>
            <a:ext cx="5117447" cy="1175922"/>
          </a:xfrm>
        </p:spPr>
        <p:txBody>
          <a:bodyPr/>
          <a:lstStyle/>
          <a:p>
            <a:r>
              <a:rPr lang="pt-BR" sz="3200" b="1" dirty="0">
                <a:latin typeface="Dosis Light" charset="0"/>
              </a:rPr>
              <a:t>O que é </a:t>
            </a:r>
            <a:r>
              <a:rPr lang="pt-BR" sz="3200" b="1" dirty="0" smtClean="0">
                <a:latin typeface="Dosis Light" charset="0"/>
              </a:rPr>
              <a:t>a Lei de Olho no Imposto? </a:t>
            </a:r>
            <a:endParaRPr lang="pt-BR" sz="32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460375" y="1502736"/>
            <a:ext cx="767675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 Lei </a:t>
            </a:r>
            <a:r>
              <a:rPr lang="pt-BR" dirty="0"/>
              <a:t>nº </a:t>
            </a:r>
            <a:r>
              <a:rPr lang="pt-BR" dirty="0" smtClean="0"/>
              <a:t>12.741/12, prevê que deverá constar nos </a:t>
            </a:r>
            <a:r>
              <a:rPr lang="pt-BR" dirty="0"/>
              <a:t>documentos </a:t>
            </a:r>
            <a:r>
              <a:rPr lang="pt-BR" dirty="0" smtClean="0"/>
              <a:t>fiscais </a:t>
            </a:r>
            <a:r>
              <a:rPr lang="pt-BR" dirty="0"/>
              <a:t>a informação do valor aproximado correspondente à totalidade dos tributos federais, estaduais e municipais, cuja incidência influi na formação dos respectivos preços de venda</a:t>
            </a:r>
            <a:r>
              <a:rPr lang="pt-BR" dirty="0" smtClean="0"/>
              <a:t>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Essa Lei nasceu </a:t>
            </a:r>
            <a:r>
              <a:rPr lang="pt-BR" dirty="0"/>
              <a:t>de uma iniciativa popular liderada pela Federação das Associações Comerciais do Estado de São Paulo  -  FACESP e reuniu 139 entidades de grande representatividade nacional, com o objetivo de tornar claro à sociedade que os tributos são pagos pelo consumidor em todas as operações comerciais e não apenas quando o cidadão faz o pagamento diretamente através de uma </a:t>
            </a:r>
            <a:r>
              <a:rPr lang="pt-BR" dirty="0" smtClean="0"/>
              <a:t>guia.</a:t>
            </a:r>
            <a:endParaRPr lang="pt-BR" dirty="0">
              <a:solidFill>
                <a:srgbClr val="FF0000"/>
              </a:solidFill>
            </a:endParaRPr>
          </a:p>
          <a:p>
            <a:endParaRPr lang="pt-BR" dirty="0" smtClean="0"/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8825" y="505941"/>
            <a:ext cx="2533650" cy="7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64052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303743"/>
            <a:ext cx="6859352" cy="668846"/>
          </a:xfrm>
        </p:spPr>
        <p:txBody>
          <a:bodyPr/>
          <a:lstStyle/>
          <a:p>
            <a:r>
              <a:rPr lang="pt-BR" sz="2400" b="1" dirty="0" smtClean="0">
                <a:latin typeface="Dosis Light" charset="0"/>
              </a:rPr>
              <a:t>Quais Tributos deverão ser computados? </a:t>
            </a:r>
            <a:endParaRPr lang="pt-BR" sz="24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480786" y="1078786"/>
            <a:ext cx="829745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ICMS -</a:t>
            </a:r>
            <a:r>
              <a:rPr lang="pt-BR" dirty="0"/>
              <a:t>  </a:t>
            </a:r>
            <a:r>
              <a:rPr lang="pt-BR" sz="1200" dirty="0"/>
              <a:t>Imposto sobre Operações relativas a Circulação de Mercadorias e sobre Prestações de Serviços de Transporte Interestadual e Intermunicipal e de Comunicação</a:t>
            </a:r>
            <a:endParaRPr lang="pt-BR" sz="12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ISS - </a:t>
            </a:r>
            <a:r>
              <a:rPr lang="pt-BR" sz="1200" dirty="0"/>
              <a:t>Imposto sobre Serviços de Qualquer Natureza</a:t>
            </a:r>
            <a:endParaRPr lang="pt-BR" sz="1200" dirty="0" smtClean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IPI - </a:t>
            </a:r>
            <a:r>
              <a:rPr lang="pt-BR" sz="1200" dirty="0"/>
              <a:t>Imposto sobre Produtos Industrializados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IOF - </a:t>
            </a:r>
            <a:r>
              <a:rPr lang="pt-BR" dirty="0"/>
              <a:t> </a:t>
            </a:r>
            <a:r>
              <a:rPr lang="pt-BR" sz="1200" dirty="0"/>
              <a:t>Imposto sobre Operações de Crédito, Câmbio e Seguro, ou Relativas a Títulos ou Valores Mobiliários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PIS/PASEP - </a:t>
            </a:r>
            <a:r>
              <a:rPr lang="pt-BR" sz="1200" dirty="0" smtClean="0"/>
              <a:t>Contribuição </a:t>
            </a:r>
            <a:r>
              <a:rPr lang="pt-BR" sz="1200" dirty="0"/>
              <a:t>Social para o Programa de Integração Social (PIS) e para o Programa de Formação do Patrimônio do Servidor </a:t>
            </a:r>
            <a:r>
              <a:rPr lang="pt-BR" sz="1200" dirty="0" smtClean="0"/>
              <a:t>Público (Pasep)</a:t>
            </a:r>
            <a:endParaRPr lang="pt-BR" sz="1200" dirty="0"/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COFINS - </a:t>
            </a:r>
            <a:r>
              <a:rPr lang="pt-BR" sz="1200" dirty="0"/>
              <a:t>Contribuição para o Financiamento da Seguridade Social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CIDE - </a:t>
            </a:r>
            <a:r>
              <a:rPr lang="pt-BR" sz="1200" dirty="0"/>
              <a:t>Contribuição de Intervenção no Domínio Econômico, incidente sobre a importação e a comercialização de petróleo e seus derivados, gás natural e seus derivados, e álcool etílico </a:t>
            </a:r>
            <a:r>
              <a:rPr lang="pt-BR" sz="1200" dirty="0" smtClean="0"/>
              <a:t>combustível</a:t>
            </a:r>
          </a:p>
          <a:p>
            <a:pPr marL="285750" indent="-285750" algn="just">
              <a:buFont typeface="Wingdings" panose="05000000000000000000" pitchFamily="2" charset="2"/>
              <a:buChar char="§"/>
            </a:pPr>
            <a:r>
              <a:rPr lang="pt-BR" dirty="0" smtClean="0"/>
              <a:t>Imposto </a:t>
            </a:r>
            <a:r>
              <a:rPr lang="pt-BR" dirty="0"/>
              <a:t>de </a:t>
            </a:r>
            <a:r>
              <a:rPr lang="pt-BR" dirty="0" smtClean="0"/>
              <a:t>Importação </a:t>
            </a:r>
            <a:r>
              <a:rPr lang="pt-BR" sz="1200" dirty="0" smtClean="0"/>
              <a:t>- </a:t>
            </a:r>
            <a:r>
              <a:rPr lang="pt-BR" sz="1200" dirty="0"/>
              <a:t> PIS/Pasep/Importação e </a:t>
            </a:r>
            <a:r>
              <a:rPr lang="pt-BR" sz="1200" dirty="0" err="1" smtClean="0"/>
              <a:t>Cofins</a:t>
            </a:r>
            <a:r>
              <a:rPr lang="pt-BR" sz="1200" dirty="0" smtClean="0"/>
              <a:t>/Importação, na </a:t>
            </a:r>
            <a:r>
              <a:rPr lang="pt-BR" sz="1200" dirty="0"/>
              <a:t>hipótese de produtos cujos insumos ou componentes sejam oriundos de operações de comércio exterior e representem percentual superior a 20% (vinte por cento) do preço de venda.</a:t>
            </a:r>
          </a:p>
          <a:p>
            <a:endParaRPr lang="pt-BR" dirty="0" smtClean="0"/>
          </a:p>
          <a:p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val="22913142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5117447" cy="792088"/>
          </a:xfrm>
        </p:spPr>
        <p:txBody>
          <a:bodyPr/>
          <a:lstStyle/>
          <a:p>
            <a:r>
              <a:rPr lang="pt-BR" sz="3200" b="1" dirty="0" smtClean="0">
                <a:latin typeface="Dosis Light" charset="0"/>
              </a:rPr>
              <a:t>Tabela </a:t>
            </a:r>
            <a:r>
              <a:rPr lang="pt-BR" sz="3200" b="1" dirty="0" err="1" smtClean="0">
                <a:latin typeface="Dosis Light" charset="0"/>
              </a:rPr>
              <a:t>IBPTax</a:t>
            </a:r>
            <a:endParaRPr lang="pt-BR" sz="32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383462" y="1602750"/>
            <a:ext cx="767675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>
                <a:latin typeface="Dosis" panose="02010503020202060003" pitchFamily="2" charset="0"/>
              </a:rPr>
              <a:t>O IBPT disponibiliza a tabela </a:t>
            </a:r>
            <a:r>
              <a:rPr lang="pt-BR" dirty="0" err="1" smtClean="0">
                <a:latin typeface="Dosis" panose="02010503020202060003" pitchFamily="2" charset="0"/>
              </a:rPr>
              <a:t>IBPTax</a:t>
            </a:r>
            <a:r>
              <a:rPr lang="pt-BR" dirty="0" smtClean="0">
                <a:latin typeface="Dosis" panose="02010503020202060003" pitchFamily="2" charset="0"/>
              </a:rPr>
              <a:t>. Esta </a:t>
            </a:r>
            <a:r>
              <a:rPr lang="pt-BR" dirty="0">
                <a:latin typeface="Dosis" panose="02010503020202060003" pitchFamily="2" charset="0"/>
              </a:rPr>
              <a:t>tabela possui Alíquotas pré-definidas com base em uma média nacional especifica para cada NCM. Além disso, ela também varia para operações Nacionais e de Importação.</a:t>
            </a:r>
          </a:p>
          <a:p>
            <a:pPr algn="just"/>
            <a:endParaRPr lang="pt-BR" dirty="0">
              <a:latin typeface="Dosis" panose="02010503020202060003" pitchFamily="2" charset="0"/>
            </a:endParaRPr>
          </a:p>
          <a:p>
            <a:pPr algn="just"/>
            <a:r>
              <a:rPr lang="pt-BR" dirty="0" smtClean="0">
                <a:latin typeface="Dosis" panose="02010503020202060003" pitchFamily="2" charset="0"/>
              </a:rPr>
              <a:t>Geralmente essa tabela tem a validade de 6 meses, devendo ser atualizada semestralmente;</a:t>
            </a:r>
          </a:p>
          <a:p>
            <a:pPr algn="just"/>
            <a:endParaRPr lang="pt-BR" dirty="0" smtClean="0">
              <a:latin typeface="Dosis" panose="02010503020202060003" pitchFamily="2" charset="0"/>
            </a:endParaRPr>
          </a:p>
          <a:p>
            <a:pPr algn="just"/>
            <a:r>
              <a:rPr lang="pt-BR" dirty="0" smtClean="0">
                <a:latin typeface="Dosis" panose="02010503020202060003" pitchFamily="2" charset="0"/>
              </a:rPr>
              <a:t>A última versão é a 17.2A, e sua vigência: JUL/2017 a SET/2017.</a:t>
            </a: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5" name="Imagem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1637" y="160338"/>
            <a:ext cx="1798668" cy="1127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83171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352440" y="1399783"/>
            <a:ext cx="4772090" cy="1704987"/>
          </a:xfrm>
          <a:prstGeom prst="rect">
            <a:avLst/>
          </a:prstGeom>
          <a:noFill/>
        </p:spPr>
        <p:txBody>
          <a:bodyPr vert="horz" wrap="square" lIns="18749" tIns="18749" rIns="18749" bIns="18749" anchor="t" anchorCtr="0">
            <a:spAutoFit/>
          </a:bodyPr>
          <a:lstStyle/>
          <a:p>
            <a:pPr marL="285750" indent="-285750" algn="just">
              <a:spcBef>
                <a:spcPts val="1146"/>
              </a:spcBef>
              <a:buClr>
                <a:srgbClr val="098CC2"/>
              </a:buClr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rgbClr val="323232"/>
                </a:solidFill>
                <a:latin typeface="Neo Sans Pro" panose="020B05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portal deverá utilizar o cadastro de </a:t>
            </a:r>
            <a:r>
              <a:rPr lang="pt-BR" dirty="0" err="1" smtClean="0">
                <a:solidFill>
                  <a:srgbClr val="323232"/>
                </a:solidFill>
                <a:latin typeface="Neo Sans Pro" panose="020B05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NCM´s</a:t>
            </a:r>
            <a:r>
              <a:rPr lang="pt-BR" dirty="0" smtClean="0">
                <a:solidFill>
                  <a:srgbClr val="323232"/>
                </a:solidFill>
                <a:latin typeface="Neo Sans Pro" panose="020B05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 forma correta</a:t>
            </a:r>
          </a:p>
          <a:p>
            <a:pPr marL="285750" indent="-285750" algn="just">
              <a:spcBef>
                <a:spcPts val="1146"/>
              </a:spcBef>
              <a:buClr>
                <a:srgbClr val="098CC2"/>
              </a:buClr>
              <a:buFont typeface="Wingdings" panose="05000000000000000000" pitchFamily="2" charset="2"/>
              <a:buChar char="ü"/>
            </a:pPr>
            <a:r>
              <a:rPr lang="pt-BR" dirty="0" smtClean="0">
                <a:solidFill>
                  <a:srgbClr val="323232"/>
                </a:solidFill>
                <a:latin typeface="Neo Sans Pro" panose="020B05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Os itens/produtos devem estar associados corretamente ao seus </a:t>
            </a:r>
            <a:r>
              <a:rPr lang="pt-BR" dirty="0" err="1" smtClean="0">
                <a:solidFill>
                  <a:srgbClr val="323232"/>
                </a:solidFill>
                <a:latin typeface="Neo Sans Pro" panose="020B05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NCM´s</a:t>
            </a:r>
            <a:endParaRPr lang="pt-BR" dirty="0" smtClean="0">
              <a:solidFill>
                <a:srgbClr val="323232"/>
              </a:solidFill>
              <a:latin typeface="Neo Sans Pro" panose="020B05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 algn="just">
              <a:spcBef>
                <a:spcPts val="1146"/>
              </a:spcBef>
              <a:buClr>
                <a:srgbClr val="098CC2"/>
              </a:buClr>
              <a:buFont typeface="Wingdings" panose="05000000000000000000" pitchFamily="2" charset="2"/>
              <a:buChar char="ü"/>
            </a:pPr>
            <a:endParaRPr lang="pt-BR" b="1" i="1" dirty="0">
              <a:solidFill>
                <a:srgbClr val="7030A0"/>
              </a:solidFill>
              <a:latin typeface="Neo Sans Pro" panose="020B05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18" t="18975"/>
          <a:stretch/>
        </p:blipFill>
        <p:spPr>
          <a:xfrm>
            <a:off x="4738735" y="1051672"/>
            <a:ext cx="4405265" cy="4167132"/>
          </a:xfrm>
          <a:prstGeom prst="rect">
            <a:avLst/>
          </a:prstGeom>
        </p:spPr>
      </p:pic>
      <p:sp>
        <p:nvSpPr>
          <p:cNvPr id="10" name="Título 1"/>
          <p:cNvSpPr txBox="1">
            <a:spLocks/>
          </p:cNvSpPr>
          <p:nvPr/>
        </p:nvSpPr>
        <p:spPr>
          <a:xfrm>
            <a:off x="321159" y="486049"/>
            <a:ext cx="6842343" cy="299474"/>
          </a:xfrm>
          <a:prstGeom prst="rect">
            <a:avLst/>
          </a:prstGeom>
        </p:spPr>
        <p:txBody>
          <a:bodyPr vert="horz" wrap="square" lIns="18749" tIns="18749" rIns="18749" bIns="18749" rtlCol="0" anchor="t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pPr>
              <a:lnSpc>
                <a:spcPct val="85000"/>
              </a:lnSpc>
              <a:spcBef>
                <a:spcPts val="312"/>
              </a:spcBef>
            </a:pPr>
            <a:r>
              <a:rPr lang="pt-BR" b="1" dirty="0">
                <a:latin typeface="Dosis Light" charset="0"/>
              </a:rPr>
              <a:t>Requisitos básicos para utilização da Tabela </a:t>
            </a:r>
            <a:r>
              <a:rPr lang="pt-BR" b="1" dirty="0" err="1">
                <a:latin typeface="Dosis Light" charset="0"/>
              </a:rPr>
              <a:t>IBPTax</a:t>
            </a:r>
            <a:endParaRPr lang="pt-BR" b="1" spc="312" dirty="0">
              <a:solidFill>
                <a:srgbClr val="5C2C9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Retângulo 2"/>
          <p:cNvSpPr/>
          <p:nvPr/>
        </p:nvSpPr>
        <p:spPr>
          <a:xfrm>
            <a:off x="5335793" y="2947240"/>
            <a:ext cx="3808207" cy="227156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3" name="Retângulo 12"/>
          <p:cNvSpPr/>
          <p:nvPr/>
        </p:nvSpPr>
        <p:spPr>
          <a:xfrm>
            <a:off x="6875730" y="2008818"/>
            <a:ext cx="1411755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4" name="Retângulo 13"/>
          <p:cNvSpPr/>
          <p:nvPr/>
        </p:nvSpPr>
        <p:spPr>
          <a:xfrm>
            <a:off x="5831664" y="2481325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5" name="Retângulo 14"/>
          <p:cNvSpPr/>
          <p:nvPr/>
        </p:nvSpPr>
        <p:spPr>
          <a:xfrm>
            <a:off x="8099934" y="2474733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6" name="Retângulo 15"/>
          <p:cNvSpPr/>
          <p:nvPr/>
        </p:nvSpPr>
        <p:spPr>
          <a:xfrm>
            <a:off x="8280071" y="2369913"/>
            <a:ext cx="522033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7" name="Retângulo 16"/>
          <p:cNvSpPr/>
          <p:nvPr/>
        </p:nvSpPr>
        <p:spPr>
          <a:xfrm>
            <a:off x="7414367" y="220617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8" name="Retângulo 17"/>
          <p:cNvSpPr/>
          <p:nvPr/>
        </p:nvSpPr>
        <p:spPr>
          <a:xfrm>
            <a:off x="7577901" y="225858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19" name="Retângulo 18"/>
          <p:cNvSpPr/>
          <p:nvPr/>
        </p:nvSpPr>
        <p:spPr>
          <a:xfrm>
            <a:off x="6614714" y="215376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0" name="Retângulo 19"/>
          <p:cNvSpPr/>
          <p:nvPr/>
        </p:nvSpPr>
        <p:spPr>
          <a:xfrm>
            <a:off x="6339865" y="2206179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sp>
        <p:nvSpPr>
          <p:cNvPr id="21" name="Retângulo 20"/>
          <p:cNvSpPr/>
          <p:nvPr/>
        </p:nvSpPr>
        <p:spPr>
          <a:xfrm>
            <a:off x="6149724" y="2465603"/>
            <a:ext cx="1044066" cy="18768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FFFFFF"/>
              </a:solidFill>
            </a:endParaRPr>
          </a:p>
        </p:txBody>
      </p:sp>
      <p:pic>
        <p:nvPicPr>
          <p:cNvPr id="22" name="Imagem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19" t="25821" r="27936" b="25713"/>
          <a:stretch/>
        </p:blipFill>
        <p:spPr>
          <a:xfrm>
            <a:off x="5461462" y="1940661"/>
            <a:ext cx="3934082" cy="3323772"/>
          </a:xfrm>
          <a:prstGeom prst="rect">
            <a:avLst/>
          </a:prstGeom>
        </p:spPr>
      </p:pic>
      <p:pic>
        <p:nvPicPr>
          <p:cNvPr id="23" name="Imagem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2675" y="3781953"/>
            <a:ext cx="1019175" cy="628650"/>
          </a:xfrm>
          <a:prstGeom prst="rect">
            <a:avLst/>
          </a:prstGeom>
          <a:scene3d>
            <a:camera prst="orthographicFront">
              <a:rot lat="600000" lon="24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7378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ângulo 4"/>
          <p:cNvSpPr/>
          <p:nvPr/>
        </p:nvSpPr>
        <p:spPr>
          <a:xfrm>
            <a:off x="392729" y="572392"/>
            <a:ext cx="4827814" cy="1018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dirty="0">
                <a:solidFill>
                  <a:srgbClr val="7030A0"/>
                </a:solidFill>
                <a:latin typeface="Dosis Light" charset="0"/>
              </a:rPr>
              <a:t>Importação da Tabela </a:t>
            </a:r>
            <a:endParaRPr lang="pt-BR" sz="2800" b="1" dirty="0" smtClean="0">
              <a:solidFill>
                <a:srgbClr val="7030A0"/>
              </a:solidFill>
              <a:latin typeface="Dosis Light" charset="0"/>
            </a:endParaRPr>
          </a:p>
          <a:p>
            <a:pPr defTabSz="500063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pt-BR" sz="2800" b="1" dirty="0" err="1" smtClean="0">
                <a:solidFill>
                  <a:srgbClr val="7030A0"/>
                </a:solidFill>
                <a:latin typeface="Dosis Light" charset="0"/>
              </a:rPr>
              <a:t>IBPTax</a:t>
            </a:r>
            <a:endParaRPr lang="pt-BR" sz="2800" dirty="0">
              <a:solidFill>
                <a:srgbClr val="7030A0"/>
              </a:solidFill>
              <a:latin typeface="Dosis Light" panose="02010303020202060003" pitchFamily="2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3"/>
          <a:srcRect l="49875" b="38444"/>
          <a:stretch/>
        </p:blipFill>
        <p:spPr>
          <a:xfrm flipH="1">
            <a:off x="3042086" y="-6945"/>
            <a:ext cx="3285414" cy="2266122"/>
          </a:xfrm>
          <a:prstGeom prst="rect">
            <a:avLst/>
          </a:prstGeom>
        </p:spPr>
      </p:pic>
      <p:sp>
        <p:nvSpPr>
          <p:cNvPr id="6" name="Retângulo 5"/>
          <p:cNvSpPr/>
          <p:nvPr/>
        </p:nvSpPr>
        <p:spPr>
          <a:xfrm>
            <a:off x="392730" y="2051757"/>
            <a:ext cx="803342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Em Empresa &gt; Parâmetros Globais &gt; Faturamento Gerais  &gt; Grupo: Lei de Olho no </a:t>
            </a:r>
            <a:r>
              <a:rPr lang="pt-BR" dirty="0" smtClean="0">
                <a:latin typeface="Dosis" panose="02010503020202060003" pitchFamily="2" charset="0"/>
              </a:rPr>
              <a:t>Imposto &gt; </a:t>
            </a:r>
          </a:p>
          <a:p>
            <a:r>
              <a:rPr lang="pt-BR" dirty="0" smtClean="0">
                <a:latin typeface="Dosis" panose="02010503020202060003" pitchFamily="2" charset="0"/>
              </a:rPr>
              <a:t>Utilizando o Tipo de Cadastro de Tributos: Completo é possível importar a tabela.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74" t="64822"/>
          <a:stretch/>
        </p:blipFill>
        <p:spPr>
          <a:xfrm>
            <a:off x="4072467" y="-152312"/>
            <a:ext cx="5706765" cy="1809398"/>
          </a:xfrm>
          <a:prstGeom prst="rect">
            <a:avLst/>
          </a:prstGeom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786" y="3092759"/>
            <a:ext cx="7815522" cy="1507843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77860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0786" y="245137"/>
            <a:ext cx="6330980" cy="792088"/>
          </a:xfrm>
        </p:spPr>
        <p:txBody>
          <a:bodyPr/>
          <a:lstStyle/>
          <a:p>
            <a:r>
              <a:rPr lang="pt-BR" sz="2400" b="1" dirty="0" smtClean="0">
                <a:latin typeface="Dosis Light" charset="0"/>
              </a:rPr>
              <a:t>Tipo de cadastro de tributos</a:t>
            </a:r>
            <a:endParaRPr lang="pt-BR" sz="2400" b="1" dirty="0">
              <a:latin typeface="Dosis Light" charset="0"/>
            </a:endParaRPr>
          </a:p>
        </p:txBody>
      </p:sp>
      <p:sp>
        <p:nvSpPr>
          <p:cNvPr id="4" name="AutoShape 2" descr="Resultado de imagem para tef cartã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6" name="CaixaDeTexto 5"/>
          <p:cNvSpPr txBox="1"/>
          <p:nvPr/>
        </p:nvSpPr>
        <p:spPr>
          <a:xfrm>
            <a:off x="602468" y="947769"/>
            <a:ext cx="8344902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>
                <a:latin typeface="Dosis" panose="02010503020202060003" pitchFamily="2" charset="0"/>
              </a:rPr>
              <a:t>Completo</a:t>
            </a:r>
            <a:r>
              <a:rPr lang="pt-BR" dirty="0" smtClean="0">
                <a:latin typeface="Dosis" panose="02010503020202060003" pitchFamily="2" charset="0"/>
              </a:rPr>
              <a:t>: importando a tabela do </a:t>
            </a:r>
            <a:r>
              <a:rPr lang="pt-BR" dirty="0" err="1" smtClean="0">
                <a:latin typeface="Dosis" panose="02010503020202060003" pitchFamily="2" charset="0"/>
              </a:rPr>
              <a:t>IBPTax</a:t>
            </a:r>
            <a:r>
              <a:rPr lang="pt-BR" dirty="0" smtClean="0">
                <a:latin typeface="Dosis" panose="02010503020202060003" pitchFamily="2" charset="0"/>
              </a:rPr>
              <a:t> os campos serão preenchidos automaticamente</a:t>
            </a:r>
          </a:p>
          <a:p>
            <a:endParaRPr lang="pt-BR" sz="1000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dirty="0">
              <a:latin typeface="Dosis" panose="02010503020202060003" pitchFamily="2" charset="0"/>
            </a:endParaRPr>
          </a:p>
          <a:p>
            <a:endParaRPr lang="pt-BR" dirty="0" smtClean="0">
              <a:latin typeface="Dosis" panose="02010503020202060003" pitchFamily="2" charset="0"/>
            </a:endParaRPr>
          </a:p>
          <a:p>
            <a:endParaRPr lang="pt-BR" sz="1000" dirty="0" smtClean="0">
              <a:latin typeface="Dosis" panose="02010503020202060003" pitchFamily="2" charset="0"/>
            </a:endParaRPr>
          </a:p>
        </p:txBody>
      </p:sp>
      <p:pic>
        <p:nvPicPr>
          <p:cNvPr id="9" name="Imagem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9834" y="1336394"/>
            <a:ext cx="7614560" cy="1631242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CaixaDeTexto 10"/>
          <p:cNvSpPr txBox="1"/>
          <p:nvPr/>
        </p:nvSpPr>
        <p:spPr>
          <a:xfrm>
            <a:off x="739834" y="3173676"/>
            <a:ext cx="7689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Para verificar a importação, basta acessar:</a:t>
            </a:r>
          </a:p>
          <a:p>
            <a:r>
              <a:rPr lang="pt-BR" dirty="0">
                <a:latin typeface="Dosis" panose="02010503020202060003" pitchFamily="2" charset="0"/>
              </a:rPr>
              <a:t>Empresa &gt; Parâmetros Globais &gt; Faturamento Gerais  &gt; Grupo: Lei de Olho no Imposto </a:t>
            </a:r>
            <a:r>
              <a:rPr lang="pt-BR" dirty="0" smtClean="0">
                <a:latin typeface="Dosis" panose="02010503020202060003" pitchFamily="2" charset="0"/>
              </a:rPr>
              <a:t>&gt; Tributos (produto): </a:t>
            </a:r>
            <a:r>
              <a:rPr lang="pt-BR" dirty="0" smtClean="0">
                <a:solidFill>
                  <a:schemeClr val="accent2"/>
                </a:solidFill>
                <a:latin typeface="Dosis" panose="02010503020202060003" pitchFamily="2" charset="0"/>
              </a:rPr>
              <a:t>configurar</a:t>
            </a:r>
            <a:r>
              <a:rPr lang="pt-BR" i="1" dirty="0" smtClean="0">
                <a:solidFill>
                  <a:schemeClr val="accent2"/>
                </a:solidFill>
                <a:latin typeface="Dosis" panose="02010503020202060003" pitchFamily="2" charset="0"/>
              </a:rPr>
              <a:t> </a:t>
            </a:r>
          </a:p>
          <a:p>
            <a:endParaRPr lang="pt-BR" i="1" dirty="0">
              <a:solidFill>
                <a:schemeClr val="accent2"/>
              </a:solidFill>
            </a:endParaRPr>
          </a:p>
          <a:p>
            <a:endParaRPr lang="pt-BR" dirty="0"/>
          </a:p>
        </p:txBody>
      </p:sp>
      <p:pic>
        <p:nvPicPr>
          <p:cNvPr id="13" name="Imagem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390" y="4092460"/>
            <a:ext cx="3538105" cy="353811"/>
          </a:xfrm>
          <a:prstGeom prst="rect">
            <a:avLst/>
          </a:prstGeom>
          <a:ln w="3175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173518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13_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4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microsoft.com/office/2006/metadata/properties"/>
    <ds:schemaRef ds:uri="http://schemas.openxmlformats.org/package/2006/metadata/core-properties"/>
    <ds:schemaRef ds:uri="744014f9-b381-4d57-9569-1658a6c28a47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12231</TotalTime>
  <Words>549</Words>
  <Application>Microsoft Office PowerPoint</Application>
  <PresentationFormat>Apresentação na tela (16:9)</PresentationFormat>
  <Paragraphs>105</Paragraphs>
  <Slides>15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10</vt:i4>
      </vt:variant>
      <vt:variant>
        <vt:lpstr>Tema</vt:lpstr>
      </vt:variant>
      <vt:variant>
        <vt:i4>3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15</vt:i4>
      </vt:variant>
    </vt:vector>
  </HeadingPairs>
  <TitlesOfParts>
    <vt:vector size="29" baseType="lpstr">
      <vt:lpstr>Arial</vt:lpstr>
      <vt:lpstr>Calibri</vt:lpstr>
      <vt:lpstr>Century Gothic</vt:lpstr>
      <vt:lpstr>Dosis</vt:lpstr>
      <vt:lpstr>Dosis Bold</vt:lpstr>
      <vt:lpstr>Dosis ExtraLight</vt:lpstr>
      <vt:lpstr>Dosis Light</vt:lpstr>
      <vt:lpstr>Neo Sans Pro</vt:lpstr>
      <vt:lpstr>Verdana</vt:lpstr>
      <vt:lpstr>Wingdings</vt:lpstr>
      <vt:lpstr>Linx.3.0</vt:lpstr>
      <vt:lpstr>13_Tema do Office</vt:lpstr>
      <vt:lpstr>7_Linx.3.0</vt:lpstr>
      <vt:lpstr>Slide do think-cell</vt:lpstr>
      <vt:lpstr>Lei de Olho no Imposto Conceito e  Funcionalidade</vt:lpstr>
      <vt:lpstr>Introdução</vt:lpstr>
      <vt:lpstr>Objetivos desse Webinar</vt:lpstr>
      <vt:lpstr>O que é a Lei de Olho no Imposto? </vt:lpstr>
      <vt:lpstr>Quais Tributos deverão ser computados? </vt:lpstr>
      <vt:lpstr>Tabela IBPTax</vt:lpstr>
      <vt:lpstr>Apresentação do PowerPoint</vt:lpstr>
      <vt:lpstr>Apresentação do PowerPoint</vt:lpstr>
      <vt:lpstr>Tipo de cadastro de tributos</vt:lpstr>
      <vt:lpstr>Tipo de cadastro de tributos</vt:lpstr>
      <vt:lpstr>Cadastro de layout de totalizadores dos tributos</vt:lpstr>
      <vt:lpstr>Cadastro de layout de totalizadores dos tributos</vt:lpstr>
      <vt:lpstr>Exibição das informações dos tributos nos documentos</vt:lpstr>
      <vt:lpstr>Linx Microvix  - Lei de Olho no Imposto</vt:lpstr>
      <vt:lpstr>Obrigada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428</cp:revision>
  <dcterms:created xsi:type="dcterms:W3CDTF">2010-04-12T23:12:02Z</dcterms:created>
  <dcterms:modified xsi:type="dcterms:W3CDTF">2017-09-05T11:57:30Z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