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handoutMasterIdLst>
    <p:handoutMasterId r:id="rId41"/>
  </p:handoutMasterIdLst>
  <p:sldIdLst>
    <p:sldId id="375" r:id="rId2"/>
    <p:sldId id="296" r:id="rId3"/>
    <p:sldId id="299" r:id="rId4"/>
    <p:sldId id="302" r:id="rId5"/>
    <p:sldId id="307" r:id="rId6"/>
    <p:sldId id="316" r:id="rId7"/>
    <p:sldId id="308" r:id="rId8"/>
    <p:sldId id="376" r:id="rId9"/>
    <p:sldId id="379" r:id="rId10"/>
    <p:sldId id="414" r:id="rId11"/>
    <p:sldId id="415" r:id="rId12"/>
    <p:sldId id="416" r:id="rId13"/>
    <p:sldId id="417" r:id="rId14"/>
    <p:sldId id="381" r:id="rId15"/>
    <p:sldId id="393" r:id="rId16"/>
    <p:sldId id="418" r:id="rId17"/>
    <p:sldId id="421" r:id="rId18"/>
    <p:sldId id="420" r:id="rId19"/>
    <p:sldId id="419" r:id="rId20"/>
    <p:sldId id="422" r:id="rId21"/>
    <p:sldId id="423" r:id="rId22"/>
    <p:sldId id="424" r:id="rId23"/>
    <p:sldId id="425" r:id="rId24"/>
    <p:sldId id="426" r:id="rId25"/>
    <p:sldId id="427" r:id="rId26"/>
    <p:sldId id="428" r:id="rId27"/>
    <p:sldId id="429" r:id="rId28"/>
    <p:sldId id="431" r:id="rId29"/>
    <p:sldId id="434" r:id="rId30"/>
    <p:sldId id="435" r:id="rId31"/>
    <p:sldId id="433" r:id="rId32"/>
    <p:sldId id="400" r:id="rId33"/>
    <p:sldId id="401" r:id="rId34"/>
    <p:sldId id="413" r:id="rId35"/>
    <p:sldId id="345" r:id="rId36"/>
    <p:sldId id="334" r:id="rId37"/>
    <p:sldId id="335" r:id="rId38"/>
    <p:sldId id="283" r:id="rId3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isão Geral" id="{58970B4B-F630-4D5B-88DE-508ACD9FB37C}">
          <p14:sldIdLst>
            <p14:sldId id="375"/>
            <p14:sldId id="296"/>
            <p14:sldId id="299"/>
            <p14:sldId id="302"/>
            <p14:sldId id="307"/>
            <p14:sldId id="316"/>
          </p14:sldIdLst>
        </p14:section>
        <p14:section name="Modulo 1" id="{34183B0E-60BA-45A6-A087-4BB7C4A6FE49}">
          <p14:sldIdLst>
            <p14:sldId id="308"/>
            <p14:sldId id="376"/>
            <p14:sldId id="379"/>
            <p14:sldId id="414"/>
          </p14:sldIdLst>
        </p14:section>
        <p14:section name="Módulo 2" id="{EB3C67CE-7CDE-E84D-81BF-01691E37A780}">
          <p14:sldIdLst>
            <p14:sldId id="415"/>
            <p14:sldId id="416"/>
            <p14:sldId id="417"/>
            <p14:sldId id="381"/>
            <p14:sldId id="393"/>
            <p14:sldId id="418"/>
            <p14:sldId id="421"/>
            <p14:sldId id="420"/>
            <p14:sldId id="419"/>
            <p14:sldId id="422"/>
            <p14:sldId id="423"/>
            <p14:sldId id="424"/>
            <p14:sldId id="425"/>
            <p14:sldId id="426"/>
            <p14:sldId id="427"/>
            <p14:sldId id="428"/>
            <p14:sldId id="429"/>
            <p14:sldId id="431"/>
            <p14:sldId id="434"/>
            <p14:sldId id="435"/>
            <p14:sldId id="433"/>
            <p14:sldId id="400"/>
            <p14:sldId id="401"/>
            <p14:sldId id="413"/>
          </p14:sldIdLst>
        </p14:section>
        <p14:section name="Cap 4 - N1" id="{4F5F9E81-3A8C-484B-90C7-68B87B40E1B4}">
          <p14:sldIdLst>
            <p14:sldId id="345"/>
          </p14:sldIdLst>
        </p14:section>
        <p14:section name="Avaliação Final" id="{C54649E0-56C6-464B-A220-9A746FFABA1B}">
          <p14:sldIdLst>
            <p14:sldId id="334"/>
          </p14:sldIdLst>
        </p14:section>
        <p14:section name="Avaliação de Reação" id="{A8F0DFEB-22F3-4B76-B248-06B24F542F5B}">
          <p14:sldIdLst>
            <p14:sldId id="335"/>
          </p14:sldIdLst>
        </p14:section>
        <p14:section name="Slide Final" id="{5E23C6C0-8FB2-4F7D-BB8B-7B728BBDBF33}">
          <p14:sldIdLst>
            <p14:sldId id="2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98E6"/>
    <a:srgbClr val="006600"/>
    <a:srgbClr val="6A6A6A"/>
    <a:srgbClr val="5D308F"/>
    <a:srgbClr val="745E8D"/>
    <a:srgbClr val="49197D"/>
    <a:srgbClr val="280037"/>
    <a:srgbClr val="FBAD17"/>
    <a:srgbClr val="E49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981" autoAdjust="0"/>
    <p:restoredTop sz="93714" autoAdjust="0"/>
  </p:normalViewPr>
  <p:slideViewPr>
    <p:cSldViewPr snapToGrid="0">
      <p:cViewPr varScale="1">
        <p:scale>
          <a:sx n="67" d="100"/>
          <a:sy n="67" d="100"/>
        </p:scale>
        <p:origin x="28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274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99EF3-F9B1-4181-87F0-4F64595356EE}" type="datetimeFigureOut">
              <a:rPr lang="pt-BR" smtClean="0"/>
              <a:t>26/06/2017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EE179B-E237-48DB-9266-EB21062AF1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96114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F93C0-FB07-4755-9A2C-F0151F2310C8}" type="datetimeFigureOut">
              <a:rPr lang="pt-BR" smtClean="0"/>
              <a:t>26/06/2017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98DC69-2791-44B9-96AB-C7F392746E7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2646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8DC69-2791-44B9-96AB-C7F392746E7C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3857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8DC69-2791-44B9-96AB-C7F392746E7C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2495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/>
          <p:cNvSpPr/>
          <p:nvPr/>
        </p:nvSpPr>
        <p:spPr>
          <a:xfrm>
            <a:off x="2953173" y="0"/>
            <a:ext cx="9238827" cy="6858000"/>
          </a:xfrm>
          <a:custGeom>
            <a:avLst/>
            <a:gdLst>
              <a:gd name="connsiteX0" fmla="*/ 0 w 6929120"/>
              <a:gd name="connsiteY0" fmla="*/ 0 h 5143500"/>
              <a:gd name="connsiteX1" fmla="*/ 6929120 w 6929120"/>
              <a:gd name="connsiteY1" fmla="*/ 0 h 5143500"/>
              <a:gd name="connsiteX2" fmla="*/ 6929120 w 6929120"/>
              <a:gd name="connsiteY2" fmla="*/ 5143500 h 5143500"/>
              <a:gd name="connsiteX3" fmla="*/ 0 w 6929120"/>
              <a:gd name="connsiteY3" fmla="*/ 5143500 h 5143500"/>
              <a:gd name="connsiteX4" fmla="*/ 0 w 6929120"/>
              <a:gd name="connsiteY4" fmla="*/ 0 h 5143500"/>
              <a:gd name="connsiteX0" fmla="*/ 0 w 6929120"/>
              <a:gd name="connsiteY0" fmla="*/ 0 h 5143500"/>
              <a:gd name="connsiteX1" fmla="*/ 4470400 w 6929120"/>
              <a:gd name="connsiteY1" fmla="*/ 0 h 5143500"/>
              <a:gd name="connsiteX2" fmla="*/ 6929120 w 6929120"/>
              <a:gd name="connsiteY2" fmla="*/ 0 h 5143500"/>
              <a:gd name="connsiteX3" fmla="*/ 6929120 w 6929120"/>
              <a:gd name="connsiteY3" fmla="*/ 5143500 h 5143500"/>
              <a:gd name="connsiteX4" fmla="*/ 0 w 6929120"/>
              <a:gd name="connsiteY4" fmla="*/ 5143500 h 5143500"/>
              <a:gd name="connsiteX5" fmla="*/ 0 w 6929120"/>
              <a:gd name="connsiteY5" fmla="*/ 0 h 5143500"/>
              <a:gd name="connsiteX0" fmla="*/ 0 w 6929120"/>
              <a:gd name="connsiteY0" fmla="*/ 5143500 h 5143500"/>
              <a:gd name="connsiteX1" fmla="*/ 4470400 w 6929120"/>
              <a:gd name="connsiteY1" fmla="*/ 0 h 5143500"/>
              <a:gd name="connsiteX2" fmla="*/ 6929120 w 6929120"/>
              <a:gd name="connsiteY2" fmla="*/ 0 h 5143500"/>
              <a:gd name="connsiteX3" fmla="*/ 6929120 w 6929120"/>
              <a:gd name="connsiteY3" fmla="*/ 5143500 h 5143500"/>
              <a:gd name="connsiteX4" fmla="*/ 0 w 6929120"/>
              <a:gd name="connsiteY4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9120" h="5143500">
                <a:moveTo>
                  <a:pt x="0" y="5143500"/>
                </a:moveTo>
                <a:lnTo>
                  <a:pt x="4470400" y="0"/>
                </a:lnTo>
                <a:lnTo>
                  <a:pt x="6929120" y="0"/>
                </a:lnTo>
                <a:lnTo>
                  <a:pt x="6929120" y="5143500"/>
                </a:lnTo>
                <a:lnTo>
                  <a:pt x="0" y="5143500"/>
                </a:lnTo>
                <a:close/>
              </a:path>
            </a:pathLst>
          </a:custGeom>
          <a:gradFill>
            <a:gsLst>
              <a:gs pos="41000">
                <a:schemeClr val="bg1">
                  <a:lumMod val="65000"/>
                </a:schemeClr>
              </a:gs>
              <a:gs pos="47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160000" scaled="0"/>
          </a:gra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Right Triangle 3"/>
          <p:cNvSpPr/>
          <p:nvPr/>
        </p:nvSpPr>
        <p:spPr>
          <a:xfrm>
            <a:off x="85830" y="0"/>
            <a:ext cx="9048957" cy="6858000"/>
          </a:xfrm>
          <a:custGeom>
            <a:avLst/>
            <a:gdLst>
              <a:gd name="connsiteX0" fmla="*/ 0 w 5976213"/>
              <a:gd name="connsiteY0" fmla="*/ 5143500 h 5143500"/>
              <a:gd name="connsiteX1" fmla="*/ 0 w 5976213"/>
              <a:gd name="connsiteY1" fmla="*/ 0 h 5143500"/>
              <a:gd name="connsiteX2" fmla="*/ 5976213 w 5976213"/>
              <a:gd name="connsiteY2" fmla="*/ 5143500 h 5143500"/>
              <a:gd name="connsiteX3" fmla="*/ 0 w 597621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0 w 678354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195545 w 6783543"/>
              <a:gd name="connsiteY3" fmla="*/ 3474939 h 5143500"/>
              <a:gd name="connsiteX4" fmla="*/ 0 w 6783543"/>
              <a:gd name="connsiteY4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658283 w 6783543"/>
              <a:gd name="connsiteY3" fmla="*/ 5089358 h 5143500"/>
              <a:gd name="connsiteX4" fmla="*/ 0 w 6783543"/>
              <a:gd name="connsiteY4" fmla="*/ 5143500 h 5143500"/>
              <a:gd name="connsiteX0" fmla="*/ 0 w 6783543"/>
              <a:gd name="connsiteY0" fmla="*/ 5143500 h 5201118"/>
              <a:gd name="connsiteX1" fmla="*/ 0 w 6783543"/>
              <a:gd name="connsiteY1" fmla="*/ 0 h 5201118"/>
              <a:gd name="connsiteX2" fmla="*/ 6783543 w 6783543"/>
              <a:gd name="connsiteY2" fmla="*/ 14766 h 5201118"/>
              <a:gd name="connsiteX3" fmla="*/ 2637963 w 6783543"/>
              <a:gd name="connsiteY3" fmla="*/ 5201118 h 5201118"/>
              <a:gd name="connsiteX4" fmla="*/ 0 w 6783543"/>
              <a:gd name="connsiteY4" fmla="*/ 5143500 h 5201118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147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20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86718"/>
              <a:gd name="connsiteY0" fmla="*/ 5211919 h 5211919"/>
              <a:gd name="connsiteX1" fmla="*/ 0 w 6786718"/>
              <a:gd name="connsiteY1" fmla="*/ 7459 h 5211919"/>
              <a:gd name="connsiteX2" fmla="*/ 6786718 w 6786718"/>
              <a:gd name="connsiteY2" fmla="*/ 0 h 5211919"/>
              <a:gd name="connsiteX3" fmla="*/ 2637963 w 6786718"/>
              <a:gd name="connsiteY3" fmla="*/ 5208577 h 5211919"/>
              <a:gd name="connsiteX4" fmla="*/ 0 w 6786718"/>
              <a:gd name="connsiteY4" fmla="*/ 5211919 h 5211919"/>
              <a:gd name="connsiteX0" fmla="*/ 0 w 6786718"/>
              <a:gd name="connsiteY0" fmla="*/ 5204460 h 5204460"/>
              <a:gd name="connsiteX1" fmla="*/ 0 w 6786718"/>
              <a:gd name="connsiteY1" fmla="*/ 0 h 5204460"/>
              <a:gd name="connsiteX2" fmla="*/ 6786718 w 6786718"/>
              <a:gd name="connsiteY2" fmla="*/ 2066 h 5204460"/>
              <a:gd name="connsiteX3" fmla="*/ 2637963 w 6786718"/>
              <a:gd name="connsiteY3" fmla="*/ 5201118 h 5204460"/>
              <a:gd name="connsiteX4" fmla="*/ 0 w 6786718"/>
              <a:gd name="connsiteY4" fmla="*/ 5204460 h 5204460"/>
              <a:gd name="connsiteX0" fmla="*/ 0 w 6786718"/>
              <a:gd name="connsiteY0" fmla="*/ 5211919 h 5211919"/>
              <a:gd name="connsiteX1" fmla="*/ 0 w 6786718"/>
              <a:gd name="connsiteY1" fmla="*/ 7459 h 5211919"/>
              <a:gd name="connsiteX2" fmla="*/ 6786718 w 6786718"/>
              <a:gd name="connsiteY2" fmla="*/ 0 h 5211919"/>
              <a:gd name="connsiteX3" fmla="*/ 2637963 w 6786718"/>
              <a:gd name="connsiteY3" fmla="*/ 5208577 h 5211919"/>
              <a:gd name="connsiteX4" fmla="*/ 0 w 6786718"/>
              <a:gd name="connsiteY4" fmla="*/ 5211919 h 5211919"/>
              <a:gd name="connsiteX0" fmla="*/ 0 w 6786718"/>
              <a:gd name="connsiteY0" fmla="*/ 5204460 h 5204460"/>
              <a:gd name="connsiteX1" fmla="*/ 0 w 6786718"/>
              <a:gd name="connsiteY1" fmla="*/ 0 h 5204460"/>
              <a:gd name="connsiteX2" fmla="*/ 6786718 w 6786718"/>
              <a:gd name="connsiteY2" fmla="*/ 2066 h 5204460"/>
              <a:gd name="connsiteX3" fmla="*/ 2637963 w 6786718"/>
              <a:gd name="connsiteY3" fmla="*/ 5201118 h 5204460"/>
              <a:gd name="connsiteX4" fmla="*/ 0 w 6786718"/>
              <a:gd name="connsiteY4" fmla="*/ 5204460 h 52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6718" h="5204460">
                <a:moveTo>
                  <a:pt x="0" y="5204460"/>
                </a:moveTo>
                <a:lnTo>
                  <a:pt x="0" y="0"/>
                </a:lnTo>
                <a:lnTo>
                  <a:pt x="6786718" y="2066"/>
                </a:lnTo>
                <a:lnTo>
                  <a:pt x="2637963" y="5201118"/>
                </a:lnTo>
                <a:lnTo>
                  <a:pt x="0" y="5204460"/>
                </a:lnTo>
                <a:close/>
              </a:path>
            </a:pathLst>
          </a:custGeom>
          <a:solidFill>
            <a:srgbClr val="703FB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sz="2400" dirty="0"/>
          </a:p>
        </p:txBody>
      </p:sp>
      <p:sp>
        <p:nvSpPr>
          <p:cNvPr id="10" name="Right Triangle 3"/>
          <p:cNvSpPr/>
          <p:nvPr/>
        </p:nvSpPr>
        <p:spPr>
          <a:xfrm>
            <a:off x="7" y="37"/>
            <a:ext cx="9070124" cy="6912000"/>
          </a:xfrm>
          <a:custGeom>
            <a:avLst/>
            <a:gdLst>
              <a:gd name="connsiteX0" fmla="*/ 0 w 5976213"/>
              <a:gd name="connsiteY0" fmla="*/ 5143500 h 5143500"/>
              <a:gd name="connsiteX1" fmla="*/ 0 w 5976213"/>
              <a:gd name="connsiteY1" fmla="*/ 0 h 5143500"/>
              <a:gd name="connsiteX2" fmla="*/ 5976213 w 5976213"/>
              <a:gd name="connsiteY2" fmla="*/ 5143500 h 5143500"/>
              <a:gd name="connsiteX3" fmla="*/ 0 w 597621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0 w 678354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195545 w 6783543"/>
              <a:gd name="connsiteY3" fmla="*/ 3474939 h 5143500"/>
              <a:gd name="connsiteX4" fmla="*/ 0 w 6783543"/>
              <a:gd name="connsiteY4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658283 w 6783543"/>
              <a:gd name="connsiteY3" fmla="*/ 5089358 h 5143500"/>
              <a:gd name="connsiteX4" fmla="*/ 0 w 6783543"/>
              <a:gd name="connsiteY4" fmla="*/ 5143500 h 5143500"/>
              <a:gd name="connsiteX0" fmla="*/ 0 w 6783543"/>
              <a:gd name="connsiteY0" fmla="*/ 5143500 h 5201118"/>
              <a:gd name="connsiteX1" fmla="*/ 0 w 6783543"/>
              <a:gd name="connsiteY1" fmla="*/ 0 h 5201118"/>
              <a:gd name="connsiteX2" fmla="*/ 6783543 w 6783543"/>
              <a:gd name="connsiteY2" fmla="*/ 14766 h 5201118"/>
              <a:gd name="connsiteX3" fmla="*/ 2637963 w 6783543"/>
              <a:gd name="connsiteY3" fmla="*/ 5201118 h 5201118"/>
              <a:gd name="connsiteX4" fmla="*/ 0 w 6783543"/>
              <a:gd name="connsiteY4" fmla="*/ 5143500 h 5201118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147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93068"/>
              <a:gd name="connsiteY0" fmla="*/ 5204460 h 5204460"/>
              <a:gd name="connsiteX1" fmla="*/ 0 w 6793068"/>
              <a:gd name="connsiteY1" fmla="*/ 0 h 5204460"/>
              <a:gd name="connsiteX2" fmla="*/ 6793068 w 6793068"/>
              <a:gd name="connsiteY2" fmla="*/ 5128 h 5204460"/>
              <a:gd name="connsiteX3" fmla="*/ 2637963 w 6793068"/>
              <a:gd name="connsiteY3" fmla="*/ 5201118 h 5204460"/>
              <a:gd name="connsiteX4" fmla="*/ 0 w 6793068"/>
              <a:gd name="connsiteY4" fmla="*/ 5204460 h 5204460"/>
              <a:gd name="connsiteX0" fmla="*/ 0 w 6802593"/>
              <a:gd name="connsiteY0" fmla="*/ 5204460 h 5204460"/>
              <a:gd name="connsiteX1" fmla="*/ 0 w 6802593"/>
              <a:gd name="connsiteY1" fmla="*/ 0 h 5204460"/>
              <a:gd name="connsiteX2" fmla="*/ 6802593 w 6802593"/>
              <a:gd name="connsiteY2" fmla="*/ 5128 h 5204460"/>
              <a:gd name="connsiteX3" fmla="*/ 2637963 w 6802593"/>
              <a:gd name="connsiteY3" fmla="*/ 5201118 h 5204460"/>
              <a:gd name="connsiteX4" fmla="*/ 0 w 6802593"/>
              <a:gd name="connsiteY4" fmla="*/ 5204460 h 5204460"/>
              <a:gd name="connsiteX0" fmla="*/ 0 w 6802593"/>
              <a:gd name="connsiteY0" fmla="*/ 5204460 h 5204460"/>
              <a:gd name="connsiteX1" fmla="*/ 0 w 6802593"/>
              <a:gd name="connsiteY1" fmla="*/ 0 h 5204460"/>
              <a:gd name="connsiteX2" fmla="*/ 6802593 w 6802593"/>
              <a:gd name="connsiteY2" fmla="*/ 1915 h 5204460"/>
              <a:gd name="connsiteX3" fmla="*/ 2637963 w 6802593"/>
              <a:gd name="connsiteY3" fmla="*/ 5201118 h 5204460"/>
              <a:gd name="connsiteX4" fmla="*/ 0 w 6802593"/>
              <a:gd name="connsiteY4" fmla="*/ 5204460 h 52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2593" h="5204460">
                <a:moveTo>
                  <a:pt x="0" y="5204460"/>
                </a:moveTo>
                <a:lnTo>
                  <a:pt x="0" y="0"/>
                </a:lnTo>
                <a:lnTo>
                  <a:pt x="6802593" y="1915"/>
                </a:lnTo>
                <a:lnTo>
                  <a:pt x="2637963" y="5201118"/>
                </a:lnTo>
                <a:lnTo>
                  <a:pt x="0" y="5204460"/>
                </a:lnTo>
                <a:close/>
              </a:path>
            </a:pathLst>
          </a:custGeom>
          <a:gradFill flip="none" rotWithShape="1">
            <a:gsLst>
              <a:gs pos="0">
                <a:srgbClr val="2A004B"/>
              </a:gs>
              <a:gs pos="99000">
                <a:srgbClr val="703FB5"/>
              </a:gs>
              <a:gs pos="100000">
                <a:srgbClr val="49197D"/>
              </a:gs>
              <a:gs pos="56000">
                <a:srgbClr val="49197D"/>
              </a:gs>
            </a:gsLst>
            <a:lin ang="234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sz="24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845" y="1751934"/>
            <a:ext cx="3673115" cy="252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542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Educ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1" y="0"/>
            <a:ext cx="11286077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Educação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184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Estét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2" y="0"/>
            <a:ext cx="11286075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Estética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123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Telefon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3" y="0"/>
            <a:ext cx="11286077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Telefonia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967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Livrar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4" y="0"/>
            <a:ext cx="11286075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Livrarias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641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Perfumar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6" y="1"/>
            <a:ext cx="11286076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Perfumarias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770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207722" y="0"/>
            <a:ext cx="10984287" cy="6871125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38215" h="5153344">
                <a:moveTo>
                  <a:pt x="0" y="5153344"/>
                </a:moveTo>
                <a:lnTo>
                  <a:pt x="4095721" y="0"/>
                </a:lnTo>
                <a:lnTo>
                  <a:pt x="8238215" y="9844"/>
                </a:lnTo>
                <a:lnTo>
                  <a:pt x="8238215" y="5153344"/>
                </a:lnTo>
                <a:lnTo>
                  <a:pt x="0" y="5153344"/>
                </a:lnTo>
                <a:close/>
              </a:path>
            </a:pathLst>
          </a:custGeom>
          <a:gradFill>
            <a:gsLst>
              <a:gs pos="0">
                <a:schemeClr val="accent4">
                  <a:tint val="100000"/>
                  <a:shade val="100000"/>
                  <a:satMod val="130000"/>
                </a:schemeClr>
              </a:gs>
              <a:gs pos="65000">
                <a:srgbClr val="FFD435"/>
              </a:gs>
              <a:gs pos="69000">
                <a:schemeClr val="tx2"/>
              </a:gs>
            </a:gsLst>
            <a:lin ang="12840000" scaled="0"/>
          </a:gra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74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858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194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3763392" cy="4906428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3" y="-208"/>
            <a:ext cx="12205340" cy="6866333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accent4">
                  <a:tint val="100000"/>
                  <a:shade val="100000"/>
                  <a:satMod val="130000"/>
                </a:schemeClr>
              </a:gs>
              <a:gs pos="78000">
                <a:srgbClr val="FFD435"/>
              </a:gs>
              <a:gs pos="81000">
                <a:schemeClr val="tx2"/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3313910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313910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063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3763392" cy="4906428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3" y="-208"/>
            <a:ext cx="12205340" cy="6866333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bg1">
                  <a:lumMod val="75000"/>
                </a:schemeClr>
              </a:gs>
              <a:gs pos="78000">
                <a:schemeClr val="bg1">
                  <a:lumMod val="85000"/>
                </a:schemeClr>
              </a:gs>
              <a:gs pos="81000">
                <a:schemeClr val="bg1">
                  <a:lumMod val="65000"/>
                </a:schemeClr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3313910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313910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180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3763392" cy="4906428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3" y="-208"/>
            <a:ext cx="12205340" cy="6866333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78000">
                <a:schemeClr val="bg1"/>
              </a:gs>
              <a:gs pos="81000">
                <a:schemeClr val="bg1">
                  <a:lumMod val="75000"/>
                </a:schemeClr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3313910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313910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396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Padr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449" y="-1"/>
            <a:ext cx="11286073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60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579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30294" y="21674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73140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265464" y="98063"/>
            <a:ext cx="10329727" cy="86532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rgbClr val="49197D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641050" y="1503646"/>
            <a:ext cx="10954141" cy="4210868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467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467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825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641057" y="731576"/>
            <a:ext cx="2210081" cy="1056117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rgbClr val="49197D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1373203" y="6481724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147620" y="731578"/>
            <a:ext cx="8447575" cy="4982937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6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</p:txBody>
      </p:sp>
      <p:sp>
        <p:nvSpPr>
          <p:cNvPr id="6" name="Espaço Reservado para Número de Slide 5"/>
          <p:cNvSpPr txBox="1">
            <a:spLocks/>
          </p:cNvSpPr>
          <p:nvPr/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121884" tIns="60944" rIns="121884" bIns="60944" rtlCol="0" anchor="ctr"/>
          <a:lstStyle>
            <a:defPPr>
              <a:defRPr lang="en-US"/>
            </a:defPPr>
            <a:lvl1pPr marL="0" algn="r" defTabSz="457200" rtl="0" eaLnBrk="1" latinLnBrk="0" hangingPunct="1">
              <a:defRPr lang="pt-BR" sz="1200" kern="1200" smtClean="0">
                <a:solidFill>
                  <a:srgbClr val="FAB900"/>
                </a:solidFill>
                <a:latin typeface="Verdana"/>
                <a:ea typeface="+mn-ea"/>
                <a:cs typeface="Verdan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5E1CD6A-3B87-4D97-ADBC-0D3947A19743}" type="slidenum">
              <a:rPr lang="en-US" sz="1600" smtClean="0"/>
              <a:pPr/>
              <a:t>‹nº›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10481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76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8675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641057" y="731576"/>
            <a:ext cx="2210081" cy="1056117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147620" y="731578"/>
            <a:ext cx="8447575" cy="4982937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467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641057" y="2752739"/>
            <a:ext cx="2210081" cy="82223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67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11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387929" y="218657"/>
            <a:ext cx="10207260" cy="5319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32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641050" y="1503646"/>
            <a:ext cx="10954141" cy="4210868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467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467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40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40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1387929" y="762207"/>
            <a:ext cx="10207171" cy="37588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867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230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9861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53EC16B-94F5-984E-9137-688007760A60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/>
          <a:lstStyle/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5296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Laran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g-amarel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609600" y="2710961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5867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712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Mo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5" name="Picture 1" descr="vestuario-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562" y="0"/>
            <a:ext cx="11295689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Moda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50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ide Cinz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g-cinz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609600" y="2710961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5867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965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Roxo Escu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g-roxo-escu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609600" y="2710961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5867" b="0" i="0">
                <a:solidFill>
                  <a:schemeClr val="bg1"/>
                </a:solidFill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873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Rox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g-roxo-cla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0"/>
            <a:ext cx="12202667" cy="68640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609600" y="2710961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5867" b="0" i="0">
                <a:solidFill>
                  <a:schemeClr val="tx2"/>
                </a:solidFill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097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Amar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g-amarelo-cla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609600" y="2710961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5867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987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ide Amar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9292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Fo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 descr="foo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90" y="0"/>
            <a:ext cx="11295689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</a:t>
            </a:r>
            <a:r>
              <a:rPr lang="pt-BR" dirty="0" err="1" smtClean="0"/>
              <a:t>Food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442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Pos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0" y="0"/>
            <a:ext cx="11286075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Postos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43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Farma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1" y="0"/>
            <a:ext cx="11286076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Farmácias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223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Concessionár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1" y="0"/>
            <a:ext cx="11286075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7" y="2628504"/>
            <a:ext cx="7379716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6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Concessionárias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047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Mega Lo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1" y="0"/>
            <a:ext cx="11286075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</a:t>
            </a:r>
            <a:r>
              <a:rPr lang="pt-BR" dirty="0" err="1" smtClean="0"/>
              <a:t>Mega</a:t>
            </a:r>
            <a:r>
              <a:rPr lang="pt-BR" dirty="0" smtClean="0"/>
              <a:t> Loja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743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Varejo de Serviç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1" y="0"/>
            <a:ext cx="11286077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48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Varejo de Serviços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82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3.png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ags" Target="../tags/tag1.xml"/><Relationship Id="rId40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bg-slide.jpg"/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2"/>
            <a:ext cx="2434271" cy="23344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803"/>
          <a:stretch/>
        </p:blipFill>
        <p:spPr>
          <a:xfrm>
            <a:off x="11126735" y="6085559"/>
            <a:ext cx="1065265" cy="768713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37"/>
            </p:custDataLst>
            <p:extLst/>
          </p:nvPr>
        </p:nvGraphicFramePr>
        <p:xfrm>
          <a:off x="2122" y="2122"/>
          <a:ext cx="2116" cy="2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2" name="Slide do think-cell" r:id="rId40" imgW="421" imgH="420" progId="TCLayout.ActiveDocument.1">
                  <p:embed/>
                </p:oleObj>
              </mc:Choice>
              <mc:Fallback>
                <p:oleObj name="Slide do think-cell" r:id="rId4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2122" y="2122"/>
                        <a:ext cx="2116" cy="2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o 8" hidden="1"/>
          <p:cNvGraphicFramePr>
            <a:graphicFrameLocks noChangeAspect="1"/>
          </p:cNvGraphicFramePr>
          <p:nvPr>
            <p:extLst/>
          </p:nvPr>
        </p:nvGraphicFramePr>
        <p:xfrm>
          <a:off x="2122" y="2122"/>
          <a:ext cx="2116" cy="2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3" name="Slide do think-cell" r:id="rId42" imgW="421" imgH="420" progId="TCLayout.ActiveDocument.1">
                  <p:embed/>
                </p:oleObj>
              </mc:Choice>
              <mc:Fallback>
                <p:oleObj name="Slide do think-cell" r:id="rId42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2122" y="2122"/>
                        <a:ext cx="2116" cy="2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81323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3" r:id="rId2"/>
    <p:sldLayoutId id="2147483662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95" r:id="rId34"/>
  </p:sldLayoutIdLst>
  <p:timing>
    <p:tnLst>
      <p:par>
        <p:cTn id="1" dur="indefinite" restart="never" nodeType="tmRoot"/>
      </p:par>
    </p:tnLst>
  </p:timing>
  <p:txStyles>
    <p:titleStyle>
      <a:lvl1pPr algn="l" defTabSz="609585" rtl="0" eaLnBrk="1" latinLnBrk="0" hangingPunct="1">
        <a:spcBef>
          <a:spcPct val="0"/>
        </a:spcBef>
        <a:buNone/>
        <a:defRPr sz="4267" kern="1200" baseline="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457189" indent="-457189" algn="l" defTabSz="609585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733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1733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800" dirty="0" smtClean="0"/>
              <a:t>Linx </a:t>
            </a:r>
            <a:r>
              <a:rPr lang="pt-BR" sz="4800" dirty="0" err="1" smtClean="0"/>
              <a:t>Microvix</a:t>
            </a:r>
            <a:r>
              <a:rPr lang="pt-BR" sz="4800" dirty="0" smtClean="0"/>
              <a:t> – Atualização de POS</a:t>
            </a:r>
            <a:endParaRPr lang="pt-BR" sz="48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Instrutor: Adriana Reis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9577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O que é SAT?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26068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13356" y="402526"/>
            <a:ext cx="10329727" cy="865321"/>
          </a:xfrm>
        </p:spPr>
        <p:txBody>
          <a:bodyPr/>
          <a:lstStyle/>
          <a:p>
            <a:r>
              <a:rPr lang="pt-BR" dirty="0" smtClean="0"/>
              <a:t>SAT</a:t>
            </a:r>
            <a:endParaRPr lang="pt-BR" dirty="0"/>
          </a:p>
        </p:txBody>
      </p:sp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98241" y="1267847"/>
            <a:ext cx="6609175" cy="4325005"/>
          </a:xfrm>
        </p:spPr>
        <p:txBody>
          <a:bodyPr/>
          <a:lstStyle/>
          <a:p>
            <a:pPr marL="0" indent="0">
              <a:buNone/>
            </a:pPr>
            <a:r>
              <a:rPr lang="pt-BR" sz="2400" dirty="0">
                <a:latin typeface="Neo Sans Pro" panose="020B0504030504040204" pitchFamily="34" charset="0"/>
              </a:rPr>
              <a:t>O Sistema Autenticador e Transmissor (SAT) </a:t>
            </a:r>
            <a:r>
              <a:rPr lang="pt-BR" sz="2400" b="1" dirty="0">
                <a:latin typeface="Neo Sans Pro" panose="020B0504030504040204" pitchFamily="34" charset="0"/>
              </a:rPr>
              <a:t>é um equipamento homologado pelo fisco que transmite as informações de venda da empresa para a Secretaria da Fazenda.</a:t>
            </a:r>
            <a:r>
              <a:rPr lang="pt-BR" sz="2400" dirty="0">
                <a:latin typeface="Neo Sans Pro" panose="020B0504030504040204" pitchFamily="34" charset="0"/>
              </a:rPr>
              <a:t> Não há necessidade da instalação de um equipamento por caixa, já que ele pode ser compartilhado por vários caixas em uma mesma loja. A transmissão é feita  automaticamente pelo equipamento. É utilizado pelo Estado de São Paulo</a:t>
            </a:r>
            <a:r>
              <a:rPr lang="pt-BR" sz="2400" dirty="0" smtClean="0">
                <a:latin typeface="Neo Sans Pro" panose="020B0504030504040204" pitchFamily="34" charset="0"/>
              </a:rPr>
              <a:t>.</a:t>
            </a:r>
            <a:endParaRPr lang="pt-BR" sz="2400" dirty="0">
              <a:latin typeface="Neo Sans Pro" panose="020B0504030504040204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3248" y="1267847"/>
            <a:ext cx="2797502" cy="2393584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201" y="3620563"/>
            <a:ext cx="3050946" cy="3050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6221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O que é NFCE?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72671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65464" y="330075"/>
            <a:ext cx="10329727" cy="865321"/>
          </a:xfrm>
        </p:spPr>
        <p:txBody>
          <a:bodyPr/>
          <a:lstStyle/>
          <a:p>
            <a:r>
              <a:rPr lang="pt-BR" dirty="0" smtClean="0"/>
              <a:t>NFCE  </a:t>
            </a:r>
            <a:endParaRPr lang="pt-BR" dirty="0"/>
          </a:p>
        </p:txBody>
      </p:sp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98241" y="1364776"/>
            <a:ext cx="6958153" cy="4228076"/>
          </a:xfrm>
        </p:spPr>
        <p:txBody>
          <a:bodyPr/>
          <a:lstStyle/>
          <a:p>
            <a:pPr marL="0" indent="0">
              <a:buNone/>
            </a:pPr>
            <a:r>
              <a:rPr lang="pt-BR" sz="2400" dirty="0">
                <a:latin typeface="Neo Sans Pro" panose="020B0504030504040204" pitchFamily="34" charset="0"/>
              </a:rPr>
              <a:t>Nota Fiscal do Consumidor Eletrônica. Similar à NF-e (Nota Fiscal Eletrônica), a NFC-e é um documento fiscal eletrônico para vendas ao consumidor final,  transmitido pelo estabelecimento comercial para a Secretaria da Fazenda pela internet no ato da compra. </a:t>
            </a:r>
            <a:r>
              <a:rPr lang="pt-BR" sz="2400" b="1" dirty="0">
                <a:latin typeface="Neo Sans Pro" panose="020B0504030504040204" pitchFamily="34" charset="0"/>
              </a:rPr>
              <a:t>Exige uma conexão ativa da internet, sendo que há regras de contingência, no caso de falta de conexão</a:t>
            </a:r>
            <a:r>
              <a:rPr lang="pt-BR" sz="2400" dirty="0">
                <a:latin typeface="Neo Sans Pro" panose="020B0504030504040204" pitchFamily="34" charset="0"/>
              </a:rPr>
              <a:t>. Não há necessidade da instalação de nenhum equipamento específico como é o caso do SAT e do </a:t>
            </a:r>
            <a:r>
              <a:rPr lang="pt-BR" sz="2400" dirty="0" smtClean="0">
                <a:latin typeface="Neo Sans Pro" panose="020B0504030504040204" pitchFamily="34" charset="0"/>
              </a:rPr>
              <a:t>ECF.</a:t>
            </a:r>
            <a:endParaRPr lang="pt-BR" sz="2400" dirty="0">
              <a:latin typeface="Neo Sans Pro" panose="020B050403050404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270" y="2156346"/>
            <a:ext cx="4462820" cy="297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2455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O que é atualização de POS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4850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957547" y="943221"/>
            <a:ext cx="10727535" cy="4210868"/>
          </a:xfrm>
        </p:spPr>
        <p:txBody>
          <a:bodyPr/>
          <a:lstStyle/>
          <a:p>
            <a:pPr>
              <a:lnSpc>
                <a:spcPct val="250000"/>
              </a:lnSpc>
              <a:spcBef>
                <a:spcPct val="0"/>
              </a:spcBef>
              <a:buSzPct val="200000"/>
              <a:buFont typeface="Wingdings" panose="05000000000000000000" pitchFamily="2" charset="2"/>
              <a:buChar char="ü"/>
            </a:pPr>
            <a:r>
              <a:rPr lang="en-US" altLang="pt-BR" sz="2800" dirty="0" smtClean="0"/>
              <a:t>Homologação Estadual.</a:t>
            </a:r>
          </a:p>
          <a:p>
            <a:pPr>
              <a:lnSpc>
                <a:spcPct val="250000"/>
              </a:lnSpc>
              <a:spcBef>
                <a:spcPct val="0"/>
              </a:spcBef>
              <a:buSzPct val="200000"/>
              <a:buFont typeface="Wingdings" panose="05000000000000000000" pitchFamily="2" charset="2"/>
              <a:buChar char="ü"/>
            </a:pPr>
            <a:r>
              <a:rPr lang="en-US" altLang="pt-BR" sz="2800" dirty="0" smtClean="0"/>
              <a:t>Base Instalada.</a:t>
            </a:r>
          </a:p>
          <a:p>
            <a:pPr>
              <a:lnSpc>
                <a:spcPct val="250000"/>
              </a:lnSpc>
              <a:spcBef>
                <a:spcPct val="0"/>
              </a:spcBef>
              <a:buSzPct val="200000"/>
              <a:buFont typeface="Wingdings" panose="05000000000000000000" pitchFamily="2" charset="2"/>
              <a:buChar char="ü"/>
            </a:pPr>
            <a:r>
              <a:rPr lang="en-US" altLang="pt-BR" sz="2800" dirty="0" smtClean="0"/>
              <a:t>Melhorias/</a:t>
            </a:r>
            <a:r>
              <a:rPr lang="en-US" altLang="pt-BR" sz="2800" dirty="0" err="1" smtClean="0"/>
              <a:t>Correções</a:t>
            </a:r>
            <a:endParaRPr lang="en-US" altLang="pt-BR" sz="2800" dirty="0" smtClean="0"/>
          </a:p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800" dirty="0" smtClean="0"/>
          </a:p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/>
          </a:p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464" y="2015315"/>
            <a:ext cx="5498048" cy="3402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0145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Versões do POS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5181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053082" y="565849"/>
            <a:ext cx="10727535" cy="4210868"/>
          </a:xfrm>
        </p:spPr>
        <p:txBody>
          <a:bodyPr/>
          <a:lstStyle/>
          <a:p>
            <a:pPr>
              <a:lnSpc>
                <a:spcPct val="250000"/>
              </a:lnSpc>
              <a:spcBef>
                <a:spcPct val="0"/>
              </a:spcBef>
              <a:buSzPct val="200000"/>
              <a:buFont typeface="Wingdings" panose="05000000000000000000" pitchFamily="2" charset="2"/>
              <a:buChar char="ü"/>
            </a:pPr>
            <a:r>
              <a:rPr lang="pt-BR" sz="2200" dirty="0">
                <a:latin typeface="Neo Sans Pro" panose="020B0504030504040204" pitchFamily="34" charset="0"/>
              </a:rPr>
              <a:t>Versão 3.0 que está obsoleta, necessário </a:t>
            </a:r>
            <a:r>
              <a:rPr lang="pt-BR" sz="2200" dirty="0" smtClean="0">
                <a:latin typeface="Neo Sans Pro" panose="020B0504030504040204" pitchFamily="34" charset="0"/>
              </a:rPr>
              <a:t>desinstalar e instalar  </a:t>
            </a:r>
            <a:r>
              <a:rPr lang="pt-BR" sz="2200" dirty="0">
                <a:latin typeface="Neo Sans Pro" panose="020B0504030504040204" pitchFamily="34" charset="0"/>
              </a:rPr>
              <a:t>a versão 4.0.</a:t>
            </a:r>
          </a:p>
          <a:p>
            <a:pPr>
              <a:lnSpc>
                <a:spcPct val="250000"/>
              </a:lnSpc>
              <a:spcBef>
                <a:spcPct val="0"/>
              </a:spcBef>
              <a:buSzPct val="200000"/>
              <a:buFont typeface="Wingdings" panose="05000000000000000000" pitchFamily="2" charset="2"/>
              <a:buChar char="ü"/>
            </a:pPr>
            <a:r>
              <a:rPr lang="pt-BR" sz="2400" dirty="0">
                <a:latin typeface="Neo Sans Pro" panose="020B0504030504040204" pitchFamily="34" charset="0"/>
              </a:rPr>
              <a:t>Versão 4.0 utilizada no momento.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SzPct val="200000"/>
              <a:buNone/>
            </a:pPr>
            <a:r>
              <a:rPr lang="en-US" altLang="pt-BR" sz="2400" dirty="0" smtClean="0"/>
              <a:t>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SzPct val="200000"/>
              <a:buNone/>
            </a:pPr>
            <a:r>
              <a:rPr lang="pt-BR" sz="2400" dirty="0" smtClean="0">
                <a:latin typeface="Neo Sans Pro" panose="020B0504030504040204" pitchFamily="34" charset="0"/>
              </a:rPr>
              <a:t>Para </a:t>
            </a:r>
            <a:r>
              <a:rPr lang="pt-BR" sz="2400" dirty="0">
                <a:latin typeface="Neo Sans Pro" panose="020B0504030504040204" pitchFamily="34" charset="0"/>
              </a:rPr>
              <a:t>saber qual versão de POS está sendo utilizada, você deve acessar o Painel de  Controle , Programas e Recursos e procurar pelo POS (Linx </a:t>
            </a:r>
            <a:r>
              <a:rPr lang="pt-BR" sz="2400" dirty="0" err="1">
                <a:latin typeface="Neo Sans Pro" panose="020B0504030504040204" pitchFamily="34" charset="0"/>
              </a:rPr>
              <a:t>Microvix</a:t>
            </a:r>
            <a:r>
              <a:rPr lang="pt-BR" sz="2400" dirty="0">
                <a:latin typeface="Neo Sans Pro" panose="020B0504030504040204" pitchFamily="34" charset="0"/>
              </a:rPr>
              <a:t> POS), na coluna “versão” será apresentada a  versão utilizada no momento</a:t>
            </a:r>
            <a:r>
              <a:rPr lang="pt-BR" sz="2400" dirty="0" smtClean="0">
                <a:latin typeface="Dosis" panose="02010503020202060003" pitchFamily="2" charset="0"/>
              </a:rPr>
              <a:t>.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SzPct val="200000"/>
              <a:buNone/>
            </a:pPr>
            <a:endParaRPr lang="pt-BR" sz="2400" dirty="0">
              <a:latin typeface="Dosis" panose="02010503020202060003" pitchFamily="2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SzPct val="200000"/>
              <a:buNone/>
            </a:pPr>
            <a:endParaRPr lang="pt-BR" sz="2400" dirty="0">
              <a:latin typeface="Dosis" panose="02010503020202060003" pitchFamily="2" charset="0"/>
            </a:endParaRPr>
          </a:p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 smtClean="0"/>
          </a:p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/>
          </a:p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9054" y="5459103"/>
            <a:ext cx="10115590" cy="72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1428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Porque atualizar o  POS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382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039434" y="1434540"/>
            <a:ext cx="10727535" cy="4210868"/>
          </a:xfrm>
        </p:spPr>
        <p:txBody>
          <a:bodyPr/>
          <a:lstStyle/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/>
          </a:p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2071263" y="2344888"/>
            <a:ext cx="79497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latin typeface="Neo Sans Pro" panose="020B0504030504040204" pitchFamily="34" charset="0"/>
              </a:rPr>
              <a:t>Diariamente é realizado melhorias no sistema bem como ajustes/correção de erros. Manter seu POS atualizado garantirá uma melhor performance.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099459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ítulo 4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t-BR" sz="8000" dirty="0" smtClean="0">
                <a:latin typeface="Dosis" panose="02010503020202060003" pitchFamily="2" charset="0"/>
                <a:cs typeface="Dosis Bold"/>
              </a:rPr>
              <a:t>Sobre o Curso</a:t>
            </a:r>
            <a:endParaRPr lang="pt-BR" sz="8000" dirty="0">
              <a:latin typeface="Dosis" panose="02010503020202060003" pitchFamily="2" charset="0"/>
              <a:cs typeface="Dosis Bold"/>
            </a:endParaRPr>
          </a:p>
        </p:txBody>
      </p:sp>
    </p:spTree>
    <p:extLst>
      <p:ext uri="{BB962C8B-B14F-4D97-AF65-F5344CB8AC3E}">
        <p14:creationId xmlns:p14="http://schemas.microsoft.com/office/powerpoint/2010/main" val="230793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Quando atualizar o  POS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503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271446" y="1543722"/>
            <a:ext cx="10727535" cy="4210868"/>
          </a:xfrm>
        </p:spPr>
        <p:txBody>
          <a:bodyPr/>
          <a:lstStyle/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/>
          </a:p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2821890" y="1660272"/>
            <a:ext cx="79497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latin typeface="Neo Sans Pro" panose="020B0504030504040204" pitchFamily="34" charset="0"/>
              </a:rPr>
              <a:t>O ideal é atualizar  de 15 em 15 dias.</a:t>
            </a:r>
          </a:p>
          <a:p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384" y="2697579"/>
            <a:ext cx="4966648" cy="3724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436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Benefícios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3115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464465" y="1646751"/>
            <a:ext cx="10727535" cy="4210868"/>
          </a:xfrm>
        </p:spPr>
        <p:txBody>
          <a:bodyPr/>
          <a:lstStyle/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/>
          </a:p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 smtClean="0"/>
          </a:p>
        </p:txBody>
      </p:sp>
      <p:sp>
        <p:nvSpPr>
          <p:cNvPr id="4" name="CaixaDeTexto 3"/>
          <p:cNvSpPr txBox="1"/>
          <p:nvPr/>
        </p:nvSpPr>
        <p:spPr>
          <a:xfrm>
            <a:off x="1993001" y="1655439"/>
            <a:ext cx="376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dirty="0" smtClean="0">
                <a:latin typeface="Neo Sans Pro" panose="020B0504030504040204" pitchFamily="34" charset="0"/>
              </a:rPr>
              <a:t>Melhorias constantes no sistema</a:t>
            </a:r>
            <a:endParaRPr lang="pt-BR" dirty="0">
              <a:latin typeface="Neo Sans Pro" panose="020B050403050404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015250" y="2159831"/>
            <a:ext cx="2365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dirty="0" smtClean="0">
                <a:latin typeface="Neo Sans Pro" panose="020B0504030504040204" pitchFamily="34" charset="0"/>
              </a:rPr>
              <a:t>Ajustes realizados </a:t>
            </a:r>
            <a:endParaRPr lang="pt-BR" dirty="0">
              <a:latin typeface="Neo Sans Pro" panose="020B0504030504040204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2015250" y="2664223"/>
            <a:ext cx="4581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dirty="0" smtClean="0">
                <a:latin typeface="Neo Sans Pro" panose="020B0504030504040204" pitchFamily="34" charset="0"/>
              </a:rPr>
              <a:t>Trabalhar de acordo com as regras fiscais</a:t>
            </a:r>
            <a:endParaRPr lang="pt-BR" dirty="0">
              <a:latin typeface="Neo Sans Pro" panose="020B0504030504040204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334" y="4162567"/>
            <a:ext cx="3201595" cy="1981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3648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Riscos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3144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464465" y="1646751"/>
            <a:ext cx="10727535" cy="4210868"/>
          </a:xfrm>
        </p:spPr>
        <p:txBody>
          <a:bodyPr/>
          <a:lstStyle/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/>
          </a:p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 smtClean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107" y="2894245"/>
            <a:ext cx="3765825" cy="2824368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1152745" y="2130536"/>
            <a:ext cx="5405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dirty="0" smtClean="0">
                <a:latin typeface="Neo Sans Pro" panose="020B0504030504040204" pitchFamily="34" charset="0"/>
              </a:rPr>
              <a:t>Perder atualizações/funcionalidades importantes</a:t>
            </a:r>
            <a:endParaRPr lang="pt-BR" dirty="0">
              <a:latin typeface="Neo Sans Pro" panose="020B0504030504040204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1169321" y="2894245"/>
            <a:ext cx="5003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dirty="0" smtClean="0">
                <a:latin typeface="Neo Sans Pro" panose="020B0504030504040204" pitchFamily="34" charset="0"/>
              </a:rPr>
              <a:t>Não trabalhar de acordo com as regras fiscais</a:t>
            </a:r>
            <a:endParaRPr lang="pt-BR" dirty="0">
              <a:latin typeface="Neo Sans Pro" panose="020B05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02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99" y="2710961"/>
            <a:ext cx="11018293" cy="1143000"/>
          </a:xfrm>
        </p:spPr>
        <p:txBody>
          <a:bodyPr/>
          <a:lstStyle/>
          <a:p>
            <a:pPr algn="ctr"/>
            <a:r>
              <a:rPr lang="pt-BR" dirty="0" smtClean="0"/>
              <a:t>Onde encontrar o atualizador mais recente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8820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464465" y="1646751"/>
            <a:ext cx="10727535" cy="4210868"/>
          </a:xfrm>
        </p:spPr>
        <p:txBody>
          <a:bodyPr/>
          <a:lstStyle/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/>
          </a:p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1464465" y="732528"/>
            <a:ext cx="881940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latin typeface="Neo Sans Pro" panose="020B0504030504040204" pitchFamily="34" charset="0"/>
              </a:rPr>
              <a:t>Na página inicial do ERP Linx </a:t>
            </a:r>
            <a:r>
              <a:rPr lang="pt-BR" dirty="0" err="1">
                <a:latin typeface="Neo Sans Pro" panose="020B0504030504040204" pitchFamily="34" charset="0"/>
              </a:rPr>
              <a:t>Microvix</a:t>
            </a:r>
            <a:r>
              <a:rPr lang="pt-BR" dirty="0">
                <a:latin typeface="Neo Sans Pro" panose="020B0504030504040204" pitchFamily="34" charset="0"/>
              </a:rPr>
              <a:t> fica disponibilizado o instalador e o atualizador.</a:t>
            </a:r>
          </a:p>
          <a:p>
            <a:r>
              <a:rPr lang="pt-BR" dirty="0">
                <a:latin typeface="Neo Sans Pro" panose="020B0504030504040204" pitchFamily="34" charset="0"/>
              </a:rPr>
              <a:t>Para atualizar o POS basta seguir as informações abaixo. </a:t>
            </a:r>
          </a:p>
          <a:p>
            <a:endParaRPr lang="pt-BR" dirty="0">
              <a:latin typeface="Neo Sans Pro" panose="020B0504030504040204" pitchFamily="34" charset="0"/>
            </a:endParaRPr>
          </a:p>
          <a:p>
            <a:r>
              <a:rPr lang="pt-BR" dirty="0">
                <a:latin typeface="Neo Sans Pro" panose="020B0504030504040204" pitchFamily="34" charset="0"/>
              </a:rPr>
              <a:t>1 - Identifique o atualizador.</a:t>
            </a:r>
          </a:p>
          <a:p>
            <a:r>
              <a:rPr lang="pt-BR" dirty="0">
                <a:latin typeface="Neo Sans Pro" panose="020B0504030504040204" pitchFamily="34" charset="0"/>
              </a:rPr>
              <a:t>2 - Clique aqui</a:t>
            </a:r>
            <a:r>
              <a:rPr lang="pt-BR" dirty="0" smtClean="0">
                <a:latin typeface="Neo Sans Pro" panose="020B0504030504040204" pitchFamily="34" charset="0"/>
              </a:rPr>
              <a:t>.</a:t>
            </a:r>
          </a:p>
          <a:p>
            <a:endParaRPr lang="pt-BR" dirty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  <a:p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205" y="2600862"/>
            <a:ext cx="6689899" cy="1949873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1922" y="4896546"/>
            <a:ext cx="7711542" cy="1199230"/>
          </a:xfrm>
          <a:prstGeom prst="rect">
            <a:avLst/>
          </a:prstGeom>
        </p:spPr>
      </p:pic>
      <p:sp>
        <p:nvSpPr>
          <p:cNvPr id="13" name="Seta para a direita 12"/>
          <p:cNvSpPr/>
          <p:nvPr/>
        </p:nvSpPr>
        <p:spPr>
          <a:xfrm>
            <a:off x="2221874" y="3924407"/>
            <a:ext cx="341914" cy="15293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Seta para baixo 13"/>
          <p:cNvSpPr/>
          <p:nvPr/>
        </p:nvSpPr>
        <p:spPr>
          <a:xfrm>
            <a:off x="4320801" y="3575798"/>
            <a:ext cx="137705" cy="29451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4" name="Conector angulado 3"/>
          <p:cNvCxnSpPr/>
          <p:nvPr/>
        </p:nvCxnSpPr>
        <p:spPr>
          <a:xfrm>
            <a:off x="4634517" y="3943581"/>
            <a:ext cx="2435023" cy="1147034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2201837" y="366203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endParaRPr lang="pt-BR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4364827" y="34744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endParaRPr lang="pt-BR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6892119" y="3955075"/>
            <a:ext cx="44082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latin typeface="Neo Sans Pro" panose="020B0504030504040204" pitchFamily="34" charset="0"/>
              </a:rPr>
              <a:t>Ao apresentar esse pop-up salve na sua área de  trabalho e execute a atualização assim que </a:t>
            </a:r>
          </a:p>
          <a:p>
            <a:r>
              <a:rPr lang="pt-BR" sz="1600" dirty="0" smtClean="0">
                <a:latin typeface="Neo Sans Pro" panose="020B0504030504040204" pitchFamily="34" charset="0"/>
              </a:rPr>
              <a:t>possível.</a:t>
            </a:r>
            <a:endParaRPr lang="pt-BR" sz="1600" dirty="0">
              <a:latin typeface="Neo Sans Pro" panose="020B05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3747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99" y="2710961"/>
            <a:ext cx="11018293" cy="1143000"/>
          </a:xfrm>
        </p:spPr>
        <p:txBody>
          <a:bodyPr/>
          <a:lstStyle/>
          <a:p>
            <a:pPr algn="ctr"/>
            <a:r>
              <a:rPr lang="pt-BR" dirty="0" smtClean="0"/>
              <a:t>Atualização automática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9623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464465" y="1646751"/>
            <a:ext cx="10727535" cy="4210868"/>
          </a:xfrm>
        </p:spPr>
        <p:txBody>
          <a:bodyPr/>
          <a:lstStyle/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/>
          </a:p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509284" y="935280"/>
            <a:ext cx="10026788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eo Sans Pro" panose="020B0504030504040204" pitchFamily="34" charset="0"/>
              </a:rPr>
              <a:t>A atualização automática de versões funciona como um facilitador.  Estas regras devem ser configuradas no ERP. </a:t>
            </a:r>
            <a:r>
              <a:rPr lang="pt-BR" dirty="0" smtClean="0">
                <a:latin typeface="Neo Sans Pro" panose="020B0504030504040204" pitchFamily="34" charset="0"/>
              </a:rPr>
              <a:t>  </a:t>
            </a:r>
            <a:r>
              <a:rPr lang="pt-BR" dirty="0">
                <a:latin typeface="Neo Sans Pro" panose="020B0504030504040204" pitchFamily="34" charset="0"/>
              </a:rPr>
              <a:t>É exclusivo para usuários supervisores das redes ou portais.  </a:t>
            </a:r>
            <a:endParaRPr lang="pt-BR" dirty="0" smtClean="0">
              <a:latin typeface="Neo Sans Pro" panose="020B0504030504040204" pitchFamily="34" charset="0"/>
            </a:endParaRPr>
          </a:p>
          <a:p>
            <a:r>
              <a:rPr lang="pt-BR" dirty="0" smtClean="0">
                <a:latin typeface="Neo Sans Pro" panose="020B0504030504040204" pitchFamily="34" charset="0"/>
              </a:rPr>
              <a:t>Para portal Franqueador é necessário permitir o acesso a configuração.</a:t>
            </a:r>
            <a:endParaRPr lang="pt-BR" dirty="0">
              <a:latin typeface="Neo Sans Pro" panose="020B0504030504040204" pitchFamily="34" charset="0"/>
            </a:endParaRPr>
          </a:p>
          <a:p>
            <a:endParaRPr lang="pt-BR" dirty="0">
              <a:latin typeface="Neo Sans Pro" panose="020B0504030504040204" pitchFamily="34" charset="0"/>
            </a:endParaRPr>
          </a:p>
          <a:p>
            <a:r>
              <a:rPr lang="pt-BR" b="1" dirty="0">
                <a:latin typeface="Neo Sans Pro" panose="020B0504030504040204" pitchFamily="34" charset="0"/>
              </a:rPr>
              <a:t>OBS: </a:t>
            </a:r>
            <a:r>
              <a:rPr lang="pt-BR" dirty="0">
                <a:latin typeface="Neo Sans Pro" panose="020B0504030504040204" pitchFamily="34" charset="0"/>
              </a:rPr>
              <a:t>Este parâmetro será exibido somente se o usuário supervisor do portal Franqueador marcar o campo </a:t>
            </a:r>
            <a:r>
              <a:rPr lang="pt-BR" dirty="0" smtClean="0">
                <a:latin typeface="Neo Sans Pro" panose="020B0504030504040204" pitchFamily="34" charset="0"/>
              </a:rPr>
              <a:t>“  Conceder </a:t>
            </a:r>
            <a:r>
              <a:rPr lang="pt-BR" dirty="0">
                <a:latin typeface="Neo Sans Pro" panose="020B0504030504040204" pitchFamily="34" charset="0"/>
              </a:rPr>
              <a:t>acesso a franquias/portais”, mostrado na imagem abaixo</a:t>
            </a:r>
            <a:r>
              <a:rPr lang="pt-BR" dirty="0" smtClean="0">
                <a:latin typeface="Neo Sans Pro" panose="020B0504030504040204" pitchFamily="34" charset="0"/>
              </a:rPr>
              <a:t>.</a:t>
            </a:r>
          </a:p>
          <a:p>
            <a:r>
              <a:rPr lang="pt-BR" dirty="0" smtClean="0">
                <a:latin typeface="Neo Sans Pro" panose="020B0504030504040204" pitchFamily="34" charset="0"/>
              </a:rPr>
              <a:t>Acesse : </a:t>
            </a:r>
            <a:r>
              <a:rPr lang="pt-BR" sz="1600" b="1" dirty="0">
                <a:latin typeface="Neo Sans Pro" panose="020B0504030504040204" pitchFamily="34" charset="0"/>
              </a:rPr>
              <a:t>Empresa &gt; Parâmetros Globais &gt; POS &gt; </a:t>
            </a:r>
            <a:r>
              <a:rPr lang="pt-BR" sz="1600" b="1" dirty="0" err="1">
                <a:latin typeface="Neo Sans Pro" panose="020B0504030504040204" pitchFamily="34" charset="0"/>
              </a:rPr>
              <a:t>SubGrupo</a:t>
            </a:r>
            <a:r>
              <a:rPr lang="pt-BR" sz="1600" b="1" dirty="0">
                <a:latin typeface="Neo Sans Pro" panose="020B0504030504040204" pitchFamily="34" charset="0"/>
              </a:rPr>
              <a:t> Gerais&gt; Atualizador do Linx </a:t>
            </a:r>
            <a:r>
              <a:rPr lang="pt-BR" sz="1600" b="1" dirty="0" err="1">
                <a:latin typeface="Neo Sans Pro" panose="020B0504030504040204" pitchFamily="34" charset="0"/>
              </a:rPr>
              <a:t>Microvix</a:t>
            </a:r>
            <a:r>
              <a:rPr lang="pt-BR" sz="1600" b="1" dirty="0">
                <a:latin typeface="Neo Sans Pro" panose="020B0504030504040204" pitchFamily="34" charset="0"/>
              </a:rPr>
              <a:t> POS, link “</a:t>
            </a:r>
            <a:r>
              <a:rPr lang="pt-BR" sz="1600" b="1" dirty="0" smtClean="0">
                <a:latin typeface="Neo Sans Pro" panose="020B0504030504040204" pitchFamily="34" charset="0"/>
              </a:rPr>
              <a:t>Configurar .</a:t>
            </a:r>
          </a:p>
          <a:p>
            <a:endParaRPr lang="pt-BR" sz="1600" b="1" dirty="0">
              <a:latin typeface="Neo Sans Pro" panose="020B0504030504040204" pitchFamily="34" charset="0"/>
            </a:endParaRPr>
          </a:p>
          <a:p>
            <a:r>
              <a:rPr lang="pt-BR" dirty="0" smtClean="0">
                <a:latin typeface="Neo Sans Pro" panose="020B0504030504040204" pitchFamily="34" charset="0"/>
              </a:rPr>
              <a:t>Selecionando o parâmetro e clicando em salvar, o portal Franqueador dá permissão para os portais/franquias realizarem a configuração da atualização automática.</a:t>
            </a:r>
            <a:endParaRPr lang="pt-BR" dirty="0">
              <a:latin typeface="Neo Sans Pro" panose="020B0504030504040204" pitchFamily="34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  <a:p>
            <a:endParaRPr lang="pt-BR" dirty="0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186" y="4233524"/>
            <a:ext cx="9924886" cy="219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5408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105467" y="57742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191067" y="44026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6" name="Título 1"/>
          <p:cNvSpPr txBox="1">
            <a:spLocks/>
          </p:cNvSpPr>
          <p:nvPr/>
        </p:nvSpPr>
        <p:spPr>
          <a:xfrm>
            <a:off x="389466" y="187895"/>
            <a:ext cx="10972800" cy="1143000"/>
          </a:xfrm>
          <a:prstGeom prst="rect">
            <a:avLst/>
          </a:prstGeom>
        </p:spPr>
        <p:txBody>
          <a:bodyPr/>
          <a:lstStyle>
            <a:lvl1pPr algn="l" defTabSz="609585" rtl="0" eaLnBrk="1" latinLnBrk="0" hangingPunct="1">
              <a:spcBef>
                <a:spcPct val="0"/>
              </a:spcBef>
              <a:buNone/>
              <a:defRPr sz="4267" kern="1200" baseline="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6000" dirty="0" smtClean="0">
                <a:latin typeface="Dosis" panose="02010503020202060003" pitchFamily="2" charset="0"/>
              </a:rPr>
              <a:t>Sobre o Curso</a:t>
            </a:r>
            <a:endParaRPr lang="pt-BR" sz="6000" dirty="0">
              <a:latin typeface="Dosis" panose="02010503020202060003" pitchFamily="2" charset="0"/>
            </a:endParaRPr>
          </a:p>
        </p:txBody>
      </p:sp>
      <p:sp>
        <p:nvSpPr>
          <p:cNvPr id="17" name="Espaço Reservado para Texto 2"/>
          <p:cNvSpPr txBox="1">
            <a:spLocks/>
          </p:cNvSpPr>
          <p:nvPr/>
        </p:nvSpPr>
        <p:spPr>
          <a:xfrm>
            <a:off x="389466" y="1151264"/>
            <a:ext cx="6977592" cy="1918758"/>
          </a:xfrm>
          <a:prstGeom prst="rect">
            <a:avLst/>
          </a:prstGeom>
        </p:spPr>
        <p:txBody>
          <a:bodyPr/>
          <a:lstStyle>
            <a:lvl1pPr marL="457189" indent="-457189" algn="l" defTabSz="609585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733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733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altLang="pt-BR" sz="1700" dirty="0">
                <a:solidFill>
                  <a:schemeClr val="bg2"/>
                </a:solidFill>
                <a:latin typeface="Neo Sans Pro" panose="020B0504030504040204" pitchFamily="34" charset="0"/>
              </a:rPr>
              <a:t>Este curso </a:t>
            </a:r>
            <a:r>
              <a:rPr lang="pt-BR" altLang="pt-BR" sz="1700" dirty="0" smtClean="0">
                <a:solidFill>
                  <a:schemeClr val="bg2"/>
                </a:solidFill>
                <a:latin typeface="Neo Sans Pro" panose="020B0504030504040204" pitchFamily="34" charset="0"/>
              </a:rPr>
              <a:t>abordará o que é POS PAF-ECF, SAT e NFCE</a:t>
            </a:r>
          </a:p>
          <a:p>
            <a:r>
              <a:rPr lang="pt-BR" altLang="pt-BR" sz="1700" dirty="0" smtClean="0">
                <a:solidFill>
                  <a:schemeClr val="bg2"/>
                </a:solidFill>
                <a:latin typeface="Neo Sans Pro" panose="020B0504030504040204" pitchFamily="34" charset="0"/>
              </a:rPr>
              <a:t>Atualização de POS e suas versões.</a:t>
            </a:r>
          </a:p>
          <a:p>
            <a:r>
              <a:rPr lang="pt-BR" sz="1700" dirty="0" smtClean="0">
                <a:solidFill>
                  <a:schemeClr val="bg2"/>
                </a:solidFill>
                <a:latin typeface="Neo Sans Pro" panose="020B0504030504040204" pitchFamily="34" charset="0"/>
              </a:rPr>
              <a:t>Porque e quando deve atualizar o POS.</a:t>
            </a:r>
          </a:p>
          <a:p>
            <a:r>
              <a:rPr lang="pt-BR" sz="1700" dirty="0" smtClean="0">
                <a:solidFill>
                  <a:schemeClr val="bg2"/>
                </a:solidFill>
                <a:latin typeface="Neo Sans Pro" panose="020B0504030504040204" pitchFamily="34" charset="0"/>
              </a:rPr>
              <a:t>Benefícios e Riscos.</a:t>
            </a:r>
          </a:p>
          <a:p>
            <a:r>
              <a:rPr lang="pt-BR" sz="1700" dirty="0" smtClean="0">
                <a:solidFill>
                  <a:schemeClr val="bg2"/>
                </a:solidFill>
                <a:latin typeface="Neo Sans Pro" panose="020B0504030504040204" pitchFamily="34" charset="0"/>
              </a:rPr>
              <a:t>Onde encontramos o atualizador mais recente.</a:t>
            </a:r>
          </a:p>
          <a:p>
            <a:r>
              <a:rPr lang="pt-BR" sz="1700" dirty="0" smtClean="0">
                <a:solidFill>
                  <a:schemeClr val="bg2"/>
                </a:solidFill>
                <a:latin typeface="Neo Sans Pro" panose="020B0504030504040204" pitchFamily="34" charset="0"/>
              </a:rPr>
              <a:t>Atualização automática</a:t>
            </a:r>
            <a:endParaRPr lang="pt-BR" sz="1700" dirty="0"/>
          </a:p>
        </p:txBody>
      </p:sp>
      <p:sp>
        <p:nvSpPr>
          <p:cNvPr id="41" name="Cruz 40"/>
          <p:cNvSpPr/>
          <p:nvPr/>
        </p:nvSpPr>
        <p:spPr>
          <a:xfrm>
            <a:off x="3061488" y="3880057"/>
            <a:ext cx="1903415" cy="1740930"/>
          </a:xfrm>
          <a:prstGeom prst="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Atualizador POS</a:t>
            </a:r>
            <a:endParaRPr lang="pt-BR" dirty="0"/>
          </a:p>
        </p:txBody>
      </p:sp>
      <p:sp>
        <p:nvSpPr>
          <p:cNvPr id="43" name="Elipse 42"/>
          <p:cNvSpPr/>
          <p:nvPr/>
        </p:nvSpPr>
        <p:spPr>
          <a:xfrm>
            <a:off x="5142964" y="4370904"/>
            <a:ext cx="1714499" cy="84898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NFCE</a:t>
            </a:r>
            <a:endParaRPr lang="pt-BR" dirty="0"/>
          </a:p>
        </p:txBody>
      </p:sp>
      <p:sp>
        <p:nvSpPr>
          <p:cNvPr id="44" name="Elipse 43"/>
          <p:cNvSpPr/>
          <p:nvPr/>
        </p:nvSpPr>
        <p:spPr>
          <a:xfrm>
            <a:off x="1370544" y="4370904"/>
            <a:ext cx="1512883" cy="80219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PAF-ECF</a:t>
            </a:r>
            <a:endParaRPr lang="pt-BR" dirty="0"/>
          </a:p>
        </p:txBody>
      </p:sp>
      <p:sp>
        <p:nvSpPr>
          <p:cNvPr id="45" name="Elipse 44"/>
          <p:cNvSpPr/>
          <p:nvPr/>
        </p:nvSpPr>
        <p:spPr>
          <a:xfrm>
            <a:off x="3216269" y="5887469"/>
            <a:ext cx="1593851" cy="72776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SAT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286810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464465" y="1646751"/>
            <a:ext cx="10727535" cy="4210868"/>
          </a:xfrm>
        </p:spPr>
        <p:txBody>
          <a:bodyPr/>
          <a:lstStyle/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/>
          </a:p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536579" y="1030814"/>
            <a:ext cx="100267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Neo Sans Pro" panose="020B0504030504040204" pitchFamily="34" charset="0"/>
              </a:rPr>
              <a:t>Se o portal Franqueador desejar realizar a configuração e não dar permissão para as Franquias , então não seleciona  o parâmetro ”Conceder acesso a franquias/portais ” . </a:t>
            </a:r>
          </a:p>
          <a:p>
            <a:r>
              <a:rPr lang="pt-BR" dirty="0" smtClean="0">
                <a:latin typeface="Neo Sans Pro" panose="020B0504030504040204" pitchFamily="34" charset="0"/>
              </a:rPr>
              <a:t> No campo Rede/Portais, seleciona quais portais deseja realizar a configuração de atualização automática e realiza a configuração de cada loja para cada Portal.</a:t>
            </a:r>
            <a:endParaRPr lang="pt-BR" dirty="0">
              <a:latin typeface="Dosis" panose="02010503020202060003" pitchFamily="2" charset="0"/>
            </a:endParaRPr>
          </a:p>
          <a:p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9" y="2751030"/>
            <a:ext cx="10251542" cy="3349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967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464465" y="1646751"/>
            <a:ext cx="10727535" cy="4210868"/>
          </a:xfrm>
        </p:spPr>
        <p:txBody>
          <a:bodyPr/>
          <a:lstStyle/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/>
          </a:p>
          <a:p>
            <a:pPr marL="0" indent="0">
              <a:lnSpc>
                <a:spcPct val="2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682815" y="1046586"/>
            <a:ext cx="86931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eo Sans Pro" panose="020B0504030504040204" pitchFamily="34" charset="0"/>
              </a:rPr>
              <a:t>Para configurar a atualização automática acesse : </a:t>
            </a:r>
            <a:endParaRPr lang="pt-BR" dirty="0" smtClean="0">
              <a:latin typeface="Neo Sans Pro" panose="020B0504030504040204" pitchFamily="34" charset="0"/>
            </a:endParaRPr>
          </a:p>
          <a:p>
            <a:endParaRPr lang="pt-BR" dirty="0" smtClean="0">
              <a:latin typeface="Neo Sans Pro" panose="020B0504030504040204" pitchFamily="34" charset="0"/>
            </a:endParaRPr>
          </a:p>
          <a:p>
            <a:r>
              <a:rPr lang="pt-BR" sz="1600" b="1" dirty="0" smtClean="0">
                <a:latin typeface="Neo Sans Pro" panose="020B0504030504040204" pitchFamily="34" charset="0"/>
              </a:rPr>
              <a:t>Empresa </a:t>
            </a:r>
            <a:r>
              <a:rPr lang="pt-BR" sz="1600" b="1" dirty="0">
                <a:latin typeface="Neo Sans Pro" panose="020B0504030504040204" pitchFamily="34" charset="0"/>
              </a:rPr>
              <a:t>&gt; Parâmetros Globais &gt; POS &gt; </a:t>
            </a:r>
            <a:r>
              <a:rPr lang="pt-BR" sz="1600" b="1" dirty="0" err="1">
                <a:latin typeface="Neo Sans Pro" panose="020B0504030504040204" pitchFamily="34" charset="0"/>
              </a:rPr>
              <a:t>SubGrupo</a:t>
            </a:r>
            <a:r>
              <a:rPr lang="pt-BR" sz="1600" b="1" dirty="0">
                <a:latin typeface="Neo Sans Pro" panose="020B0504030504040204" pitchFamily="34" charset="0"/>
              </a:rPr>
              <a:t> Gerais&gt; Atualizador do Linx </a:t>
            </a:r>
            <a:r>
              <a:rPr lang="pt-BR" sz="1600" b="1" dirty="0" err="1">
                <a:latin typeface="Neo Sans Pro" panose="020B0504030504040204" pitchFamily="34" charset="0"/>
              </a:rPr>
              <a:t>Microvix</a:t>
            </a:r>
            <a:r>
              <a:rPr lang="pt-BR" sz="1600" b="1" dirty="0">
                <a:latin typeface="Neo Sans Pro" panose="020B0504030504040204" pitchFamily="34" charset="0"/>
              </a:rPr>
              <a:t> POS, link “Configurar</a:t>
            </a:r>
            <a:r>
              <a:rPr lang="pt-BR" b="1" dirty="0">
                <a:latin typeface="Neo Sans Pro" panose="020B0504030504040204" pitchFamily="34" charset="0"/>
              </a:rPr>
              <a:t>” .</a:t>
            </a:r>
            <a:endParaRPr lang="pt-BR" dirty="0">
              <a:latin typeface="Neo Sans Pro" panose="020B0504030504040204" pitchFamily="34" charset="0"/>
            </a:endParaRPr>
          </a:p>
          <a:p>
            <a:endParaRPr lang="pt-BR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555" y="2574281"/>
            <a:ext cx="3608556" cy="653097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4465" y="3788968"/>
            <a:ext cx="9420225" cy="2361458"/>
          </a:xfrm>
          <a:prstGeom prst="rect">
            <a:avLst/>
          </a:prstGeom>
        </p:spPr>
      </p:pic>
      <p:cxnSp>
        <p:nvCxnSpPr>
          <p:cNvPr id="12" name="Conector de seta reta 11"/>
          <p:cNvCxnSpPr/>
          <p:nvPr/>
        </p:nvCxnSpPr>
        <p:spPr>
          <a:xfrm>
            <a:off x="3928416" y="2871224"/>
            <a:ext cx="2899816" cy="14721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349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dirty="0" smtClean="0"/>
              <a:t>Usabilidade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422979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dirty="0" smtClean="0"/>
              <a:t>Finalização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408809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000890" y="1633466"/>
            <a:ext cx="68019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latin typeface="Neo Sans Pro" panose="020B0504030504040204" pitchFamily="34" charset="0"/>
              </a:rPr>
              <a:t>Formalizar por e-mail para o responsável interessado a conclusão da atualização.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6841" y="3036488"/>
            <a:ext cx="4143953" cy="299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6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22428" y="89440"/>
            <a:ext cx="4923327" cy="865321"/>
          </a:xfrm>
        </p:spPr>
        <p:txBody>
          <a:bodyPr/>
          <a:lstStyle/>
          <a:p>
            <a:r>
              <a:rPr lang="pt-BR" dirty="0" smtClean="0"/>
              <a:t>Perguntas Frequentes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1322557" y="2109980"/>
            <a:ext cx="6565849" cy="646331"/>
          </a:xfrm>
          <a:prstGeom prst="rect">
            <a:avLst/>
          </a:prstGeom>
          <a:solidFill>
            <a:schemeClr val="bg2">
              <a:lumMod val="60000"/>
              <a:lumOff val="40000"/>
              <a:alpha val="72000"/>
            </a:schemeClr>
          </a:solidFill>
        </p:spPr>
        <p:txBody>
          <a:bodyPr wrap="square">
            <a:spAutoFit/>
          </a:bodyPr>
          <a:lstStyle/>
          <a:p>
            <a:r>
              <a:rPr lang="pt-BR" b="1" dirty="0" smtClean="0">
                <a:latin typeface="Dosis" panose="02010503020202060003" pitchFamily="2" charset="0"/>
              </a:rPr>
              <a:t>Se a versão que já tenho instalada for igual a que está disponível no ERP ainda se faz necessário atualizar ?</a:t>
            </a:r>
            <a:endParaRPr lang="pt-BR" b="1" dirty="0">
              <a:latin typeface="Dosis" panose="02010503020202060003" pitchFamily="2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366598" y="2929159"/>
            <a:ext cx="56923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dirty="0" smtClean="0">
                <a:latin typeface="Dosis" panose="02010503020202060003" pitchFamily="2" charset="0"/>
              </a:rPr>
              <a:t>Nesse caso não.  Se a versão for igual a disponibilizada significa que seu POS já está atualizado, será necessário atualizar novamente quando a versão do ERP for superior a que está instalada.</a:t>
            </a:r>
            <a:endParaRPr lang="pt-BR" sz="1600" dirty="0">
              <a:latin typeface="Dosis" panose="02010503020202060003" pitchFamily="2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1322557" y="4533620"/>
            <a:ext cx="5460380" cy="646331"/>
          </a:xfrm>
          <a:prstGeom prst="rect">
            <a:avLst/>
          </a:prstGeom>
          <a:solidFill>
            <a:schemeClr val="bg2">
              <a:lumMod val="60000"/>
              <a:lumOff val="40000"/>
              <a:alpha val="72000"/>
            </a:schemeClr>
          </a:solidFill>
        </p:spPr>
        <p:txBody>
          <a:bodyPr wrap="square">
            <a:spAutoFit/>
          </a:bodyPr>
          <a:lstStyle/>
          <a:p>
            <a:r>
              <a:rPr lang="pt-BR" b="1" dirty="0" smtClean="0">
                <a:latin typeface="Dosis" panose="02010503020202060003" pitchFamily="2" charset="0"/>
              </a:rPr>
              <a:t>O que acontece se não atualizar até a data limite da atualização automática?</a:t>
            </a:r>
            <a:endParaRPr lang="pt-BR" b="1" dirty="0">
              <a:latin typeface="Dosis" panose="02010503020202060003" pitchFamily="2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1366598" y="5368188"/>
            <a:ext cx="55695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dirty="0" smtClean="0">
                <a:latin typeface="Dosis" panose="02010503020202060003" pitchFamily="2" charset="0"/>
              </a:rPr>
              <a:t>Não conseguirá acessar o POS, primeiro terá que realizar a atualização.</a:t>
            </a:r>
            <a:endParaRPr lang="pt-BR" sz="1600" dirty="0">
              <a:latin typeface="Dosis" panose="02010503020202060003" pitchFamily="2" charset="0"/>
            </a:endParaRPr>
          </a:p>
        </p:txBody>
      </p:sp>
      <p:grpSp>
        <p:nvGrpSpPr>
          <p:cNvPr id="9" name="Grupo 5"/>
          <p:cNvGrpSpPr/>
          <p:nvPr/>
        </p:nvGrpSpPr>
        <p:grpSpPr>
          <a:xfrm>
            <a:off x="1366598" y="172170"/>
            <a:ext cx="567000" cy="600164"/>
            <a:chOff x="186076" y="136393"/>
            <a:chExt cx="567000" cy="600164"/>
          </a:xfrm>
        </p:grpSpPr>
        <p:sp>
          <p:nvSpPr>
            <p:cNvPr id="10" name="Retângulo 9"/>
            <p:cNvSpPr/>
            <p:nvPr/>
          </p:nvSpPr>
          <p:spPr>
            <a:xfrm>
              <a:off x="186076" y="152975"/>
              <a:ext cx="567000" cy="567000"/>
            </a:xfrm>
            <a:prstGeom prst="rect">
              <a:avLst/>
            </a:prstGeom>
            <a:solidFill>
              <a:srgbClr val="58298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sp>
          <p:nvSpPr>
            <p:cNvPr id="11" name="CaixaDeTexto 13"/>
            <p:cNvSpPr txBox="1"/>
            <p:nvPr/>
          </p:nvSpPr>
          <p:spPr>
            <a:xfrm>
              <a:off x="269842" y="136393"/>
              <a:ext cx="399468" cy="60016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>
              <a:defPPr>
                <a:defRPr lang="pt-BR"/>
              </a:defPPr>
              <a:lvl1pPr>
                <a:defRPr sz="4400" b="1">
                  <a:solidFill>
                    <a:schemeClr val="bg1"/>
                  </a:solidFill>
                  <a:latin typeface="Dosis" panose="02010503020202060003" pitchFamily="2" charset="0"/>
                </a:defRPr>
              </a:lvl1pPr>
            </a:lstStyle>
            <a:p>
              <a:r>
                <a:rPr lang="pt-BR" sz="3300" dirty="0" smtClean="0"/>
                <a:t>F</a:t>
              </a:r>
              <a:endParaRPr lang="pt-BR" sz="3300" dirty="0"/>
            </a:p>
          </p:txBody>
        </p:sp>
      </p:grpSp>
      <p:grpSp>
        <p:nvGrpSpPr>
          <p:cNvPr id="12" name="Grupo 6"/>
          <p:cNvGrpSpPr/>
          <p:nvPr/>
        </p:nvGrpSpPr>
        <p:grpSpPr>
          <a:xfrm>
            <a:off x="1999852" y="172170"/>
            <a:ext cx="567000" cy="600164"/>
            <a:chOff x="819330" y="136393"/>
            <a:chExt cx="567000" cy="600164"/>
          </a:xfrm>
        </p:grpSpPr>
        <p:sp>
          <p:nvSpPr>
            <p:cNvPr id="13" name="Retângulo 10"/>
            <p:cNvSpPr/>
            <p:nvPr/>
          </p:nvSpPr>
          <p:spPr>
            <a:xfrm>
              <a:off x="819330" y="152975"/>
              <a:ext cx="567000" cy="567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sp>
          <p:nvSpPr>
            <p:cNvPr id="14" name="CaixaDeTexto 14"/>
            <p:cNvSpPr txBox="1"/>
            <p:nvPr/>
          </p:nvSpPr>
          <p:spPr>
            <a:xfrm>
              <a:off x="888669" y="136393"/>
              <a:ext cx="428322" cy="60016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>
              <a:defPPr>
                <a:defRPr lang="pt-BR"/>
              </a:defPPr>
              <a:lvl1pPr>
                <a:defRPr sz="4400" b="1">
                  <a:solidFill>
                    <a:schemeClr val="bg1"/>
                  </a:solidFill>
                  <a:latin typeface="Dosis" panose="02010503020202060003" pitchFamily="2" charset="0"/>
                </a:defRPr>
              </a:lvl1pPr>
            </a:lstStyle>
            <a:p>
              <a:r>
                <a:rPr lang="pt-BR" sz="3300" dirty="0" smtClean="0"/>
                <a:t>A</a:t>
              </a:r>
              <a:endParaRPr lang="pt-BR" sz="3300" dirty="0"/>
            </a:p>
          </p:txBody>
        </p:sp>
      </p:grpSp>
      <p:grpSp>
        <p:nvGrpSpPr>
          <p:cNvPr id="15" name="Grupo 23"/>
          <p:cNvGrpSpPr/>
          <p:nvPr/>
        </p:nvGrpSpPr>
        <p:grpSpPr>
          <a:xfrm>
            <a:off x="2633105" y="172170"/>
            <a:ext cx="567000" cy="600164"/>
            <a:chOff x="1452583" y="136393"/>
            <a:chExt cx="567000" cy="600164"/>
          </a:xfrm>
        </p:grpSpPr>
        <p:sp>
          <p:nvSpPr>
            <p:cNvPr id="16" name="Retângulo 11"/>
            <p:cNvSpPr/>
            <p:nvPr/>
          </p:nvSpPr>
          <p:spPr>
            <a:xfrm>
              <a:off x="1452583" y="152975"/>
              <a:ext cx="567000" cy="567000"/>
            </a:xfrm>
            <a:prstGeom prst="rect">
              <a:avLst/>
            </a:prstGeom>
            <a:solidFill>
              <a:srgbClr val="FBAD1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sp>
          <p:nvSpPr>
            <p:cNvPr id="17" name="CaixaDeTexto 15"/>
            <p:cNvSpPr txBox="1"/>
            <p:nvPr/>
          </p:nvSpPr>
          <p:spPr>
            <a:xfrm>
              <a:off x="1522723" y="136393"/>
              <a:ext cx="426720" cy="60016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>
              <a:defPPr>
                <a:defRPr lang="pt-BR"/>
              </a:defPPr>
              <a:lvl1pPr>
                <a:defRPr sz="4400" b="1">
                  <a:solidFill>
                    <a:schemeClr val="bg1"/>
                  </a:solidFill>
                  <a:latin typeface="Dosis" panose="02010503020202060003" pitchFamily="2" charset="0"/>
                </a:defRPr>
              </a:lvl1pPr>
            </a:lstStyle>
            <a:p>
              <a:r>
                <a:rPr lang="pt-BR" sz="3300" dirty="0" smtClean="0"/>
                <a:t>Q</a:t>
              </a:r>
              <a:endParaRPr lang="pt-BR" sz="33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049666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valiacao-fin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697" y="0"/>
            <a:ext cx="11199303" cy="6858000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2"/>
                </a:solidFill>
              </a:rPr>
              <a:t>Avaliação Final</a:t>
            </a:r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633946" y="3904343"/>
            <a:ext cx="7282173" cy="1604482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pt-BR" altLang="pt-BR" sz="1600" dirty="0">
                <a:solidFill>
                  <a:srgbClr val="FFFFFF"/>
                </a:solidFill>
                <a:latin typeface="Neo Sans Pro" panose="020B0504030504040204" pitchFamily="34" charset="0"/>
              </a:rPr>
              <a:t>Responda agora às questões deste curso</a:t>
            </a:r>
            <a:r>
              <a:rPr lang="pt-BR" altLang="pt-BR" sz="1600" dirty="0" smtClean="0">
                <a:solidFill>
                  <a:srgbClr val="FFFFFF"/>
                </a:solidFill>
                <a:latin typeface="Neo Sans Pro" panose="020B0504030504040204" pitchFamily="34" charset="0"/>
              </a:rPr>
              <a:t>.</a:t>
            </a:r>
            <a:endParaRPr lang="pt-BR" altLang="pt-BR" sz="1600" dirty="0">
              <a:solidFill>
                <a:srgbClr val="FFFFFF"/>
              </a:solidFill>
              <a:latin typeface="Neo Sans Pro" panose="020B050403050404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altLang="pt-BR" sz="1600" dirty="0">
                <a:solidFill>
                  <a:srgbClr val="FFFFFF"/>
                </a:solidFill>
                <a:latin typeface="Neo Sans Pro" panose="020B0504030504040204" pitchFamily="34" charset="0"/>
              </a:rPr>
              <a:t>Se necessário revise o conteúdo antes de responder</a:t>
            </a:r>
            <a:r>
              <a:rPr lang="pt-BR" altLang="pt-BR" sz="1600" dirty="0" smtClean="0">
                <a:solidFill>
                  <a:srgbClr val="FFFFFF"/>
                </a:solidFill>
                <a:latin typeface="Neo Sans Pro" panose="020B0504030504040204" pitchFamily="34" charset="0"/>
              </a:rPr>
              <a:t>.</a:t>
            </a:r>
            <a:endParaRPr lang="pt-BR" altLang="pt-BR" sz="1600" dirty="0">
              <a:solidFill>
                <a:srgbClr val="FFFFFF"/>
              </a:solidFill>
              <a:latin typeface="Neo Sans Pro" panose="020B050403050404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altLang="pt-BR" sz="2800" b="1" dirty="0">
                <a:solidFill>
                  <a:srgbClr val="FFFFFF"/>
                </a:solidFill>
                <a:latin typeface="Neo Sans Pro" panose="020B0504030504040204" pitchFamily="34" charset="0"/>
              </a:rPr>
              <a:t>Boa Prova</a:t>
            </a:r>
            <a:r>
              <a:rPr lang="pt-BR" altLang="pt-BR" sz="2800" b="1" dirty="0" smtClean="0">
                <a:solidFill>
                  <a:srgbClr val="FFFFFF"/>
                </a:solidFill>
                <a:latin typeface="Neo Sans Pro" panose="020B0504030504040204" pitchFamily="34" charset="0"/>
              </a:rPr>
              <a:t>!</a:t>
            </a:r>
            <a:endParaRPr lang="pt-BR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786971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valiacao-re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697" y="0"/>
            <a:ext cx="11199303" cy="6858000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B900"/>
                </a:solidFill>
              </a:rPr>
              <a:t>Avaliação de Reação</a:t>
            </a:r>
            <a:endParaRPr lang="pt-BR" dirty="0">
              <a:solidFill>
                <a:srgbClr val="FFB900"/>
              </a:solidFill>
            </a:endParaRP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676280" y="3735059"/>
            <a:ext cx="6542054" cy="863600"/>
          </a:xfrm>
        </p:spPr>
        <p:txBody>
          <a:bodyPr>
            <a:noAutofit/>
          </a:bodyPr>
          <a:lstStyle/>
          <a:p>
            <a:pPr algn="just">
              <a:lnSpc>
                <a:spcPct val="160000"/>
              </a:lnSpc>
            </a:pPr>
            <a:r>
              <a:rPr lang="pt-BR" sz="2000" dirty="0">
                <a:solidFill>
                  <a:schemeClr val="bg1"/>
                </a:solidFill>
                <a:latin typeface="Neo Sans Pro" panose="020B0504030504040204" pitchFamily="34" charset="0"/>
              </a:rPr>
              <a:t>Para nos auxiliar na melhoria de nossas capacitações, responda agora a esta avaliação de reação.</a:t>
            </a:r>
          </a:p>
        </p:txBody>
      </p:sp>
    </p:spTree>
    <p:extLst>
      <p:ext uri="{BB962C8B-B14F-4D97-AF65-F5344CB8AC3E}">
        <p14:creationId xmlns:p14="http://schemas.microsoft.com/office/powerpoint/2010/main" val="164646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6948062" y="1776855"/>
            <a:ext cx="5185833" cy="2328334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pt-BR" sz="6000" dirty="0">
                <a:solidFill>
                  <a:srgbClr val="5A2D91"/>
                </a:solidFill>
                <a:latin typeface="Dosis" panose="02010503020202060003" pitchFamily="2" charset="0"/>
              </a:rPr>
              <a:t>Agradecemos sua participação!</a:t>
            </a:r>
            <a:endParaRPr lang="en-US" sz="6000" dirty="0">
              <a:latin typeface="Dosis" panose="02010503020202060003" pitchFamily="2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7180073" y="4803927"/>
            <a:ext cx="468180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Dosis ExtraLight"/>
                <a:ea typeface="+mj-ea"/>
                <a:cs typeface="Dosis ExtraLight"/>
              </a:rPr>
              <a:t>colaboradoreducar.linx.com.br</a:t>
            </a:r>
            <a:endParaRPr lang="pt-BR" sz="3200" dirty="0">
              <a:solidFill>
                <a:schemeClr val="tx1">
                  <a:lumMod val="65000"/>
                  <a:lumOff val="35000"/>
                </a:schemeClr>
              </a:solidFill>
              <a:latin typeface="Dosis ExtraLight"/>
              <a:ea typeface="+mj-ea"/>
              <a:cs typeface="Dosis ExtraLight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7180073" y="5450258"/>
            <a:ext cx="445116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osis ExtraLight"/>
                <a:ea typeface="+mj-ea"/>
                <a:cs typeface="Dosis ExtraLight"/>
              </a:rPr>
              <a:t>franquiaseducar.linx.com.br</a:t>
            </a:r>
            <a:endParaRPr lang="pt-BR" sz="3200" dirty="0">
              <a:solidFill>
                <a:schemeClr val="tx1">
                  <a:lumMod val="65000"/>
                  <a:lumOff val="35000"/>
                </a:schemeClr>
              </a:solidFill>
              <a:latin typeface="Dosis ExtraLight"/>
              <a:ea typeface="+mj-ea"/>
              <a:cs typeface="Dosis ExtraLight"/>
            </a:endParaRPr>
          </a:p>
        </p:txBody>
      </p:sp>
    </p:spTree>
    <p:extLst>
      <p:ext uri="{BB962C8B-B14F-4D97-AF65-F5344CB8AC3E}">
        <p14:creationId xmlns:p14="http://schemas.microsoft.com/office/powerpoint/2010/main" val="11740999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1312032" y="373230"/>
            <a:ext cx="10329727" cy="865321"/>
          </a:xfrm>
        </p:spPr>
        <p:txBody>
          <a:bodyPr/>
          <a:lstStyle/>
          <a:p>
            <a:r>
              <a:rPr lang="pt-BR" dirty="0" smtClean="0">
                <a:solidFill>
                  <a:schemeClr val="bg2"/>
                </a:solidFill>
              </a:rPr>
              <a:t>Objetivo Geral </a:t>
            </a:r>
            <a:endParaRPr lang="pt-BR" dirty="0">
              <a:solidFill>
                <a:schemeClr val="bg2"/>
              </a:solidFill>
            </a:endParaRP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1312032" y="1740396"/>
            <a:ext cx="9315749" cy="4210868"/>
          </a:xfrm>
        </p:spPr>
        <p:txBody>
          <a:bodyPr/>
          <a:lstStyle/>
          <a:p>
            <a:pPr marL="0" indent="0">
              <a:buNone/>
            </a:pPr>
            <a:r>
              <a:rPr lang="pt-BR" sz="2800" dirty="0" smtClean="0">
                <a:latin typeface="Neo Sans Pro" panose="020B0504030504040204" pitchFamily="34" charset="0"/>
              </a:rPr>
              <a:t>Explicar o conceito do POS PAF, SAT e </a:t>
            </a:r>
            <a:r>
              <a:rPr lang="pt-BR" sz="2800" dirty="0" err="1" smtClean="0">
                <a:latin typeface="Neo Sans Pro" panose="020B0504030504040204" pitchFamily="34" charset="0"/>
              </a:rPr>
              <a:t>NFCe</a:t>
            </a:r>
            <a:r>
              <a:rPr lang="pt-BR" sz="2800" dirty="0" smtClean="0">
                <a:latin typeface="Neo Sans Pro" panose="020B0504030504040204" pitchFamily="34" charset="0"/>
              </a:rPr>
              <a:t>, tornar </a:t>
            </a:r>
            <a:r>
              <a:rPr lang="pt-BR" sz="2800" dirty="0">
                <a:latin typeface="Neo Sans Pro" panose="020B0504030504040204" pitchFamily="34" charset="0"/>
              </a:rPr>
              <a:t>o cliente apto a realizar a atualização do POS, indiferente do qual </a:t>
            </a:r>
            <a:r>
              <a:rPr lang="pt-BR" sz="2800" dirty="0" smtClean="0">
                <a:latin typeface="Neo Sans Pro" panose="020B0504030504040204" pitchFamily="34" charset="0"/>
              </a:rPr>
              <a:t>utiliza e </a:t>
            </a:r>
            <a:r>
              <a:rPr lang="pt-BR" sz="2800" dirty="0">
                <a:latin typeface="Neo Sans Pro" panose="020B0504030504040204" pitchFamily="34" charset="0"/>
              </a:rPr>
              <a:t>enfatizar a  importância  de manter o POS atualizado.</a:t>
            </a:r>
          </a:p>
        </p:txBody>
      </p:sp>
      <p:pic>
        <p:nvPicPr>
          <p:cNvPr id="2" name="Picture 1" descr="alvo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285" y="3069925"/>
            <a:ext cx="3120474" cy="3330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1166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5"/>
          <p:cNvSpPr txBox="1">
            <a:spLocks/>
          </p:cNvSpPr>
          <p:nvPr/>
        </p:nvSpPr>
        <p:spPr>
          <a:xfrm>
            <a:off x="602242" y="323840"/>
            <a:ext cx="10329727" cy="865321"/>
          </a:xfrm>
          <a:prstGeom prst="rect">
            <a:avLst/>
          </a:prstGeom>
        </p:spPr>
        <p:txBody>
          <a:bodyPr/>
          <a:lstStyle>
            <a:lvl1pPr algn="l" defTabSz="609585" rtl="0" eaLnBrk="1" latinLnBrk="0" hangingPunct="1">
              <a:spcBef>
                <a:spcPct val="0"/>
              </a:spcBef>
              <a:buNone/>
              <a:defRPr sz="4267" kern="1200" baseline="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dirty="0" smtClean="0">
                <a:solidFill>
                  <a:schemeClr val="bg1"/>
                </a:solidFill>
                <a:latin typeface="Dosis" panose="02010503020202060003" pitchFamily="2" charset="0"/>
              </a:rPr>
              <a:t>Público Alvo</a:t>
            </a:r>
            <a:endParaRPr lang="pt-BR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9" name="Espaço Reservado para Texto 6"/>
          <p:cNvSpPr txBox="1">
            <a:spLocks/>
          </p:cNvSpPr>
          <p:nvPr/>
        </p:nvSpPr>
        <p:spPr>
          <a:xfrm>
            <a:off x="641050" y="1334312"/>
            <a:ext cx="10954141" cy="4210868"/>
          </a:xfrm>
          <a:prstGeom prst="rect">
            <a:avLst/>
          </a:prstGeom>
        </p:spPr>
        <p:txBody>
          <a:bodyPr/>
          <a:lstStyle>
            <a:lvl1pPr marL="457189" indent="-457189" algn="l" defTabSz="609585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733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733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Font typeface="Arial"/>
              <a:buNone/>
            </a:pPr>
            <a:r>
              <a:rPr lang="pt-BR" altLang="pt-BR" sz="2400" dirty="0" smtClean="0">
                <a:solidFill>
                  <a:srgbClr val="FFFFFF"/>
                </a:solidFill>
                <a:latin typeface="Neo Sans Pro" panose="020B0504030504040204" pitchFamily="34" charset="0"/>
              </a:rPr>
              <a:t>Este curso é dirigido a:</a:t>
            </a: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altLang="pt-BR" sz="2400" dirty="0" smtClean="0">
                <a:solidFill>
                  <a:schemeClr val="tx2"/>
                </a:solidFill>
                <a:latin typeface="Neo Sans Pro" panose="020B0504030504040204" pitchFamily="34" charset="0"/>
              </a:rPr>
              <a:t>Clientes</a:t>
            </a: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altLang="pt-BR" sz="2400" dirty="0" smtClean="0">
                <a:solidFill>
                  <a:schemeClr val="tx2"/>
                </a:solidFill>
                <a:latin typeface="Neo Sans Pro" panose="020B0504030504040204" pitchFamily="34" charset="0"/>
              </a:rPr>
              <a:t>Colaboradores Internos e Franqueados Linx</a:t>
            </a:r>
            <a:endParaRPr lang="pt-BR" altLang="pt-BR" sz="2400" dirty="0">
              <a:solidFill>
                <a:schemeClr val="tx2"/>
              </a:solidFill>
              <a:latin typeface="Neo Sans Pro" panose="020B0504030504040204" pitchFamily="34" charset="0"/>
            </a:endParaRPr>
          </a:p>
          <a:p>
            <a:pPr marL="533386" lvl="1" indent="0" algn="just">
              <a:lnSpc>
                <a:spcPct val="150000"/>
              </a:lnSpc>
              <a:buNone/>
            </a:pPr>
            <a:endParaRPr lang="pt-BR" altLang="pt-BR" sz="2400" dirty="0" smtClean="0">
              <a:solidFill>
                <a:schemeClr val="tx2"/>
              </a:solidFill>
              <a:latin typeface="Neo Sans Pro" panose="020B05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542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213553" y="493175"/>
            <a:ext cx="6919793" cy="865321"/>
          </a:xfrm>
        </p:spPr>
        <p:txBody>
          <a:bodyPr/>
          <a:lstStyle/>
          <a:p>
            <a:r>
              <a:rPr lang="pt-BR" dirty="0" smtClean="0"/>
              <a:t>Avaliação de Aprendizagem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0"/>
          </p:nvPr>
        </p:nvSpPr>
        <p:spPr>
          <a:xfrm>
            <a:off x="1263341" y="1553355"/>
            <a:ext cx="6653390" cy="4210868"/>
          </a:xfrm>
        </p:spPr>
        <p:txBody>
          <a:bodyPr/>
          <a:lstStyle/>
          <a:p>
            <a:pPr marL="0" indent="0">
              <a:buNone/>
            </a:pPr>
            <a:r>
              <a:rPr lang="pt-BR" sz="2400" dirty="0" smtClean="0"/>
              <a:t>Será avaliado por meio de um questionário com as seguintes características:</a:t>
            </a:r>
          </a:p>
          <a:p>
            <a:r>
              <a:rPr lang="pt-BR" sz="2400" dirty="0" smtClean="0">
                <a:solidFill>
                  <a:srgbClr val="5D308F"/>
                </a:solidFill>
              </a:rPr>
              <a:t>Individual;</a:t>
            </a:r>
          </a:p>
          <a:p>
            <a:r>
              <a:rPr lang="pt-BR" sz="2400" dirty="0" smtClean="0">
                <a:solidFill>
                  <a:srgbClr val="5D308F"/>
                </a:solidFill>
              </a:rPr>
              <a:t>Ao final do curso;</a:t>
            </a:r>
          </a:p>
          <a:p>
            <a:r>
              <a:rPr lang="pt-BR" sz="2400" dirty="0" smtClean="0">
                <a:solidFill>
                  <a:srgbClr val="5D308F"/>
                </a:solidFill>
              </a:rPr>
              <a:t>Será prova da participação no curso.</a:t>
            </a:r>
            <a:endParaRPr lang="pt-BR" sz="2400" dirty="0">
              <a:solidFill>
                <a:srgbClr val="5D30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6594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25400" y="2715590"/>
            <a:ext cx="6988336" cy="1728192"/>
          </a:xfrm>
        </p:spPr>
        <p:txBody>
          <a:bodyPr/>
          <a:lstStyle/>
          <a:p>
            <a:pPr algn="r"/>
            <a:r>
              <a:rPr lang="pt-BR" sz="8000" dirty="0" smtClean="0">
                <a:latin typeface="Dosis" panose="02010503020202060003" pitchFamily="2" charset="0"/>
                <a:cs typeface="Dosis Bold"/>
              </a:rPr>
              <a:t>Visão Geral</a:t>
            </a:r>
            <a:endParaRPr lang="pt-BR" sz="8000" dirty="0">
              <a:latin typeface="Dosis" panose="02010503020202060003" pitchFamily="2" charset="0"/>
              <a:cs typeface="Dosis Medium"/>
            </a:endParaRPr>
          </a:p>
        </p:txBody>
      </p:sp>
    </p:spTree>
    <p:extLst>
      <p:ext uri="{BB962C8B-B14F-4D97-AF65-F5344CB8AC3E}">
        <p14:creationId xmlns:p14="http://schemas.microsoft.com/office/powerpoint/2010/main" val="114862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O que é POS PAF-ECF?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1053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20055" y="348848"/>
            <a:ext cx="10329727" cy="865321"/>
          </a:xfrm>
        </p:spPr>
        <p:txBody>
          <a:bodyPr/>
          <a:lstStyle/>
          <a:p>
            <a:r>
              <a:rPr lang="pt-BR" dirty="0" smtClean="0"/>
              <a:t>POS PAF-ECF </a:t>
            </a:r>
            <a:endParaRPr lang="pt-BR" dirty="0"/>
          </a:p>
        </p:txBody>
      </p:sp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98241" y="1446663"/>
            <a:ext cx="6903562" cy="4285396"/>
          </a:xfrm>
        </p:spPr>
        <p:txBody>
          <a:bodyPr/>
          <a:lstStyle/>
          <a:p>
            <a:pPr marL="0" indent="0">
              <a:buNone/>
            </a:pPr>
            <a:r>
              <a:rPr lang="pt-BR" sz="2400" dirty="0">
                <a:latin typeface="Neo Sans Pro" panose="020B0504030504040204" pitchFamily="34" charset="0"/>
              </a:rPr>
              <a:t>O Emissor de Cupom Fiscal (ECF) é uma impressora dedicada a emitir cupons fiscais e deve, obrigatoriamente, estar integrada a um Programa Aplicativo Fiscal (PAF-ECF), o  sistema  permite o gerenciamento de operações de vendas e pré-vendas atendendo o comércio varejista</a:t>
            </a:r>
            <a:r>
              <a:rPr lang="pt-BR" sz="2400" dirty="0" smtClean="0">
                <a:latin typeface="Neo Sans Pro" panose="020B0504030504040204" pitchFamily="34" charset="0"/>
              </a:rPr>
              <a:t>. Exige </a:t>
            </a:r>
            <a:r>
              <a:rPr lang="pt-BR" sz="2400" dirty="0">
                <a:latin typeface="Neo Sans Pro" panose="020B0504030504040204" pitchFamily="34" charset="0"/>
              </a:rPr>
              <a:t>que a manutenção seja feita por empresas credenciadas pelo fisco. </a:t>
            </a:r>
            <a:r>
              <a:rPr lang="pt-BR" sz="2400" b="1" dirty="0">
                <a:latin typeface="Neo Sans Pro" panose="020B0504030504040204" pitchFamily="34" charset="0"/>
              </a:rPr>
              <a:t>Não necessita estar interligada a internet, já que os dados estão armazenados em sua memória.</a:t>
            </a:r>
            <a:endParaRPr lang="pt-BR" sz="2400" dirty="0">
              <a:latin typeface="Neo Sans Pro" panose="020B0504030504040204" pitchFamily="34" charset="0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335" y="1603573"/>
            <a:ext cx="4170901" cy="412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1473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emplate PPT_Treinamentos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4471</TotalTime>
  <Words>946</Words>
  <Application>Microsoft Office PowerPoint</Application>
  <PresentationFormat>Widescreen</PresentationFormat>
  <Paragraphs>105</Paragraphs>
  <Slides>38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38</vt:i4>
      </vt:variant>
    </vt:vector>
  </HeadingPairs>
  <TitlesOfParts>
    <vt:vector size="50" baseType="lpstr">
      <vt:lpstr>Arial</vt:lpstr>
      <vt:lpstr>Calibri</vt:lpstr>
      <vt:lpstr>Dosis</vt:lpstr>
      <vt:lpstr>Dosis Bold</vt:lpstr>
      <vt:lpstr>Dosis ExtraLight</vt:lpstr>
      <vt:lpstr>Dosis Light</vt:lpstr>
      <vt:lpstr>Dosis Medium</vt:lpstr>
      <vt:lpstr>Neo Sans Pro</vt:lpstr>
      <vt:lpstr>Verdana</vt:lpstr>
      <vt:lpstr>Wingdings</vt:lpstr>
      <vt:lpstr>Template PPT_Treinamentos</vt:lpstr>
      <vt:lpstr>Slide do think-cell</vt:lpstr>
      <vt:lpstr>Linx Microvix – Atualização de POS</vt:lpstr>
      <vt:lpstr>Sobre o Curso</vt:lpstr>
      <vt:lpstr>Apresentação do PowerPoint</vt:lpstr>
      <vt:lpstr>Objetivo Geral </vt:lpstr>
      <vt:lpstr>Apresentação do PowerPoint</vt:lpstr>
      <vt:lpstr>Avaliação de Aprendizagem</vt:lpstr>
      <vt:lpstr>Visão Geral</vt:lpstr>
      <vt:lpstr>O que é POS PAF-ECF?</vt:lpstr>
      <vt:lpstr>POS PAF-ECF </vt:lpstr>
      <vt:lpstr>O que é SAT?</vt:lpstr>
      <vt:lpstr>SAT</vt:lpstr>
      <vt:lpstr>O que é NFCE?</vt:lpstr>
      <vt:lpstr>NFCE  </vt:lpstr>
      <vt:lpstr>O que é atualização de POS</vt:lpstr>
      <vt:lpstr>Apresentação do PowerPoint</vt:lpstr>
      <vt:lpstr>Versões do POS</vt:lpstr>
      <vt:lpstr>Apresentação do PowerPoint</vt:lpstr>
      <vt:lpstr>Porque atualizar o  POS</vt:lpstr>
      <vt:lpstr>Apresentação do PowerPoint</vt:lpstr>
      <vt:lpstr>Quando atualizar o  POS</vt:lpstr>
      <vt:lpstr>Apresentação do PowerPoint</vt:lpstr>
      <vt:lpstr>Benefícios</vt:lpstr>
      <vt:lpstr>Apresentação do PowerPoint</vt:lpstr>
      <vt:lpstr>Riscos</vt:lpstr>
      <vt:lpstr>Apresentação do PowerPoint</vt:lpstr>
      <vt:lpstr>Onde encontrar o atualizador mais recente</vt:lpstr>
      <vt:lpstr>Apresentação do PowerPoint</vt:lpstr>
      <vt:lpstr>Atualização automática</vt:lpstr>
      <vt:lpstr>Apresentação do PowerPoint</vt:lpstr>
      <vt:lpstr>Apresentação do PowerPoint</vt:lpstr>
      <vt:lpstr>Apresentação do PowerPoint</vt:lpstr>
      <vt:lpstr>Usabilidade</vt:lpstr>
      <vt:lpstr>Finalização</vt:lpstr>
      <vt:lpstr>Apresentação do PowerPoint</vt:lpstr>
      <vt:lpstr>Perguntas Frequentes</vt:lpstr>
      <vt:lpstr>Avaliação Final</vt:lpstr>
      <vt:lpstr>Avaliação de Reação</vt:lpstr>
      <vt:lpstr>Agradecemos sua participação!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da Capacitação</dc:title>
  <dc:creator>Monica de Santana Leite</dc:creator>
  <cp:lastModifiedBy>Adriana Espindula Reis</cp:lastModifiedBy>
  <cp:revision>248</cp:revision>
  <dcterms:created xsi:type="dcterms:W3CDTF">2016-02-25T18:08:01Z</dcterms:created>
  <dcterms:modified xsi:type="dcterms:W3CDTF">2017-06-26T18:59:36Z</dcterms:modified>
</cp:coreProperties>
</file>