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9" r:id="rId4"/>
  </p:sldMasterIdLst>
  <p:notesMasterIdLst>
    <p:notesMasterId r:id="rId22"/>
  </p:notesMasterIdLst>
  <p:sldIdLst>
    <p:sldId id="366" r:id="rId5"/>
    <p:sldId id="367" r:id="rId6"/>
    <p:sldId id="329" r:id="rId7"/>
    <p:sldId id="334" r:id="rId8"/>
    <p:sldId id="342" r:id="rId9"/>
    <p:sldId id="364" r:id="rId10"/>
    <p:sldId id="365" r:id="rId11"/>
    <p:sldId id="382" r:id="rId12"/>
    <p:sldId id="381" r:id="rId13"/>
    <p:sldId id="383" r:id="rId14"/>
    <p:sldId id="388" r:id="rId15"/>
    <p:sldId id="384" r:id="rId16"/>
    <p:sldId id="385" r:id="rId17"/>
    <p:sldId id="386" r:id="rId18"/>
    <p:sldId id="387" r:id="rId19"/>
    <p:sldId id="350" r:id="rId20"/>
    <p:sldId id="363" r:id="rId2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riana Espindula Reis" initials="AER" lastIdx="2" clrIdx="0">
    <p:extLst>
      <p:ext uri="{19B8F6BF-5375-455C-9EA6-DF929625EA0E}">
        <p15:presenceInfo xmlns:p15="http://schemas.microsoft.com/office/powerpoint/2012/main" userId="S-1-5-21-507921405-764733703-1708537768-5319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E8E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26" autoAdjust="0"/>
    <p:restoredTop sz="94434" autoAdjust="0"/>
  </p:normalViewPr>
  <p:slideViewPr>
    <p:cSldViewPr snapToGrid="0" snapToObjects="1">
      <p:cViewPr varScale="1">
        <p:scale>
          <a:sx n="93" d="100"/>
          <a:sy n="93" d="100"/>
        </p:scale>
        <p:origin x="810" y="78"/>
      </p:cViewPr>
      <p:guideLst>
        <p:guide orient="horz" pos="1620"/>
        <p:guide pos="2880"/>
      </p:guideLst>
    </p:cSldViewPr>
  </p:slideViewPr>
  <p:notesTextViewPr>
    <p:cViewPr>
      <p:scale>
        <a:sx n="100" d="100"/>
        <a:sy n="100" d="100"/>
      </p:scale>
      <p:origin x="0" y="0"/>
    </p:cViewPr>
  </p:notesTextViewPr>
  <p:sorterViewPr>
    <p:cViewPr>
      <p:scale>
        <a:sx n="149" d="100"/>
        <a:sy n="149" d="100"/>
      </p:scale>
      <p:origin x="0" y="-1656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dirty="0"/>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5E97C5-7BD8-40CD-AFDF-582DAA69A956}" type="datetimeFigureOut">
              <a:rPr lang="pt-BR" smtClean="0"/>
              <a:t>27/06/2017</a:t>
            </a:fld>
            <a:endParaRPr lang="pt-BR" dirty="0"/>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dirty="0"/>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dirty="0"/>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BFC05C-D771-480D-834C-D11C5D69AD0A}" type="slidenum">
              <a:rPr lang="pt-BR" smtClean="0"/>
              <a:t>‹nº›</a:t>
            </a:fld>
            <a:endParaRPr lang="pt-BR" dirty="0"/>
          </a:p>
        </p:txBody>
      </p:sp>
    </p:spTree>
    <p:extLst>
      <p:ext uri="{BB962C8B-B14F-4D97-AF65-F5344CB8AC3E}">
        <p14:creationId xmlns:p14="http://schemas.microsoft.com/office/powerpoint/2010/main" val="1312178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3</a:t>
            </a:fld>
            <a:endParaRPr lang="pt-BR" dirty="0"/>
          </a:p>
        </p:txBody>
      </p:sp>
    </p:spTree>
    <p:extLst>
      <p:ext uri="{BB962C8B-B14F-4D97-AF65-F5344CB8AC3E}">
        <p14:creationId xmlns:p14="http://schemas.microsoft.com/office/powerpoint/2010/main" val="608748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17</a:t>
            </a:fld>
            <a:endParaRPr lang="pt-BR" dirty="0"/>
          </a:p>
        </p:txBody>
      </p:sp>
    </p:spTree>
    <p:extLst>
      <p:ext uri="{BB962C8B-B14F-4D97-AF65-F5344CB8AC3E}">
        <p14:creationId xmlns:p14="http://schemas.microsoft.com/office/powerpoint/2010/main" val="3566449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Em branco">
    <p:bg>
      <p:bgPr>
        <a:solidFill>
          <a:schemeClr val="bg1"/>
        </a:solidFill>
        <a:effectLst/>
      </p:bgPr>
    </p:bg>
    <p:spTree>
      <p:nvGrpSpPr>
        <p:cNvPr id="1" name=""/>
        <p:cNvGrpSpPr/>
        <p:nvPr/>
      </p:nvGrpSpPr>
      <p:grpSpPr>
        <a:xfrm>
          <a:off x="0" y="0"/>
          <a:ext cx="0" cy="0"/>
          <a:chOff x="0" y="0"/>
          <a:chExt cx="0" cy="0"/>
        </a:xfrm>
      </p:grpSpPr>
      <p:sp>
        <p:nvSpPr>
          <p:cNvPr id="4" name="Retângulo com Canto Aparado do Mesmo Lado 3"/>
          <p:cNvSpPr/>
          <p:nvPr/>
        </p:nvSpPr>
        <p:spPr>
          <a:xfrm>
            <a:off x="0" y="0"/>
            <a:ext cx="4495800" cy="1838486"/>
          </a:xfrm>
          <a:prstGeom prst="snip2SameRect">
            <a:avLst>
              <a:gd name="adj1" fmla="val 0"/>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p>
        </p:txBody>
      </p:sp>
      <p:cxnSp>
        <p:nvCxnSpPr>
          <p:cNvPr id="5" name="Straight Connector 5"/>
          <p:cNvCxnSpPr/>
          <p:nvPr/>
        </p:nvCxnSpPr>
        <p:spPr>
          <a:xfrm>
            <a:off x="-47390" y="1838486"/>
            <a:ext cx="985582" cy="985582"/>
          </a:xfrm>
          <a:prstGeom prst="line">
            <a:avLst/>
          </a:prstGeom>
          <a:ln w="12700" cmpd="sng">
            <a:solidFill>
              <a:srgbClr val="5A2D9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31064555"/>
      </p:ext>
    </p:extLst>
  </p:cSld>
  <p:clrMapOvr>
    <a:masterClrMapping/>
  </p:clrMapOvr>
  <p:timing>
    <p:tnLst>
      <p:par>
        <p:cTn id="1" dur="indefinite" restart="never" nodeType="tmRoot"/>
      </p:par>
    </p:tnLst>
  </p:timing>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ação">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86" y="548680"/>
            <a:ext cx="1657561" cy="792088"/>
          </a:xfrm>
          <a:prstGeom prst="rect">
            <a:avLst/>
          </a:prstGeom>
        </p:spPr>
        <p:txBody>
          <a:bodyPr vert="horz" lIns="91413" tIns="45708" rIns="91413" bIns="45708" rtlCol="0" anchor="t">
            <a:noAutofit/>
          </a:bodyPr>
          <a:lstStyle/>
          <a:p>
            <a:r>
              <a:rPr lang="pt-BR" dirty="0" smtClean="0"/>
              <a:t>título vertical do slide</a:t>
            </a:r>
            <a:endParaRPr lang="pt-BR" dirty="0"/>
          </a:p>
        </p:txBody>
      </p:sp>
      <p:sp>
        <p:nvSpPr>
          <p:cNvPr id="5" name="Text Placeholder 15"/>
          <p:cNvSpPr>
            <a:spLocks noGrp="1"/>
          </p:cNvSpPr>
          <p:nvPr>
            <p:ph type="body" sz="quarter" idx="10"/>
          </p:nvPr>
        </p:nvSpPr>
        <p:spPr>
          <a:xfrm>
            <a:off x="2360711" y="548680"/>
            <a:ext cx="6335681" cy="3737203"/>
          </a:xfrm>
          <a:prstGeom prst="rect">
            <a:avLst/>
          </a:prstGeom>
        </p:spPr>
        <p:txBody>
          <a:bodyPr/>
          <a:lstStyle>
            <a:lvl1pPr>
              <a:lnSpc>
                <a:spcPct val="130000"/>
              </a:lnSpc>
              <a:defRPr>
                <a:solidFill>
                  <a:srgbClr val="000000"/>
                </a:solidFill>
                <a:latin typeface="Neo Sans Pro"/>
                <a:cs typeface="Neo Sans Pro"/>
              </a:defRPr>
            </a:lvl1pPr>
            <a:lvl2pPr>
              <a:lnSpc>
                <a:spcPct val="130000"/>
              </a:lnSpc>
              <a:defRPr sz="1100">
                <a:solidFill>
                  <a:srgbClr val="000000"/>
                </a:solidFill>
                <a:latin typeface="Neo Sans Pro"/>
                <a:cs typeface="Neo Sans Pro"/>
              </a:defRPr>
            </a:lvl2pPr>
          </a:lstStyle>
          <a:p>
            <a:pPr lvl="0"/>
            <a:r>
              <a:rPr lang="pt-BR" smtClean="0"/>
              <a:t>Clique para editar o texto mestre</a:t>
            </a:r>
          </a:p>
          <a:p>
            <a:pPr lvl="1"/>
            <a:r>
              <a:rPr lang="pt-BR" smtClean="0"/>
              <a:t>Segundo nível</a:t>
            </a:r>
          </a:p>
        </p:txBody>
      </p:sp>
      <p:sp>
        <p:nvSpPr>
          <p:cNvPr id="6" name="Espaço Reservado para Texto 2"/>
          <p:cNvSpPr>
            <a:spLocks noGrp="1"/>
          </p:cNvSpPr>
          <p:nvPr>
            <p:ph type="body" sz="quarter" idx="11" hasCustomPrompt="1"/>
          </p:nvPr>
        </p:nvSpPr>
        <p:spPr>
          <a:xfrm>
            <a:off x="480786" y="1448962"/>
            <a:ext cx="1657561" cy="1454097"/>
          </a:xfrm>
          <a:prstGeom prst="rect">
            <a:avLst/>
          </a:prstGeom>
        </p:spPr>
        <p:txBody>
          <a:bodyPr anchor="t">
            <a:normAutofit/>
          </a:bodyPr>
          <a:lstStyle>
            <a:lvl1pPr marL="0" indent="0">
              <a:buNone/>
              <a:defRPr sz="1400" baseline="0">
                <a:solidFill>
                  <a:schemeClr val="tx1"/>
                </a:solidFill>
                <a:latin typeface="Neo Sans Pro" panose="020B050403050404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pt-BR" dirty="0" smtClean="0"/>
              <a:t>subtítulo horizontal do slide</a:t>
            </a:r>
            <a:endParaRPr lang="pt-BR" dirty="0"/>
          </a:p>
        </p:txBody>
      </p:sp>
    </p:spTree>
    <p:extLst>
      <p:ext uri="{BB962C8B-B14F-4D97-AF65-F5344CB8AC3E}">
        <p14:creationId xmlns:p14="http://schemas.microsoft.com/office/powerpoint/2010/main" val="801271766"/>
      </p:ext>
    </p:extLst>
  </p:cSld>
  <p:clrMapOvr>
    <a:masterClrMapping/>
  </p:clrMapOvr>
  <p:timing>
    <p:tnLst>
      <p:par>
        <p:cTn id="1" dur="indefinite" restart="never" nodeType="tmRoot"/>
      </p:par>
    </p:tnLst>
  </p:timing>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nteudo B com subtitulo">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86" y="163993"/>
            <a:ext cx="8215606" cy="398994"/>
          </a:xfrm>
          <a:prstGeom prst="rect">
            <a:avLst/>
          </a:prstGeom>
        </p:spPr>
        <p:txBody>
          <a:bodyPr vert="horz" lIns="91413" tIns="45708" rIns="91413" bIns="45708" rtlCol="0" anchor="t">
            <a:noAutofit/>
          </a:bodyPr>
          <a:lstStyle>
            <a:lvl1pPr>
              <a:defRPr sz="2400"/>
            </a:lvl1pPr>
          </a:lstStyle>
          <a:p>
            <a:r>
              <a:rPr lang="pt-BR" dirty="0" smtClean="0"/>
              <a:t>título horizontal do slide</a:t>
            </a:r>
            <a:endParaRPr lang="pt-BR" dirty="0"/>
          </a:p>
        </p:txBody>
      </p:sp>
      <p:sp>
        <p:nvSpPr>
          <p:cNvPr id="5" name="Text Placeholder 15"/>
          <p:cNvSpPr>
            <a:spLocks noGrp="1"/>
          </p:cNvSpPr>
          <p:nvPr>
            <p:ph type="body" sz="quarter" idx="10"/>
          </p:nvPr>
        </p:nvSpPr>
        <p:spPr>
          <a:xfrm>
            <a:off x="480787" y="1127732"/>
            <a:ext cx="8215606" cy="3158151"/>
          </a:xfrm>
          <a:prstGeom prst="rect">
            <a:avLst/>
          </a:prstGeom>
        </p:spPr>
        <p:txBody>
          <a:bodyPr/>
          <a:lstStyle>
            <a:lvl1pPr>
              <a:lnSpc>
                <a:spcPct val="130000"/>
              </a:lnSpc>
              <a:defRPr>
                <a:solidFill>
                  <a:schemeClr val="tx1"/>
                </a:solidFill>
                <a:latin typeface="Neo Sans Pro"/>
                <a:cs typeface="Neo Sans Pro"/>
              </a:defRPr>
            </a:lvl1pPr>
            <a:lvl2pPr>
              <a:lnSpc>
                <a:spcPct val="130000"/>
              </a:lnSpc>
              <a:defRPr sz="1100">
                <a:solidFill>
                  <a:schemeClr val="tx1"/>
                </a:solidFill>
                <a:latin typeface="Neo Sans Pro"/>
                <a:cs typeface="Neo Sans Pro"/>
              </a:defRPr>
            </a:lvl2pPr>
            <a:lvl3pPr>
              <a:lnSpc>
                <a:spcPct val="130000"/>
              </a:lnSpc>
              <a:defRPr sz="1100">
                <a:solidFill>
                  <a:schemeClr val="tx1"/>
                </a:solidFill>
                <a:latin typeface="Neo Sans Pro"/>
                <a:cs typeface="Neo Sans Pro"/>
              </a:defRPr>
            </a:lvl3pPr>
            <a:lvl4pPr>
              <a:lnSpc>
                <a:spcPct val="130000"/>
              </a:lnSpc>
              <a:defRPr sz="1050">
                <a:solidFill>
                  <a:schemeClr val="tx1"/>
                </a:solidFill>
                <a:latin typeface="Neo Sans Pro"/>
                <a:cs typeface="Neo Sans Pro"/>
              </a:defRPr>
            </a:lvl4pPr>
            <a:lvl5pPr>
              <a:lnSpc>
                <a:spcPct val="130000"/>
              </a:lnSpc>
              <a:defRPr sz="1050">
                <a:solidFill>
                  <a:schemeClr val="tx1"/>
                </a:solidFill>
                <a:latin typeface="Neo Sans Pro"/>
                <a:cs typeface="Neo Sans Pro"/>
              </a:defRPr>
            </a:lvl5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3" name="Espaço Reservado para Texto 2"/>
          <p:cNvSpPr>
            <a:spLocks noGrp="1"/>
          </p:cNvSpPr>
          <p:nvPr>
            <p:ph type="body" sz="quarter" idx="11" hasCustomPrompt="1"/>
          </p:nvPr>
        </p:nvSpPr>
        <p:spPr>
          <a:xfrm>
            <a:off x="481013" y="571654"/>
            <a:ext cx="8215312" cy="281914"/>
          </a:xfrm>
          <a:prstGeom prst="rect">
            <a:avLst/>
          </a:prstGeom>
        </p:spPr>
        <p:txBody>
          <a:bodyPr anchor="ctr">
            <a:noAutofit/>
          </a:bodyPr>
          <a:lstStyle>
            <a:lvl1pPr marL="0" indent="0">
              <a:buNone/>
              <a:defRPr sz="1400" baseline="0">
                <a:solidFill>
                  <a:schemeClr val="tx1"/>
                </a:solidFill>
                <a:latin typeface="Neo Sans Pro" panose="020B050403050404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pt-BR" dirty="0" smtClean="0"/>
              <a:t>subtítulo horizontal do slide</a:t>
            </a:r>
            <a:endParaRPr lang="pt-BR" dirty="0"/>
          </a:p>
        </p:txBody>
      </p:sp>
    </p:spTree>
    <p:extLst>
      <p:ext uri="{BB962C8B-B14F-4D97-AF65-F5344CB8AC3E}">
        <p14:creationId xmlns:p14="http://schemas.microsoft.com/office/powerpoint/2010/main" val="2619908104"/>
      </p:ext>
    </p:extLst>
  </p:cSld>
  <p:clrMapOvr>
    <a:masterClrMapping/>
  </p:clrMapOvr>
  <p:timing>
    <p:tnLst>
      <p:par>
        <p:cTn id="1" dur="indefinite" restart="never" nodeType="tmRoot"/>
      </p:par>
    </p:tnLst>
  </p:timing>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m branco - sem paginação">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099389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asico">
    <p:spTree>
      <p:nvGrpSpPr>
        <p:cNvPr id="1" name=""/>
        <p:cNvGrpSpPr/>
        <p:nvPr/>
      </p:nvGrpSpPr>
      <p:grpSpPr>
        <a:xfrm>
          <a:off x="0" y="0"/>
          <a:ext cx="0" cy="0"/>
          <a:chOff x="0" y="0"/>
          <a:chExt cx="0" cy="0"/>
        </a:xfrm>
      </p:grpSpPr>
      <p:sp>
        <p:nvSpPr>
          <p:cNvPr id="6" name="Espaço Reservado para Número de Slide 5"/>
          <p:cNvSpPr>
            <a:spLocks noGrp="1"/>
          </p:cNvSpPr>
          <p:nvPr>
            <p:ph type="sldNum" sz="quarter" idx="12"/>
          </p:nvPr>
        </p:nvSpPr>
        <p:spPr>
          <a:xfrm>
            <a:off x="8177187" y="4873720"/>
            <a:ext cx="506505" cy="144016"/>
          </a:xfrm>
          <a:prstGeom prst="rect">
            <a:avLst/>
          </a:prstGeom>
        </p:spPr>
        <p:txBody>
          <a:bodyPr/>
          <a:lstStyle/>
          <a:p>
            <a:fld id="{3C8441E2-212D-4D20-8DAE-02BC14642C64}" type="slidenum">
              <a:rPr lang="pt-BR" smtClean="0">
                <a:solidFill>
                  <a:prstClr val="black">
                    <a:tint val="75000"/>
                  </a:prstClr>
                </a:solidFill>
              </a:rPr>
              <a:pPr/>
              <a:t>‹nº›</a:t>
            </a:fld>
            <a:endParaRPr lang="pt-BR" dirty="0">
              <a:solidFill>
                <a:prstClr val="black">
                  <a:tint val="75000"/>
                </a:prstClr>
              </a:solidFill>
            </a:endParaRPr>
          </a:p>
        </p:txBody>
      </p:sp>
      <p:sp>
        <p:nvSpPr>
          <p:cNvPr id="2" name="Retângulo 1"/>
          <p:cNvSpPr/>
          <p:nvPr userDrawn="1"/>
        </p:nvSpPr>
        <p:spPr>
          <a:xfrm>
            <a:off x="0" y="0"/>
            <a:ext cx="9144000" cy="5143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p>
        </p:txBody>
      </p:sp>
    </p:spTree>
    <p:extLst>
      <p:ext uri="{BB962C8B-B14F-4D97-AF65-F5344CB8AC3E}">
        <p14:creationId xmlns:p14="http://schemas.microsoft.com/office/powerpoint/2010/main" val="249792135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6" name="Picture 3" descr="linx_abreA.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006" y="0"/>
            <a:ext cx="9222013" cy="5212206"/>
          </a:xfrm>
          <a:prstGeom prst="rect">
            <a:avLst/>
          </a:prstGeom>
          <a:ln>
            <a:solidFill>
              <a:srgbClr val="5A2D91"/>
            </a:solidFill>
          </a:ln>
        </p:spPr>
      </p:pic>
      <p:sp>
        <p:nvSpPr>
          <p:cNvPr id="9" name="Espaço Reservado para Título 1"/>
          <p:cNvSpPr>
            <a:spLocks noGrp="1"/>
          </p:cNvSpPr>
          <p:nvPr>
            <p:ph type="title" hasCustomPrompt="1"/>
          </p:nvPr>
        </p:nvSpPr>
        <p:spPr>
          <a:xfrm>
            <a:off x="1469898" y="2511624"/>
            <a:ext cx="7250590" cy="1296144"/>
          </a:xfrm>
          <a:prstGeom prst="rect">
            <a:avLst/>
          </a:prstGeom>
        </p:spPr>
        <p:txBody>
          <a:bodyPr vert="horz" lIns="91413" tIns="45708" rIns="91413" bIns="45708" rtlCol="0" anchor="t">
            <a:noAutofit/>
          </a:bodyPr>
          <a:lstStyle>
            <a:lvl1pPr>
              <a:lnSpc>
                <a:spcPct val="100000"/>
              </a:lnSpc>
              <a:defRPr sz="4400" baseline="0">
                <a:solidFill>
                  <a:srgbClr val="FFB900"/>
                </a:solidFill>
                <a:latin typeface="Dosis ExtraLight"/>
                <a:cs typeface="Dosis ExtraLight"/>
              </a:defRPr>
            </a:lvl1pPr>
          </a:lstStyle>
          <a:p>
            <a:r>
              <a:rPr lang="pt-BR" dirty="0" smtClean="0"/>
              <a:t>ADICIONE O TÍTULO</a:t>
            </a:r>
            <a:endParaRPr lang="pt-BR" dirty="0"/>
          </a:p>
        </p:txBody>
      </p:sp>
      <p:sp>
        <p:nvSpPr>
          <p:cNvPr id="10" name="Text Placeholder 5"/>
          <p:cNvSpPr>
            <a:spLocks noGrp="1"/>
          </p:cNvSpPr>
          <p:nvPr>
            <p:ph type="body" sz="quarter" idx="10" hasCustomPrompt="1"/>
          </p:nvPr>
        </p:nvSpPr>
        <p:spPr>
          <a:xfrm>
            <a:off x="1469477" y="4024164"/>
            <a:ext cx="7251011" cy="647700"/>
          </a:xfr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rgbClr val="FFFFFF"/>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pic>
        <p:nvPicPr>
          <p:cNvPr id="5" name="Imagem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69764" y="863628"/>
            <a:ext cx="2030287" cy="1396327"/>
          </a:xfrm>
          <a:prstGeom prst="rect">
            <a:avLst/>
          </a:prstGeom>
        </p:spPr>
      </p:pic>
      <p:cxnSp>
        <p:nvCxnSpPr>
          <p:cNvPr id="8" name="Straight Connector 5"/>
          <p:cNvCxnSpPr/>
          <p:nvPr userDrawn="1"/>
        </p:nvCxnSpPr>
        <p:spPr>
          <a:xfrm>
            <a:off x="-47390" y="1838486"/>
            <a:ext cx="985582" cy="985582"/>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8720663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 2B">
    <p:spTree>
      <p:nvGrpSpPr>
        <p:cNvPr id="1" name=""/>
        <p:cNvGrpSpPr/>
        <p:nvPr/>
      </p:nvGrpSpPr>
      <p:grpSpPr>
        <a:xfrm>
          <a:off x="0" y="0"/>
          <a:ext cx="0" cy="0"/>
          <a:chOff x="0" y="0"/>
          <a:chExt cx="0" cy="0"/>
        </a:xfrm>
      </p:grpSpPr>
      <p:sp>
        <p:nvSpPr>
          <p:cNvPr id="9" name="Retângulo com Canto Aparado do Mesmo Lado 8"/>
          <p:cNvSpPr/>
          <p:nvPr/>
        </p:nvSpPr>
        <p:spPr>
          <a:xfrm>
            <a:off x="0" y="-89522"/>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dirty="0"/>
          </a:p>
        </p:txBody>
      </p:sp>
      <p:pic>
        <p:nvPicPr>
          <p:cNvPr id="11" name="Imagem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753" y="4486153"/>
            <a:ext cx="719068" cy="719068"/>
          </a:xfrm>
          <a:prstGeom prst="rect">
            <a:avLst/>
          </a:prstGeom>
        </p:spPr>
      </p:pic>
      <p:cxnSp>
        <p:nvCxnSpPr>
          <p:cNvPr id="8" name="Straight Connector 7"/>
          <p:cNvCxnSpPr/>
          <p:nvPr/>
        </p:nvCxnSpPr>
        <p:spPr>
          <a:xfrm>
            <a:off x="-47390" y="369592"/>
            <a:ext cx="473837" cy="473837"/>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Espaço Reservado para Título 1"/>
          <p:cNvSpPr>
            <a:spLocks noGrp="1"/>
          </p:cNvSpPr>
          <p:nvPr>
            <p:ph type="title" hasCustomPrompt="1"/>
          </p:nvPr>
        </p:nvSpPr>
        <p:spPr>
          <a:xfrm>
            <a:off x="480786" y="368617"/>
            <a:ext cx="5319813" cy="398994"/>
          </a:xfrm>
          <a:prstGeom prst="rect">
            <a:avLst/>
          </a:prstGeom>
        </p:spPr>
        <p:txBody>
          <a:bodyPr vert="horz" lIns="91413" tIns="45708" rIns="91413" bIns="45708" rtlCol="0" anchor="t">
            <a:noAutofit/>
          </a:bodyPr>
          <a:lstStyle>
            <a:lvl1pPr>
              <a:defRPr>
                <a:solidFill>
                  <a:schemeClr val="tx2"/>
                </a:solidFill>
              </a:defRPr>
            </a:lvl1pPr>
          </a:lstStyle>
          <a:p>
            <a:r>
              <a:rPr lang="pt-BR" dirty="0" smtClean="0"/>
              <a:t>Título horizontal do slide</a:t>
            </a:r>
            <a:endParaRPr lang="pt-BR" dirty="0"/>
          </a:p>
        </p:txBody>
      </p:sp>
      <p:sp>
        <p:nvSpPr>
          <p:cNvPr id="6" name="Text Placeholder 15"/>
          <p:cNvSpPr>
            <a:spLocks noGrp="1"/>
          </p:cNvSpPr>
          <p:nvPr>
            <p:ph type="body" sz="quarter" idx="10"/>
          </p:nvPr>
        </p:nvSpPr>
        <p:spPr>
          <a:xfrm>
            <a:off x="480787" y="1127732"/>
            <a:ext cx="8215606" cy="3158151"/>
          </a:xfrm>
          <a:prstGeom prst="rect">
            <a:avLst/>
          </a:prstGeom>
        </p:spPr>
        <p:txBody>
          <a:bodyPr/>
          <a:lstStyle>
            <a:lvl1pPr>
              <a:lnSpc>
                <a:spcPct val="130000"/>
              </a:lnSpc>
              <a:defRPr>
                <a:solidFill>
                  <a:srgbClr val="FFFFFF"/>
                </a:solidFill>
                <a:latin typeface="Neo Sans Pro"/>
                <a:cs typeface="Neo Sans Pro"/>
              </a:defRPr>
            </a:lvl1pPr>
            <a:lvl2pPr>
              <a:lnSpc>
                <a:spcPct val="130000"/>
              </a:lnSpc>
              <a:defRPr sz="1100">
                <a:solidFill>
                  <a:srgbClr val="FFFFFF"/>
                </a:solidFill>
                <a:latin typeface="Neo Sans Pro"/>
                <a:cs typeface="Neo Sans Pro"/>
              </a:defRPr>
            </a:lvl2pPr>
            <a:lvl3pPr>
              <a:lnSpc>
                <a:spcPct val="130000"/>
              </a:lnSpc>
              <a:defRPr sz="1100">
                <a:solidFill>
                  <a:srgbClr val="FFFFFF"/>
                </a:solidFill>
                <a:latin typeface="Neo Sans Pro"/>
                <a:cs typeface="Neo Sans Pro"/>
              </a:defRPr>
            </a:lvl3pPr>
            <a:lvl4pPr>
              <a:lnSpc>
                <a:spcPct val="130000"/>
              </a:lnSpc>
              <a:defRPr sz="1050">
                <a:solidFill>
                  <a:srgbClr val="FFFFFF"/>
                </a:solidFill>
                <a:latin typeface="Neo Sans Pro"/>
                <a:cs typeface="Neo Sans Pro"/>
              </a:defRPr>
            </a:lvl4pPr>
            <a:lvl5pPr>
              <a:lnSpc>
                <a:spcPct val="130000"/>
              </a:lnSpc>
              <a:defRPr sz="1050">
                <a:solidFill>
                  <a:srgbClr val="FFFFFF"/>
                </a:solidFill>
                <a:latin typeface="Neo Sans Pro"/>
                <a:cs typeface="Neo Sans Pro"/>
              </a:defRPr>
            </a:lvl5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14" name="CaixaDeTexto 13"/>
          <p:cNvSpPr txBox="1"/>
          <p:nvPr userDrawn="1"/>
        </p:nvSpPr>
        <p:spPr>
          <a:xfrm>
            <a:off x="933490" y="4793918"/>
            <a:ext cx="841292" cy="307777"/>
          </a:xfrm>
          <a:prstGeom prst="rect">
            <a:avLst/>
          </a:prstGeom>
          <a:noFill/>
        </p:spPr>
        <p:txBody>
          <a:bodyPr wrap="square" rtlCol="0">
            <a:spAutoFit/>
          </a:bodyPr>
          <a:lstStyle/>
          <a:p>
            <a:r>
              <a:rPr lang="pt-BR" sz="1400" dirty="0" smtClean="0">
                <a:solidFill>
                  <a:schemeClr val="bg1"/>
                </a:solidFill>
                <a:latin typeface="Dosis" charset="0"/>
                <a:ea typeface="Dosis" charset="0"/>
                <a:cs typeface="Dosis" charset="0"/>
              </a:rPr>
              <a:t>Webinar</a:t>
            </a:r>
            <a:endParaRPr lang="pt-BR" sz="1400" dirty="0">
              <a:solidFill>
                <a:schemeClr val="bg1"/>
              </a:solidFill>
              <a:latin typeface="Dosis" charset="0"/>
              <a:ea typeface="Dosis" charset="0"/>
              <a:cs typeface="Dosis" charset="0"/>
            </a:endParaRPr>
          </a:p>
        </p:txBody>
      </p:sp>
      <p:pic>
        <p:nvPicPr>
          <p:cNvPr id="12" name="Imagem 11"/>
          <p:cNvPicPr>
            <a:picLocks noChangeAspect="1"/>
          </p:cNvPicPr>
          <p:nvPr userDrawn="1"/>
        </p:nvPicPr>
        <p:blipFill>
          <a:blip r:embed="rId3"/>
          <a:stretch>
            <a:fillRect/>
          </a:stretch>
        </p:blipFill>
        <p:spPr>
          <a:xfrm>
            <a:off x="6983892" y="4715822"/>
            <a:ext cx="2044499" cy="355565"/>
          </a:xfrm>
          <a:prstGeom prst="rect">
            <a:avLst/>
          </a:prstGeom>
        </p:spPr>
      </p:pic>
    </p:spTree>
    <p:extLst>
      <p:ext uri="{BB962C8B-B14F-4D97-AF65-F5344CB8AC3E}">
        <p14:creationId xmlns:p14="http://schemas.microsoft.com/office/powerpoint/2010/main" val="2187522522"/>
      </p:ext>
    </p:extLst>
  </p:cSld>
  <p:clrMapOvr>
    <a:masterClrMapping/>
  </p:clrMapOvr>
  <p:timing>
    <p:tnLst>
      <p:par>
        <p:cTn id="1" dur="indefinite" restart="never" nodeType="tmRoot"/>
      </p:par>
    </p:tnLst>
  </p:timing>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omente título">
    <p:spTree>
      <p:nvGrpSpPr>
        <p:cNvPr id="1" name=""/>
        <p:cNvGrpSpPr/>
        <p:nvPr/>
      </p:nvGrpSpPr>
      <p:grpSpPr>
        <a:xfrm>
          <a:off x="0" y="0"/>
          <a:ext cx="0" cy="0"/>
          <a:chOff x="0" y="0"/>
          <a:chExt cx="0" cy="0"/>
        </a:xfrm>
      </p:grpSpPr>
      <p:sp>
        <p:nvSpPr>
          <p:cNvPr id="9" name="Retângulo com Canto Aparado do Mesmo Lado 8"/>
          <p:cNvSpPr/>
          <p:nvPr userDrawn="1"/>
        </p:nvSpPr>
        <p:spPr>
          <a:xfrm>
            <a:off x="0" y="-89522"/>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dirty="0"/>
          </a:p>
        </p:txBody>
      </p:sp>
      <p:sp>
        <p:nvSpPr>
          <p:cNvPr id="8" name="Espaço Reservado para Título 1"/>
          <p:cNvSpPr>
            <a:spLocks noGrp="1"/>
          </p:cNvSpPr>
          <p:nvPr>
            <p:ph type="title" hasCustomPrompt="1"/>
          </p:nvPr>
        </p:nvSpPr>
        <p:spPr>
          <a:xfrm>
            <a:off x="480786" y="548680"/>
            <a:ext cx="1657561" cy="792088"/>
          </a:xfrm>
          <a:prstGeom prst="rect">
            <a:avLst/>
          </a:prstGeom>
        </p:spPr>
        <p:txBody>
          <a:bodyPr vert="horz" lIns="91413" tIns="45708" rIns="91413" bIns="45708" rtlCol="0" anchor="t">
            <a:noAutofit/>
          </a:bodyPr>
          <a:lstStyle>
            <a:lvl1pPr>
              <a:defRPr>
                <a:solidFill>
                  <a:schemeClr val="tx2"/>
                </a:solidFill>
              </a:defRPr>
            </a:lvl1pPr>
          </a:lstStyle>
          <a:p>
            <a:r>
              <a:rPr lang="pt-BR" dirty="0" smtClean="0"/>
              <a:t>título vertical do slide</a:t>
            </a:r>
            <a:endParaRPr lang="pt-BR" dirty="0"/>
          </a:p>
        </p:txBody>
      </p:sp>
      <p:pic>
        <p:nvPicPr>
          <p:cNvPr id="12" name="Imagem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0753" y="4486153"/>
            <a:ext cx="719068" cy="719068"/>
          </a:xfrm>
          <a:prstGeom prst="rect">
            <a:avLst/>
          </a:prstGeom>
        </p:spPr>
      </p:pic>
      <p:sp>
        <p:nvSpPr>
          <p:cNvPr id="11" name="Text Placeholder 15"/>
          <p:cNvSpPr>
            <a:spLocks noGrp="1"/>
          </p:cNvSpPr>
          <p:nvPr>
            <p:ph type="body" sz="quarter" idx="10"/>
          </p:nvPr>
        </p:nvSpPr>
        <p:spPr>
          <a:xfrm>
            <a:off x="2360711" y="548680"/>
            <a:ext cx="6335681" cy="3737203"/>
          </a:xfrm>
        </p:spPr>
        <p:txBody>
          <a:bodyPr/>
          <a:lstStyle>
            <a:lvl1pPr>
              <a:lnSpc>
                <a:spcPct val="130000"/>
              </a:lnSpc>
              <a:defRPr>
                <a:solidFill>
                  <a:srgbClr val="FFFFFF"/>
                </a:solidFill>
              </a:defRPr>
            </a:lvl1pPr>
            <a:lvl2pPr>
              <a:lnSpc>
                <a:spcPct val="130000"/>
              </a:lnSpc>
              <a:defRPr sz="1200">
                <a:solidFill>
                  <a:srgbClr val="FFFFFF"/>
                </a:solidFill>
                <a:latin typeface="Verdana"/>
                <a:cs typeface="Verdana"/>
              </a:defRPr>
            </a:lvl2pPr>
          </a:lstStyle>
          <a:p>
            <a:pPr lvl="0"/>
            <a:r>
              <a:rPr lang="pt-BR" dirty="0" smtClean="0"/>
              <a:t>Clique para editar o texto mestre</a:t>
            </a:r>
          </a:p>
          <a:p>
            <a:pPr lvl="1"/>
            <a:r>
              <a:rPr lang="pt-BR" dirty="0" smtClean="0"/>
              <a:t>Segundo nível</a:t>
            </a:r>
          </a:p>
        </p:txBody>
      </p:sp>
      <p:sp>
        <p:nvSpPr>
          <p:cNvPr id="13" name="CaixaDeTexto 12"/>
          <p:cNvSpPr txBox="1"/>
          <p:nvPr userDrawn="1"/>
        </p:nvSpPr>
        <p:spPr>
          <a:xfrm>
            <a:off x="933490" y="4793918"/>
            <a:ext cx="841292" cy="307777"/>
          </a:xfrm>
          <a:prstGeom prst="rect">
            <a:avLst/>
          </a:prstGeom>
          <a:noFill/>
        </p:spPr>
        <p:txBody>
          <a:bodyPr wrap="square" rtlCol="0">
            <a:spAutoFit/>
          </a:bodyPr>
          <a:lstStyle/>
          <a:p>
            <a:r>
              <a:rPr lang="pt-BR" sz="1400" dirty="0" smtClean="0">
                <a:solidFill>
                  <a:schemeClr val="bg1"/>
                </a:solidFill>
                <a:latin typeface="Dosis" charset="0"/>
                <a:ea typeface="Dosis" charset="0"/>
                <a:cs typeface="Dosis" charset="0"/>
              </a:rPr>
              <a:t>Webinar</a:t>
            </a:r>
            <a:endParaRPr lang="pt-BR" sz="1400" dirty="0">
              <a:solidFill>
                <a:schemeClr val="bg1"/>
              </a:solidFill>
              <a:latin typeface="Dosis" charset="0"/>
              <a:ea typeface="Dosis" charset="0"/>
              <a:cs typeface="Dosis" charset="0"/>
            </a:endParaRPr>
          </a:p>
        </p:txBody>
      </p:sp>
      <p:pic>
        <p:nvPicPr>
          <p:cNvPr id="2" name="Imagem 1"/>
          <p:cNvPicPr>
            <a:picLocks noChangeAspect="1"/>
          </p:cNvPicPr>
          <p:nvPr userDrawn="1"/>
        </p:nvPicPr>
        <p:blipFill>
          <a:blip r:embed="rId3"/>
          <a:stretch>
            <a:fillRect/>
          </a:stretch>
        </p:blipFill>
        <p:spPr>
          <a:xfrm>
            <a:off x="6983892" y="4715822"/>
            <a:ext cx="2044499" cy="355565"/>
          </a:xfrm>
          <a:prstGeom prst="rect">
            <a:avLst/>
          </a:prstGeom>
        </p:spPr>
      </p:pic>
    </p:spTree>
    <p:extLst>
      <p:ext uri="{BB962C8B-B14F-4D97-AF65-F5344CB8AC3E}">
        <p14:creationId xmlns:p14="http://schemas.microsoft.com/office/powerpoint/2010/main" val="126094035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_Title Slide 2">
    <p:spTree>
      <p:nvGrpSpPr>
        <p:cNvPr id="1" name=""/>
        <p:cNvGrpSpPr/>
        <p:nvPr/>
      </p:nvGrpSpPr>
      <p:grpSpPr>
        <a:xfrm>
          <a:off x="0" y="0"/>
          <a:ext cx="0" cy="0"/>
          <a:chOff x="0" y="0"/>
          <a:chExt cx="0" cy="0"/>
        </a:xfrm>
      </p:grpSpPr>
      <p:sp>
        <p:nvSpPr>
          <p:cNvPr id="7" name="Retângulo com Canto Aparado do Mesmo Lado 6"/>
          <p:cNvSpPr/>
          <p:nvPr/>
        </p:nvSpPr>
        <p:spPr>
          <a:xfrm>
            <a:off x="-47390" y="-68826"/>
            <a:ext cx="9260216" cy="5322544"/>
          </a:xfrm>
          <a:prstGeom prst="snip2SameRect">
            <a:avLst>
              <a:gd name="adj1" fmla="val 0"/>
              <a:gd name="adj2" fmla="val 0"/>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dirty="0"/>
          </a:p>
        </p:txBody>
      </p:sp>
      <p:cxnSp>
        <p:nvCxnSpPr>
          <p:cNvPr id="6" name="Straight Connector 5"/>
          <p:cNvCxnSpPr/>
          <p:nvPr/>
        </p:nvCxnSpPr>
        <p:spPr>
          <a:xfrm>
            <a:off x="-47390" y="1838486"/>
            <a:ext cx="985582" cy="985582"/>
          </a:xfrm>
          <a:prstGeom prst="line">
            <a:avLst/>
          </a:prstGeom>
          <a:ln w="12700" cmpd="sng">
            <a:solidFill>
              <a:srgbClr val="FFB900"/>
            </a:solidFill>
          </a:ln>
          <a:effectLst/>
        </p:spPr>
        <p:style>
          <a:lnRef idx="2">
            <a:schemeClr val="accent1"/>
          </a:lnRef>
          <a:fillRef idx="0">
            <a:schemeClr val="accent1"/>
          </a:fillRef>
          <a:effectRef idx="1">
            <a:schemeClr val="accent1"/>
          </a:effectRef>
          <a:fontRef idx="minor">
            <a:schemeClr val="tx1"/>
          </a:fontRef>
        </p:style>
      </p:cxnSp>
      <p:sp>
        <p:nvSpPr>
          <p:cNvPr id="8" name="Espaço Reservado para Título 1"/>
          <p:cNvSpPr>
            <a:spLocks noGrp="1"/>
          </p:cNvSpPr>
          <p:nvPr>
            <p:ph type="title" hasCustomPrompt="1"/>
          </p:nvPr>
        </p:nvSpPr>
        <p:spPr>
          <a:xfrm>
            <a:off x="1469899" y="2524324"/>
            <a:ext cx="7220098" cy="1296144"/>
          </a:xfrm>
          <a:prstGeom prst="rect">
            <a:avLst/>
          </a:prstGeom>
        </p:spPr>
        <p:txBody>
          <a:bodyPr vert="horz" lIns="91413" tIns="45708" rIns="91413" bIns="45708" rtlCol="0" anchor="t">
            <a:noAutofit/>
          </a:bodyPr>
          <a:lstStyle>
            <a:lvl1pPr>
              <a:lnSpc>
                <a:spcPct val="100000"/>
              </a:lnSpc>
              <a:defRPr sz="4400" baseline="0">
                <a:solidFill>
                  <a:schemeClr val="bg2"/>
                </a:solidFill>
                <a:latin typeface="Dosis ExtraLight"/>
                <a:cs typeface="Dosis ExtraLight"/>
              </a:defRPr>
            </a:lvl1pPr>
          </a:lstStyle>
          <a:p>
            <a:r>
              <a:rPr lang="pt-BR" dirty="0" smtClean="0"/>
              <a:t>ADICIONE O TÍTULO</a:t>
            </a:r>
            <a:endParaRPr lang="pt-BR" dirty="0"/>
          </a:p>
        </p:txBody>
      </p:sp>
      <p:sp>
        <p:nvSpPr>
          <p:cNvPr id="9" name="Text Placeholder 5"/>
          <p:cNvSpPr>
            <a:spLocks noGrp="1"/>
          </p:cNvSpPr>
          <p:nvPr>
            <p:ph type="body" sz="quarter" idx="10" hasCustomPrompt="1"/>
          </p:nvPr>
        </p:nvSpPr>
        <p:spPr>
          <a:xfrm>
            <a:off x="1469477" y="4036864"/>
            <a:ext cx="7220035" cy="647700"/>
          </a:xfrm>
          <a:prstGeom prst="rect">
            <a:avLst/>
          </a:prstGeo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rgbClr val="FFB900"/>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pic>
        <p:nvPicPr>
          <p:cNvPr id="10" name="Imagem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7566" y="706807"/>
            <a:ext cx="2206239" cy="1561603"/>
          </a:xfrm>
          <a:prstGeom prst="rect">
            <a:avLst/>
          </a:prstGeom>
        </p:spPr>
      </p:pic>
    </p:spTree>
    <p:extLst>
      <p:ext uri="{BB962C8B-B14F-4D97-AF65-F5344CB8AC3E}">
        <p14:creationId xmlns:p14="http://schemas.microsoft.com/office/powerpoint/2010/main" val="4213846196"/>
      </p:ext>
    </p:extLst>
  </p:cSld>
  <p:clrMapOvr>
    <a:masterClrMapping/>
  </p:clrMapOvr>
  <p:timing>
    <p:tnLst>
      <p:par>
        <p:cTn id="1" dur="indefinite" restart="never" nodeType="tmRoot"/>
      </p:par>
    </p:tnLst>
  </p:timing>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apa Webnar">
    <p:spTree>
      <p:nvGrpSpPr>
        <p:cNvPr id="1" name=""/>
        <p:cNvGrpSpPr/>
        <p:nvPr/>
      </p:nvGrpSpPr>
      <p:grpSpPr>
        <a:xfrm>
          <a:off x="0" y="0"/>
          <a:ext cx="0" cy="0"/>
          <a:chOff x="0" y="0"/>
          <a:chExt cx="0" cy="0"/>
        </a:xfrm>
      </p:grpSpPr>
      <p:pic>
        <p:nvPicPr>
          <p:cNvPr id="3" name="Imagem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50" y="-47427"/>
            <a:ext cx="9455419" cy="5318673"/>
          </a:xfrm>
          <a:prstGeom prst="rect">
            <a:avLst/>
          </a:prstGeom>
        </p:spPr>
      </p:pic>
      <p:sp>
        <p:nvSpPr>
          <p:cNvPr id="8" name="Espaço Reservado para Título 1"/>
          <p:cNvSpPr>
            <a:spLocks noGrp="1"/>
          </p:cNvSpPr>
          <p:nvPr>
            <p:ph type="title" hasCustomPrompt="1"/>
          </p:nvPr>
        </p:nvSpPr>
        <p:spPr>
          <a:xfrm>
            <a:off x="4329953" y="1166170"/>
            <a:ext cx="4359560" cy="3217571"/>
          </a:xfrm>
          <a:prstGeom prst="rect">
            <a:avLst/>
          </a:prstGeom>
        </p:spPr>
        <p:txBody>
          <a:bodyPr vert="horz" lIns="91413" tIns="45708" rIns="91413" bIns="45708" rtlCol="0" anchor="t">
            <a:noAutofit/>
          </a:bodyPr>
          <a:lstStyle>
            <a:lvl1pPr>
              <a:lnSpc>
                <a:spcPct val="100000"/>
              </a:lnSpc>
              <a:defRPr sz="4400" baseline="0">
                <a:solidFill>
                  <a:schemeClr val="bg2"/>
                </a:solidFill>
                <a:latin typeface="Dosis ExtraLight"/>
                <a:cs typeface="Dosis ExtraLight"/>
              </a:defRPr>
            </a:lvl1pPr>
          </a:lstStyle>
          <a:p>
            <a:r>
              <a:rPr lang="pt-BR" dirty="0" smtClean="0"/>
              <a:t>ADICIONE O TÍTULO</a:t>
            </a:r>
            <a:endParaRPr lang="pt-BR" dirty="0"/>
          </a:p>
        </p:txBody>
      </p:sp>
      <p:pic>
        <p:nvPicPr>
          <p:cNvPr id="6" name="Imagem 5"/>
          <p:cNvPicPr>
            <a:picLocks noChangeAspect="1"/>
          </p:cNvPicPr>
          <p:nvPr userDrawn="1"/>
        </p:nvPicPr>
        <p:blipFill>
          <a:blip r:embed="rId3"/>
          <a:stretch>
            <a:fillRect/>
          </a:stretch>
        </p:blipFill>
        <p:spPr>
          <a:xfrm>
            <a:off x="6560040" y="4600798"/>
            <a:ext cx="2606993" cy="453390"/>
          </a:xfrm>
          <a:prstGeom prst="rect">
            <a:avLst/>
          </a:prstGeom>
        </p:spPr>
      </p:pic>
    </p:spTree>
    <p:extLst/>
  </p:cSld>
  <p:clrMapOvr>
    <a:masterClrMapping/>
  </p:clrMapOvr>
  <p:timing>
    <p:tnLst>
      <p:par>
        <p:cTn id="1" dur="indefinite" restart="never" nodeType="tmRoot"/>
      </p:par>
    </p:tnLst>
  </p:timing>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alestrante Webinar">
    <p:spTree>
      <p:nvGrpSpPr>
        <p:cNvPr id="1" name=""/>
        <p:cNvGrpSpPr/>
        <p:nvPr/>
      </p:nvGrpSpPr>
      <p:grpSpPr>
        <a:xfrm>
          <a:off x="0" y="0"/>
          <a:ext cx="0" cy="0"/>
          <a:chOff x="0" y="0"/>
          <a:chExt cx="0" cy="0"/>
        </a:xfrm>
      </p:grpSpPr>
      <p:sp>
        <p:nvSpPr>
          <p:cNvPr id="10" name="Retângulo com Canto Aparado do Mesmo Lado 9"/>
          <p:cNvSpPr/>
          <p:nvPr userDrawn="1"/>
        </p:nvSpPr>
        <p:spPr>
          <a:xfrm>
            <a:off x="0" y="-89582"/>
            <a:ext cx="9260216" cy="5322544"/>
          </a:xfrm>
          <a:prstGeom prst="snip2SameRect">
            <a:avLst>
              <a:gd name="adj1" fmla="val 0"/>
              <a:gd name="adj2" fmla="val 0"/>
            </a:avLst>
          </a:prstGeom>
          <a:gradFill>
            <a:gsLst>
              <a:gs pos="0">
                <a:srgbClr val="E8E8E8"/>
              </a:gs>
              <a:gs pos="100000">
                <a:schemeClr val="bg1">
                  <a:lumMod val="95000"/>
                </a:schemeClr>
              </a:gs>
            </a:gsLst>
            <a:lin ang="16200000" scaled="0"/>
          </a:gra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dirty="0"/>
          </a:p>
        </p:txBody>
      </p:sp>
      <p:cxnSp>
        <p:nvCxnSpPr>
          <p:cNvPr id="6" name="Straight Connector 5"/>
          <p:cNvCxnSpPr/>
          <p:nvPr/>
        </p:nvCxnSpPr>
        <p:spPr>
          <a:xfrm>
            <a:off x="6185209" y="4221210"/>
            <a:ext cx="992413" cy="1011752"/>
          </a:xfrm>
          <a:prstGeom prst="line">
            <a:avLst/>
          </a:prstGeom>
          <a:ln w="28575" cmpd="sng">
            <a:solidFill>
              <a:srgbClr val="FFB900"/>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5"/>
          <p:cNvCxnSpPr/>
          <p:nvPr userDrawn="1"/>
        </p:nvCxnSpPr>
        <p:spPr>
          <a:xfrm>
            <a:off x="1774782" y="-68826"/>
            <a:ext cx="1269884" cy="1269884"/>
          </a:xfrm>
          <a:prstGeom prst="line">
            <a:avLst/>
          </a:prstGeom>
          <a:ln w="28575" cmpd="sng">
            <a:solidFill>
              <a:srgbClr val="FFB900"/>
            </a:solidFill>
          </a:ln>
          <a:effectLst/>
        </p:spPr>
        <p:style>
          <a:lnRef idx="2">
            <a:schemeClr val="accent1"/>
          </a:lnRef>
          <a:fillRef idx="0">
            <a:schemeClr val="accent1"/>
          </a:fillRef>
          <a:effectRef idx="1">
            <a:schemeClr val="accent1"/>
          </a:effectRef>
          <a:fontRef idx="minor">
            <a:schemeClr val="tx1"/>
          </a:fontRef>
        </p:style>
      </p:cxnSp>
      <p:sp>
        <p:nvSpPr>
          <p:cNvPr id="9" name="Oval 8"/>
          <p:cNvSpPr/>
          <p:nvPr userDrawn="1"/>
        </p:nvSpPr>
        <p:spPr>
          <a:xfrm>
            <a:off x="2498934" y="524638"/>
            <a:ext cx="1758913" cy="1758913"/>
          </a:xfrm>
          <a:prstGeom prst="ellipse">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p>
        </p:txBody>
      </p:sp>
      <p:sp>
        <p:nvSpPr>
          <p:cNvPr id="12" name="Espaço Reservado para Imagem 11"/>
          <p:cNvSpPr>
            <a:spLocks noGrp="1"/>
          </p:cNvSpPr>
          <p:nvPr>
            <p:ph type="pic" sz="quarter" idx="10"/>
          </p:nvPr>
        </p:nvSpPr>
        <p:spPr>
          <a:xfrm>
            <a:off x="2540411" y="566117"/>
            <a:ext cx="1675958" cy="1675956"/>
          </a:xfrm>
          <a:prstGeom prst="ellipse">
            <a:avLst/>
          </a:prstGeom>
        </p:spPr>
        <p:txBody>
          <a:bodyPr/>
          <a:lstStyle/>
          <a:p>
            <a:endParaRPr lang="pt-BR" dirty="0"/>
          </a:p>
        </p:txBody>
      </p:sp>
      <p:sp>
        <p:nvSpPr>
          <p:cNvPr id="20" name="Espaço Reservado para Título 1"/>
          <p:cNvSpPr>
            <a:spLocks noGrp="1"/>
          </p:cNvSpPr>
          <p:nvPr>
            <p:ph type="title" hasCustomPrompt="1"/>
          </p:nvPr>
        </p:nvSpPr>
        <p:spPr>
          <a:xfrm>
            <a:off x="4469589" y="855663"/>
            <a:ext cx="3431241" cy="1296144"/>
          </a:xfrm>
          <a:prstGeom prst="rect">
            <a:avLst/>
          </a:prstGeom>
        </p:spPr>
        <p:txBody>
          <a:bodyPr vert="horz" lIns="91413" tIns="45708" rIns="91413" bIns="45708" rtlCol="0" anchor="ctr">
            <a:noAutofit/>
          </a:bodyPr>
          <a:lstStyle>
            <a:lvl1pPr>
              <a:lnSpc>
                <a:spcPct val="100000"/>
              </a:lnSpc>
              <a:defRPr sz="3600" baseline="0">
                <a:solidFill>
                  <a:schemeClr val="bg2"/>
                </a:solidFill>
                <a:latin typeface="Dosis ExtraLight"/>
                <a:cs typeface="Dosis ExtraLight"/>
              </a:defRPr>
            </a:lvl1pPr>
          </a:lstStyle>
          <a:p>
            <a:r>
              <a:rPr lang="pt-BR" dirty="0" smtClean="0"/>
              <a:t>NOME DO PALESTRANTE</a:t>
            </a:r>
            <a:endParaRPr lang="pt-BR" dirty="0"/>
          </a:p>
        </p:txBody>
      </p:sp>
      <p:grpSp>
        <p:nvGrpSpPr>
          <p:cNvPr id="25" name="Grupo 24"/>
          <p:cNvGrpSpPr/>
          <p:nvPr userDrawn="1"/>
        </p:nvGrpSpPr>
        <p:grpSpPr>
          <a:xfrm>
            <a:off x="433225" y="4691091"/>
            <a:ext cx="1341557" cy="410604"/>
            <a:chOff x="433225" y="4691091"/>
            <a:chExt cx="1341557" cy="410604"/>
          </a:xfrm>
        </p:grpSpPr>
        <p:pic>
          <p:nvPicPr>
            <p:cNvPr id="23" name="Imagem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3225" y="4691091"/>
              <a:ext cx="553050" cy="326645"/>
            </a:xfrm>
            <a:prstGeom prst="rect">
              <a:avLst/>
            </a:prstGeom>
          </p:spPr>
        </p:pic>
        <p:sp>
          <p:nvSpPr>
            <p:cNvPr id="24" name="CaixaDeTexto 23"/>
            <p:cNvSpPr txBox="1"/>
            <p:nvPr userDrawn="1"/>
          </p:nvSpPr>
          <p:spPr>
            <a:xfrm>
              <a:off x="933490" y="4793918"/>
              <a:ext cx="841292" cy="307777"/>
            </a:xfrm>
            <a:prstGeom prst="rect">
              <a:avLst/>
            </a:prstGeom>
            <a:noFill/>
          </p:spPr>
          <p:txBody>
            <a:bodyPr wrap="square" rtlCol="0">
              <a:spAutoFit/>
            </a:bodyPr>
            <a:lstStyle/>
            <a:p>
              <a:r>
                <a:rPr lang="pt-BR" sz="1400" dirty="0" smtClean="0">
                  <a:latin typeface="Dosis" charset="0"/>
                  <a:ea typeface="Dosis" charset="0"/>
                  <a:cs typeface="Dosis" charset="0"/>
                </a:rPr>
                <a:t>Webinar</a:t>
              </a:r>
              <a:endParaRPr lang="pt-BR" sz="1400" dirty="0">
                <a:latin typeface="Dosis" charset="0"/>
                <a:ea typeface="Dosis" charset="0"/>
                <a:cs typeface="Dosis" charset="0"/>
              </a:endParaRPr>
            </a:p>
          </p:txBody>
        </p:sp>
      </p:grpSp>
      <p:sp>
        <p:nvSpPr>
          <p:cNvPr id="13" name="Espaço Reservado para Texto 12"/>
          <p:cNvSpPr>
            <a:spLocks noGrp="1"/>
          </p:cNvSpPr>
          <p:nvPr>
            <p:ph type="body" sz="quarter" idx="11" hasCustomPrompt="1"/>
          </p:nvPr>
        </p:nvSpPr>
        <p:spPr>
          <a:xfrm>
            <a:off x="1168400" y="2468563"/>
            <a:ext cx="6732588" cy="1646237"/>
          </a:xfrm>
        </p:spPr>
        <p:txBody>
          <a:bodyPr anchor="ctr"/>
          <a:lstStyle>
            <a:lvl1pPr marL="0" indent="0">
              <a:buFontTx/>
              <a:buNone/>
              <a:defRPr lang="pt-BR" b="0" i="0" smtClean="0">
                <a:effectLst/>
                <a:latin typeface="Neo Sans Pro" charset="0"/>
                <a:ea typeface="Neo Sans Pro" charset="0"/>
                <a:cs typeface="Neo Sans Pro"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dirty="0" smtClean="0"/>
              <a:t>Descrição sobre o Palestrante... </a:t>
            </a:r>
            <a:r>
              <a:rPr lang="pt-BR" dirty="0" err="1" smtClean="0"/>
              <a:t>Lorem</a:t>
            </a:r>
            <a:r>
              <a:rPr lang="pt-BR" dirty="0" smtClean="0"/>
              <a:t> ipsum </a:t>
            </a:r>
            <a:r>
              <a:rPr lang="pt-BR" dirty="0" err="1" smtClean="0"/>
              <a:t>dolor</a:t>
            </a:r>
            <a:r>
              <a:rPr lang="pt-BR" dirty="0" smtClean="0"/>
              <a:t> </a:t>
            </a:r>
            <a:r>
              <a:rPr lang="pt-BR" dirty="0" err="1" smtClean="0"/>
              <a:t>sit</a:t>
            </a:r>
            <a:r>
              <a:rPr lang="pt-BR" dirty="0" smtClean="0"/>
              <a:t> </a:t>
            </a:r>
            <a:r>
              <a:rPr lang="pt-BR" dirty="0" err="1" smtClean="0"/>
              <a:t>amet</a:t>
            </a:r>
            <a:r>
              <a:rPr lang="pt-BR" dirty="0" smtClean="0"/>
              <a:t>, </a:t>
            </a:r>
            <a:r>
              <a:rPr lang="pt-BR" dirty="0" err="1" smtClean="0"/>
              <a:t>consectetur</a:t>
            </a:r>
            <a:r>
              <a:rPr lang="pt-BR" dirty="0" smtClean="0"/>
              <a:t> </a:t>
            </a:r>
            <a:r>
              <a:rPr lang="pt-BR" dirty="0" err="1" smtClean="0"/>
              <a:t>adipiscing</a:t>
            </a:r>
            <a:r>
              <a:rPr lang="pt-BR" dirty="0" smtClean="0"/>
              <a:t> </a:t>
            </a:r>
            <a:r>
              <a:rPr lang="pt-BR" dirty="0" err="1" smtClean="0"/>
              <a:t>elit</a:t>
            </a:r>
            <a:r>
              <a:rPr lang="pt-BR" dirty="0" smtClean="0"/>
              <a:t>. </a:t>
            </a:r>
            <a:r>
              <a:rPr lang="pt-BR" dirty="0" err="1" smtClean="0"/>
              <a:t>Curabitur</a:t>
            </a:r>
            <a:r>
              <a:rPr lang="pt-BR" dirty="0" smtClean="0"/>
              <a:t> </a:t>
            </a:r>
            <a:r>
              <a:rPr lang="pt-BR" dirty="0" err="1" smtClean="0"/>
              <a:t>ultrices</a:t>
            </a:r>
            <a:r>
              <a:rPr lang="pt-BR" dirty="0" smtClean="0"/>
              <a:t>, ante </a:t>
            </a:r>
            <a:r>
              <a:rPr lang="pt-BR" dirty="0" err="1" smtClean="0"/>
              <a:t>fermentum</a:t>
            </a:r>
            <a:r>
              <a:rPr lang="pt-BR" dirty="0" smtClean="0"/>
              <a:t> </a:t>
            </a:r>
            <a:r>
              <a:rPr lang="pt-BR" dirty="0" err="1" smtClean="0"/>
              <a:t>suscipit</a:t>
            </a:r>
            <a:r>
              <a:rPr lang="pt-BR" dirty="0" smtClean="0"/>
              <a:t> </a:t>
            </a:r>
            <a:r>
              <a:rPr lang="pt-BR" dirty="0" err="1" smtClean="0"/>
              <a:t>mollis</a:t>
            </a:r>
            <a:r>
              <a:rPr lang="pt-BR" dirty="0" smtClean="0"/>
              <a:t>, </a:t>
            </a:r>
            <a:r>
              <a:rPr lang="pt-BR" dirty="0" err="1" smtClean="0"/>
              <a:t>eros</a:t>
            </a:r>
            <a:r>
              <a:rPr lang="pt-BR" dirty="0" smtClean="0"/>
              <a:t> </a:t>
            </a:r>
            <a:r>
              <a:rPr lang="pt-BR" dirty="0" err="1" smtClean="0"/>
              <a:t>tellus</a:t>
            </a:r>
            <a:r>
              <a:rPr lang="pt-BR" dirty="0" smtClean="0"/>
              <a:t> </a:t>
            </a:r>
            <a:r>
              <a:rPr lang="pt-BR" dirty="0" err="1" smtClean="0"/>
              <a:t>pretium</a:t>
            </a:r>
            <a:r>
              <a:rPr lang="pt-BR" dirty="0" smtClean="0"/>
              <a:t> magna, non </a:t>
            </a:r>
            <a:r>
              <a:rPr lang="pt-BR" dirty="0" err="1" smtClean="0"/>
              <a:t>rutrum</a:t>
            </a:r>
            <a:r>
              <a:rPr lang="pt-BR" dirty="0" smtClean="0"/>
              <a:t> </a:t>
            </a:r>
            <a:r>
              <a:rPr lang="pt-BR" dirty="0" err="1" smtClean="0"/>
              <a:t>leo</a:t>
            </a:r>
            <a:r>
              <a:rPr lang="pt-BR" dirty="0" smtClean="0"/>
              <a:t> </a:t>
            </a:r>
            <a:r>
              <a:rPr lang="pt-BR" dirty="0" err="1" smtClean="0"/>
              <a:t>neque</a:t>
            </a:r>
            <a:r>
              <a:rPr lang="pt-BR" dirty="0" smtClean="0"/>
              <a:t> et </a:t>
            </a:r>
            <a:r>
              <a:rPr lang="pt-BR" dirty="0" err="1" smtClean="0"/>
              <a:t>arcu</a:t>
            </a:r>
            <a:r>
              <a:rPr lang="pt-BR" dirty="0" smtClean="0"/>
              <a:t>. In eu massa </a:t>
            </a:r>
            <a:r>
              <a:rPr lang="pt-BR" dirty="0" err="1" smtClean="0"/>
              <a:t>pulvinar</a:t>
            </a:r>
            <a:r>
              <a:rPr lang="pt-BR" dirty="0" smtClean="0"/>
              <a:t>, </a:t>
            </a:r>
            <a:r>
              <a:rPr lang="pt-BR" dirty="0" err="1" smtClean="0"/>
              <a:t>tristique</a:t>
            </a:r>
            <a:r>
              <a:rPr lang="pt-BR" dirty="0" smtClean="0"/>
              <a:t> </a:t>
            </a:r>
            <a:r>
              <a:rPr lang="pt-BR" dirty="0" err="1" smtClean="0"/>
              <a:t>purus</a:t>
            </a:r>
            <a:r>
              <a:rPr lang="pt-BR" dirty="0" smtClean="0"/>
              <a:t> </a:t>
            </a:r>
            <a:r>
              <a:rPr lang="pt-BR" dirty="0" err="1" smtClean="0"/>
              <a:t>vel</a:t>
            </a:r>
            <a:r>
              <a:rPr lang="pt-BR" dirty="0" smtClean="0"/>
              <a:t>, </a:t>
            </a:r>
            <a:r>
              <a:rPr lang="pt-BR" dirty="0" err="1" smtClean="0"/>
              <a:t>tristique</a:t>
            </a:r>
            <a:r>
              <a:rPr lang="pt-BR" dirty="0" smtClean="0"/>
              <a:t> </a:t>
            </a:r>
            <a:r>
              <a:rPr lang="pt-BR" dirty="0" err="1" smtClean="0"/>
              <a:t>nulla</a:t>
            </a:r>
            <a:r>
              <a:rPr lang="pt-BR" dirty="0" smtClean="0"/>
              <a:t>. </a:t>
            </a:r>
          </a:p>
        </p:txBody>
      </p:sp>
      <p:pic>
        <p:nvPicPr>
          <p:cNvPr id="3" name="Imagem 2"/>
          <p:cNvPicPr>
            <a:picLocks noChangeAspect="1"/>
          </p:cNvPicPr>
          <p:nvPr userDrawn="1"/>
        </p:nvPicPr>
        <p:blipFill>
          <a:blip r:embed="rId3"/>
          <a:stretch>
            <a:fillRect/>
          </a:stretch>
        </p:blipFill>
        <p:spPr>
          <a:xfrm>
            <a:off x="7242930" y="4802774"/>
            <a:ext cx="1769718" cy="307777"/>
          </a:xfrm>
          <a:prstGeom prst="rect">
            <a:avLst/>
          </a:prstGeom>
        </p:spPr>
      </p:pic>
    </p:spTree>
    <p:extLst>
      <p:ext uri="{BB962C8B-B14F-4D97-AF65-F5344CB8AC3E}">
        <p14:creationId xmlns:p14="http://schemas.microsoft.com/office/powerpoint/2010/main" val="396748213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Section Header 2">
    <p:spTree>
      <p:nvGrpSpPr>
        <p:cNvPr id="1" name=""/>
        <p:cNvGrpSpPr/>
        <p:nvPr/>
      </p:nvGrpSpPr>
      <p:grpSpPr>
        <a:xfrm>
          <a:off x="0" y="0"/>
          <a:ext cx="0" cy="0"/>
          <a:chOff x="0" y="0"/>
          <a:chExt cx="0" cy="0"/>
        </a:xfrm>
      </p:grpSpPr>
      <p:sp>
        <p:nvSpPr>
          <p:cNvPr id="10" name="Retângulo com Canto Aparado do Mesmo Lado 9"/>
          <p:cNvSpPr/>
          <p:nvPr/>
        </p:nvSpPr>
        <p:spPr>
          <a:xfrm>
            <a:off x="-47390" y="-68826"/>
            <a:ext cx="9260216" cy="5322544"/>
          </a:xfrm>
          <a:prstGeom prst="snip2SameRect">
            <a:avLst>
              <a:gd name="adj1" fmla="val 0"/>
              <a:gd name="adj2" fmla="val 0"/>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dirty="0"/>
          </a:p>
        </p:txBody>
      </p:sp>
      <p:cxnSp>
        <p:nvCxnSpPr>
          <p:cNvPr id="6" name="Straight Connector 5"/>
          <p:cNvCxnSpPr/>
          <p:nvPr/>
        </p:nvCxnSpPr>
        <p:spPr>
          <a:xfrm>
            <a:off x="7952129" y="3942322"/>
            <a:ext cx="1269884" cy="1269884"/>
          </a:xfrm>
          <a:prstGeom prst="line">
            <a:avLst/>
          </a:prstGeom>
          <a:ln w="12700" cmpd="sng">
            <a:solidFill>
              <a:srgbClr val="FFB900"/>
            </a:solidFill>
          </a:ln>
          <a:effectLst/>
        </p:spPr>
        <p:style>
          <a:lnRef idx="2">
            <a:schemeClr val="accent1"/>
          </a:lnRef>
          <a:fillRef idx="0">
            <a:schemeClr val="accent1"/>
          </a:fillRef>
          <a:effectRef idx="1">
            <a:schemeClr val="accent1"/>
          </a:effectRef>
          <a:fontRef idx="minor">
            <a:schemeClr val="tx1"/>
          </a:fontRef>
        </p:style>
      </p:cxnSp>
      <p:sp>
        <p:nvSpPr>
          <p:cNvPr id="4" name="Title 1"/>
          <p:cNvSpPr>
            <a:spLocks noGrp="1"/>
          </p:cNvSpPr>
          <p:nvPr>
            <p:ph type="title" hasCustomPrompt="1"/>
          </p:nvPr>
        </p:nvSpPr>
        <p:spPr>
          <a:xfrm>
            <a:off x="704529" y="1284270"/>
            <a:ext cx="6264695" cy="2736304"/>
          </a:xfrm>
          <a:prstGeom prst="rect">
            <a:avLst/>
          </a:prstGeom>
        </p:spPr>
        <p:txBody>
          <a:bodyPr anchor="ctr"/>
          <a:lstStyle>
            <a:lvl1pPr>
              <a:lnSpc>
                <a:spcPct val="110000"/>
              </a:lnSpc>
              <a:defRPr sz="5400" baseline="0">
                <a:solidFill>
                  <a:schemeClr val="tx2"/>
                </a:solidFill>
              </a:defRPr>
            </a:lvl1pPr>
          </a:lstStyle>
          <a:p>
            <a:r>
              <a:rPr lang="en-US" dirty="0" smtClean="0"/>
              <a:t>Clique </a:t>
            </a:r>
            <a:r>
              <a:rPr lang="en-US" dirty="0" err="1" smtClean="0"/>
              <a:t>para</a:t>
            </a:r>
            <a:r>
              <a:rPr lang="en-US" dirty="0" smtClean="0"/>
              <a:t> </a:t>
            </a:r>
            <a:r>
              <a:rPr lang="en-US" dirty="0" err="1" smtClean="0"/>
              <a:t>editar</a:t>
            </a:r>
            <a:r>
              <a:rPr lang="en-US" dirty="0" smtClean="0"/>
              <a:t> </a:t>
            </a:r>
            <a:br>
              <a:rPr lang="en-US" dirty="0" smtClean="0"/>
            </a:br>
            <a:r>
              <a:rPr lang="en-US" dirty="0" smtClean="0"/>
              <a:t>o </a:t>
            </a:r>
            <a:r>
              <a:rPr lang="en-US" dirty="0" err="1" smtClean="0"/>
              <a:t>título</a:t>
            </a:r>
            <a:r>
              <a:rPr lang="en-US" dirty="0" smtClean="0"/>
              <a:t> da </a:t>
            </a:r>
            <a:r>
              <a:rPr lang="en-US" dirty="0" err="1" smtClean="0"/>
              <a:t>abertura</a:t>
            </a:r>
            <a:endParaRPr lang="en-US" dirty="0"/>
          </a:p>
        </p:txBody>
      </p:sp>
    </p:spTree>
    <p:extLst/>
  </p:cSld>
  <p:clrMapOvr>
    <a:masterClrMapping/>
  </p:clrMapOvr>
  <p:timing>
    <p:tnLst>
      <p:par>
        <p:cTn id="1" dur="indefinite" restart="never" nodeType="tmRoot"/>
      </p:par>
    </p:tnLst>
  </p:timing>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1A">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86" y="548680"/>
            <a:ext cx="1657561" cy="792088"/>
          </a:xfrm>
          <a:prstGeom prst="rect">
            <a:avLst/>
          </a:prstGeom>
        </p:spPr>
        <p:txBody>
          <a:bodyPr vert="horz" lIns="91413" tIns="45708" rIns="91413" bIns="45708" rtlCol="0" anchor="t">
            <a:noAutofit/>
          </a:bodyPr>
          <a:lstStyle>
            <a:lvl1pPr>
              <a:defRPr/>
            </a:lvl1pPr>
          </a:lstStyle>
          <a:p>
            <a:r>
              <a:rPr lang="pt-BR" dirty="0" smtClean="0"/>
              <a:t>Título vertical do slide</a:t>
            </a:r>
            <a:endParaRPr lang="pt-BR" dirty="0"/>
          </a:p>
        </p:txBody>
      </p:sp>
      <p:sp>
        <p:nvSpPr>
          <p:cNvPr id="5" name="Text Placeholder 15"/>
          <p:cNvSpPr>
            <a:spLocks noGrp="1"/>
          </p:cNvSpPr>
          <p:nvPr>
            <p:ph type="body" sz="quarter" idx="10"/>
          </p:nvPr>
        </p:nvSpPr>
        <p:spPr>
          <a:xfrm>
            <a:off x="2360711" y="548680"/>
            <a:ext cx="6335681" cy="3737203"/>
          </a:xfrm>
          <a:prstGeom prst="rect">
            <a:avLst/>
          </a:prstGeom>
        </p:spPr>
        <p:txBody>
          <a:bodyPr/>
          <a:lstStyle>
            <a:lvl1pPr>
              <a:lnSpc>
                <a:spcPct val="130000"/>
              </a:lnSpc>
              <a:defRPr>
                <a:solidFill>
                  <a:schemeClr val="bg1"/>
                </a:solidFill>
                <a:latin typeface="Neo Sans Pro"/>
                <a:cs typeface="Neo Sans Pro"/>
              </a:defRPr>
            </a:lvl1pPr>
            <a:lvl2pPr>
              <a:lnSpc>
                <a:spcPct val="130000"/>
              </a:lnSpc>
              <a:defRPr sz="1100">
                <a:solidFill>
                  <a:schemeClr val="bg1"/>
                </a:solidFill>
                <a:latin typeface="Neo Sans Pro"/>
                <a:cs typeface="Neo Sans Pro"/>
              </a:defRPr>
            </a:lvl2pPr>
          </a:lstStyle>
          <a:p>
            <a:pPr lvl="0"/>
            <a:r>
              <a:rPr lang="pt-BR" smtClean="0"/>
              <a:t>Clique para editar o texto mestre</a:t>
            </a:r>
          </a:p>
          <a:p>
            <a:pPr lvl="1"/>
            <a:r>
              <a:rPr lang="pt-BR" smtClean="0"/>
              <a:t>Segundo nível</a:t>
            </a:r>
          </a:p>
        </p:txBody>
      </p:sp>
    </p:spTree>
    <p:extLst>
      <p:ext uri="{BB962C8B-B14F-4D97-AF65-F5344CB8AC3E}">
        <p14:creationId xmlns:p14="http://schemas.microsoft.com/office/powerpoint/2010/main" val="352230750"/>
      </p:ext>
    </p:extLst>
  </p:cSld>
  <p:clrMapOvr>
    <a:masterClrMapping/>
  </p:clrMapOvr>
  <p:timing>
    <p:tnLst>
      <p:par>
        <p:cTn id="1" dur="indefinite" restart="never" nodeType="tmRoot"/>
      </p:par>
    </p:tnLst>
  </p:timing>
  <p:hf hdr="0" ftr="0" dt="0"/>
  <p:extLst mod="1">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oleObject" Target="../embeddings/oleObject1.bin"/><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g"/><Relationship Id="rId2" Type="http://schemas.openxmlformats.org/officeDocument/2006/relationships/slideLayout" Target="../slideLayouts/slideLayout2.xml"/><Relationship Id="rId16" Type="http://schemas.openxmlformats.org/officeDocument/2006/relationships/tags" Target="../tags/tag1.xml"/><Relationship Id="rId20" Type="http://schemas.openxmlformats.org/officeDocument/2006/relationships/oleObject" Target="../embeddings/oleObject2.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vmlDrawing" Target="../drawings/vmlDrawing1.v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22" Type="http://schemas.openxmlformats.org/officeDocument/2006/relationships/image" Target="../media/image4.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17"/>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graphicFrame>
        <p:nvGraphicFramePr>
          <p:cNvPr id="8" name="Objeto 7" hidden="1"/>
          <p:cNvGraphicFramePr>
            <a:graphicFrameLocks noChangeAspect="1"/>
          </p:cNvGraphicFramePr>
          <p:nvPr>
            <p:custDataLst>
              <p:tags r:id="rId16"/>
            </p:custDataLst>
            <p:extLst>
              <p:ext uri="{D42A27DB-BD31-4B8C-83A1-F6EECF244321}">
                <p14:modId xmlns:p14="http://schemas.microsoft.com/office/powerpoint/2010/main" val="216740901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451" name="Slide do think-cell" r:id="rId18" imgW="421" imgH="420" progId="TCLayout.ActiveDocument.1">
                  <p:embed/>
                </p:oleObj>
              </mc:Choice>
              <mc:Fallback>
                <p:oleObj name="Slide do think-cell" r:id="rId18" imgW="421" imgH="420" progId="TCLayout.ActiveDocument.1">
                  <p:embed/>
                  <p:pic>
                    <p:nvPicPr>
                      <p:cNvPr id="0" name=""/>
                      <p:cNvPicPr/>
                      <p:nvPr/>
                    </p:nvPicPr>
                    <p:blipFill>
                      <a:blip r:embed="rId19"/>
                      <a:stretch>
                        <a:fillRect/>
                      </a:stretch>
                    </p:blipFill>
                    <p:spPr>
                      <a:xfrm>
                        <a:off x="1588" y="1588"/>
                        <a:ext cx="1587" cy="1587"/>
                      </a:xfrm>
                      <a:prstGeom prst="rect">
                        <a:avLst/>
                      </a:prstGeom>
                    </p:spPr>
                  </p:pic>
                </p:oleObj>
              </mc:Fallback>
            </mc:AlternateContent>
          </a:graphicData>
        </a:graphic>
      </p:graphicFrame>
      <p:sp>
        <p:nvSpPr>
          <p:cNvPr id="11" name="Retângulo com Único Canto Aparado e Arredondado 10"/>
          <p:cNvSpPr/>
          <p:nvPr/>
        </p:nvSpPr>
        <p:spPr>
          <a:xfrm>
            <a:off x="0" y="-36905"/>
            <a:ext cx="9191390" cy="5251639"/>
          </a:xfrm>
          <a:prstGeom prst="snipRoundRect">
            <a:avLst>
              <a:gd name="adj1" fmla="val 0"/>
              <a:gd name="adj2" fmla="val 0"/>
            </a:avLst>
          </a:prstGeom>
          <a:solidFill>
            <a:schemeClr val="bg1"/>
          </a:solidFill>
          <a:ln>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p>
        </p:txBody>
      </p:sp>
      <p:sp>
        <p:nvSpPr>
          <p:cNvPr id="12" name="Espaço Reservado para Título 1"/>
          <p:cNvSpPr>
            <a:spLocks noGrp="1"/>
          </p:cNvSpPr>
          <p:nvPr>
            <p:ph type="title"/>
          </p:nvPr>
        </p:nvSpPr>
        <p:spPr>
          <a:xfrm>
            <a:off x="480786" y="548680"/>
            <a:ext cx="1657561" cy="792088"/>
          </a:xfrm>
          <a:prstGeom prst="rect">
            <a:avLst/>
          </a:prstGeom>
        </p:spPr>
        <p:txBody>
          <a:bodyPr vert="horz" lIns="91413" tIns="45708" rIns="91413" bIns="45708" rtlCol="0" anchor="t">
            <a:noAutofit/>
          </a:bodyPr>
          <a:lstStyle/>
          <a:p>
            <a:r>
              <a:rPr lang="pt-BR" dirty="0" smtClean="0"/>
              <a:t>Editar </a:t>
            </a:r>
            <a:br>
              <a:rPr lang="pt-BR" dirty="0" smtClean="0"/>
            </a:br>
            <a:r>
              <a:rPr lang="pt-BR" dirty="0" smtClean="0"/>
              <a:t>título</a:t>
            </a:r>
            <a:endParaRPr lang="pt-BR" dirty="0"/>
          </a:p>
        </p:txBody>
      </p:sp>
      <p:sp>
        <p:nvSpPr>
          <p:cNvPr id="13" name="Espaço Reservado para Texto 2"/>
          <p:cNvSpPr>
            <a:spLocks noGrp="1"/>
          </p:cNvSpPr>
          <p:nvPr>
            <p:ph type="body" idx="1"/>
          </p:nvPr>
        </p:nvSpPr>
        <p:spPr>
          <a:xfrm>
            <a:off x="2360711" y="548680"/>
            <a:ext cx="6335681" cy="4080470"/>
          </a:xfrm>
          <a:prstGeom prst="rect">
            <a:avLst/>
          </a:prstGeom>
        </p:spPr>
        <p:txBody>
          <a:bodyPr vert="horz" lIns="91413" tIns="45708" rIns="91413" bIns="45708" rtlCol="0">
            <a:normAutofit/>
          </a:bodyPr>
          <a:lstStyle/>
          <a:p>
            <a:pPr lvl="0"/>
            <a:r>
              <a:rPr lang="pt-BR" dirty="0" smtClean="0"/>
              <a:t>Clique para editar o texto</a:t>
            </a:r>
          </a:p>
        </p:txBody>
      </p:sp>
      <p:cxnSp>
        <p:nvCxnSpPr>
          <p:cNvPr id="16" name="Straight Connector 5"/>
          <p:cNvCxnSpPr/>
          <p:nvPr/>
        </p:nvCxnSpPr>
        <p:spPr>
          <a:xfrm>
            <a:off x="-47390" y="369592"/>
            <a:ext cx="473837" cy="473837"/>
          </a:xfrm>
          <a:prstGeom prst="line">
            <a:avLst/>
          </a:prstGeom>
          <a:ln w="12700" cmpd="sng">
            <a:solidFill>
              <a:srgbClr val="5A2D91"/>
            </a:solidFill>
          </a:ln>
          <a:effectLst/>
        </p:spPr>
        <p:style>
          <a:lnRef idx="2">
            <a:schemeClr val="accent1"/>
          </a:lnRef>
          <a:fillRef idx="0">
            <a:schemeClr val="accent1"/>
          </a:fillRef>
          <a:effectRef idx="1">
            <a:schemeClr val="accent1"/>
          </a:effectRef>
          <a:fontRef idx="minor">
            <a:schemeClr val="tx1"/>
          </a:fontRef>
        </p:style>
      </p:cxnSp>
      <p:graphicFrame>
        <p:nvGraphicFramePr>
          <p:cNvPr id="9" name="Objeto 8" hidden="1"/>
          <p:cNvGraphicFramePr>
            <a:graphicFrameLocks noChangeAspect="1"/>
          </p:cNvGraphicFramePr>
          <p:nvPr userDrawn="1">
            <p:extLst>
              <p:ext uri="{D42A27DB-BD31-4B8C-83A1-F6EECF244321}">
                <p14:modId xmlns:p14="http://schemas.microsoft.com/office/powerpoint/2010/main" val="77273198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452" name="Slide do think-cell" r:id="rId20" imgW="421" imgH="420" progId="TCLayout.ActiveDocument.1">
                  <p:embed/>
                </p:oleObj>
              </mc:Choice>
              <mc:Fallback>
                <p:oleObj name="Slide do think-cell" r:id="rId20" imgW="421" imgH="420" progId="TCLayout.ActiveDocument.1">
                  <p:embed/>
                  <p:pic>
                    <p:nvPicPr>
                      <p:cNvPr id="0" name=""/>
                      <p:cNvPicPr/>
                      <p:nvPr/>
                    </p:nvPicPr>
                    <p:blipFill>
                      <a:blip r:embed="rId19"/>
                      <a:stretch>
                        <a:fillRect/>
                      </a:stretch>
                    </p:blipFill>
                    <p:spPr>
                      <a:xfrm>
                        <a:off x="1588" y="1588"/>
                        <a:ext cx="1587" cy="1587"/>
                      </a:xfrm>
                      <a:prstGeom prst="rect">
                        <a:avLst/>
                      </a:prstGeom>
                    </p:spPr>
                  </p:pic>
                </p:oleObj>
              </mc:Fallback>
            </mc:AlternateContent>
          </a:graphicData>
        </a:graphic>
      </p:graphicFrame>
      <p:grpSp>
        <p:nvGrpSpPr>
          <p:cNvPr id="24" name="Grupo 23"/>
          <p:cNvGrpSpPr/>
          <p:nvPr userDrawn="1"/>
        </p:nvGrpSpPr>
        <p:grpSpPr>
          <a:xfrm>
            <a:off x="433225" y="4691091"/>
            <a:ext cx="1341557" cy="410604"/>
            <a:chOff x="433225" y="4691091"/>
            <a:chExt cx="1341557" cy="410604"/>
          </a:xfrm>
        </p:grpSpPr>
        <p:pic>
          <p:nvPicPr>
            <p:cNvPr id="25" name="Imagem 24"/>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433225" y="4691091"/>
              <a:ext cx="553050" cy="326645"/>
            </a:xfrm>
            <a:prstGeom prst="rect">
              <a:avLst/>
            </a:prstGeom>
          </p:spPr>
        </p:pic>
        <p:sp>
          <p:nvSpPr>
            <p:cNvPr id="26" name="CaixaDeTexto 25"/>
            <p:cNvSpPr txBox="1"/>
            <p:nvPr userDrawn="1"/>
          </p:nvSpPr>
          <p:spPr>
            <a:xfrm>
              <a:off x="933490" y="4793918"/>
              <a:ext cx="841292" cy="307777"/>
            </a:xfrm>
            <a:prstGeom prst="rect">
              <a:avLst/>
            </a:prstGeom>
            <a:noFill/>
          </p:spPr>
          <p:txBody>
            <a:bodyPr wrap="square" rtlCol="0">
              <a:spAutoFit/>
            </a:bodyPr>
            <a:lstStyle/>
            <a:p>
              <a:r>
                <a:rPr lang="pt-BR" sz="1400" dirty="0" smtClean="0">
                  <a:latin typeface="Dosis" charset="0"/>
                  <a:ea typeface="Dosis" charset="0"/>
                  <a:cs typeface="Dosis" charset="0"/>
                </a:rPr>
                <a:t>Webinar</a:t>
              </a:r>
              <a:endParaRPr lang="pt-BR" sz="1400" dirty="0">
                <a:latin typeface="Dosis" charset="0"/>
                <a:ea typeface="Dosis" charset="0"/>
                <a:cs typeface="Dosis" charset="0"/>
              </a:endParaRPr>
            </a:p>
          </p:txBody>
        </p:sp>
      </p:grpSp>
      <p:pic>
        <p:nvPicPr>
          <p:cNvPr id="15" name="Imagem 14"/>
          <p:cNvPicPr>
            <a:picLocks noChangeAspect="1"/>
          </p:cNvPicPr>
          <p:nvPr userDrawn="1"/>
        </p:nvPicPr>
        <p:blipFill>
          <a:blip r:embed="rId22"/>
          <a:stretch>
            <a:fillRect/>
          </a:stretch>
        </p:blipFill>
        <p:spPr>
          <a:xfrm>
            <a:off x="7038438" y="4704080"/>
            <a:ext cx="1905953" cy="331470"/>
          </a:xfrm>
          <a:prstGeom prst="rect">
            <a:avLst/>
          </a:prstGeom>
        </p:spPr>
      </p:pic>
    </p:spTree>
    <p:extLst>
      <p:ext uri="{BB962C8B-B14F-4D97-AF65-F5344CB8AC3E}">
        <p14:creationId xmlns:p14="http://schemas.microsoft.com/office/powerpoint/2010/main" val="108363901"/>
      </p:ext>
    </p:extLst>
  </p:cSld>
  <p:clrMap bg1="lt1" tx1="dk1" bg2="lt2" tx2="dk2" accent1="accent1" accent2="accent2" accent3="accent3" accent4="accent4" accent5="accent5" accent6="accent6" hlink="hlink" folHlink="folHlink"/>
  <p:sldLayoutIdLst>
    <p:sldLayoutId id="2147493470" r:id="rId1"/>
    <p:sldLayoutId id="2147493494" r:id="rId2"/>
    <p:sldLayoutId id="2147493478" r:id="rId3"/>
    <p:sldLayoutId id="2147493499" r:id="rId4"/>
    <p:sldLayoutId id="2147493483" r:id="rId5"/>
    <p:sldLayoutId id="2147493514" r:id="rId6"/>
    <p:sldLayoutId id="2147493484" r:id="rId7"/>
    <p:sldLayoutId id="2147493501" r:id="rId8"/>
    <p:sldLayoutId id="2147493485" r:id="rId9"/>
    <p:sldLayoutId id="2147493489" r:id="rId10"/>
    <p:sldLayoutId id="2147493488" r:id="rId11"/>
    <p:sldLayoutId id="2147493467" r:id="rId12"/>
    <p:sldLayoutId id="2147493468" r:id="rId13"/>
  </p:sldLayoutIdLst>
  <p:timing>
    <p:tnLst>
      <p:par>
        <p:cTn id="1" dur="indefinite" restart="never" nodeType="tmRoot"/>
      </p:par>
    </p:tnLst>
  </p:timing>
  <p:hf hdr="0" ftr="0" dt="0"/>
  <p:txStyles>
    <p:titleStyle>
      <a:lvl1pPr algn="l" defTabSz="457200" rtl="0" eaLnBrk="1" latinLnBrk="0" hangingPunct="1">
        <a:spcBef>
          <a:spcPct val="0"/>
        </a:spcBef>
        <a:buNone/>
        <a:defRPr sz="2000" kern="1200">
          <a:solidFill>
            <a:schemeClr val="bg2"/>
          </a:solidFill>
          <a:latin typeface="Dosis Bold"/>
          <a:ea typeface="+mj-ea"/>
          <a:cs typeface="Dosis Bold"/>
        </a:defRPr>
      </a:lvl1pPr>
    </p:titleStyle>
    <p:bodyStyle>
      <a:lvl1pPr marL="342900" indent="-342900" algn="l" defTabSz="457200" rtl="0" eaLnBrk="1" latinLnBrk="0" hangingPunct="1">
        <a:lnSpc>
          <a:spcPct val="130000"/>
        </a:lnSpc>
        <a:spcBef>
          <a:spcPct val="20000"/>
        </a:spcBef>
        <a:buFont typeface="Arial"/>
        <a:buChar char="•"/>
        <a:defRPr sz="1300" b="0" i="0" kern="1200">
          <a:solidFill>
            <a:schemeClr val="bg1"/>
          </a:solidFill>
          <a:latin typeface="Neo Sans Pro"/>
          <a:ea typeface="+mn-ea"/>
          <a:cs typeface="Neo Sans Pro"/>
        </a:defRPr>
      </a:lvl1pPr>
      <a:lvl2pPr marL="742950" indent="-285750" algn="l" defTabSz="457200" rtl="0" eaLnBrk="1" latinLnBrk="0" hangingPunct="1">
        <a:spcBef>
          <a:spcPct val="20000"/>
        </a:spcBef>
        <a:buFont typeface="Arial"/>
        <a:buChar char="–"/>
        <a:defRPr sz="1300" kern="1200">
          <a:solidFill>
            <a:schemeClr val="bg1"/>
          </a:solidFill>
          <a:latin typeface="Neo Sans Pro"/>
          <a:ea typeface="+mn-ea"/>
          <a:cs typeface="Neo Sans Pro"/>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517485" y="23401"/>
            <a:ext cx="8431306" cy="785719"/>
          </a:xfrm>
        </p:spPr>
        <p:txBody>
          <a:bodyPr/>
          <a:lstStyle/>
          <a:p>
            <a:pPr algn="ctr"/>
            <a:r>
              <a:rPr lang="pt-BR" sz="3200" dirty="0" smtClean="0"/>
              <a:t>Seja bem vindo a Nossa Transmissão ao vivo Atualização de POS </a:t>
            </a:r>
            <a:endParaRPr lang="pt-BR" sz="3200" dirty="0">
              <a:latin typeface="Dosis Light" charset="0"/>
              <a:ea typeface="Dosis Light" charset="0"/>
              <a:cs typeface="Dosis Light" charset="0"/>
            </a:endParaRPr>
          </a:p>
        </p:txBody>
      </p:sp>
      <p:sp>
        <p:nvSpPr>
          <p:cNvPr id="15" name="Retângulo 14"/>
          <p:cNvSpPr/>
          <p:nvPr/>
        </p:nvSpPr>
        <p:spPr>
          <a:xfrm>
            <a:off x="154010" y="1039305"/>
            <a:ext cx="6082403" cy="3539430"/>
          </a:xfrm>
          <a:prstGeom prst="rect">
            <a:avLst/>
          </a:prstGeom>
        </p:spPr>
        <p:txBody>
          <a:bodyPr wrap="square">
            <a:spAutoFit/>
          </a:bodyPr>
          <a:lstStyle/>
          <a:p>
            <a:pPr algn="ctr"/>
            <a:r>
              <a:rPr lang="pt-BR" sz="1400" b="1" dirty="0"/>
              <a:t>A Qualidade de áudio da transmissão depende da qualidade de internet local de cada usuário por isso durante a </a:t>
            </a:r>
            <a:r>
              <a:rPr lang="pt-BR" sz="1400" b="1" dirty="0" smtClean="0"/>
              <a:t>transmissão</a:t>
            </a:r>
          </a:p>
          <a:p>
            <a:pPr algn="ctr"/>
            <a:endParaRPr lang="pt-BR" sz="1400" dirty="0"/>
          </a:p>
          <a:p>
            <a:r>
              <a:rPr lang="pt-BR" sz="1400" b="1" dirty="0">
                <a:solidFill>
                  <a:srgbClr val="FF0000"/>
                </a:solidFill>
              </a:rPr>
              <a:t>Evite:</a:t>
            </a:r>
          </a:p>
          <a:p>
            <a:pPr marL="285750" indent="-285750">
              <a:buFont typeface="Arial" panose="020B0604020202020204" pitchFamily="34" charset="0"/>
              <a:buChar char="•"/>
            </a:pPr>
            <a:r>
              <a:rPr lang="pt-BR" sz="1400" dirty="0"/>
              <a:t>Várias </a:t>
            </a:r>
            <a:r>
              <a:rPr lang="pt-BR" sz="1400" dirty="0" smtClean="0"/>
              <a:t>páginas </a:t>
            </a:r>
            <a:r>
              <a:rPr lang="pt-BR" sz="1400" dirty="0"/>
              <a:t>de internet aberta durante a transmissão.</a:t>
            </a:r>
          </a:p>
          <a:p>
            <a:pPr marL="285750" indent="-285750">
              <a:buFont typeface="Arial" panose="020B0604020202020204" pitchFamily="34" charset="0"/>
              <a:buChar char="•"/>
            </a:pPr>
            <a:r>
              <a:rPr lang="pt-BR" sz="1400" dirty="0"/>
              <a:t>Downloads, aplicativos de musicas ou qualquer aplicativo que dependa de internet. </a:t>
            </a:r>
            <a:endParaRPr lang="pt-BR" sz="1400" dirty="0" smtClean="0"/>
          </a:p>
          <a:p>
            <a:pPr marL="285750" indent="-285750">
              <a:buFont typeface="Arial" panose="020B0604020202020204" pitchFamily="34" charset="0"/>
              <a:buChar char="•"/>
            </a:pPr>
            <a:endParaRPr lang="pt-BR" sz="1400" dirty="0"/>
          </a:p>
          <a:p>
            <a:r>
              <a:rPr lang="pt-BR" sz="1400" b="1" dirty="0" smtClean="0">
                <a:solidFill>
                  <a:srgbClr val="FF0000"/>
                </a:solidFill>
              </a:rPr>
              <a:t>Sugestões:</a:t>
            </a:r>
            <a:endParaRPr lang="pt-BR" sz="1400" b="1" dirty="0">
              <a:solidFill>
                <a:srgbClr val="FF0000"/>
              </a:solidFill>
            </a:endParaRPr>
          </a:p>
          <a:p>
            <a:pPr marL="285750" indent="-285750">
              <a:buFont typeface="Arial" panose="020B0604020202020204" pitchFamily="34" charset="0"/>
              <a:buChar char="•"/>
            </a:pPr>
            <a:r>
              <a:rPr lang="pt-BR" sz="1400" dirty="0"/>
              <a:t>Utilize caixinhas de </a:t>
            </a:r>
            <a:r>
              <a:rPr lang="pt-BR" sz="1400" dirty="0" smtClean="0"/>
              <a:t>som ou </a:t>
            </a:r>
            <a:r>
              <a:rPr lang="pt-BR" sz="1400" dirty="0"/>
              <a:t>fone de ouvido.</a:t>
            </a:r>
          </a:p>
          <a:p>
            <a:pPr marL="285750" indent="-285750">
              <a:buFont typeface="Arial" panose="020B0604020202020204" pitchFamily="34" charset="0"/>
              <a:buChar char="•"/>
            </a:pPr>
            <a:r>
              <a:rPr lang="pt-BR" sz="1400" dirty="0"/>
              <a:t>Antes de iniciar a transmissão, teste seu equipamento de som com o Windows. (EX: Escute uma musica)</a:t>
            </a:r>
          </a:p>
          <a:p>
            <a:pPr marL="285750" indent="-285750">
              <a:buFont typeface="Arial" panose="020B0604020202020204" pitchFamily="34" charset="0"/>
              <a:buChar char="•"/>
            </a:pPr>
            <a:r>
              <a:rPr lang="pt-BR" sz="1400" dirty="0"/>
              <a:t>Qualquer problema relacionado ao seu som, verifique com um técnico de informática.</a:t>
            </a:r>
          </a:p>
          <a:p>
            <a:pPr marL="285750" indent="-285750">
              <a:buFont typeface="Arial" panose="020B0604020202020204" pitchFamily="34" charset="0"/>
              <a:buChar char="•"/>
            </a:pPr>
            <a:r>
              <a:rPr lang="pt-BR" sz="1400" dirty="0"/>
              <a:t>Aumente o volume de sua caixa de som.</a:t>
            </a:r>
          </a:p>
          <a:p>
            <a:pPr marL="285750" indent="-285750">
              <a:buFont typeface="Arial" panose="020B0604020202020204" pitchFamily="34" charset="0"/>
              <a:buChar char="•"/>
            </a:pPr>
            <a:r>
              <a:rPr lang="pt-BR" sz="1400" dirty="0"/>
              <a:t>Verifique o volume do Microfone do transmissor</a:t>
            </a:r>
            <a:r>
              <a:rPr lang="pt-BR" sz="1400" dirty="0" smtClean="0"/>
              <a:t>.</a:t>
            </a:r>
            <a:endParaRPr lang="pt-BR" sz="1400" dirty="0"/>
          </a:p>
        </p:txBody>
      </p:sp>
      <p:pic>
        <p:nvPicPr>
          <p:cNvPr id="6146" name="Picture 2" descr="image2017-6-2_13-39-57.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9926" y="2291137"/>
            <a:ext cx="3244749" cy="1789862"/>
          </a:xfrm>
          <a:prstGeom prst="rect">
            <a:avLst/>
          </a:prstGeom>
          <a:noFill/>
          <a:extLst>
            <a:ext uri="{909E8E84-426E-40DD-AFC4-6F175D3DCCD1}">
              <a14:hiddenFill xmlns:a14="http://schemas.microsoft.com/office/drawing/2010/main">
                <a:solidFill>
                  <a:srgbClr val="FFFFFF"/>
                </a:solidFill>
              </a14:hiddenFill>
            </a:ext>
          </a:extLst>
        </p:spPr>
      </p:pic>
      <p:sp>
        <p:nvSpPr>
          <p:cNvPr id="3" name="Retângulo 2"/>
          <p:cNvSpPr/>
          <p:nvPr/>
        </p:nvSpPr>
        <p:spPr>
          <a:xfrm>
            <a:off x="5939926" y="1737139"/>
            <a:ext cx="3204074" cy="553998"/>
          </a:xfrm>
          <a:prstGeom prst="rect">
            <a:avLst/>
          </a:prstGeom>
        </p:spPr>
        <p:txBody>
          <a:bodyPr wrap="square">
            <a:spAutoFit/>
          </a:bodyPr>
          <a:lstStyle/>
          <a:p>
            <a:pPr marL="285750" indent="-285750">
              <a:buFont typeface="Arial" panose="020B0604020202020204" pitchFamily="34" charset="0"/>
              <a:buChar char="•"/>
            </a:pPr>
            <a:r>
              <a:rPr lang="pt-BR" sz="1000" u="sng" dirty="0"/>
              <a:t>Ao lado do relógio do Windows, clique na opção de volume&gt; em seguida em </a:t>
            </a:r>
            <a:r>
              <a:rPr lang="pt-BR" sz="1000" u="sng" dirty="0" err="1"/>
              <a:t>Mixer</a:t>
            </a:r>
            <a:r>
              <a:rPr lang="pt-BR" sz="1000" u="sng" dirty="0"/>
              <a:t>&gt; e na opção de transmissão ao Vivo coloque o volume no máximo:</a:t>
            </a:r>
            <a:endParaRPr lang="pt-BR" sz="1000" dirty="0"/>
          </a:p>
        </p:txBody>
      </p:sp>
    </p:spTree>
    <p:extLst>
      <p:ext uri="{BB962C8B-B14F-4D97-AF65-F5344CB8AC3E}">
        <p14:creationId xmlns:p14="http://schemas.microsoft.com/office/powerpoint/2010/main" val="820807836"/>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6" y="548680"/>
            <a:ext cx="7067496" cy="491226"/>
          </a:xfrm>
        </p:spPr>
        <p:txBody>
          <a:bodyPr/>
          <a:lstStyle/>
          <a:p>
            <a:r>
              <a:rPr lang="pt-BR" sz="4000" dirty="0">
                <a:latin typeface="Dosis Light" panose="02010303020202060003" pitchFamily="2" charset="0"/>
              </a:rPr>
              <a:t>O que é atualização do </a:t>
            </a:r>
            <a:r>
              <a:rPr lang="pt-BR" sz="4000" dirty="0" smtClean="0">
                <a:latin typeface="Dosis Light" panose="02010303020202060003" pitchFamily="2" charset="0"/>
              </a:rPr>
              <a:t>POS ?</a:t>
            </a:r>
            <a:endParaRPr lang="pt-BR" sz="4000" dirty="0">
              <a:latin typeface="Dosis Light" panose="02010303020202060003" pitchFamily="2" charset="0"/>
            </a:endParaRPr>
          </a:p>
        </p:txBody>
      </p:sp>
      <p:pic>
        <p:nvPicPr>
          <p:cNvPr id="7" name="Imagem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61727" y="1796530"/>
            <a:ext cx="3540224" cy="2191112"/>
          </a:xfrm>
          <a:prstGeom prst="rect">
            <a:avLst/>
          </a:prstGeom>
        </p:spPr>
      </p:pic>
      <p:sp>
        <p:nvSpPr>
          <p:cNvPr id="3" name="CaixaDeTexto 2"/>
          <p:cNvSpPr txBox="1"/>
          <p:nvPr/>
        </p:nvSpPr>
        <p:spPr>
          <a:xfrm>
            <a:off x="1109425" y="1921268"/>
            <a:ext cx="3090043" cy="1477328"/>
          </a:xfrm>
          <a:prstGeom prst="rect">
            <a:avLst/>
          </a:prstGeom>
          <a:noFill/>
        </p:spPr>
        <p:txBody>
          <a:bodyPr wrap="square" rtlCol="0">
            <a:spAutoFit/>
          </a:bodyPr>
          <a:lstStyle/>
          <a:p>
            <a:pPr marL="285750" indent="-285750">
              <a:buFont typeface="Wingdings" panose="05000000000000000000" pitchFamily="2" charset="2"/>
              <a:buChar char="ü"/>
            </a:pPr>
            <a:r>
              <a:rPr lang="pt-BR" dirty="0" smtClean="0">
                <a:latin typeface="Dosis  "/>
              </a:rPr>
              <a:t>Homologação Estadual</a:t>
            </a:r>
          </a:p>
          <a:p>
            <a:pPr marL="285750" indent="-285750">
              <a:buFont typeface="Wingdings" panose="05000000000000000000" pitchFamily="2" charset="2"/>
              <a:buChar char="ü"/>
            </a:pPr>
            <a:endParaRPr lang="pt-BR" dirty="0">
              <a:latin typeface="Dosis  "/>
            </a:endParaRPr>
          </a:p>
          <a:p>
            <a:pPr marL="285750" indent="-285750">
              <a:buFont typeface="Wingdings" panose="05000000000000000000" pitchFamily="2" charset="2"/>
              <a:buChar char="ü"/>
            </a:pPr>
            <a:r>
              <a:rPr lang="pt-BR" dirty="0" smtClean="0">
                <a:latin typeface="Dosis  "/>
              </a:rPr>
              <a:t>Base Instalada</a:t>
            </a:r>
          </a:p>
          <a:p>
            <a:pPr marL="285750" indent="-285750">
              <a:buFont typeface="Wingdings" panose="05000000000000000000" pitchFamily="2" charset="2"/>
              <a:buChar char="ü"/>
            </a:pPr>
            <a:endParaRPr lang="pt-BR" dirty="0">
              <a:latin typeface="Dosis  "/>
            </a:endParaRPr>
          </a:p>
          <a:p>
            <a:pPr marL="285750" indent="-285750">
              <a:buFont typeface="Wingdings" panose="05000000000000000000" pitchFamily="2" charset="2"/>
              <a:buChar char="ü"/>
            </a:pPr>
            <a:r>
              <a:rPr lang="pt-BR" dirty="0" smtClean="0">
                <a:latin typeface="Dosis  "/>
              </a:rPr>
              <a:t>Melhorias/Correções</a:t>
            </a:r>
            <a:endParaRPr lang="pt-BR" dirty="0">
              <a:latin typeface="Dosis  "/>
            </a:endParaRPr>
          </a:p>
        </p:txBody>
      </p:sp>
    </p:spTree>
    <p:extLst>
      <p:ext uri="{BB962C8B-B14F-4D97-AF65-F5344CB8AC3E}">
        <p14:creationId xmlns:p14="http://schemas.microsoft.com/office/powerpoint/2010/main" val="4427256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994494" y="723758"/>
            <a:ext cx="7067496" cy="792088"/>
          </a:xfrm>
          <a:prstGeom prst="rect">
            <a:avLst/>
          </a:prstGeom>
        </p:spPr>
        <p:txBody>
          <a:bodyPr vert="horz" lIns="91413" tIns="45708" rIns="91413" bIns="45708" rtlCol="0" anchor="t">
            <a:noAutofit/>
          </a:bodyPr>
          <a:lstStyle>
            <a:lvl1pPr algn="l" defTabSz="457200" rtl="0" eaLnBrk="1" latinLnBrk="0" hangingPunct="1">
              <a:spcBef>
                <a:spcPct val="0"/>
              </a:spcBef>
              <a:buNone/>
              <a:defRPr sz="2000" kern="1200">
                <a:solidFill>
                  <a:schemeClr val="bg2"/>
                </a:solidFill>
                <a:latin typeface="Dosis Bold"/>
                <a:ea typeface="+mj-ea"/>
                <a:cs typeface="Dosis Bold"/>
              </a:defRPr>
            </a:lvl1pPr>
          </a:lstStyle>
          <a:p>
            <a:r>
              <a:rPr lang="pt-BR" sz="4000" dirty="0" smtClean="0">
                <a:latin typeface="Dosis Light" panose="02010303020202060003" pitchFamily="2" charset="0"/>
              </a:rPr>
              <a:t>Porque e quando atualizar? </a:t>
            </a:r>
            <a:endParaRPr lang="pt-BR" sz="4000" dirty="0">
              <a:latin typeface="Dosis Light" panose="02010303020202060003" pitchFamily="2" charset="0"/>
            </a:endParaRPr>
          </a:p>
        </p:txBody>
      </p:sp>
      <p:sp>
        <p:nvSpPr>
          <p:cNvPr id="6" name="CaixaDeTexto 5"/>
          <p:cNvSpPr txBox="1"/>
          <p:nvPr/>
        </p:nvSpPr>
        <p:spPr>
          <a:xfrm>
            <a:off x="672352" y="1834345"/>
            <a:ext cx="7511993" cy="923330"/>
          </a:xfrm>
          <a:prstGeom prst="rect">
            <a:avLst/>
          </a:prstGeom>
          <a:noFill/>
        </p:spPr>
        <p:txBody>
          <a:bodyPr wrap="none" rtlCol="0">
            <a:spAutoFit/>
          </a:bodyPr>
          <a:lstStyle/>
          <a:p>
            <a:r>
              <a:rPr lang="pt-BR" dirty="0" smtClean="0">
                <a:latin typeface="Dosis" panose="02010503020202060003" pitchFamily="2" charset="0"/>
              </a:rPr>
              <a:t>É importante manter o POS atualizado devido as melhorias realizadas diariamente e </a:t>
            </a:r>
          </a:p>
          <a:p>
            <a:r>
              <a:rPr lang="pt-BR" dirty="0">
                <a:latin typeface="Dosis" panose="02010503020202060003" pitchFamily="2" charset="0"/>
              </a:rPr>
              <a:t>t</a:t>
            </a:r>
            <a:r>
              <a:rPr lang="pt-BR" dirty="0" smtClean="0">
                <a:latin typeface="Dosis" panose="02010503020202060003" pitchFamily="2" charset="0"/>
              </a:rPr>
              <a:t>ambém possíveis ajustes/erros que foram corrigidos. O ideal é atualizar  de </a:t>
            </a:r>
          </a:p>
          <a:p>
            <a:r>
              <a:rPr lang="pt-BR" dirty="0" smtClean="0">
                <a:latin typeface="Dosis" panose="02010503020202060003" pitchFamily="2" charset="0"/>
              </a:rPr>
              <a:t>15 em 15 dias</a:t>
            </a:r>
            <a:r>
              <a:rPr lang="pt-BR" dirty="0" smtClean="0"/>
              <a:t>.</a:t>
            </a:r>
            <a:endParaRPr lang="pt-BR" dirty="0"/>
          </a:p>
        </p:txBody>
      </p:sp>
    </p:spTree>
    <p:extLst>
      <p:ext uri="{BB962C8B-B14F-4D97-AF65-F5344CB8AC3E}">
        <p14:creationId xmlns:p14="http://schemas.microsoft.com/office/powerpoint/2010/main" val="11322877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6" y="548680"/>
            <a:ext cx="4673920" cy="792088"/>
          </a:xfrm>
        </p:spPr>
        <p:txBody>
          <a:bodyPr/>
          <a:lstStyle/>
          <a:p>
            <a:r>
              <a:rPr lang="pt-BR" sz="4000" dirty="0" smtClean="0">
                <a:latin typeface="Dosis Light" panose="02010303020202060003" pitchFamily="2" charset="0"/>
              </a:rPr>
              <a:t>Benefícios</a:t>
            </a:r>
            <a:endParaRPr lang="pt-BR" sz="4000" dirty="0">
              <a:latin typeface="Dosis Light" panose="02010303020202060003" pitchFamily="2" charset="0"/>
            </a:endParaRPr>
          </a:p>
        </p:txBody>
      </p:sp>
      <p:sp>
        <p:nvSpPr>
          <p:cNvPr id="6" name="CaixaDeTexto 5"/>
          <p:cNvSpPr txBox="1"/>
          <p:nvPr/>
        </p:nvSpPr>
        <p:spPr>
          <a:xfrm>
            <a:off x="970772" y="1462085"/>
            <a:ext cx="3300904" cy="369332"/>
          </a:xfrm>
          <a:prstGeom prst="rect">
            <a:avLst/>
          </a:prstGeom>
          <a:noFill/>
        </p:spPr>
        <p:txBody>
          <a:bodyPr wrap="none" rtlCol="0">
            <a:spAutoFit/>
          </a:bodyPr>
          <a:lstStyle/>
          <a:p>
            <a:pPr marL="285750" indent="-285750" algn="ctr">
              <a:buFont typeface="Wingdings" panose="05000000000000000000" pitchFamily="2" charset="2"/>
              <a:buChar char="ü"/>
            </a:pPr>
            <a:r>
              <a:rPr lang="pt-BR" dirty="0" smtClean="0">
                <a:latin typeface="Dosis" panose="02010503020202060003" pitchFamily="2" charset="0"/>
              </a:rPr>
              <a:t>Melhorias constantes no sistema</a:t>
            </a:r>
            <a:endParaRPr lang="pt-BR" dirty="0">
              <a:latin typeface="Dosis" panose="02010503020202060003" pitchFamily="2" charset="0"/>
            </a:endParaRPr>
          </a:p>
        </p:txBody>
      </p:sp>
      <p:sp>
        <p:nvSpPr>
          <p:cNvPr id="7" name="CaixaDeTexto 6"/>
          <p:cNvSpPr txBox="1"/>
          <p:nvPr/>
        </p:nvSpPr>
        <p:spPr>
          <a:xfrm>
            <a:off x="952401" y="1915217"/>
            <a:ext cx="2079415" cy="369332"/>
          </a:xfrm>
          <a:prstGeom prst="rect">
            <a:avLst/>
          </a:prstGeom>
          <a:noFill/>
        </p:spPr>
        <p:txBody>
          <a:bodyPr wrap="none" rtlCol="0">
            <a:spAutoFit/>
          </a:bodyPr>
          <a:lstStyle/>
          <a:p>
            <a:pPr marL="285750" indent="-285750" algn="ctr">
              <a:buFont typeface="Wingdings" panose="05000000000000000000" pitchFamily="2" charset="2"/>
              <a:buChar char="ü"/>
            </a:pPr>
            <a:r>
              <a:rPr lang="pt-BR" dirty="0" smtClean="0">
                <a:latin typeface="Dosis" panose="02010503020202060003" pitchFamily="2" charset="0"/>
              </a:rPr>
              <a:t>Ajustes realizados </a:t>
            </a:r>
            <a:endParaRPr lang="pt-BR" dirty="0">
              <a:latin typeface="Dosis" panose="02010503020202060003" pitchFamily="2" charset="0"/>
            </a:endParaRPr>
          </a:p>
        </p:txBody>
      </p:sp>
      <p:sp>
        <p:nvSpPr>
          <p:cNvPr id="9" name="Título 1"/>
          <p:cNvSpPr txBox="1">
            <a:spLocks/>
          </p:cNvSpPr>
          <p:nvPr/>
        </p:nvSpPr>
        <p:spPr>
          <a:xfrm>
            <a:off x="480786" y="2721750"/>
            <a:ext cx="4673920" cy="644808"/>
          </a:xfrm>
          <a:prstGeom prst="rect">
            <a:avLst/>
          </a:prstGeom>
        </p:spPr>
        <p:txBody>
          <a:bodyPr vert="horz" lIns="91413" tIns="45708" rIns="91413" bIns="45708" rtlCol="0" anchor="t">
            <a:noAutofit/>
          </a:bodyPr>
          <a:lstStyle>
            <a:lvl1pPr algn="l" defTabSz="457200" rtl="0" eaLnBrk="1" latinLnBrk="0" hangingPunct="1">
              <a:spcBef>
                <a:spcPct val="0"/>
              </a:spcBef>
              <a:buNone/>
              <a:defRPr sz="2000" kern="1200">
                <a:solidFill>
                  <a:schemeClr val="bg2"/>
                </a:solidFill>
                <a:latin typeface="Dosis Bold"/>
                <a:ea typeface="+mj-ea"/>
                <a:cs typeface="Dosis Bold"/>
              </a:defRPr>
            </a:lvl1pPr>
          </a:lstStyle>
          <a:p>
            <a:r>
              <a:rPr lang="pt-BR" sz="4000" dirty="0" smtClean="0">
                <a:latin typeface="Dosis Light" panose="02010303020202060003" pitchFamily="2" charset="0"/>
              </a:rPr>
              <a:t>Riscos</a:t>
            </a:r>
            <a:endParaRPr lang="pt-BR" sz="4000" dirty="0">
              <a:latin typeface="Dosis Light" panose="02010303020202060003" pitchFamily="2" charset="0"/>
            </a:endParaRPr>
          </a:p>
        </p:txBody>
      </p:sp>
      <p:sp>
        <p:nvSpPr>
          <p:cNvPr id="12" name="CaixaDeTexto 11"/>
          <p:cNvSpPr txBox="1"/>
          <p:nvPr/>
        </p:nvSpPr>
        <p:spPr>
          <a:xfrm>
            <a:off x="970772" y="3604494"/>
            <a:ext cx="4782078" cy="369332"/>
          </a:xfrm>
          <a:prstGeom prst="rect">
            <a:avLst/>
          </a:prstGeom>
          <a:noFill/>
        </p:spPr>
        <p:txBody>
          <a:bodyPr wrap="none" rtlCol="0">
            <a:spAutoFit/>
          </a:bodyPr>
          <a:lstStyle/>
          <a:p>
            <a:pPr marL="285750" indent="-285750" algn="ctr">
              <a:buFont typeface="Wingdings" panose="05000000000000000000" pitchFamily="2" charset="2"/>
              <a:buChar char="ü"/>
            </a:pPr>
            <a:r>
              <a:rPr lang="pt-BR" dirty="0" smtClean="0">
                <a:latin typeface="Dosis" panose="02010503020202060003" pitchFamily="2" charset="0"/>
              </a:rPr>
              <a:t>Perder atualizações/funcionalidades importantes</a:t>
            </a:r>
            <a:endParaRPr lang="pt-BR" dirty="0">
              <a:latin typeface="Dosis" panose="02010503020202060003" pitchFamily="2" charset="0"/>
            </a:endParaRPr>
          </a:p>
        </p:txBody>
      </p:sp>
      <p:pic>
        <p:nvPicPr>
          <p:cNvPr id="14" name="Imagem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37663" y="1139633"/>
            <a:ext cx="2354143" cy="1457110"/>
          </a:xfrm>
          <a:prstGeom prst="rect">
            <a:avLst/>
          </a:prstGeom>
        </p:spPr>
      </p:pic>
      <p:pic>
        <p:nvPicPr>
          <p:cNvPr id="15" name="Imagem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9926" y="3083859"/>
            <a:ext cx="1775395" cy="1331546"/>
          </a:xfrm>
          <a:prstGeom prst="rect">
            <a:avLst/>
          </a:prstGeom>
        </p:spPr>
      </p:pic>
      <p:sp>
        <p:nvSpPr>
          <p:cNvPr id="11" name="CaixaDeTexto 10"/>
          <p:cNvSpPr txBox="1"/>
          <p:nvPr/>
        </p:nvSpPr>
        <p:spPr>
          <a:xfrm>
            <a:off x="970772" y="2348519"/>
            <a:ext cx="4067139" cy="369332"/>
          </a:xfrm>
          <a:prstGeom prst="rect">
            <a:avLst/>
          </a:prstGeom>
          <a:noFill/>
        </p:spPr>
        <p:txBody>
          <a:bodyPr wrap="none" rtlCol="0">
            <a:spAutoFit/>
          </a:bodyPr>
          <a:lstStyle/>
          <a:p>
            <a:pPr marL="285750" indent="-285750" algn="ctr">
              <a:buFont typeface="Wingdings" panose="05000000000000000000" pitchFamily="2" charset="2"/>
              <a:buChar char="ü"/>
            </a:pPr>
            <a:r>
              <a:rPr lang="pt-BR" dirty="0" smtClean="0">
                <a:latin typeface="Dosis" panose="02010503020202060003" pitchFamily="2" charset="0"/>
              </a:rPr>
              <a:t>Trabalhar de acordo com as regras fiscais</a:t>
            </a:r>
            <a:endParaRPr lang="pt-BR" dirty="0">
              <a:latin typeface="Dosis" panose="02010503020202060003" pitchFamily="2" charset="0"/>
            </a:endParaRPr>
          </a:p>
        </p:txBody>
      </p:sp>
      <p:sp>
        <p:nvSpPr>
          <p:cNvPr id="13" name="CaixaDeTexto 12"/>
          <p:cNvSpPr txBox="1"/>
          <p:nvPr/>
        </p:nvSpPr>
        <p:spPr>
          <a:xfrm>
            <a:off x="1015591" y="4097898"/>
            <a:ext cx="4413388" cy="369332"/>
          </a:xfrm>
          <a:prstGeom prst="rect">
            <a:avLst/>
          </a:prstGeom>
          <a:noFill/>
        </p:spPr>
        <p:txBody>
          <a:bodyPr wrap="none" rtlCol="0">
            <a:spAutoFit/>
          </a:bodyPr>
          <a:lstStyle/>
          <a:p>
            <a:pPr marL="285750" indent="-285750" algn="ctr">
              <a:buFont typeface="Wingdings" panose="05000000000000000000" pitchFamily="2" charset="2"/>
              <a:buChar char="ü"/>
            </a:pPr>
            <a:r>
              <a:rPr lang="pt-BR" dirty="0" smtClean="0">
                <a:latin typeface="Dosis" panose="02010503020202060003" pitchFamily="2" charset="0"/>
              </a:rPr>
              <a:t>Não trabalhar de acordo com as regras fiscais</a:t>
            </a:r>
            <a:endParaRPr lang="pt-BR" dirty="0">
              <a:latin typeface="Dosis" panose="02010503020202060003" pitchFamily="2" charset="0"/>
            </a:endParaRPr>
          </a:p>
        </p:txBody>
      </p:sp>
    </p:spTree>
    <p:extLst>
      <p:ext uri="{BB962C8B-B14F-4D97-AF65-F5344CB8AC3E}">
        <p14:creationId xmlns:p14="http://schemas.microsoft.com/office/powerpoint/2010/main" val="384069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5" y="548680"/>
            <a:ext cx="7910179" cy="792088"/>
          </a:xfrm>
        </p:spPr>
        <p:txBody>
          <a:bodyPr/>
          <a:lstStyle/>
          <a:p>
            <a:r>
              <a:rPr lang="pt-BR" sz="3000" dirty="0" smtClean="0">
                <a:latin typeface="Dosis Light" panose="02010303020202060003" pitchFamily="2" charset="0"/>
              </a:rPr>
              <a:t>Onde </a:t>
            </a:r>
            <a:r>
              <a:rPr lang="pt-BR" sz="3000" dirty="0">
                <a:latin typeface="Dosis Light" panose="02010303020202060003" pitchFamily="2" charset="0"/>
              </a:rPr>
              <a:t>encontro o atualizador mais recente</a:t>
            </a:r>
            <a:r>
              <a:rPr lang="pt-BR" sz="4000" dirty="0">
                <a:latin typeface="Dosis Light" panose="02010303020202060003" pitchFamily="2" charset="0"/>
              </a:rPr>
              <a:t/>
            </a:r>
            <a:br>
              <a:rPr lang="pt-BR" sz="4000" dirty="0">
                <a:latin typeface="Dosis Light" panose="02010303020202060003" pitchFamily="2" charset="0"/>
              </a:rPr>
            </a:br>
            <a:endParaRPr lang="pt-BR" sz="4000" dirty="0">
              <a:latin typeface="Dosis Light" panose="02010303020202060003" pitchFamily="2" charset="0"/>
            </a:endParaRPr>
          </a:p>
        </p:txBody>
      </p:sp>
      <p:sp>
        <p:nvSpPr>
          <p:cNvPr id="3" name="CaixaDeTexto 2"/>
          <p:cNvSpPr txBox="1"/>
          <p:nvPr/>
        </p:nvSpPr>
        <p:spPr>
          <a:xfrm>
            <a:off x="570432" y="1353325"/>
            <a:ext cx="7536037" cy="2308324"/>
          </a:xfrm>
          <a:prstGeom prst="rect">
            <a:avLst/>
          </a:prstGeom>
          <a:noFill/>
        </p:spPr>
        <p:txBody>
          <a:bodyPr wrap="none" rtlCol="0">
            <a:spAutoFit/>
          </a:bodyPr>
          <a:lstStyle/>
          <a:p>
            <a:r>
              <a:rPr lang="pt-BR" dirty="0" smtClean="0">
                <a:latin typeface="Dosis" panose="02010503020202060003" pitchFamily="2" charset="0"/>
              </a:rPr>
              <a:t>Na página inicial do ERP Linx </a:t>
            </a:r>
            <a:r>
              <a:rPr lang="pt-BR" dirty="0" err="1" smtClean="0">
                <a:latin typeface="Dosis" panose="02010503020202060003" pitchFamily="2" charset="0"/>
              </a:rPr>
              <a:t>Microvix</a:t>
            </a:r>
            <a:r>
              <a:rPr lang="pt-BR" dirty="0" smtClean="0">
                <a:latin typeface="Dosis" panose="02010503020202060003" pitchFamily="2" charset="0"/>
              </a:rPr>
              <a:t> fica disponibilizado o instalador e o atualizador.</a:t>
            </a:r>
          </a:p>
          <a:p>
            <a:r>
              <a:rPr lang="pt-BR" dirty="0" smtClean="0">
                <a:latin typeface="Dosis" panose="02010503020202060003" pitchFamily="2" charset="0"/>
              </a:rPr>
              <a:t>Para atualizar o POS basta seguir as informações abaixo. </a:t>
            </a:r>
          </a:p>
          <a:p>
            <a:endParaRPr lang="pt-BR" dirty="0">
              <a:latin typeface="Dosis" panose="02010503020202060003" pitchFamily="2" charset="0"/>
            </a:endParaRPr>
          </a:p>
          <a:p>
            <a:r>
              <a:rPr lang="pt-BR" dirty="0" smtClean="0">
                <a:latin typeface="Dosis" panose="02010503020202060003" pitchFamily="2" charset="0"/>
              </a:rPr>
              <a:t>1 - Identifique o atualizador.</a:t>
            </a:r>
          </a:p>
          <a:p>
            <a:r>
              <a:rPr lang="pt-BR" dirty="0" smtClean="0">
                <a:latin typeface="Dosis" panose="02010503020202060003" pitchFamily="2" charset="0"/>
              </a:rPr>
              <a:t>2 - Clique aqui.</a:t>
            </a:r>
          </a:p>
          <a:p>
            <a:r>
              <a:rPr lang="pt-BR" dirty="0" smtClean="0"/>
              <a:t> </a:t>
            </a:r>
          </a:p>
          <a:p>
            <a:endParaRPr lang="pt-BR" dirty="0"/>
          </a:p>
          <a:p>
            <a:endParaRPr lang="pt-BR" dirty="0" smtClean="0"/>
          </a:p>
        </p:txBody>
      </p:sp>
      <p:pic>
        <p:nvPicPr>
          <p:cNvPr id="4" name="Imagem 3"/>
          <p:cNvPicPr>
            <a:picLocks noChangeAspect="1"/>
          </p:cNvPicPr>
          <p:nvPr/>
        </p:nvPicPr>
        <p:blipFill>
          <a:blip r:embed="rId2"/>
          <a:stretch>
            <a:fillRect/>
          </a:stretch>
        </p:blipFill>
        <p:spPr>
          <a:xfrm>
            <a:off x="371797" y="2801782"/>
            <a:ext cx="5062548" cy="1475557"/>
          </a:xfrm>
          <a:prstGeom prst="rect">
            <a:avLst/>
          </a:prstGeom>
        </p:spPr>
      </p:pic>
      <p:sp>
        <p:nvSpPr>
          <p:cNvPr id="6" name="Seta para a direita 5"/>
          <p:cNvSpPr/>
          <p:nvPr/>
        </p:nvSpPr>
        <p:spPr>
          <a:xfrm>
            <a:off x="1508270" y="3784052"/>
            <a:ext cx="341914" cy="1529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7" name="CaixaDeTexto 6"/>
          <p:cNvSpPr txBox="1"/>
          <p:nvPr/>
        </p:nvSpPr>
        <p:spPr>
          <a:xfrm>
            <a:off x="1508270" y="3530650"/>
            <a:ext cx="212039" cy="369332"/>
          </a:xfrm>
          <a:prstGeom prst="rect">
            <a:avLst/>
          </a:prstGeom>
          <a:noFill/>
        </p:spPr>
        <p:txBody>
          <a:bodyPr wrap="square" rtlCol="0">
            <a:spAutoFit/>
          </a:bodyPr>
          <a:lstStyle/>
          <a:p>
            <a:r>
              <a:rPr lang="pt-BR" dirty="0" smtClean="0"/>
              <a:t>1</a:t>
            </a:r>
            <a:endParaRPr lang="pt-BR" dirty="0"/>
          </a:p>
        </p:txBody>
      </p:sp>
      <p:sp>
        <p:nvSpPr>
          <p:cNvPr id="8" name="Seta para baixo 7"/>
          <p:cNvSpPr/>
          <p:nvPr/>
        </p:nvSpPr>
        <p:spPr>
          <a:xfrm>
            <a:off x="3144391" y="3489540"/>
            <a:ext cx="137705" cy="29451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9" name="CaixaDeTexto 8"/>
          <p:cNvSpPr txBox="1"/>
          <p:nvPr/>
        </p:nvSpPr>
        <p:spPr>
          <a:xfrm>
            <a:off x="3213243" y="3398061"/>
            <a:ext cx="229968" cy="369332"/>
          </a:xfrm>
          <a:prstGeom prst="rect">
            <a:avLst/>
          </a:prstGeom>
          <a:noFill/>
        </p:spPr>
        <p:txBody>
          <a:bodyPr wrap="square" rtlCol="0">
            <a:spAutoFit/>
          </a:bodyPr>
          <a:lstStyle/>
          <a:p>
            <a:r>
              <a:rPr lang="pt-BR" dirty="0" smtClean="0"/>
              <a:t>2</a:t>
            </a:r>
            <a:endParaRPr lang="pt-BR" dirty="0"/>
          </a:p>
        </p:txBody>
      </p:sp>
      <p:pic>
        <p:nvPicPr>
          <p:cNvPr id="5" name="Imagem 4"/>
          <p:cNvPicPr>
            <a:picLocks noChangeAspect="1"/>
          </p:cNvPicPr>
          <p:nvPr/>
        </p:nvPicPr>
        <p:blipFill>
          <a:blip r:embed="rId3"/>
          <a:stretch>
            <a:fillRect/>
          </a:stretch>
        </p:blipFill>
        <p:spPr>
          <a:xfrm>
            <a:off x="3443211" y="2131833"/>
            <a:ext cx="5370699" cy="835203"/>
          </a:xfrm>
          <a:prstGeom prst="rect">
            <a:avLst/>
          </a:prstGeom>
        </p:spPr>
      </p:pic>
      <p:cxnSp>
        <p:nvCxnSpPr>
          <p:cNvPr id="16" name="Conector de seta reta 15"/>
          <p:cNvCxnSpPr/>
          <p:nvPr/>
        </p:nvCxnSpPr>
        <p:spPr>
          <a:xfrm flipV="1">
            <a:off x="3402576" y="2718237"/>
            <a:ext cx="2683446" cy="113517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25938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6" y="290062"/>
            <a:ext cx="4880108" cy="792088"/>
          </a:xfrm>
        </p:spPr>
        <p:txBody>
          <a:bodyPr/>
          <a:lstStyle/>
          <a:p>
            <a:r>
              <a:rPr lang="pt-BR" sz="4000" dirty="0">
                <a:latin typeface="Dosis Light" panose="02010303020202060003" pitchFamily="2" charset="0"/>
              </a:rPr>
              <a:t>Atualização automática</a:t>
            </a:r>
            <a:br>
              <a:rPr lang="pt-BR" sz="4000" dirty="0">
                <a:latin typeface="Dosis Light" panose="02010303020202060003" pitchFamily="2" charset="0"/>
              </a:rPr>
            </a:br>
            <a:endParaRPr lang="pt-BR" sz="4000" dirty="0">
              <a:latin typeface="Dosis Light" panose="02010303020202060003" pitchFamily="2" charset="0"/>
            </a:endParaRPr>
          </a:p>
        </p:txBody>
      </p:sp>
      <p:sp>
        <p:nvSpPr>
          <p:cNvPr id="3" name="CaixaDeTexto 2"/>
          <p:cNvSpPr txBox="1"/>
          <p:nvPr/>
        </p:nvSpPr>
        <p:spPr>
          <a:xfrm>
            <a:off x="480786" y="1082150"/>
            <a:ext cx="8127506" cy="2031325"/>
          </a:xfrm>
          <a:prstGeom prst="rect">
            <a:avLst/>
          </a:prstGeom>
          <a:noFill/>
        </p:spPr>
        <p:txBody>
          <a:bodyPr wrap="square" rtlCol="0">
            <a:spAutoFit/>
          </a:bodyPr>
          <a:lstStyle/>
          <a:p>
            <a:r>
              <a:rPr lang="pt-BR" dirty="0" smtClean="0">
                <a:latin typeface="Dosis" panose="02010503020202060003" pitchFamily="2" charset="0"/>
              </a:rPr>
              <a:t>A atualização </a:t>
            </a:r>
            <a:r>
              <a:rPr lang="pt-BR" dirty="0">
                <a:latin typeface="Dosis" panose="02010503020202060003" pitchFamily="2" charset="0"/>
              </a:rPr>
              <a:t>automática de </a:t>
            </a:r>
            <a:r>
              <a:rPr lang="pt-BR" dirty="0" smtClean="0">
                <a:latin typeface="Dosis" panose="02010503020202060003" pitchFamily="2" charset="0"/>
              </a:rPr>
              <a:t>versões funciona </a:t>
            </a:r>
            <a:r>
              <a:rPr lang="pt-BR" dirty="0">
                <a:latin typeface="Dosis" panose="02010503020202060003" pitchFamily="2" charset="0"/>
              </a:rPr>
              <a:t>como um </a:t>
            </a:r>
            <a:r>
              <a:rPr lang="pt-BR" dirty="0" smtClean="0">
                <a:latin typeface="Dosis" panose="02010503020202060003" pitchFamily="2" charset="0"/>
              </a:rPr>
              <a:t>facilitador.  Estas </a:t>
            </a:r>
            <a:r>
              <a:rPr lang="pt-BR" dirty="0">
                <a:latin typeface="Dosis" panose="02010503020202060003" pitchFamily="2" charset="0"/>
              </a:rPr>
              <a:t>regras devem ser configuradas no </a:t>
            </a:r>
            <a:r>
              <a:rPr lang="pt-BR" dirty="0" smtClean="0">
                <a:latin typeface="Dosis" panose="02010503020202060003" pitchFamily="2" charset="0"/>
              </a:rPr>
              <a:t>ERP.  É </a:t>
            </a:r>
            <a:r>
              <a:rPr lang="pt-BR" dirty="0">
                <a:latin typeface="Dosis" panose="02010503020202060003" pitchFamily="2" charset="0"/>
              </a:rPr>
              <a:t>exclusivo </a:t>
            </a:r>
            <a:r>
              <a:rPr lang="pt-BR" dirty="0" smtClean="0">
                <a:latin typeface="Dosis" panose="02010503020202060003" pitchFamily="2" charset="0"/>
              </a:rPr>
              <a:t>para </a:t>
            </a:r>
            <a:r>
              <a:rPr lang="pt-BR" dirty="0">
                <a:latin typeface="Dosis" panose="02010503020202060003" pitchFamily="2" charset="0"/>
              </a:rPr>
              <a:t>usuários </a:t>
            </a:r>
            <a:r>
              <a:rPr lang="pt-BR" dirty="0" smtClean="0">
                <a:latin typeface="Dosis" panose="02010503020202060003" pitchFamily="2" charset="0"/>
              </a:rPr>
              <a:t>supervisores </a:t>
            </a:r>
            <a:r>
              <a:rPr lang="pt-BR" dirty="0">
                <a:latin typeface="Dosis" panose="02010503020202060003" pitchFamily="2" charset="0"/>
              </a:rPr>
              <a:t>das </a:t>
            </a:r>
            <a:r>
              <a:rPr lang="pt-BR" dirty="0" smtClean="0">
                <a:latin typeface="Dosis" panose="02010503020202060003" pitchFamily="2" charset="0"/>
              </a:rPr>
              <a:t>redes </a:t>
            </a:r>
            <a:r>
              <a:rPr lang="pt-BR" dirty="0">
                <a:latin typeface="Dosis" panose="02010503020202060003" pitchFamily="2" charset="0"/>
              </a:rPr>
              <a:t>ou </a:t>
            </a:r>
            <a:r>
              <a:rPr lang="pt-BR" dirty="0" smtClean="0">
                <a:latin typeface="Dosis" panose="02010503020202060003" pitchFamily="2" charset="0"/>
              </a:rPr>
              <a:t>portais.  </a:t>
            </a:r>
          </a:p>
          <a:p>
            <a:endParaRPr lang="pt-BR" dirty="0" smtClean="0">
              <a:latin typeface="Dosis" panose="02010503020202060003" pitchFamily="2" charset="0"/>
            </a:endParaRPr>
          </a:p>
          <a:p>
            <a:r>
              <a:rPr lang="pt-BR" b="1" dirty="0" smtClean="0">
                <a:latin typeface="Dosis" panose="02010503020202060003" pitchFamily="2" charset="0"/>
              </a:rPr>
              <a:t>OBS: </a:t>
            </a:r>
            <a:r>
              <a:rPr lang="pt-BR" dirty="0">
                <a:latin typeface="Dosis" panose="02010503020202060003" pitchFamily="2" charset="0"/>
              </a:rPr>
              <a:t>Este parâmetro será exibido somente se o usuário supervisor do portal </a:t>
            </a:r>
            <a:r>
              <a:rPr lang="pt-BR" dirty="0" smtClean="0">
                <a:latin typeface="Dosis" panose="02010503020202060003" pitchFamily="2" charset="0"/>
              </a:rPr>
              <a:t>Franqueador </a:t>
            </a:r>
            <a:r>
              <a:rPr lang="pt-BR" dirty="0">
                <a:latin typeface="Dosis" panose="02010503020202060003" pitchFamily="2" charset="0"/>
              </a:rPr>
              <a:t>marcar o campo “Conceder acesso a franquias/portais”, mostrado na imagem </a:t>
            </a:r>
            <a:r>
              <a:rPr lang="pt-BR" dirty="0" smtClean="0">
                <a:latin typeface="Dosis" panose="02010503020202060003" pitchFamily="2" charset="0"/>
              </a:rPr>
              <a:t>abaixo.</a:t>
            </a:r>
          </a:p>
          <a:p>
            <a:r>
              <a:rPr lang="pt-BR" sz="1600" b="1" dirty="0" smtClean="0">
                <a:latin typeface="Dosis" panose="02010503020202060003" pitchFamily="2" charset="0"/>
              </a:rPr>
              <a:t>Acesse: Empresa </a:t>
            </a:r>
            <a:r>
              <a:rPr lang="pt-BR" sz="1600" b="1" dirty="0">
                <a:latin typeface="Dosis" panose="02010503020202060003" pitchFamily="2" charset="0"/>
              </a:rPr>
              <a:t>&gt; Parâmetros Globais &gt; POS &gt; </a:t>
            </a:r>
            <a:r>
              <a:rPr lang="pt-BR" sz="1600" b="1" dirty="0" err="1">
                <a:latin typeface="Dosis" panose="02010503020202060003" pitchFamily="2" charset="0"/>
              </a:rPr>
              <a:t>SubGrupo</a:t>
            </a:r>
            <a:r>
              <a:rPr lang="pt-BR" sz="1600" b="1" dirty="0">
                <a:latin typeface="Dosis" panose="02010503020202060003" pitchFamily="2" charset="0"/>
              </a:rPr>
              <a:t> Gerais&gt; Atualizador do Linx </a:t>
            </a:r>
            <a:r>
              <a:rPr lang="pt-BR" sz="1600" b="1" dirty="0" err="1">
                <a:latin typeface="Dosis" panose="02010503020202060003" pitchFamily="2" charset="0"/>
              </a:rPr>
              <a:t>Microvix</a:t>
            </a:r>
            <a:r>
              <a:rPr lang="pt-BR" sz="1600" b="1" dirty="0">
                <a:latin typeface="Dosis" panose="02010503020202060003" pitchFamily="2" charset="0"/>
              </a:rPr>
              <a:t> POS, link “Configurar</a:t>
            </a:r>
            <a:endParaRPr lang="pt-BR" sz="1600" dirty="0">
              <a:latin typeface="Dosis" panose="02010503020202060003" pitchFamily="2" charset="0"/>
            </a:endParaRPr>
          </a:p>
        </p:txBody>
      </p:sp>
      <p:pic>
        <p:nvPicPr>
          <p:cNvPr id="10" name="Imagem 9"/>
          <p:cNvPicPr>
            <a:picLocks noChangeAspect="1"/>
          </p:cNvPicPr>
          <p:nvPr/>
        </p:nvPicPr>
        <p:blipFill>
          <a:blip r:embed="rId2"/>
          <a:stretch>
            <a:fillRect/>
          </a:stretch>
        </p:blipFill>
        <p:spPr>
          <a:xfrm>
            <a:off x="970184" y="3113475"/>
            <a:ext cx="6969414" cy="1542980"/>
          </a:xfrm>
          <a:prstGeom prst="rect">
            <a:avLst/>
          </a:prstGeom>
        </p:spPr>
      </p:pic>
    </p:spTree>
    <p:extLst>
      <p:ext uri="{BB962C8B-B14F-4D97-AF65-F5344CB8AC3E}">
        <p14:creationId xmlns:p14="http://schemas.microsoft.com/office/powerpoint/2010/main" val="5916342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6" y="290062"/>
            <a:ext cx="4880108" cy="792088"/>
          </a:xfrm>
        </p:spPr>
        <p:txBody>
          <a:bodyPr/>
          <a:lstStyle/>
          <a:p>
            <a:r>
              <a:rPr lang="pt-BR" sz="4000" dirty="0">
                <a:latin typeface="Dosis Light" panose="02010303020202060003" pitchFamily="2" charset="0"/>
              </a:rPr>
              <a:t>Atualização automática</a:t>
            </a:r>
            <a:br>
              <a:rPr lang="pt-BR" sz="4000" dirty="0">
                <a:latin typeface="Dosis Light" panose="02010303020202060003" pitchFamily="2" charset="0"/>
              </a:rPr>
            </a:br>
            <a:endParaRPr lang="pt-BR" sz="4000" dirty="0">
              <a:latin typeface="Dosis Light" panose="02010303020202060003" pitchFamily="2" charset="0"/>
            </a:endParaRPr>
          </a:p>
        </p:txBody>
      </p:sp>
      <p:sp>
        <p:nvSpPr>
          <p:cNvPr id="3" name="CaixaDeTexto 2"/>
          <p:cNvSpPr txBox="1"/>
          <p:nvPr/>
        </p:nvSpPr>
        <p:spPr>
          <a:xfrm>
            <a:off x="480786" y="1031947"/>
            <a:ext cx="8127506" cy="646331"/>
          </a:xfrm>
          <a:prstGeom prst="rect">
            <a:avLst/>
          </a:prstGeom>
          <a:noFill/>
        </p:spPr>
        <p:txBody>
          <a:bodyPr wrap="square" rtlCol="0">
            <a:spAutoFit/>
          </a:bodyPr>
          <a:lstStyle/>
          <a:p>
            <a:r>
              <a:rPr lang="pt-BR" dirty="0" smtClean="0">
                <a:latin typeface="Dosis" panose="02010503020202060003" pitchFamily="2" charset="0"/>
              </a:rPr>
              <a:t>Para configurar a atualização automática acesse : </a:t>
            </a:r>
            <a:r>
              <a:rPr lang="pt-BR" sz="1600" b="1" dirty="0">
                <a:latin typeface="Dosis" panose="02010503020202060003" pitchFamily="2" charset="0"/>
              </a:rPr>
              <a:t>Empresa &gt; Parâmetros Globais &gt; POS &gt; </a:t>
            </a:r>
            <a:r>
              <a:rPr lang="pt-BR" sz="1600" b="1" dirty="0" err="1" smtClean="0">
                <a:latin typeface="Dosis" panose="02010503020202060003" pitchFamily="2" charset="0"/>
              </a:rPr>
              <a:t>SubGrupo</a:t>
            </a:r>
            <a:r>
              <a:rPr lang="pt-BR" sz="1600" b="1" dirty="0" smtClean="0">
                <a:latin typeface="Dosis" panose="02010503020202060003" pitchFamily="2" charset="0"/>
              </a:rPr>
              <a:t> Gerais&gt; Atualizador </a:t>
            </a:r>
            <a:r>
              <a:rPr lang="pt-BR" sz="1600" b="1" dirty="0">
                <a:latin typeface="Dosis" panose="02010503020202060003" pitchFamily="2" charset="0"/>
              </a:rPr>
              <a:t>do Linx </a:t>
            </a:r>
            <a:r>
              <a:rPr lang="pt-BR" sz="1600" b="1" dirty="0" err="1">
                <a:latin typeface="Dosis" panose="02010503020202060003" pitchFamily="2" charset="0"/>
              </a:rPr>
              <a:t>Microvix</a:t>
            </a:r>
            <a:r>
              <a:rPr lang="pt-BR" sz="1600" b="1" dirty="0">
                <a:latin typeface="Dosis" panose="02010503020202060003" pitchFamily="2" charset="0"/>
              </a:rPr>
              <a:t> POS, link “Configurar</a:t>
            </a:r>
            <a:r>
              <a:rPr lang="pt-BR" sz="1600" b="1" dirty="0" smtClean="0">
                <a:latin typeface="Dosis" panose="02010503020202060003" pitchFamily="2" charset="0"/>
              </a:rPr>
              <a:t>” </a:t>
            </a:r>
            <a:r>
              <a:rPr lang="pt-BR" b="1" dirty="0" smtClean="0">
                <a:latin typeface="Dosis" panose="02010503020202060003" pitchFamily="2" charset="0"/>
              </a:rPr>
              <a:t>.</a:t>
            </a:r>
            <a:endParaRPr lang="pt-BR" dirty="0">
              <a:latin typeface="Dosis" panose="02010503020202060003" pitchFamily="2" charset="0"/>
            </a:endParaRPr>
          </a:p>
        </p:txBody>
      </p:sp>
      <p:pic>
        <p:nvPicPr>
          <p:cNvPr id="14" name="Imagem 13"/>
          <p:cNvPicPr>
            <a:picLocks noChangeAspect="1"/>
          </p:cNvPicPr>
          <p:nvPr/>
        </p:nvPicPr>
        <p:blipFill>
          <a:blip r:embed="rId2"/>
          <a:stretch>
            <a:fillRect/>
          </a:stretch>
        </p:blipFill>
        <p:spPr>
          <a:xfrm>
            <a:off x="535647" y="1941347"/>
            <a:ext cx="2647950" cy="479241"/>
          </a:xfrm>
          <a:prstGeom prst="rect">
            <a:avLst/>
          </a:prstGeom>
        </p:spPr>
      </p:pic>
      <p:pic>
        <p:nvPicPr>
          <p:cNvPr id="7" name="Imagem 6"/>
          <p:cNvPicPr>
            <a:picLocks noChangeAspect="1"/>
          </p:cNvPicPr>
          <p:nvPr/>
        </p:nvPicPr>
        <p:blipFill>
          <a:blip r:embed="rId3"/>
          <a:stretch>
            <a:fillRect/>
          </a:stretch>
        </p:blipFill>
        <p:spPr>
          <a:xfrm>
            <a:off x="729465" y="2758554"/>
            <a:ext cx="7031881" cy="1762749"/>
          </a:xfrm>
          <a:prstGeom prst="rect">
            <a:avLst/>
          </a:prstGeom>
        </p:spPr>
      </p:pic>
      <p:cxnSp>
        <p:nvCxnSpPr>
          <p:cNvPr id="8" name="Conector de seta reta 7"/>
          <p:cNvCxnSpPr/>
          <p:nvPr/>
        </p:nvCxnSpPr>
        <p:spPr>
          <a:xfrm>
            <a:off x="3111678" y="2180967"/>
            <a:ext cx="1830192" cy="112731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97612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5" y="548680"/>
            <a:ext cx="6742317" cy="792088"/>
          </a:xfrm>
        </p:spPr>
        <p:txBody>
          <a:bodyPr/>
          <a:lstStyle/>
          <a:p>
            <a:r>
              <a:rPr lang="pt-BR" sz="3600" dirty="0" smtClean="0">
                <a:latin typeface="Dosis Light" charset="0"/>
              </a:rPr>
              <a:t>Linx </a:t>
            </a:r>
            <a:r>
              <a:rPr lang="pt-BR" sz="3600" dirty="0" err="1" smtClean="0">
                <a:latin typeface="Dosis Light" charset="0"/>
              </a:rPr>
              <a:t>Microvix</a:t>
            </a:r>
            <a:r>
              <a:rPr lang="pt-BR" sz="3600" dirty="0" smtClean="0">
                <a:latin typeface="Dosis Light" charset="0"/>
              </a:rPr>
              <a:t> Atualização POS</a:t>
            </a:r>
            <a:endParaRPr lang="pt-BR" sz="3600" dirty="0"/>
          </a:p>
        </p:txBody>
      </p:sp>
      <p:sp>
        <p:nvSpPr>
          <p:cNvPr id="6" name="Espaço Reservado para Texto 4"/>
          <p:cNvSpPr txBox="1">
            <a:spLocks/>
          </p:cNvSpPr>
          <p:nvPr/>
        </p:nvSpPr>
        <p:spPr>
          <a:xfrm>
            <a:off x="822819" y="3585681"/>
            <a:ext cx="6564300" cy="1200364"/>
          </a:xfrm>
          <a:prstGeom prst="rect">
            <a:avLst/>
          </a:prstGeom>
        </p:spPr>
        <p:txBody>
          <a:bodyPr vert="horz" lIns="91413" tIns="45708" rIns="91413" bIns="45708" rtlCol="0">
            <a:normAutofit/>
          </a:bodyPr>
          <a:lstStyle>
            <a:lvl1pPr marL="342900" indent="-342900" algn="l" defTabSz="457200" rtl="0" eaLnBrk="1" latinLnBrk="0" hangingPunct="1">
              <a:lnSpc>
                <a:spcPct val="130000"/>
              </a:lnSpc>
              <a:spcBef>
                <a:spcPct val="20000"/>
              </a:spcBef>
              <a:buFont typeface="Arial"/>
              <a:buChar char="•"/>
              <a:defRPr sz="1300" b="0" i="0" kern="1200">
                <a:solidFill>
                  <a:srgbClr val="FFFFFF"/>
                </a:solidFill>
                <a:latin typeface="Neo Sans Pro"/>
                <a:ea typeface="+mn-ea"/>
                <a:cs typeface="Neo Sans Pro"/>
              </a:defRPr>
            </a:lvl1pPr>
            <a:lvl2pPr marL="742950" indent="-285750" algn="l" defTabSz="457200" rtl="0" eaLnBrk="1" latinLnBrk="0" hangingPunct="1">
              <a:lnSpc>
                <a:spcPct val="130000"/>
              </a:lnSpc>
              <a:spcBef>
                <a:spcPct val="20000"/>
              </a:spcBef>
              <a:buFont typeface="Arial"/>
              <a:buChar char="–"/>
              <a:defRPr sz="1100" kern="1200">
                <a:solidFill>
                  <a:srgbClr val="FFFFFF"/>
                </a:solidFill>
                <a:latin typeface="Neo Sans Pro"/>
                <a:ea typeface="+mn-ea"/>
                <a:cs typeface="Neo Sans Pro"/>
              </a:defRPr>
            </a:lvl2pPr>
            <a:lvl3pPr marL="1143000" indent="-228600" algn="l" defTabSz="457200" rtl="0" eaLnBrk="1" latinLnBrk="0" hangingPunct="1">
              <a:lnSpc>
                <a:spcPct val="130000"/>
              </a:lnSpc>
              <a:spcBef>
                <a:spcPct val="20000"/>
              </a:spcBef>
              <a:buFont typeface="Arial"/>
              <a:buChar char="•"/>
              <a:defRPr sz="1100" kern="1200">
                <a:solidFill>
                  <a:srgbClr val="FFFFFF"/>
                </a:solidFill>
                <a:latin typeface="Neo Sans Pro"/>
                <a:ea typeface="+mn-ea"/>
                <a:cs typeface="Neo Sans Pro"/>
              </a:defRPr>
            </a:lvl3pPr>
            <a:lvl4pPr marL="1600200" indent="-228600" algn="l" defTabSz="457200" rtl="0" eaLnBrk="1" latinLnBrk="0" hangingPunct="1">
              <a:lnSpc>
                <a:spcPct val="130000"/>
              </a:lnSpc>
              <a:spcBef>
                <a:spcPct val="20000"/>
              </a:spcBef>
              <a:buFont typeface="Arial"/>
              <a:buChar char="–"/>
              <a:defRPr sz="1050" kern="1200">
                <a:solidFill>
                  <a:srgbClr val="FFFFFF"/>
                </a:solidFill>
                <a:latin typeface="Neo Sans Pro"/>
                <a:ea typeface="+mn-ea"/>
                <a:cs typeface="Neo Sans Pro"/>
              </a:defRPr>
            </a:lvl4pPr>
            <a:lvl5pPr marL="2057400" indent="-228600" algn="l" defTabSz="457200" rtl="0" eaLnBrk="1" latinLnBrk="0" hangingPunct="1">
              <a:lnSpc>
                <a:spcPct val="130000"/>
              </a:lnSpc>
              <a:spcBef>
                <a:spcPct val="20000"/>
              </a:spcBef>
              <a:buFont typeface="Arial"/>
              <a:buChar char="»"/>
              <a:defRPr sz="1050" kern="1200">
                <a:solidFill>
                  <a:srgbClr val="FFFFFF"/>
                </a:solidFill>
                <a:latin typeface="Neo Sans Pro"/>
                <a:ea typeface="+mn-ea"/>
                <a:cs typeface="Neo Sans Pr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lvl="1" indent="0">
              <a:buFont typeface="Arial"/>
              <a:buNone/>
            </a:pPr>
            <a:endParaRPr lang="pt-BR" sz="1200" b="1" dirty="0" smtClean="0">
              <a:solidFill>
                <a:srgbClr val="FFC000"/>
              </a:solidFill>
            </a:endParaRPr>
          </a:p>
        </p:txBody>
      </p:sp>
      <p:pic>
        <p:nvPicPr>
          <p:cNvPr id="4" name="Imagem 3"/>
          <p:cNvPicPr>
            <a:picLocks noChangeAspect="1"/>
          </p:cNvPicPr>
          <p:nvPr/>
        </p:nvPicPr>
        <p:blipFill>
          <a:blip r:embed="rId2"/>
          <a:stretch>
            <a:fillRect/>
          </a:stretch>
        </p:blipFill>
        <p:spPr>
          <a:xfrm>
            <a:off x="2966874" y="1741460"/>
            <a:ext cx="2276190" cy="2009524"/>
          </a:xfrm>
          <a:prstGeom prst="rect">
            <a:avLst/>
          </a:prstGeom>
        </p:spPr>
      </p:pic>
    </p:spTree>
    <p:extLst>
      <p:ext uri="{BB962C8B-B14F-4D97-AF65-F5344CB8AC3E}">
        <p14:creationId xmlns:p14="http://schemas.microsoft.com/office/powerpoint/2010/main" val="441598498"/>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4585068" y="1416574"/>
            <a:ext cx="5461630" cy="1296144"/>
          </a:xfrm>
        </p:spPr>
        <p:txBody>
          <a:bodyPr/>
          <a:lstStyle/>
          <a:p>
            <a:r>
              <a:rPr lang="pt-BR" b="1" dirty="0" smtClean="0"/>
              <a:t>Obrigada</a:t>
            </a:r>
            <a:endParaRPr lang="pt-BR" b="1" dirty="0"/>
          </a:p>
        </p:txBody>
      </p:sp>
      <p:sp>
        <p:nvSpPr>
          <p:cNvPr id="5" name="Espaço Reservado para Texto 2"/>
          <p:cNvSpPr txBox="1">
            <a:spLocks/>
          </p:cNvSpPr>
          <p:nvPr/>
        </p:nvSpPr>
        <p:spPr>
          <a:xfrm>
            <a:off x="4585068" y="2929115"/>
            <a:ext cx="5461630" cy="647700"/>
          </a:xfrm>
          <a:prstGeom prst="rect">
            <a:avLst/>
          </a:prstGeom>
        </p:spPr>
        <p:txBody>
          <a:bodyPr/>
          <a:lstStyle>
            <a:lvl1pPr marL="342900" indent="-342900" algn="l" defTabSz="457200" rtl="0" eaLnBrk="1" latinLnBrk="0" hangingPunct="1">
              <a:lnSpc>
                <a:spcPct val="130000"/>
              </a:lnSpc>
              <a:spcBef>
                <a:spcPct val="20000"/>
              </a:spcBef>
              <a:buFont typeface="Arial"/>
              <a:buChar char="•"/>
              <a:defRPr sz="1300" b="0" i="0" kern="1200">
                <a:solidFill>
                  <a:schemeClr val="bg1"/>
                </a:solidFill>
                <a:latin typeface="Neo Sans Pro"/>
                <a:ea typeface="+mn-ea"/>
                <a:cs typeface="Neo Sans Pro"/>
              </a:defRPr>
            </a:lvl1pPr>
            <a:lvl2pPr marL="742950" indent="-285750" algn="l" defTabSz="457200" rtl="0" eaLnBrk="1" latinLnBrk="0" hangingPunct="1">
              <a:spcBef>
                <a:spcPct val="20000"/>
              </a:spcBef>
              <a:buFont typeface="Arial"/>
              <a:buChar char="–"/>
              <a:defRPr sz="1300" kern="1200">
                <a:solidFill>
                  <a:schemeClr val="bg1"/>
                </a:solidFill>
                <a:latin typeface="Neo Sans Pro"/>
                <a:ea typeface="+mn-ea"/>
                <a:cs typeface="Neo Sans Pro"/>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pt-BR" sz="2000" dirty="0">
                <a:solidFill>
                  <a:schemeClr val="accent2"/>
                </a:solidFill>
              </a:rPr>
              <a:t> </a:t>
            </a:r>
            <a:r>
              <a:rPr lang="pt-BR" sz="2000" dirty="0" smtClean="0">
                <a:solidFill>
                  <a:schemeClr val="accent2"/>
                </a:solidFill>
              </a:rPr>
              <a:t>Equipe de Apoio</a:t>
            </a:r>
            <a:endParaRPr lang="pt-BR" sz="2000" dirty="0">
              <a:solidFill>
                <a:schemeClr val="accent2"/>
              </a:solidFill>
            </a:endParaRPr>
          </a:p>
        </p:txBody>
      </p:sp>
    </p:spTree>
    <p:extLst>
      <p:ext uri="{BB962C8B-B14F-4D97-AF65-F5344CB8AC3E}">
        <p14:creationId xmlns:p14="http://schemas.microsoft.com/office/powerpoint/2010/main" val="4103113032"/>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517485" y="23401"/>
            <a:ext cx="8431306" cy="785719"/>
          </a:xfrm>
          <a:prstGeom prst="rect">
            <a:avLst/>
          </a:prstGeom>
        </p:spPr>
        <p:txBody>
          <a:bodyPr vert="horz" lIns="91413" tIns="45708" rIns="91413" bIns="45708" rtlCol="0" anchor="t">
            <a:noAutofit/>
          </a:bodyPr>
          <a:lstStyle>
            <a:lvl1pPr algn="l" defTabSz="457200" rtl="0" eaLnBrk="1" latinLnBrk="0" hangingPunct="1">
              <a:spcBef>
                <a:spcPct val="0"/>
              </a:spcBef>
              <a:buNone/>
              <a:defRPr sz="2000" kern="1200">
                <a:solidFill>
                  <a:schemeClr val="bg2"/>
                </a:solidFill>
                <a:latin typeface="Dosis Bold"/>
                <a:ea typeface="+mj-ea"/>
                <a:cs typeface="Dosis Bold"/>
              </a:defRPr>
            </a:lvl1pPr>
          </a:lstStyle>
          <a:p>
            <a:pPr algn="ctr"/>
            <a:r>
              <a:rPr lang="pt-BR" sz="3200" dirty="0" smtClean="0"/>
              <a:t>O que é uma transmissão ao vivo?</a:t>
            </a:r>
            <a:endParaRPr lang="pt-BR" sz="3200" dirty="0">
              <a:latin typeface="Dosis Light" charset="0"/>
              <a:ea typeface="Dosis Light" charset="0"/>
              <a:cs typeface="Dosis Light" charset="0"/>
            </a:endParaRPr>
          </a:p>
        </p:txBody>
      </p:sp>
      <p:sp>
        <p:nvSpPr>
          <p:cNvPr id="3" name="Retângulo 2"/>
          <p:cNvSpPr/>
          <p:nvPr/>
        </p:nvSpPr>
        <p:spPr>
          <a:xfrm>
            <a:off x="405829" y="596058"/>
            <a:ext cx="8542961" cy="4216539"/>
          </a:xfrm>
          <a:prstGeom prst="rect">
            <a:avLst/>
          </a:prstGeom>
        </p:spPr>
        <p:txBody>
          <a:bodyPr wrap="square">
            <a:spAutoFit/>
          </a:bodyPr>
          <a:lstStyle/>
          <a:p>
            <a:pPr algn="ctr"/>
            <a:r>
              <a:rPr lang="pt-BR" sz="1200" b="1" dirty="0" smtClean="0">
                <a:solidFill>
                  <a:srgbClr val="333333"/>
                </a:solidFill>
                <a:latin typeface="Arial" panose="020B0604020202020204" pitchFamily="34" charset="0"/>
              </a:rPr>
              <a:t>É um bate papo de algum tema relevante, com objetivo de esclarecer as principais duvidas relacionadas ao assunto direto com um especialista. Não tem como objetivo ser um treinamento, mas sempre que possível um treinamento será disponibilizado em EAD após o curso.</a:t>
            </a:r>
          </a:p>
          <a:p>
            <a:endParaRPr lang="pt-BR" sz="1200" b="1" dirty="0">
              <a:solidFill>
                <a:srgbClr val="333333"/>
              </a:solidFill>
              <a:latin typeface="Arial" panose="020B0604020202020204" pitchFamily="34" charset="0"/>
            </a:endParaRPr>
          </a:p>
          <a:p>
            <a:r>
              <a:rPr lang="pt-BR" sz="1000" b="1" dirty="0" smtClean="0">
                <a:latin typeface="+mj-lt"/>
              </a:rPr>
              <a:t>Quando </a:t>
            </a:r>
            <a:r>
              <a:rPr lang="pt-BR" sz="1000" b="1" dirty="0">
                <a:latin typeface="+mj-lt"/>
              </a:rPr>
              <a:t>ocorre?</a:t>
            </a:r>
            <a:endParaRPr lang="pt-BR" sz="1000" dirty="0">
              <a:latin typeface="+mj-lt"/>
            </a:endParaRPr>
          </a:p>
          <a:p>
            <a:pPr>
              <a:buFont typeface="Arial" panose="020B0604020202020204" pitchFamily="34" charset="0"/>
              <a:buChar char="•"/>
            </a:pPr>
            <a:r>
              <a:rPr lang="pt-BR" sz="1000" dirty="0">
                <a:latin typeface="+mj-lt"/>
              </a:rPr>
              <a:t>Todas as terças feiras a partir das 09:30 duração média de 1h</a:t>
            </a:r>
            <a:r>
              <a:rPr lang="pt-BR" sz="1000" dirty="0" smtClean="0">
                <a:latin typeface="+mj-lt"/>
              </a:rPr>
              <a:t>.</a:t>
            </a:r>
          </a:p>
          <a:p>
            <a:pPr>
              <a:buFont typeface="Arial" panose="020B0604020202020204" pitchFamily="34" charset="0"/>
              <a:buChar char="•"/>
            </a:pPr>
            <a:endParaRPr lang="pt-BR" sz="1000" dirty="0">
              <a:latin typeface="+mj-lt"/>
            </a:endParaRPr>
          </a:p>
          <a:p>
            <a:r>
              <a:rPr lang="pt-BR" sz="1000" b="1" dirty="0">
                <a:latin typeface="+mj-lt"/>
              </a:rPr>
              <a:t>Quais os temas?</a:t>
            </a:r>
            <a:endParaRPr lang="pt-BR" sz="1000" dirty="0">
              <a:latin typeface="+mj-lt"/>
            </a:endParaRPr>
          </a:p>
          <a:p>
            <a:pPr>
              <a:buFont typeface="Arial" panose="020B0604020202020204" pitchFamily="34" charset="0"/>
              <a:buChar char="•"/>
            </a:pPr>
            <a:r>
              <a:rPr lang="pt-BR" sz="1000" dirty="0">
                <a:latin typeface="+mj-lt"/>
              </a:rPr>
              <a:t>Serão divulgados na página inicial do ERP todas as sextas feiras anterior ao evento</a:t>
            </a:r>
            <a:r>
              <a:rPr lang="pt-BR" sz="1000" dirty="0" smtClean="0">
                <a:latin typeface="+mj-lt"/>
              </a:rPr>
              <a:t>.</a:t>
            </a:r>
          </a:p>
          <a:p>
            <a:endParaRPr lang="pt-BR" sz="1000" dirty="0">
              <a:latin typeface="+mj-lt"/>
            </a:endParaRPr>
          </a:p>
          <a:p>
            <a:r>
              <a:rPr lang="pt-BR" sz="1000" b="1" dirty="0">
                <a:latin typeface="+mj-lt"/>
              </a:rPr>
              <a:t>Onde será realizado?</a:t>
            </a:r>
            <a:endParaRPr lang="pt-BR" sz="1000" dirty="0">
              <a:latin typeface="+mj-lt"/>
            </a:endParaRPr>
          </a:p>
          <a:p>
            <a:pPr>
              <a:buFont typeface="Arial" panose="020B0604020202020204" pitchFamily="34" charset="0"/>
              <a:buChar char="•"/>
            </a:pPr>
            <a:r>
              <a:rPr lang="pt-BR" sz="1000" dirty="0">
                <a:latin typeface="+mj-lt"/>
              </a:rPr>
              <a:t>Através de sala de aula virtual. </a:t>
            </a:r>
            <a:endParaRPr lang="pt-BR" sz="1000" dirty="0" smtClean="0">
              <a:latin typeface="+mj-lt"/>
            </a:endParaRPr>
          </a:p>
          <a:p>
            <a:endParaRPr lang="pt-BR" sz="1000" dirty="0" smtClean="0">
              <a:latin typeface="+mj-lt"/>
            </a:endParaRPr>
          </a:p>
          <a:p>
            <a:r>
              <a:rPr lang="pt-BR" sz="1000" b="1" dirty="0" smtClean="0">
                <a:latin typeface="+mj-lt"/>
              </a:rPr>
              <a:t>Não </a:t>
            </a:r>
            <a:r>
              <a:rPr lang="pt-BR" sz="1000" b="1" dirty="0">
                <a:latin typeface="+mj-lt"/>
              </a:rPr>
              <a:t>pude participar e agora?</a:t>
            </a:r>
            <a:endParaRPr lang="pt-BR" sz="1000" dirty="0">
              <a:latin typeface="+mj-lt"/>
            </a:endParaRPr>
          </a:p>
          <a:p>
            <a:r>
              <a:rPr lang="pt-BR" sz="1000" dirty="0">
                <a:latin typeface="+mj-lt"/>
              </a:rPr>
              <a:t>Após as transmissões vamos publicar nesse tópico todo material utilizado durante a </a:t>
            </a:r>
            <a:r>
              <a:rPr lang="pt-BR" sz="1000" dirty="0" smtClean="0">
                <a:latin typeface="+mj-lt"/>
              </a:rPr>
              <a:t>apresentação  </a:t>
            </a:r>
            <a:r>
              <a:rPr lang="pt-BR" sz="1000" dirty="0">
                <a:latin typeface="+mj-lt"/>
              </a:rPr>
              <a:t>e uma gravação do conteúdo.</a:t>
            </a:r>
          </a:p>
          <a:p>
            <a:endParaRPr lang="pt-BR" sz="1000" b="1" dirty="0" smtClean="0">
              <a:latin typeface="+mj-lt"/>
            </a:endParaRPr>
          </a:p>
          <a:p>
            <a:r>
              <a:rPr lang="pt-BR" sz="1000" b="1" dirty="0" smtClean="0">
                <a:latin typeface="+mj-lt"/>
              </a:rPr>
              <a:t>O </a:t>
            </a:r>
            <a:r>
              <a:rPr lang="pt-BR" sz="1000" b="1" dirty="0">
                <a:latin typeface="+mj-lt"/>
              </a:rPr>
              <a:t>que é melhor assistir ao Vivo ou o material disponibilizado após a emissão?</a:t>
            </a:r>
            <a:endParaRPr lang="pt-BR" sz="1000" dirty="0">
              <a:latin typeface="+mj-lt"/>
            </a:endParaRPr>
          </a:p>
          <a:p>
            <a:r>
              <a:rPr lang="pt-BR" sz="1000" dirty="0">
                <a:latin typeface="+mj-lt"/>
              </a:rPr>
              <a:t>Cada participante deve analisar o que é melhor de acordo com sua agenda e tempo disponível. Nós indicamos o treinamento ao vivo, pois nele você tem a oportunidade de interagir, expor sua opinião, tirar dúvidas e contribuir com seu conhecimento. Já o EAD você pode aproveitar para situações em que não pode participar mas quer estar por dentro do conteúdo. (sem oportunidade de interação)</a:t>
            </a:r>
          </a:p>
          <a:p>
            <a:endParaRPr lang="pt-BR" sz="1000" b="1" dirty="0" smtClean="0">
              <a:latin typeface="+mj-lt"/>
            </a:endParaRPr>
          </a:p>
          <a:p>
            <a:r>
              <a:rPr lang="pt-BR" sz="1000" b="1" dirty="0" smtClean="0">
                <a:latin typeface="+mj-lt"/>
              </a:rPr>
              <a:t>Tem </a:t>
            </a:r>
            <a:r>
              <a:rPr lang="pt-BR" sz="1000" b="1" dirty="0">
                <a:latin typeface="+mj-lt"/>
              </a:rPr>
              <a:t>algum custo?</a:t>
            </a:r>
            <a:endParaRPr lang="pt-BR" sz="1000" dirty="0">
              <a:latin typeface="+mj-lt"/>
            </a:endParaRPr>
          </a:p>
          <a:p>
            <a:r>
              <a:rPr lang="pt-BR" sz="1000" dirty="0">
                <a:latin typeface="+mj-lt"/>
              </a:rPr>
              <a:t>Todos os eventos com iniciativa da Linx serão gratuitos!</a:t>
            </a:r>
          </a:p>
          <a:p>
            <a:endParaRPr lang="pt-BR" sz="1000" b="1" dirty="0" smtClean="0">
              <a:latin typeface="+mj-lt"/>
            </a:endParaRPr>
          </a:p>
          <a:p>
            <a:r>
              <a:rPr lang="pt-BR" sz="1000" b="1" dirty="0" smtClean="0">
                <a:latin typeface="+mj-lt"/>
              </a:rPr>
              <a:t>Posso </a:t>
            </a:r>
            <a:r>
              <a:rPr lang="pt-BR" sz="1000" b="1" dirty="0">
                <a:latin typeface="+mj-lt"/>
              </a:rPr>
              <a:t>Sugerir algum tema?</a:t>
            </a:r>
            <a:endParaRPr lang="pt-BR" sz="1000" dirty="0">
              <a:latin typeface="+mj-lt"/>
            </a:endParaRPr>
          </a:p>
          <a:p>
            <a:r>
              <a:rPr lang="pt-BR" sz="1000" dirty="0">
                <a:latin typeface="+mj-lt"/>
              </a:rPr>
              <a:t>Sim! Ao final de cada Evento Estaremos a disposição para sugestões de novos temas</a:t>
            </a:r>
            <a:r>
              <a:rPr lang="pt-BR" sz="1000" dirty="0" smtClean="0">
                <a:latin typeface="+mj-lt"/>
              </a:rPr>
              <a:t>.</a:t>
            </a:r>
            <a:endParaRPr lang="pt-BR" sz="1000" b="0" i="0" dirty="0">
              <a:effectLst/>
              <a:latin typeface="+mj-lt"/>
            </a:endParaRPr>
          </a:p>
        </p:txBody>
      </p:sp>
    </p:spTree>
    <p:extLst>
      <p:ext uri="{BB962C8B-B14F-4D97-AF65-F5344CB8AC3E}">
        <p14:creationId xmlns:p14="http://schemas.microsoft.com/office/powerpoint/2010/main" val="24289334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4484065" y="1693678"/>
            <a:ext cx="4776476" cy="3217571"/>
          </a:xfrm>
        </p:spPr>
        <p:txBody>
          <a:bodyPr/>
          <a:lstStyle/>
          <a:p>
            <a:r>
              <a:rPr lang="pt-BR" dirty="0" smtClean="0"/>
              <a:t>Atualização POS – Manual e Automático</a:t>
            </a:r>
            <a:br>
              <a:rPr lang="pt-BR" dirty="0" smtClean="0"/>
            </a:br>
            <a:endParaRPr lang="pt-BR" b="1" dirty="0"/>
          </a:p>
        </p:txBody>
      </p:sp>
    </p:spTree>
    <p:extLst>
      <p:ext uri="{BB962C8B-B14F-4D97-AF65-F5344CB8AC3E}">
        <p14:creationId xmlns:p14="http://schemas.microsoft.com/office/powerpoint/2010/main" val="933894768"/>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778228" y="55861"/>
            <a:ext cx="5319713" cy="785719"/>
          </a:xfrm>
        </p:spPr>
        <p:txBody>
          <a:bodyPr/>
          <a:lstStyle/>
          <a:p>
            <a:r>
              <a:rPr lang="pt-BR" sz="4000" dirty="0" smtClean="0">
                <a:latin typeface="Dosis Light" charset="0"/>
                <a:ea typeface="Dosis Light" charset="0"/>
                <a:cs typeface="Dosis Light" charset="0"/>
              </a:rPr>
              <a:t>Introdução</a:t>
            </a:r>
            <a:endParaRPr lang="pt-BR" sz="4000" dirty="0">
              <a:latin typeface="Dosis Light" charset="0"/>
              <a:ea typeface="Dosis Light" charset="0"/>
              <a:cs typeface="Dosis Light" charset="0"/>
            </a:endParaRPr>
          </a:p>
        </p:txBody>
      </p:sp>
      <p:cxnSp>
        <p:nvCxnSpPr>
          <p:cNvPr id="13" name="Conector reto 12"/>
          <p:cNvCxnSpPr/>
          <p:nvPr/>
        </p:nvCxnSpPr>
        <p:spPr>
          <a:xfrm>
            <a:off x="814228" y="1405172"/>
            <a:ext cx="6208256" cy="28121"/>
          </a:xfrm>
          <a:prstGeom prst="line">
            <a:avLst/>
          </a:prstGeom>
          <a:ln w="3175">
            <a:solidFill>
              <a:srgbClr val="FFC000"/>
            </a:solidFill>
            <a:prstDash val="solid"/>
          </a:ln>
        </p:spPr>
        <p:style>
          <a:lnRef idx="2">
            <a:schemeClr val="accent1"/>
          </a:lnRef>
          <a:fillRef idx="0">
            <a:schemeClr val="accent1"/>
          </a:fillRef>
          <a:effectRef idx="1">
            <a:schemeClr val="accent1"/>
          </a:effectRef>
          <a:fontRef idx="minor">
            <a:schemeClr val="tx1"/>
          </a:fontRef>
        </p:style>
      </p:cxnSp>
      <p:sp>
        <p:nvSpPr>
          <p:cNvPr id="14" name="Elipse 13"/>
          <p:cNvSpPr/>
          <p:nvPr/>
        </p:nvSpPr>
        <p:spPr>
          <a:xfrm>
            <a:off x="6986484" y="1397293"/>
            <a:ext cx="72000" cy="72000"/>
          </a:xfrm>
          <a:prstGeom prst="ellipse">
            <a:avLst/>
          </a:prstGeom>
          <a:solidFill>
            <a:srgbClr val="FFC000"/>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solidFill>
                <a:schemeClr val="bg2">
                  <a:lumMod val="75000"/>
                </a:schemeClr>
              </a:solidFill>
            </a:endParaRPr>
          </a:p>
        </p:txBody>
      </p:sp>
      <p:cxnSp>
        <p:nvCxnSpPr>
          <p:cNvPr id="16" name="Conector reto 15"/>
          <p:cNvCxnSpPr/>
          <p:nvPr/>
        </p:nvCxnSpPr>
        <p:spPr>
          <a:xfrm>
            <a:off x="747348" y="2021666"/>
            <a:ext cx="6208256" cy="28121"/>
          </a:xfrm>
          <a:prstGeom prst="line">
            <a:avLst/>
          </a:prstGeom>
          <a:ln w="3175">
            <a:solidFill>
              <a:srgbClr val="FFC000"/>
            </a:solidFill>
            <a:prstDash val="solid"/>
          </a:ln>
        </p:spPr>
        <p:style>
          <a:lnRef idx="2">
            <a:schemeClr val="accent1"/>
          </a:lnRef>
          <a:fillRef idx="0">
            <a:schemeClr val="accent1"/>
          </a:fillRef>
          <a:effectRef idx="1">
            <a:schemeClr val="accent1"/>
          </a:effectRef>
          <a:fontRef idx="minor">
            <a:schemeClr val="tx1"/>
          </a:fontRef>
        </p:style>
      </p:cxnSp>
      <p:sp>
        <p:nvSpPr>
          <p:cNvPr id="17" name="Elipse 16"/>
          <p:cNvSpPr/>
          <p:nvPr/>
        </p:nvSpPr>
        <p:spPr>
          <a:xfrm>
            <a:off x="6953044" y="1989266"/>
            <a:ext cx="72000" cy="72000"/>
          </a:xfrm>
          <a:prstGeom prst="ellipse">
            <a:avLst/>
          </a:prstGeom>
          <a:solidFill>
            <a:srgbClr val="FFC000"/>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solidFill>
                <a:schemeClr val="bg2">
                  <a:lumMod val="75000"/>
                </a:schemeClr>
              </a:solidFill>
            </a:endParaRPr>
          </a:p>
        </p:txBody>
      </p:sp>
      <p:cxnSp>
        <p:nvCxnSpPr>
          <p:cNvPr id="19" name="Conector reto 18"/>
          <p:cNvCxnSpPr/>
          <p:nvPr/>
        </p:nvCxnSpPr>
        <p:spPr>
          <a:xfrm>
            <a:off x="742228" y="2610039"/>
            <a:ext cx="6208256" cy="28121"/>
          </a:xfrm>
          <a:prstGeom prst="line">
            <a:avLst/>
          </a:prstGeom>
          <a:ln w="3175">
            <a:solidFill>
              <a:srgbClr val="FFC000"/>
            </a:solidFill>
            <a:prstDash val="solid"/>
          </a:ln>
        </p:spPr>
        <p:style>
          <a:lnRef idx="2">
            <a:schemeClr val="accent1"/>
          </a:lnRef>
          <a:fillRef idx="0">
            <a:schemeClr val="accent1"/>
          </a:fillRef>
          <a:effectRef idx="1">
            <a:schemeClr val="accent1"/>
          </a:effectRef>
          <a:fontRef idx="minor">
            <a:schemeClr val="tx1"/>
          </a:fontRef>
        </p:style>
      </p:cxnSp>
      <p:sp>
        <p:nvSpPr>
          <p:cNvPr id="20" name="Elipse 19"/>
          <p:cNvSpPr/>
          <p:nvPr/>
        </p:nvSpPr>
        <p:spPr>
          <a:xfrm>
            <a:off x="6914484" y="2600788"/>
            <a:ext cx="72000" cy="72000"/>
          </a:xfrm>
          <a:prstGeom prst="ellipse">
            <a:avLst/>
          </a:prstGeom>
          <a:solidFill>
            <a:srgbClr val="FFC000"/>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solidFill>
                <a:schemeClr val="bg2">
                  <a:lumMod val="75000"/>
                </a:schemeClr>
              </a:solidFill>
            </a:endParaRPr>
          </a:p>
        </p:txBody>
      </p:sp>
      <p:sp>
        <p:nvSpPr>
          <p:cNvPr id="3" name="CaixaDeTexto 2"/>
          <p:cNvSpPr txBox="1"/>
          <p:nvPr/>
        </p:nvSpPr>
        <p:spPr>
          <a:xfrm>
            <a:off x="1135339" y="961666"/>
            <a:ext cx="2719014" cy="369332"/>
          </a:xfrm>
          <a:prstGeom prst="rect">
            <a:avLst/>
          </a:prstGeom>
          <a:noFill/>
        </p:spPr>
        <p:txBody>
          <a:bodyPr wrap="none" rtlCol="0">
            <a:spAutoFit/>
          </a:bodyPr>
          <a:lstStyle/>
          <a:p>
            <a:r>
              <a:rPr lang="pt-BR" dirty="0" smtClean="0">
                <a:latin typeface="Dosis" panose="02010503020202060003" pitchFamily="2" charset="0"/>
              </a:rPr>
              <a:t>Objetivos dessa transmissão  </a:t>
            </a:r>
            <a:endParaRPr lang="pt-BR" dirty="0">
              <a:latin typeface="Dosis" panose="02010503020202060003" pitchFamily="2" charset="0"/>
            </a:endParaRPr>
          </a:p>
        </p:txBody>
      </p:sp>
      <p:sp>
        <p:nvSpPr>
          <p:cNvPr id="5" name="CaixaDeTexto 4"/>
          <p:cNvSpPr txBox="1"/>
          <p:nvPr/>
        </p:nvSpPr>
        <p:spPr>
          <a:xfrm>
            <a:off x="1145272" y="1543475"/>
            <a:ext cx="3389069" cy="369332"/>
          </a:xfrm>
          <a:prstGeom prst="rect">
            <a:avLst/>
          </a:prstGeom>
          <a:noFill/>
        </p:spPr>
        <p:txBody>
          <a:bodyPr wrap="none" rtlCol="0">
            <a:spAutoFit/>
          </a:bodyPr>
          <a:lstStyle/>
          <a:p>
            <a:r>
              <a:rPr lang="pt-BR" dirty="0" smtClean="0">
                <a:latin typeface="Dosis" panose="02010503020202060003" pitchFamily="2" charset="0"/>
              </a:rPr>
              <a:t>O que é POS PAF - ECF </a:t>
            </a:r>
            <a:r>
              <a:rPr lang="pt-BR" dirty="0">
                <a:latin typeface="Dosis" panose="02010503020202060003" pitchFamily="2" charset="0"/>
              </a:rPr>
              <a:t> </a:t>
            </a:r>
            <a:r>
              <a:rPr lang="pt-BR" dirty="0" smtClean="0">
                <a:latin typeface="Dosis" panose="02010503020202060003" pitchFamily="2" charset="0"/>
              </a:rPr>
              <a:t>, SAT ,  NFCE</a:t>
            </a:r>
            <a:endParaRPr lang="pt-BR" dirty="0">
              <a:latin typeface="Dosis" panose="02010503020202060003" pitchFamily="2" charset="0"/>
            </a:endParaRPr>
          </a:p>
        </p:txBody>
      </p:sp>
      <p:sp>
        <p:nvSpPr>
          <p:cNvPr id="6" name="CaixaDeTexto 5"/>
          <p:cNvSpPr txBox="1"/>
          <p:nvPr/>
        </p:nvSpPr>
        <p:spPr>
          <a:xfrm>
            <a:off x="1145272" y="2120534"/>
            <a:ext cx="4301180" cy="369332"/>
          </a:xfrm>
          <a:prstGeom prst="rect">
            <a:avLst/>
          </a:prstGeom>
          <a:noFill/>
        </p:spPr>
        <p:txBody>
          <a:bodyPr wrap="square" rtlCol="0">
            <a:spAutoFit/>
          </a:bodyPr>
          <a:lstStyle/>
          <a:p>
            <a:r>
              <a:rPr lang="pt-BR" dirty="0" smtClean="0">
                <a:latin typeface="Dosis" panose="02010503020202060003" pitchFamily="2" charset="0"/>
              </a:rPr>
              <a:t>Versões de POS e como saber a versão utilizada</a:t>
            </a:r>
            <a:endParaRPr lang="pt-BR" dirty="0">
              <a:latin typeface="Dosis" panose="02010503020202060003" pitchFamily="2" charset="0"/>
            </a:endParaRPr>
          </a:p>
        </p:txBody>
      </p:sp>
      <p:sp>
        <p:nvSpPr>
          <p:cNvPr id="15" name="CaixaDeTexto 14"/>
          <p:cNvSpPr txBox="1"/>
          <p:nvPr/>
        </p:nvSpPr>
        <p:spPr>
          <a:xfrm>
            <a:off x="1145272" y="2716356"/>
            <a:ext cx="6056089" cy="646331"/>
          </a:xfrm>
          <a:prstGeom prst="rect">
            <a:avLst/>
          </a:prstGeom>
          <a:noFill/>
        </p:spPr>
        <p:txBody>
          <a:bodyPr wrap="square" rtlCol="0">
            <a:spAutoFit/>
          </a:bodyPr>
          <a:lstStyle/>
          <a:p>
            <a:r>
              <a:rPr lang="pt-BR" dirty="0" smtClean="0">
                <a:latin typeface="Dosis" panose="02010503020202060003" pitchFamily="2" charset="0"/>
              </a:rPr>
              <a:t>O que é atualização do POS, porque </a:t>
            </a:r>
            <a:r>
              <a:rPr lang="pt-BR" dirty="0">
                <a:latin typeface="Dosis" panose="02010503020202060003" pitchFamily="2" charset="0"/>
              </a:rPr>
              <a:t>e quando atualizar</a:t>
            </a:r>
          </a:p>
          <a:p>
            <a:endParaRPr lang="pt-BR" dirty="0">
              <a:latin typeface="Dosis" panose="02010503020202060003" pitchFamily="2" charset="0"/>
            </a:endParaRPr>
          </a:p>
        </p:txBody>
      </p:sp>
      <p:sp>
        <p:nvSpPr>
          <p:cNvPr id="21" name="CaixaDeTexto 20"/>
          <p:cNvSpPr txBox="1"/>
          <p:nvPr/>
        </p:nvSpPr>
        <p:spPr>
          <a:xfrm>
            <a:off x="1135339" y="3233350"/>
            <a:ext cx="3547706" cy="369332"/>
          </a:xfrm>
          <a:prstGeom prst="rect">
            <a:avLst/>
          </a:prstGeom>
          <a:noFill/>
        </p:spPr>
        <p:txBody>
          <a:bodyPr wrap="square" rtlCol="0">
            <a:spAutoFit/>
          </a:bodyPr>
          <a:lstStyle/>
          <a:p>
            <a:r>
              <a:rPr lang="pt-BR" dirty="0" smtClean="0">
                <a:latin typeface="Dosis" panose="02010503020202060003" pitchFamily="2" charset="0"/>
              </a:rPr>
              <a:t>Benefícios e Riscos</a:t>
            </a:r>
            <a:endParaRPr lang="pt-BR" dirty="0">
              <a:latin typeface="Dosis" panose="02010503020202060003" pitchFamily="2" charset="0"/>
            </a:endParaRPr>
          </a:p>
        </p:txBody>
      </p:sp>
      <p:cxnSp>
        <p:nvCxnSpPr>
          <p:cNvPr id="22" name="Conector reto 21"/>
          <p:cNvCxnSpPr/>
          <p:nvPr/>
        </p:nvCxnSpPr>
        <p:spPr>
          <a:xfrm>
            <a:off x="742228" y="3169912"/>
            <a:ext cx="6208256" cy="28121"/>
          </a:xfrm>
          <a:prstGeom prst="line">
            <a:avLst/>
          </a:prstGeom>
          <a:ln w="3175">
            <a:solidFill>
              <a:srgbClr val="FFC000"/>
            </a:solidFill>
            <a:prstDash val="solid"/>
          </a:ln>
        </p:spPr>
        <p:style>
          <a:lnRef idx="2">
            <a:schemeClr val="accent1"/>
          </a:lnRef>
          <a:fillRef idx="0">
            <a:schemeClr val="accent1"/>
          </a:fillRef>
          <a:effectRef idx="1">
            <a:schemeClr val="accent1"/>
          </a:effectRef>
          <a:fontRef idx="minor">
            <a:schemeClr val="tx1"/>
          </a:fontRef>
        </p:style>
      </p:cxnSp>
      <p:cxnSp>
        <p:nvCxnSpPr>
          <p:cNvPr id="23" name="Conector reto 22"/>
          <p:cNvCxnSpPr/>
          <p:nvPr/>
        </p:nvCxnSpPr>
        <p:spPr>
          <a:xfrm>
            <a:off x="814228" y="3690103"/>
            <a:ext cx="6208256" cy="28121"/>
          </a:xfrm>
          <a:prstGeom prst="line">
            <a:avLst/>
          </a:prstGeom>
          <a:ln w="3175">
            <a:solidFill>
              <a:srgbClr val="FFC000"/>
            </a:solidFill>
            <a:prstDash val="solid"/>
          </a:ln>
        </p:spPr>
        <p:style>
          <a:lnRef idx="2">
            <a:schemeClr val="accent1"/>
          </a:lnRef>
          <a:fillRef idx="0">
            <a:schemeClr val="accent1"/>
          </a:fillRef>
          <a:effectRef idx="1">
            <a:schemeClr val="accent1"/>
          </a:effectRef>
          <a:fontRef idx="minor">
            <a:schemeClr val="tx1"/>
          </a:fontRef>
        </p:style>
      </p:cxnSp>
      <p:cxnSp>
        <p:nvCxnSpPr>
          <p:cNvPr id="24" name="Conector reto 23"/>
          <p:cNvCxnSpPr/>
          <p:nvPr/>
        </p:nvCxnSpPr>
        <p:spPr>
          <a:xfrm>
            <a:off x="778228" y="4214411"/>
            <a:ext cx="6208256" cy="28121"/>
          </a:xfrm>
          <a:prstGeom prst="line">
            <a:avLst/>
          </a:prstGeom>
          <a:ln w="3175">
            <a:solidFill>
              <a:srgbClr val="FFC000"/>
            </a:solidFill>
            <a:prstDash val="solid"/>
          </a:ln>
        </p:spPr>
        <p:style>
          <a:lnRef idx="2">
            <a:schemeClr val="accent1"/>
          </a:lnRef>
          <a:fillRef idx="0">
            <a:schemeClr val="accent1"/>
          </a:fillRef>
          <a:effectRef idx="1">
            <a:schemeClr val="accent1"/>
          </a:effectRef>
          <a:fontRef idx="minor">
            <a:schemeClr val="tx1"/>
          </a:fontRef>
        </p:style>
      </p:cxnSp>
      <p:sp>
        <p:nvSpPr>
          <p:cNvPr id="25" name="CaixaDeTexto 24"/>
          <p:cNvSpPr txBox="1"/>
          <p:nvPr/>
        </p:nvSpPr>
        <p:spPr>
          <a:xfrm>
            <a:off x="1135339" y="3736696"/>
            <a:ext cx="4301180" cy="369332"/>
          </a:xfrm>
          <a:prstGeom prst="rect">
            <a:avLst/>
          </a:prstGeom>
          <a:noFill/>
        </p:spPr>
        <p:txBody>
          <a:bodyPr wrap="square" rtlCol="0">
            <a:spAutoFit/>
          </a:bodyPr>
          <a:lstStyle/>
          <a:p>
            <a:r>
              <a:rPr lang="pt-BR" dirty="0" smtClean="0">
                <a:latin typeface="Dosis" panose="02010503020202060003" pitchFamily="2" charset="0"/>
              </a:rPr>
              <a:t>Onde encontro o atualizador mais recente</a:t>
            </a:r>
            <a:endParaRPr lang="pt-BR" dirty="0">
              <a:latin typeface="Dosis" panose="02010503020202060003" pitchFamily="2" charset="0"/>
            </a:endParaRPr>
          </a:p>
        </p:txBody>
      </p:sp>
      <p:sp>
        <p:nvSpPr>
          <p:cNvPr id="26" name="CaixaDeTexto 25"/>
          <p:cNvSpPr txBox="1"/>
          <p:nvPr/>
        </p:nvSpPr>
        <p:spPr>
          <a:xfrm>
            <a:off x="1145272" y="4305459"/>
            <a:ext cx="4301180" cy="369332"/>
          </a:xfrm>
          <a:prstGeom prst="rect">
            <a:avLst/>
          </a:prstGeom>
          <a:noFill/>
        </p:spPr>
        <p:txBody>
          <a:bodyPr wrap="square" rtlCol="0">
            <a:spAutoFit/>
          </a:bodyPr>
          <a:lstStyle/>
          <a:p>
            <a:r>
              <a:rPr lang="pt-BR" dirty="0" smtClean="0">
                <a:latin typeface="Dosis" panose="02010503020202060003" pitchFamily="2" charset="0"/>
              </a:rPr>
              <a:t>Atualização automática</a:t>
            </a:r>
            <a:endParaRPr lang="pt-BR" dirty="0">
              <a:latin typeface="Dosis" panose="02010503020202060003" pitchFamily="2" charset="0"/>
            </a:endParaRPr>
          </a:p>
        </p:txBody>
      </p:sp>
      <p:sp>
        <p:nvSpPr>
          <p:cNvPr id="27" name="Elipse 26"/>
          <p:cNvSpPr/>
          <p:nvPr/>
        </p:nvSpPr>
        <p:spPr>
          <a:xfrm>
            <a:off x="6937690" y="3177518"/>
            <a:ext cx="72000" cy="72000"/>
          </a:xfrm>
          <a:prstGeom prst="ellipse">
            <a:avLst/>
          </a:prstGeom>
          <a:solidFill>
            <a:srgbClr val="FFC000"/>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solidFill>
                <a:schemeClr val="bg2">
                  <a:lumMod val="75000"/>
                </a:schemeClr>
              </a:solidFill>
            </a:endParaRPr>
          </a:p>
        </p:txBody>
      </p:sp>
      <p:sp>
        <p:nvSpPr>
          <p:cNvPr id="28" name="Elipse 27"/>
          <p:cNvSpPr/>
          <p:nvPr/>
        </p:nvSpPr>
        <p:spPr>
          <a:xfrm>
            <a:off x="6937690" y="3654103"/>
            <a:ext cx="72000" cy="72000"/>
          </a:xfrm>
          <a:prstGeom prst="ellipse">
            <a:avLst/>
          </a:prstGeom>
          <a:solidFill>
            <a:srgbClr val="FFC000"/>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solidFill>
                <a:schemeClr val="bg2">
                  <a:lumMod val="75000"/>
                </a:schemeClr>
              </a:solidFill>
            </a:endParaRPr>
          </a:p>
        </p:txBody>
      </p:sp>
      <p:sp>
        <p:nvSpPr>
          <p:cNvPr id="29" name="Elipse 28"/>
          <p:cNvSpPr/>
          <p:nvPr/>
        </p:nvSpPr>
        <p:spPr>
          <a:xfrm>
            <a:off x="6973690" y="4224128"/>
            <a:ext cx="72000" cy="72000"/>
          </a:xfrm>
          <a:prstGeom prst="ellipse">
            <a:avLst/>
          </a:prstGeom>
          <a:solidFill>
            <a:srgbClr val="FFC000"/>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solidFill>
                <a:schemeClr val="bg2">
                  <a:lumMod val="75000"/>
                </a:schemeClr>
              </a:solidFill>
            </a:endParaRPr>
          </a:p>
        </p:txBody>
      </p:sp>
    </p:spTree>
    <p:extLst>
      <p:ext uri="{BB962C8B-B14F-4D97-AF65-F5344CB8AC3E}">
        <p14:creationId xmlns:p14="http://schemas.microsoft.com/office/powerpoint/2010/main" val="2001335019"/>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6" y="548680"/>
            <a:ext cx="4775369" cy="792088"/>
          </a:xfrm>
        </p:spPr>
        <p:txBody>
          <a:bodyPr/>
          <a:lstStyle/>
          <a:p>
            <a:r>
              <a:rPr lang="pt-BR" sz="4000" dirty="0" smtClean="0">
                <a:latin typeface="Dosis Light" charset="0"/>
              </a:rPr>
              <a:t>Objetivos </a:t>
            </a:r>
            <a:r>
              <a:rPr lang="pt-BR" sz="4000" dirty="0" smtClean="0">
                <a:latin typeface="Dosis Light" charset="0"/>
              </a:rPr>
              <a:t>desse </a:t>
            </a:r>
            <a:r>
              <a:rPr lang="pt-BR" sz="4000" dirty="0" err="1" smtClean="0">
                <a:latin typeface="Dosis Light" charset="0"/>
              </a:rPr>
              <a:t>Webinar</a:t>
            </a:r>
            <a:endParaRPr lang="pt-BR" sz="4000" dirty="0"/>
          </a:p>
        </p:txBody>
      </p:sp>
      <p:pic>
        <p:nvPicPr>
          <p:cNvPr id="3" name="Imagem 2"/>
          <p:cNvPicPr>
            <a:picLocks noChangeAspect="1"/>
          </p:cNvPicPr>
          <p:nvPr/>
        </p:nvPicPr>
        <p:blipFill>
          <a:blip r:embed="rId2"/>
          <a:stretch>
            <a:fillRect/>
          </a:stretch>
        </p:blipFill>
        <p:spPr>
          <a:xfrm>
            <a:off x="3453044" y="2569610"/>
            <a:ext cx="3005857" cy="2222894"/>
          </a:xfrm>
          <a:prstGeom prst="rect">
            <a:avLst/>
          </a:prstGeom>
        </p:spPr>
      </p:pic>
      <p:sp>
        <p:nvSpPr>
          <p:cNvPr id="4" name="CaixaDeTexto 3"/>
          <p:cNvSpPr txBox="1"/>
          <p:nvPr/>
        </p:nvSpPr>
        <p:spPr>
          <a:xfrm>
            <a:off x="484048" y="1851562"/>
            <a:ext cx="6789038" cy="646331"/>
          </a:xfrm>
          <a:prstGeom prst="rect">
            <a:avLst/>
          </a:prstGeom>
          <a:noFill/>
        </p:spPr>
        <p:txBody>
          <a:bodyPr wrap="none" rtlCol="0">
            <a:spAutoFit/>
          </a:bodyPr>
          <a:lstStyle/>
          <a:p>
            <a:r>
              <a:rPr lang="pt-BR" dirty="0" smtClean="0">
                <a:latin typeface="Dosis" panose="02010503020202060003" pitchFamily="2" charset="0"/>
              </a:rPr>
              <a:t>Esclarecer dúvidas referente a atualização do POS e  enfatizar a importância</a:t>
            </a:r>
          </a:p>
          <a:p>
            <a:r>
              <a:rPr lang="pt-BR" dirty="0" smtClean="0">
                <a:latin typeface="Dosis" panose="02010503020202060003" pitchFamily="2" charset="0"/>
              </a:rPr>
              <a:t> de manter o POS atualizado.</a:t>
            </a:r>
            <a:endParaRPr lang="pt-BR" dirty="0">
              <a:latin typeface="Dosis" panose="02010503020202060003" pitchFamily="2" charset="0"/>
            </a:endParaRPr>
          </a:p>
        </p:txBody>
      </p:sp>
    </p:spTree>
    <p:extLst>
      <p:ext uri="{BB962C8B-B14F-4D97-AF65-F5344CB8AC3E}">
        <p14:creationId xmlns:p14="http://schemas.microsoft.com/office/powerpoint/2010/main" val="2590134910"/>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6" y="548680"/>
            <a:ext cx="6908305" cy="792088"/>
          </a:xfrm>
        </p:spPr>
        <p:txBody>
          <a:bodyPr/>
          <a:lstStyle/>
          <a:p>
            <a:r>
              <a:rPr lang="pt-BR" sz="4000" dirty="0" smtClean="0">
                <a:latin typeface="Dosis Light" charset="0"/>
              </a:rPr>
              <a:t>O que é POS PAF-ECF?</a:t>
            </a:r>
            <a:endParaRPr lang="pt-BR" sz="4000" dirty="0"/>
          </a:p>
        </p:txBody>
      </p:sp>
      <p:sp>
        <p:nvSpPr>
          <p:cNvPr id="4" name="CaixaDeTexto 3"/>
          <p:cNvSpPr txBox="1"/>
          <p:nvPr/>
        </p:nvSpPr>
        <p:spPr>
          <a:xfrm>
            <a:off x="1264567" y="1736498"/>
            <a:ext cx="184731" cy="369332"/>
          </a:xfrm>
          <a:prstGeom prst="rect">
            <a:avLst/>
          </a:prstGeom>
          <a:noFill/>
        </p:spPr>
        <p:txBody>
          <a:bodyPr wrap="none" rtlCol="0">
            <a:spAutoFit/>
          </a:bodyPr>
          <a:lstStyle/>
          <a:p>
            <a:endParaRPr lang="pt-BR" dirty="0"/>
          </a:p>
        </p:txBody>
      </p:sp>
      <p:sp>
        <p:nvSpPr>
          <p:cNvPr id="5" name="CaixaDeTexto 4"/>
          <p:cNvSpPr txBox="1"/>
          <p:nvPr/>
        </p:nvSpPr>
        <p:spPr>
          <a:xfrm>
            <a:off x="574284" y="1476007"/>
            <a:ext cx="4858328" cy="2862322"/>
          </a:xfrm>
          <a:prstGeom prst="rect">
            <a:avLst/>
          </a:prstGeom>
          <a:noFill/>
        </p:spPr>
        <p:txBody>
          <a:bodyPr wrap="square" rtlCol="0">
            <a:spAutoFit/>
          </a:bodyPr>
          <a:lstStyle/>
          <a:p>
            <a:r>
              <a:rPr lang="pt-BR" dirty="0">
                <a:latin typeface="Dosis" panose="02010503020202060003" pitchFamily="2" charset="0"/>
              </a:rPr>
              <a:t>O Emissor de Cupom Fiscal (ECF) é uma impressora dedicada a emitir cupons fiscais e deve, obrigatoriamente, estar integrada a um Programa Aplicativo Fiscal (</a:t>
            </a:r>
            <a:r>
              <a:rPr lang="pt-BR" dirty="0" smtClean="0">
                <a:latin typeface="Dosis" panose="02010503020202060003" pitchFamily="2" charset="0"/>
              </a:rPr>
              <a:t>PAF-ECF), o  </a:t>
            </a:r>
            <a:r>
              <a:rPr lang="pt-BR" dirty="0">
                <a:latin typeface="Dosis" panose="02010503020202060003" pitchFamily="2" charset="0"/>
              </a:rPr>
              <a:t>sistema </a:t>
            </a:r>
            <a:r>
              <a:rPr lang="pt-BR" dirty="0" smtClean="0">
                <a:latin typeface="Dosis" panose="02010503020202060003" pitchFamily="2" charset="0"/>
              </a:rPr>
              <a:t> </a:t>
            </a:r>
            <a:r>
              <a:rPr lang="pt-BR" dirty="0">
                <a:latin typeface="Dosis" panose="02010503020202060003" pitchFamily="2" charset="0"/>
              </a:rPr>
              <a:t>permite o gerenciamento de operações de vendas e pré-vendas atendendo o comércio varejista</a:t>
            </a:r>
            <a:r>
              <a:rPr lang="pt-BR" dirty="0" smtClean="0">
                <a:latin typeface="Dosis" panose="02010503020202060003" pitchFamily="2" charset="0"/>
              </a:rPr>
              <a:t>.</a:t>
            </a:r>
          </a:p>
          <a:p>
            <a:r>
              <a:rPr lang="pt-BR" dirty="0">
                <a:latin typeface="Dosis" panose="02010503020202060003" pitchFamily="2" charset="0"/>
              </a:rPr>
              <a:t>Exige que a manutenção seja feita por empresas credenciadas pelo fisco. </a:t>
            </a:r>
            <a:r>
              <a:rPr lang="pt-BR" b="1" dirty="0">
                <a:latin typeface="Dosis" panose="02010503020202060003" pitchFamily="2" charset="0"/>
              </a:rPr>
              <a:t>Não necessita estar interligada a internet, já que os dados estão armazenados em sua </a:t>
            </a:r>
            <a:r>
              <a:rPr lang="pt-BR" b="1" dirty="0" smtClean="0">
                <a:latin typeface="Dosis" panose="02010503020202060003" pitchFamily="2" charset="0"/>
              </a:rPr>
              <a:t>memória.</a:t>
            </a:r>
            <a:endParaRPr lang="pt-BR" dirty="0">
              <a:latin typeface="Dosis" panose="02010503020202060003" pitchFamily="2" charset="0"/>
            </a:endParaRPr>
          </a:p>
        </p:txBody>
      </p:sp>
      <p:pic>
        <p:nvPicPr>
          <p:cNvPr id="3" name="Imagem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2612" y="1340768"/>
            <a:ext cx="3002148" cy="2971618"/>
          </a:xfrm>
          <a:prstGeom prst="rect">
            <a:avLst/>
          </a:prstGeom>
        </p:spPr>
      </p:pic>
    </p:spTree>
    <p:extLst>
      <p:ext uri="{BB962C8B-B14F-4D97-AF65-F5344CB8AC3E}">
        <p14:creationId xmlns:p14="http://schemas.microsoft.com/office/powerpoint/2010/main" val="2616889781"/>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6" y="548680"/>
            <a:ext cx="5117447" cy="792088"/>
          </a:xfrm>
        </p:spPr>
        <p:txBody>
          <a:bodyPr/>
          <a:lstStyle/>
          <a:p>
            <a:r>
              <a:rPr lang="pt-BR" sz="4000" dirty="0">
                <a:latin typeface="Dosis Light" charset="0"/>
              </a:rPr>
              <a:t>O que é SAT ? </a:t>
            </a:r>
          </a:p>
        </p:txBody>
      </p:sp>
      <p:sp>
        <p:nvSpPr>
          <p:cNvPr id="4" name="AutoShape 2" descr="Resultado de imagem para tef cartã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0700" y="160338"/>
            <a:ext cx="3433482" cy="3433482"/>
          </a:xfrm>
          <a:prstGeom prst="rect">
            <a:avLst/>
          </a:prstGeom>
        </p:spPr>
      </p:pic>
      <p:sp>
        <p:nvSpPr>
          <p:cNvPr id="6" name="CaixaDeTexto 5"/>
          <p:cNvSpPr txBox="1"/>
          <p:nvPr/>
        </p:nvSpPr>
        <p:spPr>
          <a:xfrm>
            <a:off x="460374" y="1676531"/>
            <a:ext cx="5350325" cy="2308324"/>
          </a:xfrm>
          <a:prstGeom prst="rect">
            <a:avLst/>
          </a:prstGeom>
          <a:noFill/>
        </p:spPr>
        <p:txBody>
          <a:bodyPr wrap="square" rtlCol="0">
            <a:spAutoFit/>
          </a:bodyPr>
          <a:lstStyle/>
          <a:p>
            <a:r>
              <a:rPr lang="pt-BR" dirty="0">
                <a:latin typeface="Dosis" panose="02010503020202060003" pitchFamily="2" charset="0"/>
              </a:rPr>
              <a:t>O Sistema Autenticador e Transmissor (SAT) </a:t>
            </a:r>
            <a:r>
              <a:rPr lang="pt-BR" b="1" dirty="0">
                <a:latin typeface="Dosis" panose="02010503020202060003" pitchFamily="2" charset="0"/>
              </a:rPr>
              <a:t>é um equipamento homologado pelo fisco que transmite as informações de venda da empresa para a Secretaria da Fazenda</a:t>
            </a:r>
            <a:r>
              <a:rPr lang="pt-BR" b="1" dirty="0" smtClean="0">
                <a:latin typeface="Dosis" panose="02010503020202060003" pitchFamily="2" charset="0"/>
              </a:rPr>
              <a:t>.</a:t>
            </a:r>
            <a:r>
              <a:rPr lang="pt-BR" dirty="0" smtClean="0">
                <a:latin typeface="Dosis" panose="02010503020202060003" pitchFamily="2" charset="0"/>
              </a:rPr>
              <a:t> </a:t>
            </a:r>
            <a:r>
              <a:rPr lang="pt-BR" dirty="0">
                <a:latin typeface="Dosis" panose="02010503020202060003" pitchFamily="2" charset="0"/>
              </a:rPr>
              <a:t>Não há necessidade da instalação de um equipamento por caixa, já que ele pode ser compartilhado por vários caixas em uma mesma loja. A transmissão é feita </a:t>
            </a:r>
            <a:r>
              <a:rPr lang="pt-BR" dirty="0" smtClean="0">
                <a:latin typeface="Dosis" panose="02010503020202060003" pitchFamily="2" charset="0"/>
              </a:rPr>
              <a:t> automaticamente </a:t>
            </a:r>
            <a:r>
              <a:rPr lang="pt-BR" dirty="0">
                <a:latin typeface="Dosis" panose="02010503020202060003" pitchFamily="2" charset="0"/>
              </a:rPr>
              <a:t>pelo equipamento</a:t>
            </a:r>
            <a:r>
              <a:rPr lang="pt-BR" dirty="0" smtClean="0">
                <a:latin typeface="Dosis" panose="02010503020202060003" pitchFamily="2" charset="0"/>
              </a:rPr>
              <a:t>. É utilizado pelo Estado de São Paulo.</a:t>
            </a:r>
            <a:endParaRPr lang="pt-BR" dirty="0">
              <a:latin typeface="Dosis" panose="02010503020202060003" pitchFamily="2" charset="0"/>
            </a:endParaRPr>
          </a:p>
        </p:txBody>
      </p:sp>
      <p:pic>
        <p:nvPicPr>
          <p:cNvPr id="8" name="Imagem 7"/>
          <p:cNvPicPr>
            <a:picLocks noChangeAspect="1"/>
          </p:cNvPicPr>
          <p:nvPr/>
        </p:nvPicPr>
        <p:blipFill>
          <a:blip r:embed="rId3"/>
          <a:stretch>
            <a:fillRect/>
          </a:stretch>
        </p:blipFill>
        <p:spPr>
          <a:xfrm>
            <a:off x="6142394" y="2831820"/>
            <a:ext cx="1781175" cy="1524000"/>
          </a:xfrm>
          <a:prstGeom prst="rect">
            <a:avLst/>
          </a:prstGeom>
        </p:spPr>
      </p:pic>
    </p:spTree>
    <p:extLst>
      <p:ext uri="{BB962C8B-B14F-4D97-AF65-F5344CB8AC3E}">
        <p14:creationId xmlns:p14="http://schemas.microsoft.com/office/powerpoint/2010/main" val="3796405266"/>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6" y="548680"/>
            <a:ext cx="3239567" cy="792088"/>
          </a:xfrm>
        </p:spPr>
        <p:txBody>
          <a:bodyPr/>
          <a:lstStyle/>
          <a:p>
            <a:r>
              <a:rPr lang="pt-BR" sz="4000" dirty="0" smtClean="0">
                <a:latin typeface="Dosis Light" panose="02010303020202060003" pitchFamily="2" charset="0"/>
              </a:rPr>
              <a:t>O que é NFCE ? </a:t>
            </a:r>
            <a:endParaRPr lang="pt-BR" sz="4000" dirty="0">
              <a:latin typeface="Dosis Light" panose="02010303020202060003" pitchFamily="2" charset="0"/>
            </a:endParaRPr>
          </a:p>
        </p:txBody>
      </p:sp>
      <p:sp>
        <p:nvSpPr>
          <p:cNvPr id="5" name="CaixaDeTexto 4"/>
          <p:cNvSpPr txBox="1"/>
          <p:nvPr/>
        </p:nvSpPr>
        <p:spPr>
          <a:xfrm>
            <a:off x="480786" y="1532965"/>
            <a:ext cx="4611167" cy="3139321"/>
          </a:xfrm>
          <a:prstGeom prst="rect">
            <a:avLst/>
          </a:prstGeom>
          <a:noFill/>
        </p:spPr>
        <p:txBody>
          <a:bodyPr wrap="square" rtlCol="0">
            <a:spAutoFit/>
          </a:bodyPr>
          <a:lstStyle/>
          <a:p>
            <a:r>
              <a:rPr lang="pt-BR" dirty="0">
                <a:latin typeface="Dosis" panose="02010503020202060003" pitchFamily="2" charset="0"/>
              </a:rPr>
              <a:t>Nota Fiscal do Consumidor Eletrônica. Similar à NF-e (Nota Fiscal Eletrônica), </a:t>
            </a:r>
            <a:r>
              <a:rPr lang="pt-BR" dirty="0" smtClean="0">
                <a:latin typeface="Dosis" panose="02010503020202060003" pitchFamily="2" charset="0"/>
              </a:rPr>
              <a:t>a </a:t>
            </a:r>
            <a:r>
              <a:rPr lang="pt-BR" dirty="0">
                <a:latin typeface="Dosis" panose="02010503020202060003" pitchFamily="2" charset="0"/>
              </a:rPr>
              <a:t>NFC-e é um documento fiscal eletrônico para vendas ao consumidor final</a:t>
            </a:r>
            <a:r>
              <a:rPr lang="pt-BR" dirty="0" smtClean="0">
                <a:latin typeface="Dosis" panose="02010503020202060003" pitchFamily="2" charset="0"/>
              </a:rPr>
              <a:t>,  </a:t>
            </a:r>
            <a:r>
              <a:rPr lang="pt-BR" dirty="0">
                <a:latin typeface="Dosis" panose="02010503020202060003" pitchFamily="2" charset="0"/>
              </a:rPr>
              <a:t>transmitido pelo estabelecimento comercial para a Secretaria da Fazenda pela </a:t>
            </a:r>
            <a:r>
              <a:rPr lang="pt-BR" dirty="0" smtClean="0">
                <a:latin typeface="Dosis" panose="02010503020202060003" pitchFamily="2" charset="0"/>
              </a:rPr>
              <a:t>internet </a:t>
            </a:r>
            <a:r>
              <a:rPr lang="pt-BR" dirty="0">
                <a:latin typeface="Dosis" panose="02010503020202060003" pitchFamily="2" charset="0"/>
              </a:rPr>
              <a:t>no ato da compra. </a:t>
            </a:r>
            <a:r>
              <a:rPr lang="pt-BR" b="1" dirty="0">
                <a:latin typeface="Dosis" panose="02010503020202060003" pitchFamily="2" charset="0"/>
              </a:rPr>
              <a:t>Exige uma conexão ativa da internet, sendo que há </a:t>
            </a:r>
            <a:r>
              <a:rPr lang="pt-BR" b="1" dirty="0" smtClean="0">
                <a:latin typeface="Dosis" panose="02010503020202060003" pitchFamily="2" charset="0"/>
              </a:rPr>
              <a:t>regras </a:t>
            </a:r>
            <a:r>
              <a:rPr lang="pt-BR" b="1" dirty="0">
                <a:latin typeface="Dosis" panose="02010503020202060003" pitchFamily="2" charset="0"/>
              </a:rPr>
              <a:t>de contingência, no caso de falta de conexão</a:t>
            </a:r>
            <a:r>
              <a:rPr lang="pt-BR" dirty="0">
                <a:latin typeface="Dosis" panose="02010503020202060003" pitchFamily="2" charset="0"/>
              </a:rPr>
              <a:t>. Não há necessidade da instalação de </a:t>
            </a:r>
            <a:r>
              <a:rPr lang="pt-BR" dirty="0" smtClean="0">
                <a:latin typeface="Dosis" panose="02010503020202060003" pitchFamily="2" charset="0"/>
              </a:rPr>
              <a:t>nenhum </a:t>
            </a:r>
            <a:r>
              <a:rPr lang="pt-BR" dirty="0">
                <a:latin typeface="Dosis" panose="02010503020202060003" pitchFamily="2" charset="0"/>
              </a:rPr>
              <a:t>equipamento específico como é o caso do SAT e do </a:t>
            </a:r>
            <a:r>
              <a:rPr lang="pt-BR" dirty="0" smtClean="0">
                <a:latin typeface="Dosis" panose="02010503020202060003" pitchFamily="2" charset="0"/>
              </a:rPr>
              <a:t>ECF.</a:t>
            </a:r>
          </a:p>
        </p:txBody>
      </p:sp>
      <p:pic>
        <p:nvPicPr>
          <p:cNvPr id="6" name="Imagem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78249" y="1733107"/>
            <a:ext cx="3550811" cy="2367207"/>
          </a:xfrm>
          <a:prstGeom prst="rect">
            <a:avLst/>
          </a:prstGeom>
        </p:spPr>
      </p:pic>
    </p:spTree>
    <p:extLst>
      <p:ext uri="{BB962C8B-B14F-4D97-AF65-F5344CB8AC3E}">
        <p14:creationId xmlns:p14="http://schemas.microsoft.com/office/powerpoint/2010/main" val="17978655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6" y="195626"/>
            <a:ext cx="8439096" cy="792088"/>
          </a:xfrm>
        </p:spPr>
        <p:txBody>
          <a:bodyPr/>
          <a:lstStyle/>
          <a:p>
            <a:r>
              <a:rPr lang="pt-BR" sz="3000" dirty="0" smtClean="0">
                <a:latin typeface="Dosis Light" panose="02010303020202060003" pitchFamily="2" charset="0"/>
              </a:rPr>
              <a:t>Versões de POS e como saber a </a:t>
            </a:r>
            <a:r>
              <a:rPr lang="pt-BR" sz="3000" dirty="0">
                <a:latin typeface="Dosis Light" panose="02010303020202060003" pitchFamily="2" charset="0"/>
              </a:rPr>
              <a:t>v</a:t>
            </a:r>
            <a:r>
              <a:rPr lang="pt-BR" sz="3000" dirty="0" smtClean="0">
                <a:latin typeface="Dosis Light" panose="02010303020202060003" pitchFamily="2" charset="0"/>
              </a:rPr>
              <a:t>ersão utilizada</a:t>
            </a:r>
            <a:endParaRPr lang="pt-BR" sz="3000" dirty="0">
              <a:latin typeface="Dosis Light" panose="02010303020202060003" pitchFamily="2" charset="0"/>
            </a:endParaRPr>
          </a:p>
        </p:txBody>
      </p:sp>
      <p:sp>
        <p:nvSpPr>
          <p:cNvPr id="7" name="CaixaDeTexto 6"/>
          <p:cNvSpPr txBox="1"/>
          <p:nvPr/>
        </p:nvSpPr>
        <p:spPr>
          <a:xfrm>
            <a:off x="660078" y="997344"/>
            <a:ext cx="6051657" cy="369332"/>
          </a:xfrm>
          <a:prstGeom prst="rect">
            <a:avLst/>
          </a:prstGeom>
          <a:noFill/>
        </p:spPr>
        <p:txBody>
          <a:bodyPr wrap="none" rtlCol="0">
            <a:spAutoFit/>
          </a:bodyPr>
          <a:lstStyle/>
          <a:p>
            <a:r>
              <a:rPr lang="pt-BR" dirty="0" smtClean="0">
                <a:latin typeface="Dosis" panose="02010503020202060003" pitchFamily="2" charset="0"/>
              </a:rPr>
              <a:t>Versão 3.0 que está obsoleta, necessário atualizar para a versão 4.0.</a:t>
            </a:r>
            <a:endParaRPr lang="pt-BR" dirty="0">
              <a:latin typeface="Dosis" panose="02010503020202060003" pitchFamily="2" charset="0"/>
            </a:endParaRPr>
          </a:p>
        </p:txBody>
      </p:sp>
      <p:sp>
        <p:nvSpPr>
          <p:cNvPr id="8" name="CaixaDeTexto 7"/>
          <p:cNvSpPr txBox="1"/>
          <p:nvPr/>
        </p:nvSpPr>
        <p:spPr>
          <a:xfrm>
            <a:off x="660080" y="1540685"/>
            <a:ext cx="3090911" cy="369332"/>
          </a:xfrm>
          <a:prstGeom prst="rect">
            <a:avLst/>
          </a:prstGeom>
          <a:noFill/>
        </p:spPr>
        <p:txBody>
          <a:bodyPr wrap="none" rtlCol="0">
            <a:spAutoFit/>
          </a:bodyPr>
          <a:lstStyle/>
          <a:p>
            <a:r>
              <a:rPr lang="pt-BR" dirty="0" smtClean="0">
                <a:latin typeface="Dosis" panose="02010503020202060003" pitchFamily="2" charset="0"/>
              </a:rPr>
              <a:t>Versão 4.0 utilizada no momento.</a:t>
            </a:r>
            <a:endParaRPr lang="pt-BR" dirty="0">
              <a:latin typeface="Dosis" panose="02010503020202060003" pitchFamily="2" charset="0"/>
            </a:endParaRPr>
          </a:p>
        </p:txBody>
      </p:sp>
      <p:sp>
        <p:nvSpPr>
          <p:cNvPr id="10" name="CaixaDeTexto 9"/>
          <p:cNvSpPr txBox="1"/>
          <p:nvPr/>
        </p:nvSpPr>
        <p:spPr>
          <a:xfrm>
            <a:off x="588362" y="2093656"/>
            <a:ext cx="7632274" cy="1200329"/>
          </a:xfrm>
          <a:prstGeom prst="rect">
            <a:avLst/>
          </a:prstGeom>
          <a:noFill/>
        </p:spPr>
        <p:txBody>
          <a:bodyPr wrap="square" rtlCol="0">
            <a:spAutoFit/>
          </a:bodyPr>
          <a:lstStyle/>
          <a:p>
            <a:r>
              <a:rPr lang="pt-BR" dirty="0" smtClean="0">
                <a:latin typeface="Dosis" panose="02010503020202060003" pitchFamily="2" charset="0"/>
              </a:rPr>
              <a:t>Para saber qual versão de POS está sendo utilizada, você deve acessar o Painel de  Controle , Programas e Recursos e procurar pelo POS (Linx </a:t>
            </a:r>
            <a:r>
              <a:rPr lang="pt-BR" dirty="0" err="1" smtClean="0">
                <a:latin typeface="Dosis" panose="02010503020202060003" pitchFamily="2" charset="0"/>
              </a:rPr>
              <a:t>Microvix</a:t>
            </a:r>
            <a:r>
              <a:rPr lang="pt-BR" dirty="0" smtClean="0">
                <a:latin typeface="Dosis" panose="02010503020202060003" pitchFamily="2" charset="0"/>
              </a:rPr>
              <a:t> POS), na coluna “versão” será apresentada a  versão utilizada no momento.</a:t>
            </a:r>
          </a:p>
          <a:p>
            <a:endParaRPr lang="pt-BR" dirty="0"/>
          </a:p>
        </p:txBody>
      </p:sp>
      <p:pic>
        <p:nvPicPr>
          <p:cNvPr id="14" name="Imagem 13"/>
          <p:cNvPicPr>
            <a:picLocks noChangeAspect="1"/>
          </p:cNvPicPr>
          <p:nvPr/>
        </p:nvPicPr>
        <p:blipFill>
          <a:blip r:embed="rId2"/>
          <a:stretch>
            <a:fillRect/>
          </a:stretch>
        </p:blipFill>
        <p:spPr>
          <a:xfrm>
            <a:off x="832597" y="3403600"/>
            <a:ext cx="7048500" cy="689748"/>
          </a:xfrm>
          <a:prstGeom prst="rect">
            <a:avLst/>
          </a:prstGeom>
        </p:spPr>
      </p:pic>
      <p:sp>
        <p:nvSpPr>
          <p:cNvPr id="15" name="Divisa 14"/>
          <p:cNvSpPr/>
          <p:nvPr/>
        </p:nvSpPr>
        <p:spPr>
          <a:xfrm>
            <a:off x="480785" y="1102792"/>
            <a:ext cx="179293" cy="175878"/>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chemeClr val="tx1"/>
              </a:solidFill>
            </a:endParaRPr>
          </a:p>
        </p:txBody>
      </p:sp>
      <p:sp>
        <p:nvSpPr>
          <p:cNvPr id="16" name="Divisa 15"/>
          <p:cNvSpPr/>
          <p:nvPr/>
        </p:nvSpPr>
        <p:spPr>
          <a:xfrm>
            <a:off x="498715" y="1643161"/>
            <a:ext cx="179293" cy="175878"/>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chemeClr val="tx1"/>
              </a:solidFill>
            </a:endParaRPr>
          </a:p>
        </p:txBody>
      </p:sp>
    </p:spTree>
    <p:extLst>
      <p:ext uri="{BB962C8B-B14F-4D97-AF65-F5344CB8AC3E}">
        <p14:creationId xmlns:p14="http://schemas.microsoft.com/office/powerpoint/2010/main" val="87249046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Linx.3.0">
  <a:themeElements>
    <a:clrScheme name="Linx 3.0">
      <a:dk1>
        <a:srgbClr val="000000"/>
      </a:dk1>
      <a:lt1>
        <a:srgbClr val="FFFFFF"/>
      </a:lt1>
      <a:dk2>
        <a:srgbClr val="FFB900"/>
      </a:dk2>
      <a:lt2>
        <a:srgbClr val="5A2D91"/>
      </a:lt2>
      <a:accent1>
        <a:srgbClr val="280037"/>
      </a:accent1>
      <a:accent2>
        <a:srgbClr val="FF9200"/>
      </a:accent2>
      <a:accent3>
        <a:srgbClr val="5A2D91"/>
      </a:accent3>
      <a:accent4>
        <a:srgbClr val="FFB900"/>
      </a:accent4>
      <a:accent5>
        <a:srgbClr val="D4D4D4"/>
      </a:accent5>
      <a:accent6>
        <a:srgbClr val="8E8E8E"/>
      </a:accent6>
      <a:hlink>
        <a:srgbClr val="FF9200"/>
      </a:hlink>
      <a:folHlink>
        <a:srgbClr val="280037"/>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Linx.3.0" id="{55CC9AD6-055F-4720-8F0A-C49B964F53E1}" vid="{E1F197AE-7D3B-412F-9733-D841F55F3582}"/>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F67F5E01E2130846ABE87C64C335F28D" ma:contentTypeVersion="2" ma:contentTypeDescription="Crie um novo documento." ma:contentTypeScope="" ma:versionID="c5a949784204f9b8260390ca1a98aab6">
  <xsd:schema xmlns:xsd="http://www.w3.org/2001/XMLSchema" xmlns:xs="http://www.w3.org/2001/XMLSchema" xmlns:p="http://schemas.microsoft.com/office/2006/metadata/properties" xmlns:ns2="744014f9-b381-4d57-9569-1658a6c28a47" targetNamespace="http://schemas.microsoft.com/office/2006/metadata/properties" ma:root="true" ma:fieldsID="dff8da07566063025fd439ccde91fcd2" ns2:_="">
    <xsd:import namespace="744014f9-b381-4d57-9569-1658a6c28a47"/>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4014f9-b381-4d57-9569-1658a6c28a47" elementFormDefault="qualified">
    <xsd:import namespace="http://schemas.microsoft.com/office/2006/documentManagement/types"/>
    <xsd:import namespace="http://schemas.microsoft.com/office/infopath/2007/PartnerControls"/>
    <xsd:element name="SharedWithUsers" ma:index="8" nillable="true" ma:displayName="Compartilhado com"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hes de Compartilhado Com"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B6F2769-7194-4217-93D3-3AF3A4742282}">
  <ds:schemaRefs>
    <ds:schemaRef ds:uri="http://purl.org/dc/elements/1.1/"/>
    <ds:schemaRef ds:uri="http://schemas.openxmlformats.org/package/2006/metadata/core-properties"/>
    <ds:schemaRef ds:uri="http://schemas.microsoft.com/office/infopath/2007/PartnerControls"/>
    <ds:schemaRef ds:uri="http://purl.org/dc/dcmitype/"/>
    <ds:schemaRef ds:uri="http://www.w3.org/XML/1998/namespace"/>
    <ds:schemaRef ds:uri="http://schemas.microsoft.com/office/2006/documentManagement/types"/>
    <ds:schemaRef ds:uri="http://schemas.microsoft.com/office/2006/metadata/properties"/>
    <ds:schemaRef ds:uri="744014f9-b381-4d57-9569-1658a6c28a47"/>
    <ds:schemaRef ds:uri="http://purl.org/dc/terms/"/>
  </ds:schemaRefs>
</ds:datastoreItem>
</file>

<file path=customXml/itemProps2.xml><?xml version="1.0" encoding="utf-8"?>
<ds:datastoreItem xmlns:ds="http://schemas.openxmlformats.org/officeDocument/2006/customXml" ds:itemID="{FD5BBFC8-5BE6-432E-A3DA-D1D0E268E7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44014f9-b381-4d57-9569-1658a6c28a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Linx.3.0</Template>
  <TotalTime>3774</TotalTime>
  <Words>811</Words>
  <Application>Microsoft Office PowerPoint</Application>
  <PresentationFormat>Apresentação na tela (16:9)</PresentationFormat>
  <Paragraphs>98</Paragraphs>
  <Slides>17</Slides>
  <Notes>2</Notes>
  <HiddenSlides>0</HiddenSlides>
  <MMClips>0</MMClips>
  <ScaleCrop>false</ScaleCrop>
  <HeadingPairs>
    <vt:vector size="8" baseType="variant">
      <vt:variant>
        <vt:lpstr>Fontes usadas</vt:lpstr>
      </vt:variant>
      <vt:variant>
        <vt:i4>10</vt:i4>
      </vt:variant>
      <vt:variant>
        <vt:lpstr>Tema</vt:lpstr>
      </vt:variant>
      <vt:variant>
        <vt:i4>1</vt:i4>
      </vt:variant>
      <vt:variant>
        <vt:lpstr>Servidores OLE inseridos</vt:lpstr>
      </vt:variant>
      <vt:variant>
        <vt:i4>1</vt:i4>
      </vt:variant>
      <vt:variant>
        <vt:lpstr>Títulos de slides</vt:lpstr>
      </vt:variant>
      <vt:variant>
        <vt:i4>17</vt:i4>
      </vt:variant>
    </vt:vector>
  </HeadingPairs>
  <TitlesOfParts>
    <vt:vector size="29" baseType="lpstr">
      <vt:lpstr>Arial</vt:lpstr>
      <vt:lpstr>Calibri</vt:lpstr>
      <vt:lpstr>Dosis</vt:lpstr>
      <vt:lpstr>Dosis  </vt:lpstr>
      <vt:lpstr>Dosis Bold</vt:lpstr>
      <vt:lpstr>Dosis ExtraLight</vt:lpstr>
      <vt:lpstr>Dosis Light</vt:lpstr>
      <vt:lpstr>Neo Sans Pro</vt:lpstr>
      <vt:lpstr>Verdana</vt:lpstr>
      <vt:lpstr>Wingdings</vt:lpstr>
      <vt:lpstr>Linx.3.0</vt:lpstr>
      <vt:lpstr>Slide do think-cell</vt:lpstr>
      <vt:lpstr>Seja bem vindo a Nossa Transmissão ao vivo Atualização de POS </vt:lpstr>
      <vt:lpstr>Apresentação do PowerPoint</vt:lpstr>
      <vt:lpstr>Atualização POS – Manual e Automático </vt:lpstr>
      <vt:lpstr>Introdução</vt:lpstr>
      <vt:lpstr>Objetivos desse Webinar</vt:lpstr>
      <vt:lpstr>O que é POS PAF-ECF?</vt:lpstr>
      <vt:lpstr>O que é SAT ? </vt:lpstr>
      <vt:lpstr>O que é NFCE ? </vt:lpstr>
      <vt:lpstr>Versões de POS e como saber a versão utilizada</vt:lpstr>
      <vt:lpstr>O que é atualização do POS ?</vt:lpstr>
      <vt:lpstr>Apresentação do PowerPoint</vt:lpstr>
      <vt:lpstr>Benefícios</vt:lpstr>
      <vt:lpstr>Onde encontro o atualizador mais recente </vt:lpstr>
      <vt:lpstr>Atualização automática </vt:lpstr>
      <vt:lpstr>Atualização automática </vt:lpstr>
      <vt:lpstr>Linx Microvix Atualização POS</vt:lpstr>
      <vt:lpstr>Obrigada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Adriana Espindula Reis</cp:lastModifiedBy>
  <cp:revision>273</cp:revision>
  <dcterms:created xsi:type="dcterms:W3CDTF">2010-04-12T23:12:02Z</dcterms:created>
  <dcterms:modified xsi:type="dcterms:W3CDTF">2017-06-27T11:18:11Z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0x010100F67F5E01E2130846ABE87C64C335F28D</vt:lpwstr>
  </property>
</Properties>
</file>