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9"/>
  </p:notesMasterIdLst>
  <p:sldIdLst>
    <p:sldId id="371" r:id="rId5"/>
    <p:sldId id="352" r:id="rId6"/>
    <p:sldId id="372" r:id="rId7"/>
    <p:sldId id="373" r:id="rId8"/>
    <p:sldId id="381" r:id="rId9"/>
    <p:sldId id="382" r:id="rId10"/>
    <p:sldId id="374" r:id="rId11"/>
    <p:sldId id="375" r:id="rId12"/>
    <p:sldId id="376" r:id="rId13"/>
    <p:sldId id="377" r:id="rId14"/>
    <p:sldId id="378" r:id="rId15"/>
    <p:sldId id="379" r:id="rId16"/>
    <p:sldId id="380" r:id="rId17"/>
    <p:sldId id="383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200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enhum Estilo, Nenhuma Grad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Estilo Claro 2 - Ênfase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FD0F851-EC5A-4D38-B0AD-8093EC10F338}" styleName="Estilo Claro 1 - Ênfase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Ênfase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214" autoAdjust="0"/>
    <p:restoredTop sz="93890" autoAdjust="0"/>
  </p:normalViewPr>
  <p:slideViewPr>
    <p:cSldViewPr snapToGrid="0" snapToObjects="1">
      <p:cViewPr varScale="1">
        <p:scale>
          <a:sx n="92" d="100"/>
          <a:sy n="92" d="100"/>
        </p:scale>
        <p:origin x="486" y="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19/06/2017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O CEST deve ser considerado somente para produtos,</a:t>
            </a:r>
            <a:r>
              <a:rPr lang="pt-BR" baseline="0" dirty="0" smtClean="0"/>
              <a:t> uma vez que a comercialização de serviços não possui vínculo com ST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463552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O CEST deve ser considerado somente para produtos,</a:t>
            </a:r>
            <a:r>
              <a:rPr lang="pt-BR" baseline="0" dirty="0" smtClean="0"/>
              <a:t> uma vez que a comercialização de serviços não possui vínculo com ST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6259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Código CEST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Código do CEST composto 7 dígitos numéricos, sendo que: os dois primeiros dígitos correspondem ao segmento da mercadoria, do terceiro até o quinto dígito ao item do segmento de mercadoria ou bem e os últimos dígitos à especificação do item;</a:t>
            </a:r>
          </a:p>
          <a:p>
            <a:pPr marL="0" indent="0">
              <a:buNone/>
            </a:pPr>
            <a:endParaRPr lang="pt-BR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pt-BR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Descrição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Nome do Código CEST;</a:t>
            </a:r>
          </a:p>
          <a:p>
            <a:pPr marL="0" indent="0">
              <a:buNone/>
            </a:pPr>
            <a:endParaRPr lang="pt-BR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pt-BR" sz="12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Segmento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Exibe uma listagem dos Códigos do Segmento de Mercadorias e Bens para a escolha. Se for da preferência, através do campo de texto, pode-se informar diretamente o código do segmento;</a:t>
            </a:r>
            <a:endParaRPr lang="pt-BR" sz="1200" dirty="0" smtClean="0"/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4675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jp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  <a:alpha val="2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0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6" name="Slide do think-cell" r:id="rId22" imgW="421" imgH="420" progId="TCLayout.ActiveDocument.1">
                  <p:embed/>
                </p:oleObj>
              </mc:Choice>
              <mc:Fallback>
                <p:oleObj name="Slide do think-cell" r:id="rId22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17" name="Slide do think-cell" r:id="rId25" imgW="421" imgH="420" progId="TCLayout.ActiveDocument.1">
                  <p:embed/>
                </p:oleObj>
              </mc:Choice>
              <mc:Fallback>
                <p:oleObj name="Slide do think-cell" r:id="rId25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3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500" r:id="rId2"/>
    <p:sldLayoutId id="2147493475" r:id="rId3"/>
    <p:sldLayoutId id="2147493472" r:id="rId4"/>
    <p:sldLayoutId id="2147493476" r:id="rId5"/>
    <p:sldLayoutId id="2147493478" r:id="rId6"/>
    <p:sldLayoutId id="2147493498" r:id="rId7"/>
    <p:sldLayoutId id="2147493499" r:id="rId8"/>
    <p:sldLayoutId id="2147493481" r:id="rId9"/>
    <p:sldLayoutId id="2147493480" r:id="rId10"/>
    <p:sldLayoutId id="2147493483" r:id="rId11"/>
    <p:sldLayoutId id="2147493484" r:id="rId12"/>
    <p:sldLayoutId id="2147493485" r:id="rId13"/>
    <p:sldLayoutId id="2147493489" r:id="rId14"/>
    <p:sldLayoutId id="2147493488" r:id="rId15"/>
    <p:sldLayoutId id="2147493467" r:id="rId16"/>
    <p:sldLayoutId id="2147493468" r:id="rId1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9141732" cy="5143511"/>
          </a:xfrm>
          <a:prstGeom prst="rect">
            <a:avLst/>
          </a:prstGeom>
        </p:spPr>
      </p:pic>
      <p:sp>
        <p:nvSpPr>
          <p:cNvPr id="4" name="Retângulo 3"/>
          <p:cNvSpPr/>
          <p:nvPr/>
        </p:nvSpPr>
        <p:spPr>
          <a:xfrm>
            <a:off x="5611969" y="2531132"/>
            <a:ext cx="34510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defTabSz="457178"/>
            <a:r>
              <a:rPr lang="pt-BR" sz="3000" b="1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CEST</a:t>
            </a:r>
            <a:endParaRPr lang="pt-BR" sz="3000" b="1" dirty="0">
              <a:solidFill>
                <a:srgbClr val="FFFFFF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Retângulo 5"/>
          <p:cNvSpPr/>
          <p:nvPr/>
        </p:nvSpPr>
        <p:spPr>
          <a:xfrm>
            <a:off x="6832495" y="3673400"/>
            <a:ext cx="2307042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78"/>
            <a:r>
              <a:rPr lang="pt-BR" sz="2700" dirty="0">
                <a:solidFill>
                  <a:srgbClr val="FFB900"/>
                </a:solidFill>
                <a:latin typeface="Dosis Bold" panose="020108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LINX MICROVIX</a:t>
            </a:r>
          </a:p>
        </p:txBody>
      </p:sp>
      <p:sp>
        <p:nvSpPr>
          <p:cNvPr id="5" name="Retângulo 4"/>
          <p:cNvSpPr/>
          <p:nvPr/>
        </p:nvSpPr>
        <p:spPr>
          <a:xfrm>
            <a:off x="8090135" y="4792582"/>
            <a:ext cx="1042273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78"/>
            <a:r>
              <a:rPr lang="pt-BR" sz="1350" dirty="0" smtClean="0">
                <a:solidFill>
                  <a:srgbClr val="FFB900"/>
                </a:solidFill>
                <a:latin typeface="Dosis Bold" panose="020108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Junho/2017</a:t>
            </a:r>
            <a:endParaRPr lang="pt-BR" sz="1350" dirty="0">
              <a:solidFill>
                <a:srgbClr val="FFB900"/>
              </a:solidFill>
              <a:latin typeface="Dosis Bold" panose="020108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858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CEST nos Documentos Fiscais – NFC-e</a:t>
            </a:r>
            <a:br>
              <a:rPr lang="pt-BR" b="1" dirty="0" smtClean="0"/>
            </a:br>
            <a:r>
              <a:rPr lang="pt-BR" sz="1800" b="1" dirty="0" smtClean="0"/>
              <a:t>(Regime </a:t>
            </a:r>
            <a:r>
              <a:rPr lang="pt-BR" sz="1800" b="1" dirty="0"/>
              <a:t>de tributação: Normal)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10</a:t>
            </a:fld>
            <a:endParaRPr lang="pt-BR" dirty="0"/>
          </a:p>
        </p:txBody>
      </p:sp>
      <p:sp>
        <p:nvSpPr>
          <p:cNvPr id="6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056975"/>
            <a:ext cx="8215606" cy="32673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as configurações realizadas, é possível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emitir a Nota Fiscal ao Consumidor Eletrônica.</a:t>
            </a:r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Caso o produto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seja 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adicionado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 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uma Nota Fiscal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ao Consumidor Eletrônica 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NFC-e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 de modelo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65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com uma das </a:t>
            </a:r>
            <a:r>
              <a:rPr lang="pt-BR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CSTs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abaixo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x.10 (tributada com cobrança de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x.30 (isenta ou não tributada com cobrança de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x.60 (ICMS cobrado anteriormente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x.70 (com redução de base de cálculo e cobrança de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x.90 (outros, desde que com a TAG </a:t>
            </a:r>
            <a:r>
              <a:rPr lang="pt-BR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vICMSST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marL="0" indent="0">
              <a:buNone/>
            </a:pPr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78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CEST nos Documentos Fiscais – </a:t>
            </a:r>
            <a:r>
              <a:rPr lang="pt-BR" b="1" dirty="0" smtClean="0"/>
              <a:t>NFC-e</a:t>
            </a:r>
            <a:br>
              <a:rPr lang="pt-BR" b="1" dirty="0" smtClean="0"/>
            </a:br>
            <a:r>
              <a:rPr lang="pt-BR" sz="1800" b="1" dirty="0"/>
              <a:t>(Regime de tributação: Simples Nacional)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6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056975"/>
            <a:ext cx="8215606" cy="32673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 uma das </a:t>
            </a:r>
            <a:r>
              <a:rPr lang="pt-BR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CSOSNs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x.201 (tributada pelo simples nacional com permissão de crédito e com cobrança do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x.202 (tributada pelo simples nacional sem permissão de crédito e com cobrança do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x.203 (isenção do ICMS no simples nacional para faixa de receita bruta e com cobrança do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x.500 (ICMS cobrado anteriormente por substituição tributária (substituído) ou por antecipação);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x.900 (outros).</a:t>
            </a:r>
          </a:p>
          <a:p>
            <a:pPr marL="0" indent="0">
              <a:buNone/>
            </a:pPr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76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CEST nos Documentos Fiscais – </a:t>
            </a:r>
            <a:r>
              <a:rPr lang="pt-BR" b="1" dirty="0" smtClean="0"/>
              <a:t>NFC-e</a:t>
            </a:r>
            <a:endParaRPr lang="pt-BR" b="1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6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866475"/>
            <a:ext cx="8215606" cy="7351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item </a:t>
            </a:r>
            <a:r>
              <a:rPr lang="pt-BR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possuir um CEST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configurado corretamente, 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será apresentada uma mensagem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informando a inconsistência.</a:t>
            </a:r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CaixaDeTexto 6"/>
          <p:cNvSpPr txBox="1"/>
          <p:nvPr/>
        </p:nvSpPr>
        <p:spPr>
          <a:xfrm>
            <a:off x="2103033" y="3920368"/>
            <a:ext cx="497110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OBSERVAÇÕES</a:t>
            </a:r>
          </a:p>
          <a:p>
            <a:pPr algn="ctr"/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acordo com a legislação, não há obrigatoriedade de apresentação do CEST no DANFE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t-BR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 geração do arquivo XML da 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NFC-e</a:t>
            </a: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o CEST é gravado para cada item da nota.</a:t>
            </a:r>
          </a:p>
        </p:txBody>
      </p:sp>
      <p:pic>
        <p:nvPicPr>
          <p:cNvPr id="8" name="Imagem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962" y="1860907"/>
            <a:ext cx="6191250" cy="1800225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9071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CEST nos Documentos Fiscais – </a:t>
            </a:r>
            <a:r>
              <a:rPr lang="pt-BR" b="1" dirty="0" smtClean="0"/>
              <a:t>Cupom Fiscal</a:t>
            </a:r>
            <a:endParaRPr lang="pt-BR" b="1" dirty="0"/>
          </a:p>
        </p:txBody>
      </p:sp>
      <p:sp>
        <p:nvSpPr>
          <p:cNvPr id="6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866475"/>
            <a:ext cx="8215606" cy="7351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Cupom Fiscal, o CEST e o NCM são impressos junto à descrição do item, conforme destacado na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imagem.</a:t>
            </a:r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86" y="1601671"/>
            <a:ext cx="4469407" cy="2954354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5800312" y="1601671"/>
            <a:ext cx="2896081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OBSERVAÇÕES</a:t>
            </a:r>
          </a:p>
          <a:p>
            <a:pPr algn="ctr"/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impressão destes códigos 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está </a:t>
            </a: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condicionada ao parâmetro </a:t>
            </a:r>
            <a:r>
              <a:rPr lang="pt-BR" sz="12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Habilita impressão CEST e NCM no Cupom Fiscal</a:t>
            </a: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 se encontra </a:t>
            </a: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</a:t>
            </a:r>
            <a:r>
              <a:rPr lang="pt-BR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Linx</a:t>
            </a: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2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Microvix</a:t>
            </a: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ERP 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 </a:t>
            </a:r>
            <a:r>
              <a:rPr lang="pt-BR" sz="12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Empresa &gt; Parâmetros Globais &gt; POS</a:t>
            </a: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grupo </a:t>
            </a:r>
            <a:r>
              <a:rPr lang="pt-BR" sz="12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Gerais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Esta impressão é considerada </a:t>
            </a:r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partir da versão 3.0.201.6010 do Linx Microvix | 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POS.</a:t>
            </a:r>
          </a:p>
          <a:p>
            <a:pPr algn="ctr"/>
            <a:endParaRPr lang="pt-BR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 estado de SP, a impressão do código foi dispensada pela Portaria CAT 33/2017</a:t>
            </a:r>
            <a:endParaRPr lang="pt-BR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806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8" y="0"/>
            <a:ext cx="9141732" cy="5143511"/>
          </a:xfrm>
          <a:prstGeom prst="rect">
            <a:avLst/>
          </a:prstGeom>
        </p:spPr>
      </p:pic>
      <p:sp>
        <p:nvSpPr>
          <p:cNvPr id="11" name="Retângulo 10"/>
          <p:cNvSpPr/>
          <p:nvPr/>
        </p:nvSpPr>
        <p:spPr>
          <a:xfrm>
            <a:off x="5807902" y="3881640"/>
            <a:ext cx="329769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457189"/>
            <a:r>
              <a:rPr lang="pt-BR" sz="2400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Obrigado</a:t>
            </a:r>
            <a:endParaRPr lang="pt-BR" sz="2400" dirty="0">
              <a:solidFill>
                <a:srgbClr val="FFFFFF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 defTabSz="457189"/>
            <a:r>
              <a:rPr lang="pt-BR" sz="2400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Rodrigo Arriola Rochadel</a:t>
            </a:r>
          </a:p>
          <a:p>
            <a:pPr algn="r" defTabSz="457189"/>
            <a:r>
              <a:rPr lang="pt-BR" sz="2400" dirty="0" smtClean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Analista de Negócios - Linx</a:t>
            </a:r>
            <a:endParaRPr lang="pt-BR" sz="2400" dirty="0">
              <a:solidFill>
                <a:srgbClr val="FFFFFF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454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321159" y="129317"/>
            <a:ext cx="6842343" cy="351796"/>
          </a:xfrm>
          <a:prstGeom prst="rect">
            <a:avLst/>
          </a:prstGeom>
        </p:spPr>
        <p:txBody>
          <a:bodyPr vert="horz" wrap="squar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>
              <a:lnSpc>
                <a:spcPct val="85000"/>
              </a:lnSpc>
              <a:spcBef>
                <a:spcPts val="312"/>
              </a:spcBef>
            </a:pPr>
            <a:r>
              <a:rPr lang="pt-BR" sz="2400" dirty="0" smtClean="0"/>
              <a:t>APRESENTAÇÃO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132610" y="903291"/>
            <a:ext cx="7489357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/>
              <a:t>O CEST - Código Especificador da Substituição Tributária, é </a:t>
            </a:r>
            <a:r>
              <a:rPr lang="pt-BR" dirty="0" smtClean="0"/>
              <a:t>um código </a:t>
            </a:r>
            <a:r>
              <a:rPr lang="pt-BR" dirty="0"/>
              <a:t>exigido pelo fisco para identificar o segmento e </a:t>
            </a:r>
            <a:r>
              <a:rPr lang="pt-BR" dirty="0" smtClean="0"/>
              <a:t>especificação das mercadorias passíveis de </a:t>
            </a:r>
            <a:r>
              <a:rPr lang="pt-BR" dirty="0"/>
              <a:t>sujeição aos regimes de substituição tributária ou de antecipação do recolhimento do imposto, relativos às operações subsequentes.</a:t>
            </a:r>
          </a:p>
          <a:p>
            <a:endParaRPr lang="pt-BR" dirty="0"/>
          </a:p>
          <a:p>
            <a:r>
              <a:rPr lang="pt-BR" dirty="0"/>
              <a:t>Nestas operações, o contribuinte deverá mencionar o CEST no documento fiscal que acobertar a operação, independentemente se a mercadoria estiver ou não sujeita a uma destas situações supracitadas.</a:t>
            </a:r>
          </a:p>
          <a:p>
            <a:endParaRPr lang="pt-BR" dirty="0" smtClean="0"/>
          </a:p>
          <a:p>
            <a:r>
              <a:rPr lang="pt-BR" dirty="0"/>
              <a:t>O CEST é composto por sete dígitos, que identificam o segmento da mercadoria, seu item e a especificação deste item. A identificação dos códigos foi publicada em Convênio no início do mês de dezembro/2015.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5342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Imagem 7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518"/>
          <a:stretch/>
        </p:blipFill>
        <p:spPr>
          <a:xfrm>
            <a:off x="1143" y="0"/>
            <a:ext cx="5255456" cy="5144142"/>
          </a:xfrm>
          <a:prstGeom prst="rect">
            <a:avLst/>
          </a:prstGeom>
        </p:spPr>
      </p:pic>
      <p:pic>
        <p:nvPicPr>
          <p:cNvPr id="59" name="Imagem 5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2427"/>
          <a:stretch/>
        </p:blipFill>
        <p:spPr>
          <a:xfrm>
            <a:off x="0" y="-642"/>
            <a:ext cx="5263801" cy="5144142"/>
          </a:xfrm>
          <a:prstGeom prst="rect">
            <a:avLst/>
          </a:prstGeom>
        </p:spPr>
      </p:pic>
      <p:pic>
        <p:nvPicPr>
          <p:cNvPr id="79" name="Imagem 7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32"/>
          <a:stretch/>
        </p:blipFill>
        <p:spPr>
          <a:xfrm>
            <a:off x="1143" y="0"/>
            <a:ext cx="4056507" cy="5144142"/>
          </a:xfrm>
          <a:prstGeom prst="rect">
            <a:avLst/>
          </a:prstGeom>
        </p:spPr>
      </p:pic>
      <p:sp>
        <p:nvSpPr>
          <p:cNvPr id="81" name="Retângulo 80"/>
          <p:cNvSpPr/>
          <p:nvPr/>
        </p:nvSpPr>
        <p:spPr>
          <a:xfrm>
            <a:off x="0" y="0"/>
            <a:ext cx="9144000" cy="514414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>
              <a:solidFill>
                <a:srgbClr val="FFFFFF"/>
              </a:solidFill>
            </a:endParaRPr>
          </a:p>
        </p:txBody>
      </p:sp>
      <p:sp>
        <p:nvSpPr>
          <p:cNvPr id="11" name="Título 1"/>
          <p:cNvSpPr txBox="1">
            <a:spLocks/>
          </p:cNvSpPr>
          <p:nvPr/>
        </p:nvSpPr>
        <p:spPr>
          <a:xfrm>
            <a:off x="5263801" y="129317"/>
            <a:ext cx="2965799" cy="351796"/>
          </a:xfrm>
          <a:prstGeom prst="rect">
            <a:avLst/>
          </a:prstGeom>
        </p:spPr>
        <p:txBody>
          <a:bodyPr vert="horz" wrap="squar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>
              <a:lnSpc>
                <a:spcPct val="85000"/>
              </a:lnSpc>
              <a:spcBef>
                <a:spcPts val="312"/>
              </a:spcBef>
            </a:pPr>
            <a:r>
              <a:rPr lang="pt-BR" sz="2400" dirty="0" smtClean="0"/>
              <a:t>LEGISLAÇÃO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4057650" y="1134027"/>
            <a:ext cx="4727427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u="sng" dirty="0" smtClean="0">
                <a:solidFill>
                  <a:srgbClr val="FF9200"/>
                </a:solidFill>
              </a:rPr>
              <a:t>Convênio ICMS 92/2015</a:t>
            </a:r>
          </a:p>
          <a:p>
            <a:pPr lvl="1"/>
            <a:r>
              <a:rPr lang="pt-BR" sz="1400" dirty="0" smtClean="0"/>
              <a:t>Instituiu o Código CEST (revogado pelo Convênio ICMS 52/2017)</a:t>
            </a:r>
          </a:p>
          <a:p>
            <a:pPr lvl="1"/>
            <a:endParaRPr lang="pt-B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u="sng" dirty="0" smtClean="0">
                <a:solidFill>
                  <a:srgbClr val="FF9200"/>
                </a:solidFill>
              </a:rPr>
              <a:t>Convênio ICMS 52/2017</a:t>
            </a:r>
          </a:p>
          <a:p>
            <a:pPr lvl="1"/>
            <a:r>
              <a:rPr lang="pt-BR" sz="1400" dirty="0" smtClean="0"/>
              <a:t>Atualiza a tabela de códigos CEST e dispõe sobre as normas gerais a serem aplicadas aos regimes de Substituição Tributária e antecipação de ICMS</a:t>
            </a:r>
          </a:p>
          <a:p>
            <a:pPr lvl="1"/>
            <a:endParaRPr lang="pt-BR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b="1" u="sng" dirty="0" smtClean="0">
                <a:solidFill>
                  <a:srgbClr val="FF9200"/>
                </a:solidFill>
              </a:rPr>
              <a:t>Convênio ICMS 60/2017</a:t>
            </a:r>
          </a:p>
          <a:p>
            <a:pPr lvl="1"/>
            <a:r>
              <a:rPr lang="pt-BR" sz="1400" dirty="0" smtClean="0"/>
              <a:t>Altera o calendário de obrigatoriedade do código CEST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33777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ítulo 1"/>
          <p:cNvSpPr txBox="1">
            <a:spLocks/>
          </p:cNvSpPr>
          <p:nvPr/>
        </p:nvSpPr>
        <p:spPr>
          <a:xfrm>
            <a:off x="321159" y="129317"/>
            <a:ext cx="6842343" cy="351796"/>
          </a:xfrm>
          <a:prstGeom prst="rect">
            <a:avLst/>
          </a:prstGeom>
        </p:spPr>
        <p:txBody>
          <a:bodyPr vert="horz" wrap="squar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>
              <a:lnSpc>
                <a:spcPct val="85000"/>
              </a:lnSpc>
              <a:spcBef>
                <a:spcPts val="312"/>
              </a:spcBef>
            </a:pPr>
            <a:r>
              <a:rPr lang="pt-BR" sz="2400" dirty="0" smtClean="0"/>
              <a:t>COMPOSIÇÃO DO CÓDIGO</a:t>
            </a:r>
          </a:p>
        </p:txBody>
      </p:sp>
      <p:sp>
        <p:nvSpPr>
          <p:cNvPr id="4" name="CaixaDeTexto 3"/>
          <p:cNvSpPr txBox="1"/>
          <p:nvPr/>
        </p:nvSpPr>
        <p:spPr>
          <a:xfrm>
            <a:off x="1047152" y="1236577"/>
            <a:ext cx="748935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pt-BR" dirty="0"/>
              <a:t>O CEST é composto por 7 (sete) dígitos, sendo que:</a:t>
            </a:r>
          </a:p>
          <a:p>
            <a:pPr fontAlgn="base"/>
            <a:endParaRPr lang="pt-BR" dirty="0" smtClean="0"/>
          </a:p>
          <a:p>
            <a:pPr fontAlgn="base"/>
            <a:r>
              <a:rPr lang="pt-BR" dirty="0" smtClean="0"/>
              <a:t>I </a:t>
            </a:r>
            <a:r>
              <a:rPr lang="pt-BR" dirty="0"/>
              <a:t>- o primeiro e o segundo correspondem ao segmento da mercadoria ou bem;</a:t>
            </a:r>
          </a:p>
          <a:p>
            <a:pPr fontAlgn="base"/>
            <a:endParaRPr lang="pt-BR" dirty="0" smtClean="0"/>
          </a:p>
          <a:p>
            <a:pPr fontAlgn="base"/>
            <a:r>
              <a:rPr lang="pt-BR" dirty="0" smtClean="0"/>
              <a:t>II </a:t>
            </a:r>
            <a:r>
              <a:rPr lang="pt-BR" dirty="0"/>
              <a:t>- o terceiro ao quinto correspondem ao item de um segmento de mercadoria ou bem;</a:t>
            </a:r>
          </a:p>
          <a:p>
            <a:pPr fontAlgn="base"/>
            <a:endParaRPr lang="pt-BR" dirty="0" smtClean="0"/>
          </a:p>
          <a:p>
            <a:pPr fontAlgn="base"/>
            <a:r>
              <a:rPr lang="pt-BR" dirty="0" smtClean="0"/>
              <a:t>III </a:t>
            </a:r>
            <a:r>
              <a:rPr lang="pt-BR" dirty="0"/>
              <a:t>- o sexto e o sétimo correspondem à especificação do item.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2033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888" b="19799"/>
          <a:stretch/>
        </p:blipFill>
        <p:spPr>
          <a:xfrm>
            <a:off x="-6294" y="51010"/>
            <a:ext cx="4124543" cy="4125686"/>
          </a:xfrm>
          <a:prstGeom prst="rect">
            <a:avLst/>
          </a:prstGeom>
        </p:spPr>
      </p:pic>
      <p:sp>
        <p:nvSpPr>
          <p:cNvPr id="39" name="Retângulo 38"/>
          <p:cNvSpPr/>
          <p:nvPr/>
        </p:nvSpPr>
        <p:spPr>
          <a:xfrm>
            <a:off x="2354507" y="4176696"/>
            <a:ext cx="15087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pt-BR" sz="3600" dirty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Agenda</a:t>
            </a:r>
          </a:p>
        </p:txBody>
      </p:sp>
      <p:sp>
        <p:nvSpPr>
          <p:cNvPr id="62" name="Retângulo 61"/>
          <p:cNvSpPr/>
          <p:nvPr/>
        </p:nvSpPr>
        <p:spPr>
          <a:xfrm>
            <a:off x="2162953" y="3746920"/>
            <a:ext cx="1364476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189"/>
            <a:r>
              <a:rPr lang="pt-BR" sz="3000" dirty="0">
                <a:solidFill>
                  <a:srgbClr val="FFFFFF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Agenda </a:t>
            </a:r>
          </a:p>
        </p:txBody>
      </p:sp>
      <p:pic>
        <p:nvPicPr>
          <p:cNvPr id="63" name="Imagem 62"/>
          <p:cNvPicPr>
            <a:picLocks noChangeAspect="1"/>
          </p:cNvPicPr>
          <p:nvPr/>
        </p:nvPicPr>
        <p:blipFill rotWithShape="1"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27" t="3787" r="22613" b="3788"/>
          <a:stretch/>
        </p:blipFill>
        <p:spPr>
          <a:xfrm rot="21135632">
            <a:off x="191515" y="268649"/>
            <a:ext cx="3535510" cy="4483703"/>
          </a:xfrm>
          <a:prstGeom prst="rect">
            <a:avLst/>
          </a:prstGeom>
        </p:spPr>
      </p:pic>
      <p:sp>
        <p:nvSpPr>
          <p:cNvPr id="24" name="Título 1"/>
          <p:cNvSpPr txBox="1">
            <a:spLocks/>
          </p:cNvSpPr>
          <p:nvPr/>
        </p:nvSpPr>
        <p:spPr>
          <a:xfrm>
            <a:off x="4012830" y="305215"/>
            <a:ext cx="6842343" cy="351796"/>
          </a:xfrm>
          <a:prstGeom prst="rect">
            <a:avLst/>
          </a:prstGeom>
        </p:spPr>
        <p:txBody>
          <a:bodyPr vert="horz" wrap="squar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>
              <a:lnSpc>
                <a:spcPct val="85000"/>
              </a:lnSpc>
              <a:spcBef>
                <a:spcPts val="312"/>
              </a:spcBef>
            </a:pPr>
            <a:r>
              <a:rPr lang="pt-BR" sz="2400" dirty="0" smtClean="0"/>
              <a:t>CALENDÁRIO DE OBRIGATORIEDADE</a:t>
            </a:r>
          </a:p>
        </p:txBody>
      </p:sp>
      <p:sp>
        <p:nvSpPr>
          <p:cNvPr id="25" name="Retângulo de cantos arredondados 24"/>
          <p:cNvSpPr/>
          <p:nvPr/>
        </p:nvSpPr>
        <p:spPr>
          <a:xfrm>
            <a:off x="4012830" y="1359251"/>
            <a:ext cx="4703772" cy="528658"/>
          </a:xfrm>
          <a:prstGeom prst="roundRect">
            <a:avLst>
              <a:gd name="adj" fmla="val 22372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defTabSz="457189"/>
            <a:r>
              <a:rPr lang="pt-BR" dirty="0" smtClean="0">
                <a:solidFill>
                  <a:schemeClr val="bg2"/>
                </a:solidFill>
              </a:rPr>
              <a:t>01/07/2017 – Indústria e Importadores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26" name="Retângulo de cantos arredondados 25"/>
          <p:cNvSpPr/>
          <p:nvPr/>
        </p:nvSpPr>
        <p:spPr>
          <a:xfrm>
            <a:off x="4012830" y="2325820"/>
            <a:ext cx="4703772" cy="528658"/>
          </a:xfrm>
          <a:prstGeom prst="roundRect">
            <a:avLst>
              <a:gd name="adj" fmla="val 22372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defTabSz="457189"/>
            <a:r>
              <a:rPr lang="pt-BR" dirty="0" smtClean="0">
                <a:solidFill>
                  <a:schemeClr val="bg2"/>
                </a:solidFill>
              </a:rPr>
              <a:t>01/10/2017 – Atacadistas</a:t>
            </a:r>
            <a:endParaRPr lang="pt-BR" dirty="0">
              <a:solidFill>
                <a:schemeClr val="bg2"/>
              </a:solidFill>
            </a:endParaRPr>
          </a:p>
        </p:txBody>
      </p:sp>
      <p:sp>
        <p:nvSpPr>
          <p:cNvPr id="27" name="Retângulo de cantos arredondados 26"/>
          <p:cNvSpPr/>
          <p:nvPr/>
        </p:nvSpPr>
        <p:spPr>
          <a:xfrm>
            <a:off x="4012830" y="3292389"/>
            <a:ext cx="4703772" cy="528658"/>
          </a:xfrm>
          <a:prstGeom prst="roundRect">
            <a:avLst>
              <a:gd name="adj" fmla="val 22372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defTabSz="457189"/>
            <a:r>
              <a:rPr lang="pt-BR" dirty="0" smtClean="0">
                <a:solidFill>
                  <a:schemeClr val="bg2"/>
                </a:solidFill>
              </a:rPr>
              <a:t>01/04/2018 – Demais segmentos econômicos</a:t>
            </a:r>
            <a:endParaRPr lang="pt-BR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982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Cadastro CEST</a:t>
            </a:r>
            <a:endParaRPr lang="pt-BR" b="1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6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866476"/>
            <a:ext cx="8215606" cy="35912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 smtClean="0"/>
              <a:t>O cadastro pode ser realizado no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menu</a:t>
            </a:r>
            <a:r>
              <a:rPr lang="pt-BR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Suprimentos &gt; Estoque &gt; Cadastros Auxiliares NCM/CEST &gt; CEST</a:t>
            </a:r>
            <a:r>
              <a:rPr lang="pt-BR" sz="1400" dirty="0"/>
              <a:t>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427" y="1658771"/>
            <a:ext cx="6140323" cy="2490242"/>
          </a:xfrm>
          <a:prstGeom prst="rect">
            <a:avLst/>
          </a:prstGeom>
          <a:noFill/>
          <a:ln w="1270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68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 smtClean="0"/>
              <a:t>CEST nos Documentos Fiscais – NF-e</a:t>
            </a:r>
            <a:br>
              <a:rPr lang="pt-BR" b="1" dirty="0" smtClean="0"/>
            </a:br>
            <a:r>
              <a:rPr lang="pt-BR" sz="1800" b="1" dirty="0" smtClean="0"/>
              <a:t>(Regime </a:t>
            </a:r>
            <a:r>
              <a:rPr lang="pt-BR" sz="1800" b="1" dirty="0"/>
              <a:t>de tributação: Normal)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7</a:t>
            </a:fld>
            <a:endParaRPr lang="pt-BR" dirty="0"/>
          </a:p>
        </p:txBody>
      </p:sp>
      <p:sp>
        <p:nvSpPr>
          <p:cNvPr id="6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056975"/>
            <a:ext cx="8215606" cy="32673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as configurações realizadas, é possível realizar a emissão de notas fiscais.</a:t>
            </a:r>
          </a:p>
          <a:p>
            <a:pPr marL="0" indent="0">
              <a:buNone/>
            </a:pP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Caso o produto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seja 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adicionado 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 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uma Nota Fiscal Eletrônica (NF-e) de modelo 55, com uma das </a:t>
            </a:r>
            <a:r>
              <a:rPr lang="pt-BR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CSTs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abaixo</a:t>
            </a: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x.10 (tributada com cobrança de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x.30 (isenta ou não tributada com cobrança de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x.60 (ICMS cobrado anteriormente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x.70 (com redução de base de cálculo e cobrança de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x.90 (outros, desde que com a TAG </a:t>
            </a:r>
            <a:r>
              <a:rPr lang="pt-BR" sz="1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vICMSST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marL="0" indent="0">
              <a:buNone/>
            </a:pPr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16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CEST nos Documentos Fiscais – NF-e</a:t>
            </a:r>
            <a:r>
              <a:rPr lang="pt-BR" b="1" dirty="0" smtClean="0"/>
              <a:t/>
            </a:r>
            <a:br>
              <a:rPr lang="pt-BR" b="1" dirty="0" smtClean="0"/>
            </a:br>
            <a:r>
              <a:rPr lang="pt-BR" sz="1800" b="1" dirty="0"/>
              <a:t>(Regime de tributação: Simples Nacional)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6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1056975"/>
            <a:ext cx="8215606" cy="326737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 uma das </a:t>
            </a:r>
            <a:r>
              <a:rPr lang="pt-BR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CSOSNs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x.201 (tributada pelo simples nacional com permissão de crédito e com cobrança do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x.202 (tributada pelo simples nacional sem permissão de crédito e com cobrança do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x.203 (isenção do ICMS no simples nacional para faixa de receita bruta e com cobrança do ICMS por substituição tributária);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x.500 (ICMS cobrado anteriormente por substituição tributária (substituído) ou por antecipação);</a:t>
            </a:r>
          </a:p>
          <a:p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x.900 (outros).</a:t>
            </a:r>
          </a:p>
          <a:p>
            <a:pPr marL="0" indent="0">
              <a:buNone/>
            </a:pPr>
            <a:endParaRPr lang="pt-BR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394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b="1" dirty="0"/>
              <a:t>CEST nos Documentos Fiscais – NF-e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6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7" y="866475"/>
            <a:ext cx="8215606" cy="7351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 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item </a:t>
            </a:r>
            <a:r>
              <a:rPr lang="pt-BR" sz="1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</a:t>
            </a:r>
            <a:r>
              <a:rPr lang="pt-BR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possuir um CEST configurado, será apresentada uma mensagem com o código do produto que está incorreto.</a:t>
            </a:r>
          </a:p>
        </p:txBody>
      </p:sp>
      <p:pic>
        <p:nvPicPr>
          <p:cNvPr id="5" name="Imagem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084" y="1645268"/>
            <a:ext cx="6625005" cy="2084503"/>
          </a:xfrm>
          <a:prstGeom prst="rect">
            <a:avLst/>
          </a:prstGeom>
          <a:noFill/>
          <a:ln w="12700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aixaDeTexto 6"/>
          <p:cNvSpPr txBox="1"/>
          <p:nvPr/>
        </p:nvSpPr>
        <p:spPr>
          <a:xfrm>
            <a:off x="2103034" y="3920368"/>
            <a:ext cx="497110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OBSERVAÇÕES</a:t>
            </a:r>
          </a:p>
          <a:p>
            <a:pPr algn="ctr"/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acordo com a legislação, não há obrigatoriedade de apresentação do CEST no DANFE</a:t>
            </a:r>
            <a:r>
              <a:rPr lang="pt-BR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pt-BR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pt-BR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 geração do arquivo XML da NF-e, o CEST é gravado para cada item da nota.</a:t>
            </a:r>
          </a:p>
        </p:txBody>
      </p:sp>
    </p:spTree>
    <p:extLst>
      <p:ext uri="{BB962C8B-B14F-4D97-AF65-F5344CB8AC3E}">
        <p14:creationId xmlns:p14="http://schemas.microsoft.com/office/powerpoint/2010/main" val="254668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E504027725D7864CAFD34BFE5B9995AD" ma:contentTypeVersion="2" ma:contentTypeDescription="Crie um novo documento." ma:contentTypeScope="" ma:versionID="f0e86d7aff26a9cd7224dd226ff1d897">
  <xsd:schema xmlns:xsd="http://www.w3.org/2001/XMLSchema" xmlns:xs="http://www.w3.org/2001/XMLSchema" xmlns:p="http://schemas.microsoft.com/office/2006/metadata/properties" xmlns:ns2="fd700103-7ca9-405a-82fa-8d61ec326aef" targetNamespace="http://schemas.microsoft.com/office/2006/metadata/properties" ma:root="true" ma:fieldsID="002068b67ff481a3c7c06ebaf1ec4c4e" ns2:_="">
    <xsd:import namespace="fd700103-7ca9-405a-82fa-8d61ec326aef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700103-7ca9-405a-82fa-8d61ec326aef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3EF9341-B52A-4219-93A1-30549683A0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700103-7ca9-405a-82fa-8d61ec326ae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www.w3.org/XML/1998/namespace"/>
    <ds:schemaRef ds:uri="http://schemas.microsoft.com/office/infopath/2007/PartnerControls"/>
    <ds:schemaRef ds:uri="fd700103-7ca9-405a-82fa-8d61ec326aef"/>
    <ds:schemaRef ds:uri="http://purl.org/dc/dcmitype/"/>
    <ds:schemaRef ds:uri="http://purl.org/dc/terms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3487</TotalTime>
  <Words>1032</Words>
  <Application>Microsoft Office PowerPoint</Application>
  <PresentationFormat>Apresentação na tela (16:9)</PresentationFormat>
  <Paragraphs>103</Paragraphs>
  <Slides>14</Slides>
  <Notes>3</Notes>
  <HiddenSlides>0</HiddenSlides>
  <MMClips>0</MMClips>
  <ScaleCrop>false</ScaleCrop>
  <HeadingPairs>
    <vt:vector size="8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23" baseType="lpstr">
      <vt:lpstr>Arial</vt:lpstr>
      <vt:lpstr>Calibri</vt:lpstr>
      <vt:lpstr>Dosis</vt:lpstr>
      <vt:lpstr>Dosis Bold</vt:lpstr>
      <vt:lpstr>Dosis ExtraLight</vt:lpstr>
      <vt:lpstr>Neo Sans Pro</vt:lpstr>
      <vt:lpstr>Verdana</vt:lpstr>
      <vt:lpstr>Linx.3.0</vt:lpstr>
      <vt:lpstr>Slide do think-cell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Cadastro CEST</vt:lpstr>
      <vt:lpstr>CEST nos Documentos Fiscais – NF-e (Regime de tributação: Normal)</vt:lpstr>
      <vt:lpstr>CEST nos Documentos Fiscais – NF-e (Regime de tributação: Simples Nacional)</vt:lpstr>
      <vt:lpstr>CEST nos Documentos Fiscais – NF-e</vt:lpstr>
      <vt:lpstr>CEST nos Documentos Fiscais – NFC-e (Regime de tributação: Normal)</vt:lpstr>
      <vt:lpstr>CEST nos Documentos Fiscais – NFC-e (Regime de tributação: Simples Nacional)</vt:lpstr>
      <vt:lpstr>CEST nos Documentos Fiscais – NFC-e</vt:lpstr>
      <vt:lpstr>CEST nos Documentos Fiscais – Cupom Fiscal</vt:lpstr>
      <vt:lpstr>Apresentação do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279</cp:revision>
  <dcterms:created xsi:type="dcterms:W3CDTF">2010-04-12T23:12:02Z</dcterms:created>
  <dcterms:modified xsi:type="dcterms:W3CDTF">2017-06-19T13:39:17Z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0x010100E504027725D7864CAFD34BFE5B9995AD</vt:lpwstr>
  </property>
</Properties>
</file>