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1"/>
  </p:notesMasterIdLst>
  <p:sldIdLst>
    <p:sldId id="329" r:id="rId5"/>
    <p:sldId id="356" r:id="rId6"/>
    <p:sldId id="347" r:id="rId7"/>
    <p:sldId id="348" r:id="rId8"/>
    <p:sldId id="357" r:id="rId9"/>
    <p:sldId id="358" r:id="rId10"/>
    <p:sldId id="359" r:id="rId11"/>
    <p:sldId id="352" r:id="rId12"/>
    <p:sldId id="353" r:id="rId13"/>
    <p:sldId id="354" r:id="rId14"/>
    <p:sldId id="355" r:id="rId15"/>
    <p:sldId id="360" r:id="rId16"/>
    <p:sldId id="361" r:id="rId17"/>
    <p:sldId id="362" r:id="rId18"/>
    <p:sldId id="363" r:id="rId19"/>
    <p:sldId id="345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23/12/2015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500" r:id="rId3"/>
    <p:sldLayoutId id="2147493475" r:id="rId4"/>
    <p:sldLayoutId id="2147493472" r:id="rId5"/>
    <p:sldLayoutId id="2147493476" r:id="rId6"/>
    <p:sldLayoutId id="2147493478" r:id="rId7"/>
    <p:sldLayoutId id="2147493498" r:id="rId8"/>
    <p:sldLayoutId id="2147493499" r:id="rId9"/>
    <p:sldLayoutId id="2147493481" r:id="rId10"/>
    <p:sldLayoutId id="2147493480" r:id="rId11"/>
    <p:sldLayoutId id="2147493483" r:id="rId12"/>
    <p:sldLayoutId id="2147493484" r:id="rId13"/>
    <p:sldLayoutId id="2147493485" r:id="rId14"/>
    <p:sldLayoutId id="2147493489" r:id="rId15"/>
    <p:sldLayoutId id="2147493488" r:id="rId16"/>
    <p:sldLayoutId id="2147493467" r:id="rId17"/>
    <p:sldLayoutId id="214749346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CEST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52636"/>
            <a:ext cx="2052864" cy="792088"/>
          </a:xfrm>
        </p:spPr>
        <p:txBody>
          <a:bodyPr/>
          <a:lstStyle/>
          <a:p>
            <a:pPr algn="ctr"/>
            <a:r>
              <a:rPr lang="pt-BR" dirty="0" smtClean="0"/>
              <a:t>Espelho do Documento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10" name="Espaço Reservado para Texto 8"/>
          <p:cNvSpPr>
            <a:spLocks noGrp="1"/>
          </p:cNvSpPr>
          <p:nvPr>
            <p:ph type="body" sz="quarter" idx="11"/>
          </p:nvPr>
        </p:nvSpPr>
        <p:spPr>
          <a:xfrm>
            <a:off x="316455" y="961708"/>
            <a:ext cx="1976665" cy="180217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Exibe a Coluna do CEST quando ocorrer gravação do mesmo no item da nota</a:t>
            </a:r>
          </a:p>
          <a:p>
            <a:endParaRPr lang="pt-BR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093" y="452681"/>
            <a:ext cx="6611133" cy="3689945"/>
          </a:xfrm>
          <a:prstGeom prst="rect">
            <a:avLst/>
          </a:prstGeom>
        </p:spPr>
      </p:pic>
      <p:sp>
        <p:nvSpPr>
          <p:cNvPr id="15" name="Espaço Reservado para Texto 8"/>
          <p:cNvSpPr>
            <a:spLocks noGrp="1"/>
          </p:cNvSpPr>
          <p:nvPr>
            <p:ph type="body" sz="quarter" idx="11"/>
          </p:nvPr>
        </p:nvSpPr>
        <p:spPr>
          <a:xfrm>
            <a:off x="316454" y="2799602"/>
            <a:ext cx="1976665" cy="180217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Não exibe a coluna caso nenhum item tenha CEST</a:t>
            </a:r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76174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152636"/>
            <a:ext cx="2052864" cy="792088"/>
          </a:xfrm>
        </p:spPr>
        <p:txBody>
          <a:bodyPr/>
          <a:lstStyle/>
          <a:p>
            <a:pPr algn="ctr"/>
            <a:r>
              <a:rPr lang="pt-BR" dirty="0" smtClean="0"/>
              <a:t>Geração CEST</a:t>
            </a:r>
            <a:br>
              <a:rPr lang="pt-BR" dirty="0" smtClean="0"/>
            </a:br>
            <a:r>
              <a:rPr lang="pt-BR" dirty="0" smtClean="0"/>
              <a:t>NF-e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10" name="Espaço Reservado para Texto 8"/>
          <p:cNvSpPr>
            <a:spLocks noGrp="1"/>
          </p:cNvSpPr>
          <p:nvPr>
            <p:ph type="body" sz="quarter" idx="11"/>
          </p:nvPr>
        </p:nvSpPr>
        <p:spPr>
          <a:xfrm>
            <a:off x="316455" y="961708"/>
            <a:ext cx="1976665" cy="123856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Geração da TAG do CEST no item do Produto na Nota</a:t>
            </a:r>
          </a:p>
          <a:p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650" y="354296"/>
            <a:ext cx="6236917" cy="3931954"/>
          </a:xfrm>
          <a:prstGeom prst="rect">
            <a:avLst/>
          </a:prstGeom>
        </p:spPr>
      </p:pic>
      <p:sp>
        <p:nvSpPr>
          <p:cNvPr id="9" name="Espaço Reservado para Texto 8"/>
          <p:cNvSpPr>
            <a:spLocks noGrp="1"/>
          </p:cNvSpPr>
          <p:nvPr>
            <p:ph type="body" sz="quarter" idx="11"/>
          </p:nvPr>
        </p:nvSpPr>
        <p:spPr>
          <a:xfrm>
            <a:off x="316454" y="2352675"/>
            <a:ext cx="1976665" cy="123856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Geração da TAG a partir de 01/04/2016</a:t>
            </a:r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93235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800" dirty="0" smtClean="0"/>
              <a:t>Código </a:t>
            </a:r>
            <a:r>
              <a:rPr lang="pt-BR" sz="4800" dirty="0"/>
              <a:t>CEST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POS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0192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Inclusão </a:t>
            </a:r>
            <a:r>
              <a:rPr lang="pt-BR" dirty="0"/>
              <a:t>do Código CEST</a:t>
            </a:r>
            <a:br>
              <a:rPr lang="pt-BR" dirty="0"/>
            </a:b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sz="1400" b="1" dirty="0"/>
              <a:t>Contextualização</a:t>
            </a:r>
            <a:r>
              <a:rPr lang="pt-BR" sz="1400" dirty="0"/>
              <a:t>: O Convênio ICMS 92, de 20 de agosto de 2015, instituiu em sua cláusula terceira o CEST – Código Especificador da Substituição Tributária, que “identifica a mercadoria passível de sujeição aos regimes de substituição tributária ou de antecipação do recolhimento do imposto, relativos às operações subsequentes”. Nestas operações, o contribuinte deverá mencionar o CEST no documento </a:t>
            </a:r>
            <a:r>
              <a:rPr lang="pt-BR" sz="1400" dirty="0" smtClean="0"/>
              <a:t>fiscal;</a:t>
            </a:r>
          </a:p>
          <a:p>
            <a:r>
              <a:rPr lang="pt-BR" sz="1400" dirty="0" smtClean="0"/>
              <a:t>Apenas os produtos </a:t>
            </a:r>
            <a:r>
              <a:rPr lang="pt-BR" sz="1400" b="1" dirty="0" smtClean="0"/>
              <a:t>NFC-e</a:t>
            </a:r>
            <a:r>
              <a:rPr lang="pt-BR" sz="1400" dirty="0" smtClean="0"/>
              <a:t> e </a:t>
            </a:r>
            <a:r>
              <a:rPr lang="pt-BR" sz="1400" b="1" dirty="0" smtClean="0"/>
              <a:t>SAT</a:t>
            </a:r>
            <a:r>
              <a:rPr lang="pt-BR" sz="1400" dirty="0" smtClean="0"/>
              <a:t> terão impacto, PAF ECF não se aplica;</a:t>
            </a:r>
          </a:p>
          <a:p>
            <a:r>
              <a:rPr lang="pt-BR" sz="1400" dirty="0" smtClean="0"/>
              <a:t>Aplicação </a:t>
            </a:r>
            <a:r>
              <a:rPr lang="pt-BR" sz="1400" dirty="0"/>
              <a:t>apenas em </a:t>
            </a:r>
            <a:r>
              <a:rPr lang="pt-BR" sz="1400" b="1" dirty="0" smtClean="0"/>
              <a:t>produtos.</a:t>
            </a:r>
            <a:r>
              <a:rPr lang="pt-BR" sz="1400" dirty="0" smtClean="0"/>
              <a:t> </a:t>
            </a:r>
          </a:p>
          <a:p>
            <a:r>
              <a:rPr lang="pt-BR" sz="1400" dirty="0" smtClean="0"/>
              <a:t>S</a:t>
            </a:r>
            <a:r>
              <a:rPr lang="pt-BR" sz="1400" dirty="0" smtClean="0"/>
              <a:t>erviços </a:t>
            </a:r>
            <a:r>
              <a:rPr lang="pt-BR" sz="1400" dirty="0"/>
              <a:t>não </a:t>
            </a:r>
            <a:r>
              <a:rPr lang="pt-BR" sz="1400" dirty="0" smtClean="0"/>
              <a:t>possuirão </a:t>
            </a:r>
            <a:r>
              <a:rPr lang="pt-BR" sz="1400" dirty="0"/>
              <a:t>o código </a:t>
            </a:r>
            <a:r>
              <a:rPr lang="pt-BR" sz="1400" dirty="0" smtClean="0"/>
              <a:t>mencionado</a:t>
            </a:r>
            <a:r>
              <a:rPr lang="pt-BR" sz="1400" dirty="0"/>
              <a:t>;</a:t>
            </a:r>
            <a:endParaRPr lang="pt-BR" sz="1400" dirty="0" smtClean="0"/>
          </a:p>
          <a:p>
            <a:r>
              <a:rPr lang="pt-BR" sz="1400" dirty="0" smtClean="0"/>
              <a:t>Este desenvolvimento está disponível a partir da versão do POS: </a:t>
            </a:r>
            <a:r>
              <a:rPr lang="pt-BR" sz="1400" b="1" dirty="0" smtClean="0"/>
              <a:t>3.0.201.5100</a:t>
            </a:r>
            <a:r>
              <a:rPr lang="pt-BR" sz="1400" dirty="0" smtClean="0"/>
              <a:t> ou superior;</a:t>
            </a:r>
          </a:p>
          <a:p>
            <a:r>
              <a:rPr lang="pt-BR" sz="1400" dirty="0" smtClean="0"/>
              <a:t>É necessário utilizar a versão do </a:t>
            </a:r>
            <a:r>
              <a:rPr lang="pt-BR" sz="1400" dirty="0" err="1" smtClean="0"/>
              <a:t>MID-e</a:t>
            </a:r>
            <a:r>
              <a:rPr lang="pt-BR" sz="1400" dirty="0" smtClean="0"/>
              <a:t> </a:t>
            </a:r>
            <a:r>
              <a:rPr lang="pt-BR" sz="1400" b="1" dirty="0" smtClean="0"/>
              <a:t>1.0.23.10</a:t>
            </a:r>
            <a:r>
              <a:rPr lang="pt-BR" sz="1400" dirty="0" smtClean="0"/>
              <a:t> ou superior. Essa versão do </a:t>
            </a:r>
            <a:r>
              <a:rPr lang="pt-BR" sz="1400" dirty="0" err="1" smtClean="0"/>
              <a:t>MID-e</a:t>
            </a:r>
            <a:r>
              <a:rPr lang="pt-BR" sz="1400" dirty="0" smtClean="0"/>
              <a:t> encontra-se na versão do atualizador acima.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04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OS 128086 - Inclusão do Código CEST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lvl="1"/>
            <a:r>
              <a:rPr lang="pt-BR" sz="1200" dirty="0" smtClean="0"/>
              <a:t>O POS baixa a tabela de cadastro de CEST e o identificador do CEST de cada produto;</a:t>
            </a:r>
          </a:p>
          <a:p>
            <a:pPr lvl="1"/>
            <a:r>
              <a:rPr lang="pt-BR" sz="1200" dirty="0"/>
              <a:t>No Linx Microvix POS (CF-e-SAT ou NFC-e), tanto no </a:t>
            </a:r>
            <a:r>
              <a:rPr lang="pt-BR" sz="1200" dirty="0" smtClean="0"/>
              <a:t>DAV/</a:t>
            </a:r>
            <a:r>
              <a:rPr lang="pt-BR" sz="1200" dirty="0" err="1" smtClean="0"/>
              <a:t>Pré</a:t>
            </a:r>
            <a:r>
              <a:rPr lang="pt-BR" sz="1200" dirty="0" smtClean="0"/>
              <a:t> Venda, </a:t>
            </a:r>
            <a:r>
              <a:rPr lang="pt-BR" sz="1200" dirty="0"/>
              <a:t>quanto na venda direta, </a:t>
            </a:r>
            <a:r>
              <a:rPr lang="pt-BR" sz="1200" dirty="0" smtClean="0"/>
              <a:t>gravamos </a:t>
            </a:r>
            <a:r>
              <a:rPr lang="pt-BR" sz="1200" dirty="0"/>
              <a:t>o código CEST caso o mesmo esteja </a:t>
            </a:r>
            <a:r>
              <a:rPr lang="pt-BR" sz="1200" dirty="0" smtClean="0"/>
              <a:t>preenchido no cadastro do produto. Essa informação não é apresentada em tela. </a:t>
            </a:r>
          </a:p>
          <a:p>
            <a:pPr lvl="1"/>
            <a:r>
              <a:rPr lang="pt-BR" sz="1200" dirty="0" smtClean="0"/>
              <a:t>No </a:t>
            </a:r>
            <a:r>
              <a:rPr lang="pt-BR" sz="1200" dirty="0"/>
              <a:t>momento da finalização da venda (envio dos dados para o </a:t>
            </a:r>
            <a:r>
              <a:rPr lang="pt-BR" sz="1200" dirty="0" err="1"/>
              <a:t>MID-e</a:t>
            </a:r>
            <a:r>
              <a:rPr lang="pt-BR" sz="1200" dirty="0"/>
              <a:t> </a:t>
            </a:r>
            <a:r>
              <a:rPr lang="pt-BR" sz="1200" dirty="0" err="1"/>
              <a:t>Client</a:t>
            </a:r>
            <a:r>
              <a:rPr lang="pt-BR" sz="1200" dirty="0"/>
              <a:t>) </a:t>
            </a:r>
            <a:r>
              <a:rPr lang="pt-BR" sz="1200" dirty="0" smtClean="0"/>
              <a:t>enviamos o </a:t>
            </a:r>
            <a:r>
              <a:rPr lang="pt-BR" sz="1200" dirty="0"/>
              <a:t>código CEST para cada item, quando os mesmos estivem </a:t>
            </a:r>
            <a:r>
              <a:rPr lang="pt-BR" sz="1200" dirty="0" smtClean="0"/>
              <a:t>preenchidos. </a:t>
            </a:r>
            <a:r>
              <a:rPr lang="pt-BR" sz="1200" dirty="0"/>
              <a:t>A </a:t>
            </a:r>
            <a:r>
              <a:rPr lang="pt-BR" sz="1200" dirty="0" err="1"/>
              <a:t>tag</a:t>
            </a:r>
            <a:r>
              <a:rPr lang="pt-BR" sz="1200" dirty="0"/>
              <a:t> CEST, contendo o valor do código CEST, deve ser enviada no JSON dentro da </a:t>
            </a:r>
            <a:r>
              <a:rPr lang="pt-BR" sz="1200" dirty="0" err="1" smtClean="0"/>
              <a:t>tag</a:t>
            </a:r>
            <a:r>
              <a:rPr lang="pt-BR" sz="1200" dirty="0" smtClean="0"/>
              <a:t> </a:t>
            </a:r>
            <a:r>
              <a:rPr lang="pt-BR" sz="1200" b="1" dirty="0" err="1"/>
              <a:t>ItemNFCeList</a:t>
            </a:r>
            <a:r>
              <a:rPr lang="pt-BR" sz="1200" dirty="0"/>
              <a:t>. Ex.:</a:t>
            </a:r>
          </a:p>
          <a:p>
            <a:pPr marL="1314450" lvl="3" indent="0">
              <a:buNone/>
            </a:pPr>
            <a:r>
              <a:rPr lang="pt-BR" sz="1150" dirty="0" smtClean="0"/>
              <a:t>"</a:t>
            </a:r>
            <a:r>
              <a:rPr lang="pt-BR" sz="1150" dirty="0" err="1"/>
              <a:t>ItemNFCeList</a:t>
            </a:r>
            <a:r>
              <a:rPr lang="pt-BR" sz="1150" dirty="0"/>
              <a:t>": [</a:t>
            </a:r>
          </a:p>
          <a:p>
            <a:pPr marL="1314450" lvl="3" indent="0">
              <a:buNone/>
            </a:pPr>
            <a:r>
              <a:rPr lang="pt-BR" sz="1150" dirty="0"/>
              <a:t> {</a:t>
            </a:r>
          </a:p>
          <a:p>
            <a:pPr marL="1314450" lvl="3" indent="0">
              <a:buNone/>
            </a:pPr>
            <a:r>
              <a:rPr lang="pt-BR" sz="1150" dirty="0"/>
              <a:t> </a:t>
            </a:r>
            <a:r>
              <a:rPr lang="pt-BR" sz="1150" dirty="0" smtClean="0"/>
              <a:t>   "</a:t>
            </a:r>
            <a:r>
              <a:rPr lang="pt-BR" sz="1150" dirty="0" err="1"/>
              <a:t>cProd</a:t>
            </a:r>
            <a:r>
              <a:rPr lang="pt-BR" sz="1150" dirty="0"/>
              <a:t>": "4",</a:t>
            </a:r>
          </a:p>
          <a:p>
            <a:pPr marL="1314450" lvl="3" indent="0">
              <a:buNone/>
            </a:pPr>
            <a:r>
              <a:rPr lang="pt-BR" sz="1150" dirty="0" smtClean="0"/>
              <a:t>    </a:t>
            </a:r>
            <a:r>
              <a:rPr lang="pt-BR" sz="1150" dirty="0"/>
              <a:t>"</a:t>
            </a:r>
            <a:r>
              <a:rPr lang="pt-BR" sz="1150" dirty="0" err="1"/>
              <a:t>xProd</a:t>
            </a:r>
            <a:r>
              <a:rPr lang="pt-BR" sz="1150" dirty="0"/>
              <a:t>": </a:t>
            </a:r>
            <a:r>
              <a:rPr lang="pt-BR" sz="1150" dirty="0" smtClean="0"/>
              <a:t>“PRODUTO TESTE",</a:t>
            </a:r>
            <a:endParaRPr lang="pt-BR" sz="1150" dirty="0"/>
          </a:p>
          <a:p>
            <a:pPr marL="1314450" lvl="3" indent="0">
              <a:buNone/>
            </a:pPr>
            <a:r>
              <a:rPr lang="pt-BR" sz="1150" dirty="0" smtClean="0"/>
              <a:t>   "</a:t>
            </a:r>
            <a:r>
              <a:rPr lang="pt-BR" sz="1150" dirty="0"/>
              <a:t>NCM": "09012100",</a:t>
            </a:r>
          </a:p>
          <a:p>
            <a:pPr marL="1314450" lvl="3" indent="0">
              <a:buNone/>
            </a:pPr>
            <a:r>
              <a:rPr lang="pt-BR" sz="1350" b="1" dirty="0" smtClean="0">
                <a:solidFill>
                  <a:schemeClr val="accent2"/>
                </a:solidFill>
              </a:rPr>
              <a:t>   "</a:t>
            </a:r>
            <a:r>
              <a:rPr lang="pt-BR" sz="1350" b="1" dirty="0">
                <a:solidFill>
                  <a:schemeClr val="accent2"/>
                </a:solidFill>
              </a:rPr>
              <a:t>CEST": "0100100",</a:t>
            </a:r>
          </a:p>
          <a:p>
            <a:pPr marL="1314450" lvl="3" indent="0">
              <a:buNone/>
            </a:pPr>
            <a:r>
              <a:rPr lang="pt-BR" sz="1150" dirty="0" smtClean="0"/>
              <a:t>    </a:t>
            </a:r>
            <a:r>
              <a:rPr lang="pt-BR" sz="1150" dirty="0"/>
              <a:t>"CFOP": "5102",</a:t>
            </a:r>
          </a:p>
          <a:p>
            <a:pPr marL="1314450" lvl="3" indent="0">
              <a:buNone/>
            </a:pPr>
            <a:r>
              <a:rPr lang="pt-BR" sz="1150" dirty="0"/>
              <a:t> } </a:t>
            </a:r>
          </a:p>
        </p:txBody>
      </p:sp>
    </p:spTree>
    <p:extLst>
      <p:ext uri="{BB962C8B-B14F-4D97-AF65-F5344CB8AC3E}">
        <p14:creationId xmlns:p14="http://schemas.microsoft.com/office/powerpoint/2010/main" val="95268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Inclusão </a:t>
            </a:r>
            <a:r>
              <a:rPr lang="pt-BR" dirty="0"/>
              <a:t>do Código CEST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15</a:t>
            </a:fld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pt-BR" sz="1600" dirty="0" smtClean="0"/>
              <a:t>No XML o código CEST ficará da seguinte maneira:</a:t>
            </a:r>
          </a:p>
          <a:p>
            <a:pPr marL="800100" lvl="2" indent="0">
              <a:buNone/>
            </a:pPr>
            <a:r>
              <a:rPr lang="pt-BR" sz="1400" dirty="0"/>
              <a:t>&lt;</a:t>
            </a:r>
            <a:r>
              <a:rPr lang="pt-BR" sz="1400" dirty="0" err="1"/>
              <a:t>prod</a:t>
            </a:r>
            <a:r>
              <a:rPr lang="pt-BR" sz="1400" dirty="0"/>
              <a:t>&gt;</a:t>
            </a:r>
          </a:p>
          <a:p>
            <a:pPr marL="800100" lvl="2" indent="0">
              <a:buNone/>
            </a:pPr>
            <a:r>
              <a:rPr lang="pt-BR" sz="1400" dirty="0"/>
              <a:t>            &lt;</a:t>
            </a:r>
            <a:r>
              <a:rPr lang="pt-BR" sz="1400" dirty="0" err="1" smtClean="0"/>
              <a:t>cProd</a:t>
            </a:r>
            <a:r>
              <a:rPr lang="pt-BR" sz="1400" dirty="0" smtClean="0"/>
              <a:t>&gt;4&lt;/</a:t>
            </a:r>
            <a:r>
              <a:rPr lang="pt-BR" sz="1400" dirty="0" err="1"/>
              <a:t>cProd</a:t>
            </a:r>
            <a:r>
              <a:rPr lang="pt-BR" sz="1400" dirty="0"/>
              <a:t>&gt;</a:t>
            </a:r>
          </a:p>
          <a:p>
            <a:pPr marL="800100" lvl="2" indent="0">
              <a:buNone/>
            </a:pPr>
            <a:r>
              <a:rPr lang="pt-BR" sz="1400" dirty="0" smtClean="0"/>
              <a:t>            &lt;</a:t>
            </a:r>
            <a:r>
              <a:rPr lang="pt-BR" sz="1400" dirty="0" err="1" smtClean="0"/>
              <a:t>xProd</a:t>
            </a:r>
            <a:r>
              <a:rPr lang="pt-BR" sz="1400" dirty="0" smtClean="0"/>
              <a:t>&gt;PRODUTO TESTE&lt;/</a:t>
            </a:r>
            <a:r>
              <a:rPr lang="pt-BR" sz="1400" dirty="0" err="1"/>
              <a:t>xProd</a:t>
            </a:r>
            <a:r>
              <a:rPr lang="pt-BR" sz="1400" dirty="0"/>
              <a:t>&gt;</a:t>
            </a:r>
          </a:p>
          <a:p>
            <a:pPr marL="800100" lvl="2" indent="0">
              <a:buNone/>
            </a:pPr>
            <a:r>
              <a:rPr lang="pt-BR" sz="1400" dirty="0"/>
              <a:t>            &lt;</a:t>
            </a:r>
            <a:r>
              <a:rPr lang="pt-BR" sz="1400" dirty="0" smtClean="0"/>
              <a:t>NCM&gt;09012100&lt;/</a:t>
            </a:r>
            <a:r>
              <a:rPr lang="pt-BR" sz="1400" dirty="0"/>
              <a:t>NCM&gt;</a:t>
            </a:r>
          </a:p>
          <a:p>
            <a:pPr marL="800100" lvl="2" indent="0">
              <a:buNone/>
            </a:pPr>
            <a:r>
              <a:rPr lang="pt-BR" sz="1400" dirty="0">
                <a:solidFill>
                  <a:schemeClr val="accent2"/>
                </a:solidFill>
              </a:rPr>
              <a:t>            </a:t>
            </a:r>
            <a:r>
              <a:rPr lang="pt-BR" sz="1400" b="1" dirty="0">
                <a:solidFill>
                  <a:schemeClr val="accent2"/>
                </a:solidFill>
              </a:rPr>
              <a:t>&lt;CEST&gt;0100100&lt;/CEST&gt;</a:t>
            </a:r>
          </a:p>
          <a:p>
            <a:pPr marL="800100" lvl="2" indent="0">
              <a:buNone/>
            </a:pPr>
            <a:r>
              <a:rPr lang="pt-BR" sz="1400" dirty="0"/>
              <a:t>            </a:t>
            </a:r>
            <a:r>
              <a:rPr lang="pt-BR" sz="1400" dirty="0" smtClean="0"/>
              <a:t>&lt;CFOP&gt;5102&lt;/</a:t>
            </a:r>
            <a:r>
              <a:rPr lang="pt-BR" sz="1400" dirty="0"/>
              <a:t>CFOP&gt;</a:t>
            </a:r>
          </a:p>
          <a:p>
            <a:pPr marL="800100" lvl="2" indent="0">
              <a:buNone/>
            </a:pPr>
            <a:r>
              <a:rPr lang="pt-BR" sz="1400" dirty="0" smtClean="0"/>
              <a:t>&lt;/</a:t>
            </a:r>
            <a:r>
              <a:rPr lang="pt-BR" sz="1400" dirty="0" err="1"/>
              <a:t>prod</a:t>
            </a:r>
            <a:r>
              <a:rPr lang="pt-BR" sz="1400" dirty="0"/>
              <a:t>&gt;</a:t>
            </a:r>
            <a:endParaRPr lang="pt-BR" sz="14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557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Obrigada.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57246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/>
            <a:r>
              <a:rPr lang="pt-BR" dirty="0"/>
              <a:t>Convênio ICMS </a:t>
            </a:r>
            <a:r>
              <a:rPr lang="pt-BR" dirty="0" smtClean="0"/>
              <a:t>92/2015 -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CEST - Código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Especificador da Substituição Tributária.</a:t>
            </a:r>
          </a:p>
          <a:p>
            <a:pPr algn="just"/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Composto por 7 (sete dígitos):</a:t>
            </a:r>
          </a:p>
          <a:p>
            <a:pPr lvl="1" algn="just"/>
            <a:r>
              <a:rPr lang="pt-BR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primeiro e o segundo correspondem ao segmento da mercadoria ou bem;</a:t>
            </a:r>
          </a:p>
          <a:p>
            <a:pPr lvl="1" algn="just"/>
            <a:r>
              <a:rPr lang="pt-BR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terceiro ao quinto correspondem ao item de um segmento de mercadoria ou bem;</a:t>
            </a:r>
          </a:p>
          <a:p>
            <a:pPr lvl="1" algn="just"/>
            <a:r>
              <a:rPr lang="pt-BR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sexto e o sétimo correspondem à especificação do item</a:t>
            </a:r>
          </a:p>
          <a:p>
            <a:pPr algn="just"/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Convênio ICMS 139/2015 prorrogou sua vigência para 01/04/2016.</a:t>
            </a:r>
          </a:p>
          <a:p>
            <a:pPr algn="just"/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Exemplo: Código CEST 16.007.01</a:t>
            </a:r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477733"/>
              </p:ext>
            </p:extLst>
          </p:nvPr>
        </p:nvGraphicFramePr>
        <p:xfrm>
          <a:off x="1124913" y="3332702"/>
          <a:ext cx="6180800" cy="12293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557235"/>
                <a:gridCol w="2140522"/>
                <a:gridCol w="1483043"/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Segmento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Item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Especificação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007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01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Pneumáticos, Câmaras de Ar e Protetores de Borracha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Protetores de borracha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 bicicletas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705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Código CEST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ERP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448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Impactos Manutenção do CEST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861032"/>
            <a:ext cx="8215606" cy="38390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Código Especificador da Substituição Tributária possui impacto das seguintes rotinas do ERP, para fins de manutenção:</a:t>
            </a: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Cadastro Auxiliar CEST (Novo Cadastro)</a:t>
            </a: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Cadastro de Produtos (Vínculo ao Produto, manutenção)</a:t>
            </a: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Relatório de Manutenção de Produtos (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Vínculo ao Produto, manutenção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pt-BR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6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Auxiliar - CEST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86" y="1797978"/>
            <a:ext cx="6429375" cy="2085975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Informe o </a:t>
            </a:r>
            <a:r>
              <a:rPr lang="pt-BR" dirty="0" err="1" smtClean="0"/>
              <a:t>cód</a:t>
            </a:r>
            <a:r>
              <a:rPr lang="pt-BR" dirty="0" smtClean="0"/>
              <a:t>, descrição e segmento e clique em salvar&gt;</a:t>
            </a:r>
          </a:p>
          <a:p>
            <a:pPr marL="0" indent="0">
              <a:buNone/>
            </a:pPr>
            <a:r>
              <a:rPr lang="pt-BR" sz="1000" dirty="0">
                <a:solidFill>
                  <a:srgbClr val="FF0000"/>
                </a:solidFill>
              </a:rPr>
              <a:t>(</a:t>
            </a:r>
            <a:r>
              <a:rPr lang="pt-BR" sz="1000" dirty="0" smtClean="0">
                <a:solidFill>
                  <a:srgbClr val="FF0000"/>
                </a:solidFill>
              </a:rPr>
              <a:t>Para alterar um CEST já Existente é preciso clicar em Exibir registros em seguida alterar)</a:t>
            </a:r>
            <a:endParaRPr lang="pt-BR" sz="1000" dirty="0">
              <a:solidFill>
                <a:srgbClr val="FF0000"/>
              </a:solidFill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Suprimentos&gt; Estoque&gt; Cadastros Auxiliares&gt; CEST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378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do Produto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6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108" y="2188396"/>
            <a:ext cx="5267325" cy="1638300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Selecione o </a:t>
            </a:r>
            <a:r>
              <a:rPr lang="pt-BR" dirty="0" err="1" smtClean="0"/>
              <a:t>cód</a:t>
            </a:r>
            <a:r>
              <a:rPr lang="pt-BR" dirty="0" smtClean="0"/>
              <a:t> CEST adequado ao produto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Suprimentos&gt; estoque&gt; produto&gt;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43286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Relatório de Manutenção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7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24" y="2081818"/>
            <a:ext cx="2609850" cy="87630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24" y="3046613"/>
            <a:ext cx="6657975" cy="952500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Utilize os filtros desejados, para obter a listagem de produtos.</a:t>
            </a:r>
          </a:p>
          <a:p>
            <a:r>
              <a:rPr lang="pt-BR" dirty="0" smtClean="0"/>
              <a:t>Você pode utilizar este relatório para visualizar determinados produtos que já estão com determinados código CEST, ou listrar produtos para vincular o </a:t>
            </a:r>
            <a:r>
              <a:rPr lang="pt-BR" dirty="0" err="1" smtClean="0"/>
              <a:t>cód</a:t>
            </a:r>
            <a:r>
              <a:rPr lang="pt-BR" dirty="0" smtClean="0"/>
              <a:t> CEST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Suprimentos&gt; Estoque&gt; Relatórios&gt; Manutenção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23765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7533" y="59504"/>
            <a:ext cx="8215606" cy="398994"/>
          </a:xfrm>
        </p:spPr>
        <p:txBody>
          <a:bodyPr/>
          <a:lstStyle/>
          <a:p>
            <a:r>
              <a:rPr lang="pt-BR" dirty="0" smtClean="0"/>
              <a:t>Impactos Geração do CEST Movimentação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93447" y="846095"/>
            <a:ext cx="8215606" cy="35890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Código Especificador da Substituição Tributária será gravado nas seguintes </a:t>
            </a:r>
          </a:p>
          <a:p>
            <a:pPr marL="0" indent="0">
              <a:buNone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Rotinas de Emissão de Documento Fiscal do ERP :</a:t>
            </a: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Emissão de Nota Fiscal (Saída, Devolução de Compra e Venda)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Faturamento do Pedido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Nota Substitutiva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Venda Consignada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Faturamento Antecipado / Remessa 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Faturamento B2C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Frente de Loja (Remessa, Nota Substitutiva, Transformação de Pré-Venda em Nota, Importação de Pré-Venda do POS)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Contingência </a:t>
            </a: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6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Obrigatoriedade CEST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8" y="840054"/>
            <a:ext cx="3125441" cy="39827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 operação da Nota o CEST será obrigatório no Produto quando:</a:t>
            </a:r>
          </a:p>
          <a:p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Nota Modelo 55  (NF-e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);</a:t>
            </a:r>
          </a:p>
          <a:p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CST da </a:t>
            </a:r>
            <a:r>
              <a:rPr lang="pt-BR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Config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Tributária: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x.10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x.30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x.60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x.70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x.90;</a:t>
            </a:r>
          </a:p>
          <a:p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CSOSN : 201, 202, 203 ou 900 para empresas do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Simples;</a:t>
            </a:r>
          </a:p>
          <a:p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da Emissão do Documento maior ou igual a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01/04/2016;</a:t>
            </a:r>
          </a:p>
          <a:p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“Não” será obrigatório CEST se houver “Diferencial de Alíquota de ICMS” no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item.</a:t>
            </a: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809" y="1285972"/>
            <a:ext cx="5291191" cy="281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66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744014f9-b381-4d57-9569-1658a6c28a4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1212</TotalTime>
  <Words>815</Words>
  <Application>Microsoft Office PowerPoint</Application>
  <PresentationFormat>Apresentação na tela (16:9)</PresentationFormat>
  <Paragraphs>117</Paragraphs>
  <Slides>16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4" baseType="lpstr">
      <vt:lpstr>Arial</vt:lpstr>
      <vt:lpstr>Calibri</vt:lpstr>
      <vt:lpstr>Dosis Bold</vt:lpstr>
      <vt:lpstr>Dosis ExtraLight</vt:lpstr>
      <vt:lpstr>Neo Sans Pro</vt:lpstr>
      <vt:lpstr>Verdana</vt:lpstr>
      <vt:lpstr>Linx.3.0</vt:lpstr>
      <vt:lpstr>Slide do think-cell</vt:lpstr>
      <vt:lpstr>CEST</vt:lpstr>
      <vt:lpstr>Introdução</vt:lpstr>
      <vt:lpstr>Código CEST </vt:lpstr>
      <vt:lpstr>Impactos Manutenção do CEST</vt:lpstr>
      <vt:lpstr>Cadastro Auxiliar - CEST</vt:lpstr>
      <vt:lpstr>Cadastro do Produto</vt:lpstr>
      <vt:lpstr>Relatório de Manutenção</vt:lpstr>
      <vt:lpstr>Impactos Geração do CEST Movimentação</vt:lpstr>
      <vt:lpstr>Obrigatoriedade CEST</vt:lpstr>
      <vt:lpstr>Espelho do Documento</vt:lpstr>
      <vt:lpstr>Geração CEST NF-e</vt:lpstr>
      <vt:lpstr>Código CEST</vt:lpstr>
      <vt:lpstr>Inclusão do Código CEST </vt:lpstr>
      <vt:lpstr>OS 128086 - Inclusão do Código CEST</vt:lpstr>
      <vt:lpstr>Inclusão do Código CEST</vt:lpstr>
      <vt:lpstr>Obrigada.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128</cp:revision>
  <dcterms:created xsi:type="dcterms:W3CDTF">2010-04-12T23:12:02Z</dcterms:created>
  <dcterms:modified xsi:type="dcterms:W3CDTF">2015-12-23T12:49:21Z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