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0"/>
  </p:notesMasterIdLst>
  <p:sldIdLst>
    <p:sldId id="329" r:id="rId5"/>
    <p:sldId id="334" r:id="rId6"/>
    <p:sldId id="342" r:id="rId7"/>
    <p:sldId id="364" r:id="rId8"/>
    <p:sldId id="365" r:id="rId9"/>
    <p:sldId id="343" r:id="rId10"/>
    <p:sldId id="368" r:id="rId11"/>
    <p:sldId id="372" r:id="rId12"/>
    <p:sldId id="371" r:id="rId13"/>
    <p:sldId id="374" r:id="rId14"/>
    <p:sldId id="378" r:id="rId15"/>
    <p:sldId id="376" r:id="rId16"/>
    <p:sldId id="379" r:id="rId17"/>
    <p:sldId id="350" r:id="rId18"/>
    <p:sldId id="363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4434" autoAdjust="0"/>
  </p:normalViewPr>
  <p:slideViewPr>
    <p:cSldViewPr snapToGrid="0" snapToObjects="1">
      <p:cViewPr varScale="1">
        <p:scale>
          <a:sx n="79" d="100"/>
          <a:sy n="79" d="100"/>
        </p:scale>
        <p:origin x="33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09/06/2017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D-tef</a:t>
            </a:r>
            <a:r>
              <a:rPr lang="pt-BR" dirty="0" smtClean="0"/>
              <a:t> e </a:t>
            </a:r>
            <a:r>
              <a:rPr lang="pt-BR" dirty="0" err="1" smtClean="0"/>
              <a:t>Tef</a:t>
            </a:r>
            <a:r>
              <a:rPr lang="pt-BR" dirty="0" smtClean="0"/>
              <a:t> </a:t>
            </a:r>
            <a:r>
              <a:rPr lang="pt-BR" dirty="0" err="1" smtClean="0"/>
              <a:t>Microvix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smtClean="0"/>
              <a:t>Conceito</a:t>
            </a:r>
            <a:r>
              <a:rPr lang="pt-BR" dirty="0" smtClean="0"/>
              <a:t> e </a:t>
            </a:r>
            <a:r>
              <a:rPr lang="pt-BR" b="1" dirty="0" smtClean="0"/>
              <a:t>Funcionalidade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117447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Relatório Transações </a:t>
            </a:r>
            <a:r>
              <a:rPr lang="pt-BR" sz="4000" dirty="0" err="1" smtClean="0">
                <a:latin typeface="Dosis Light" charset="0"/>
              </a:rPr>
              <a:t>Tef</a:t>
            </a:r>
            <a:r>
              <a:rPr lang="pt-BR" sz="4000" dirty="0" smtClean="0">
                <a:latin typeface="Dosis Light" charset="0"/>
              </a:rPr>
              <a:t/>
            </a:r>
            <a:br>
              <a:rPr lang="pt-BR" sz="4000" dirty="0" smtClean="0">
                <a:latin typeface="Dosis Light" charset="0"/>
              </a:rPr>
            </a:b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307975" y="1653379"/>
            <a:ext cx="6433067" cy="1640607"/>
          </a:xfrm>
        </p:spPr>
        <p:txBody>
          <a:bodyPr>
            <a:normAutofit/>
          </a:bodyPr>
          <a:lstStyle/>
          <a:p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   ERP </a:t>
            </a:r>
            <a:r>
              <a:rPr lang="pt-BR" sz="14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Microvix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: Faturamento &gt; Relatórios &gt; Cartões &gt; Transações </a:t>
            </a:r>
            <a:r>
              <a:rPr lang="pt-BR" sz="14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Tef</a:t>
            </a:r>
            <a:r>
              <a:rPr lang="pt-BR" sz="14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;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</a:p>
          <a:p>
            <a:r>
              <a:rPr lang="pt-BR" sz="14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  Protegido por permissão de usuário!</a:t>
            </a:r>
          </a:p>
          <a:p>
            <a:pPr marL="0" indent="0">
              <a:buNone/>
            </a:pP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481527" y="2367102"/>
            <a:ext cx="5779319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>
            <a:off x="586123" y="1482445"/>
            <a:ext cx="5674723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49286"/>
            <a:ext cx="5228576" cy="218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0156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294904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Principais Erros</a:t>
            </a:r>
            <a:endParaRPr lang="pt-BR" sz="40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1870785" y="3407074"/>
            <a:ext cx="4591661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pt-BR" sz="3200" b="1" dirty="0">
              <a:solidFill>
                <a:srgbClr val="FFC000"/>
              </a:solidFill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670005" y="1340768"/>
            <a:ext cx="7777309" cy="2763146"/>
          </a:xfrm>
        </p:spPr>
        <p:txBody>
          <a:bodyPr>
            <a:normAutofit/>
          </a:bodyPr>
          <a:lstStyle/>
          <a:p>
            <a:endParaRPr lang="pt-BR" sz="1600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Erro “Sem conexão </a:t>
            </a:r>
            <a:r>
              <a:rPr lang="pt-BR" sz="16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Sitef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”;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Erros 30/31 – Erro </a:t>
            </a:r>
            <a:r>
              <a:rPr lang="pt-BR" sz="16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pinpad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Erros 55 e 57 – Problema cartão;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Erro 60 – ligue cartão;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Erro 70 – Modo inválido;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Erro “Cartão não Configurado”.</a:t>
            </a:r>
          </a:p>
        </p:txBody>
      </p:sp>
      <p:sp>
        <p:nvSpPr>
          <p:cNvPr id="3" name="AutoShape 2" descr="Resultado de imagem para er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814" y="1453243"/>
            <a:ext cx="4000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202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Dúvidas Frequentes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800" dirty="0" smtClean="0"/>
              <a:t> Prazo de Cancelamento;</a:t>
            </a:r>
          </a:p>
          <a:p>
            <a:endParaRPr lang="pt-BR" sz="1800" dirty="0" smtClean="0"/>
          </a:p>
          <a:p>
            <a:r>
              <a:rPr lang="pt-BR" sz="1800" dirty="0"/>
              <a:t> </a:t>
            </a:r>
            <a:r>
              <a:rPr lang="pt-BR" sz="1800" dirty="0" smtClean="0"/>
              <a:t>Quando Cancelo o CF cancela o TEF?</a:t>
            </a:r>
          </a:p>
          <a:p>
            <a:endParaRPr lang="pt-BR" sz="1800" dirty="0" smtClean="0"/>
          </a:p>
          <a:p>
            <a:r>
              <a:rPr lang="pt-BR" sz="1800" dirty="0"/>
              <a:t> </a:t>
            </a:r>
            <a:r>
              <a:rPr lang="pt-BR" sz="1800" dirty="0" smtClean="0"/>
              <a:t>Reimpressão de comprovante;</a:t>
            </a:r>
          </a:p>
          <a:p>
            <a:endParaRPr lang="pt-BR" sz="1800" dirty="0" smtClean="0"/>
          </a:p>
          <a:p>
            <a:r>
              <a:rPr lang="pt-BR" sz="1800" dirty="0"/>
              <a:t> </a:t>
            </a:r>
            <a:r>
              <a:rPr lang="pt-BR" sz="1800" dirty="0" smtClean="0"/>
              <a:t>Forma de Pagamento selecionada no POS X Transação TEF;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55616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Alterar Forma de Pagamento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87" y="1127733"/>
            <a:ext cx="5319812" cy="229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87" y="3672691"/>
            <a:ext cx="8215606" cy="61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289" y="1361084"/>
            <a:ext cx="2622103" cy="1831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4588590" y="1176418"/>
            <a:ext cx="409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1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7802088" y="3794621"/>
            <a:ext cx="285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</a:t>
            </a:r>
            <a:endParaRPr lang="pt-BR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8087095" y="1545750"/>
            <a:ext cx="237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3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39216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6742317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Linx </a:t>
            </a:r>
            <a:r>
              <a:rPr lang="pt-BR" sz="3600" dirty="0" err="1" smtClean="0">
                <a:latin typeface="Dosis Light" charset="0"/>
              </a:rPr>
              <a:t>Microvix</a:t>
            </a:r>
            <a:r>
              <a:rPr lang="pt-BR" sz="3600" dirty="0" smtClean="0">
                <a:latin typeface="Dosis Light" charset="0"/>
              </a:rPr>
              <a:t> TEF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Obrigado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Serviços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12694" y="341405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47348" y="213980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53044" y="213192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73201" y="1434065"/>
            <a:ext cx="60824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Objetivo desse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Webinar</a:t>
            </a:r>
            <a:endParaRPr lang="pt-BR" sz="1400" b="1" i="0" dirty="0">
              <a:solidFill>
                <a:schemeClr val="bg2">
                  <a:lumMod val="75000"/>
                </a:schemeClr>
              </a:solidFill>
              <a:effectLst/>
              <a:latin typeface="Neo Sans Pro" panose="020B0504030504040204" pitchFamily="34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873202" y="2339581"/>
            <a:ext cx="6151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Conceitos Iniciais (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Dtef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e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Tef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Microvix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)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873202" y="3293773"/>
            <a:ext cx="45625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Funcionalidade e Dúvidas Frequentes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311624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310836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4788" y="384399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50484" y="383612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775369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3"/>
            <a:ext cx="4837444" cy="386762"/>
          </a:xfrm>
        </p:spPr>
        <p:txBody>
          <a:bodyPr/>
          <a:lstStyle/>
          <a:p>
            <a:pPr marL="0" indent="0">
              <a:buNone/>
            </a:pP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Apresentar </a:t>
            </a:r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os produtos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Linx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D-Tef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e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Tef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Microvix</a:t>
            </a:r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318151" y="40930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200225" y="40768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18749" y="3644560"/>
            <a:ext cx="452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Abordar as principais dúvidas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  <a:p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18749" y="2931914"/>
            <a:ext cx="393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Entender os conceitos  e Funcionalidades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030695"/>
            <a:ext cx="3005857" cy="222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775369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 que é </a:t>
            </a:r>
            <a:r>
              <a:rPr lang="pt-BR" sz="4000" dirty="0" err="1" smtClean="0">
                <a:latin typeface="Dosis Light" charset="0"/>
              </a:rPr>
              <a:t>Tef</a:t>
            </a:r>
            <a:r>
              <a:rPr lang="pt-BR" sz="4000" dirty="0" smtClean="0">
                <a:latin typeface="Dosis Light" charset="0"/>
              </a:rPr>
              <a:t>?</a:t>
            </a: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3"/>
            <a:ext cx="4837444" cy="386762"/>
          </a:xfrm>
        </p:spPr>
        <p:txBody>
          <a:bodyPr/>
          <a:lstStyle/>
          <a:p>
            <a:pPr marL="0" indent="0">
              <a:buNone/>
            </a:pP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Transferência Eletrônica de Fundos;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318151" y="40930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200225" y="40768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18749" y="3644560"/>
            <a:ext cx="4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Afiliação, Número Lógico. 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18749" y="2931914"/>
            <a:ext cx="393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Adquirentes , Bandeiras;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148" name="Picture 4" descr="Resultado de imagem para tef cartã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61" y="2121560"/>
            <a:ext cx="3379240" cy="223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889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117447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Tipos de </a:t>
            </a:r>
            <a:r>
              <a:rPr lang="pt-BR" sz="4000" dirty="0" err="1" smtClean="0">
                <a:latin typeface="Dosis Light" charset="0"/>
              </a:rPr>
              <a:t>Tef</a:t>
            </a: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3"/>
            <a:ext cx="4837444" cy="38676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Linx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TEF D-TEF: 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Sistema TEF desenvolvido pela </a:t>
            </a:r>
            <a:r>
              <a:rPr lang="pt-BR" sz="14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Linx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(Direção)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218748" y="2931914"/>
            <a:ext cx="467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TEF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Microvix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: 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Sistema TEF fornecido por terceiros (</a:t>
            </a:r>
            <a:r>
              <a:rPr lang="pt-BR" sz="14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Sitef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)</a:t>
            </a:r>
          </a:p>
          <a:p>
            <a:endParaRPr lang="pt-BR" sz="14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172" name="Picture 4" descr="Resultado de imagem para pin p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03" y="1574729"/>
            <a:ext cx="2998157" cy="299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852755" y="1397286"/>
            <a:ext cx="7397393" cy="2938408"/>
          </a:xfrm>
        </p:spPr>
        <p:txBody>
          <a:bodyPr>
            <a:normAutofit/>
          </a:bodyPr>
          <a:lstStyle/>
          <a:p>
            <a:r>
              <a:rPr lang="pt-BR" sz="1800" b="1" dirty="0" smtClean="0">
                <a:solidFill>
                  <a:srgbClr val="FFC000"/>
                </a:solidFill>
              </a:rPr>
              <a:t>Pin </a:t>
            </a:r>
            <a:r>
              <a:rPr lang="pt-BR" sz="1800" b="1" dirty="0" err="1" smtClean="0">
                <a:solidFill>
                  <a:srgbClr val="FFC000"/>
                </a:solidFill>
              </a:rPr>
              <a:t>Pad</a:t>
            </a:r>
            <a:r>
              <a:rPr lang="pt-BR" sz="1800" b="1" dirty="0" smtClean="0">
                <a:solidFill>
                  <a:srgbClr val="FFC000"/>
                </a:solidFill>
              </a:rPr>
              <a:t> , POS e PDV;</a:t>
            </a:r>
          </a:p>
          <a:p>
            <a:endParaRPr lang="pt-BR" sz="1800" b="1" dirty="0">
              <a:solidFill>
                <a:srgbClr val="FFC000"/>
              </a:solidFill>
            </a:endParaRPr>
          </a:p>
          <a:p>
            <a:r>
              <a:rPr lang="pt-BR" sz="1800" b="1" dirty="0">
                <a:solidFill>
                  <a:srgbClr val="FFC000"/>
                </a:solidFill>
              </a:rPr>
              <a:t> </a:t>
            </a:r>
            <a:r>
              <a:rPr lang="pt-BR" sz="1800" b="1" dirty="0" smtClean="0">
                <a:solidFill>
                  <a:srgbClr val="FFC000"/>
                </a:solidFill>
              </a:rPr>
              <a:t>Benefícios do TEF;</a:t>
            </a:r>
          </a:p>
          <a:p>
            <a:endParaRPr lang="pt-BR" sz="1800" b="1" dirty="0">
              <a:solidFill>
                <a:srgbClr val="FFC000"/>
              </a:solidFill>
            </a:endParaRPr>
          </a:p>
          <a:p>
            <a:r>
              <a:rPr lang="pt-BR" sz="1800" b="1" dirty="0" smtClean="0">
                <a:solidFill>
                  <a:srgbClr val="FFC000"/>
                </a:solidFill>
              </a:rPr>
              <a:t>Fluxo de Implantação. </a:t>
            </a:r>
          </a:p>
          <a:p>
            <a:endParaRPr lang="pt-BR" sz="2000" b="1" dirty="0">
              <a:solidFill>
                <a:srgbClr val="FFC000"/>
              </a:solidFill>
            </a:endParaRPr>
          </a:p>
          <a:p>
            <a:endParaRPr lang="pt-BR" sz="20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pt-BR" sz="1400" b="1" dirty="0" smtClean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endParaRPr lang="pt-BR" sz="1200" dirty="0" smtClean="0"/>
          </a:p>
          <a:p>
            <a:pPr marL="457200" lvl="1" indent="0">
              <a:buNone/>
            </a:pPr>
            <a:endParaRPr lang="pt-BR" sz="1000" b="1" dirty="0" smtClean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endParaRPr lang="pt-BR" sz="1000" b="1" dirty="0" smtClean="0">
              <a:solidFill>
                <a:srgbClr val="FFC000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80786" y="368617"/>
            <a:ext cx="3420215" cy="398994"/>
          </a:xfrm>
        </p:spPr>
        <p:txBody>
          <a:bodyPr/>
          <a:lstStyle/>
          <a:p>
            <a:r>
              <a:rPr lang="pt-BR" dirty="0" smtClean="0">
                <a:latin typeface="Dosis Light" charset="0"/>
              </a:rPr>
              <a:t>Conceitos gerais de TEF</a:t>
            </a:r>
            <a:endParaRPr lang="pt-BR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617" y="1592495"/>
            <a:ext cx="28860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977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Administração de TEF</a:t>
            </a:r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459" y="1756506"/>
            <a:ext cx="51435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Administração de TEF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653" y="1127732"/>
            <a:ext cx="461962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3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117447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Relatórios DTEF Web</a:t>
            </a:r>
            <a:br>
              <a:rPr lang="pt-BR" sz="4000" dirty="0" smtClean="0">
                <a:latin typeface="Dosis Light" charset="0"/>
              </a:rPr>
            </a:b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2"/>
            <a:ext cx="4837444" cy="16406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D- </a:t>
            </a:r>
            <a:r>
              <a:rPr lang="pt-BR" sz="14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Tef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Web: Acesso aos Relatórios e Pendências; Cadastro de Senha;  Relatório analítico; Resolução de pendências;</a:t>
            </a:r>
          </a:p>
          <a:p>
            <a:pPr marL="0" indent="0">
              <a:buNone/>
            </a:pP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Status Relatórios.</a:t>
            </a:r>
          </a:p>
          <a:p>
            <a:pPr marL="0" indent="0">
              <a:buNone/>
            </a:pP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4218749" y="3202373"/>
            <a:ext cx="4524559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62" y="1488189"/>
            <a:ext cx="5334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972" y="1527984"/>
            <a:ext cx="5143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7" y="1528538"/>
            <a:ext cx="5715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288898"/>
            <a:ext cx="2919225" cy="118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13" y="3606227"/>
            <a:ext cx="83058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736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744014f9-b381-4d57-9569-1658a6c28a47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3016</TotalTime>
  <Words>257</Words>
  <Application>Microsoft Office PowerPoint</Application>
  <PresentationFormat>Apresentação na tela (16:9)</PresentationFormat>
  <Paragraphs>61</Paragraphs>
  <Slides>15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5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D-tef e Tef Microvix Conceito e Funcionalidade</vt:lpstr>
      <vt:lpstr>Introdução</vt:lpstr>
      <vt:lpstr>Objetivos desse Webinar</vt:lpstr>
      <vt:lpstr>O que é Tef?</vt:lpstr>
      <vt:lpstr>Tipos de Tef</vt:lpstr>
      <vt:lpstr>Conceitos gerais de TEF</vt:lpstr>
      <vt:lpstr>Administração de TEF</vt:lpstr>
      <vt:lpstr>Administração de TEF</vt:lpstr>
      <vt:lpstr>Relatórios DTEF Web </vt:lpstr>
      <vt:lpstr>Relatório Transações Tef </vt:lpstr>
      <vt:lpstr>Principais Erros</vt:lpstr>
      <vt:lpstr>Dúvidas Frequentes</vt:lpstr>
      <vt:lpstr>Alterar Forma de Pagamento</vt:lpstr>
      <vt:lpstr>Linx Microvix TEF</vt:lpstr>
      <vt:lpstr>Obrigado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218</cp:revision>
  <dcterms:created xsi:type="dcterms:W3CDTF">2010-04-12T23:12:02Z</dcterms:created>
  <dcterms:modified xsi:type="dcterms:W3CDTF">2017-06-09T18:23:07Z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