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1" r:id="rId2"/>
    <p:sldId id="262" r:id="rId3"/>
    <p:sldId id="264" r:id="rId4"/>
    <p:sldId id="266" r:id="rId5"/>
    <p:sldId id="271" r:id="rId6"/>
    <p:sldId id="301" r:id="rId7"/>
    <p:sldId id="270" r:id="rId8"/>
    <p:sldId id="324" r:id="rId9"/>
    <p:sldId id="272" r:id="rId10"/>
    <p:sldId id="285" r:id="rId11"/>
    <p:sldId id="307" r:id="rId12"/>
    <p:sldId id="268" r:id="rId13"/>
    <p:sldId id="318" r:id="rId14"/>
    <p:sldId id="311" r:id="rId15"/>
    <p:sldId id="312" r:id="rId16"/>
    <p:sldId id="319" r:id="rId17"/>
    <p:sldId id="322" r:id="rId18"/>
    <p:sldId id="313" r:id="rId19"/>
    <p:sldId id="314" r:id="rId20"/>
    <p:sldId id="315" r:id="rId21"/>
    <p:sldId id="316" r:id="rId22"/>
    <p:sldId id="317" r:id="rId23"/>
    <p:sldId id="325" r:id="rId24"/>
    <p:sldId id="326" r:id="rId25"/>
    <p:sldId id="327" r:id="rId26"/>
    <p:sldId id="337" r:id="rId27"/>
    <p:sldId id="328" r:id="rId28"/>
    <p:sldId id="329" r:id="rId29"/>
    <p:sldId id="338" r:id="rId30"/>
    <p:sldId id="330" r:id="rId31"/>
    <p:sldId id="331" r:id="rId32"/>
    <p:sldId id="332" r:id="rId33"/>
    <p:sldId id="333" r:id="rId34"/>
    <p:sldId id="334" r:id="rId35"/>
    <p:sldId id="335" r:id="rId36"/>
    <p:sldId id="336" r:id="rId37"/>
    <p:sldId id="339" r:id="rId38"/>
    <p:sldId id="350" r:id="rId39"/>
    <p:sldId id="351" r:id="rId40"/>
    <p:sldId id="352" r:id="rId41"/>
    <p:sldId id="354" r:id="rId42"/>
    <p:sldId id="353" r:id="rId43"/>
    <p:sldId id="344" r:id="rId44"/>
    <p:sldId id="345" r:id="rId45"/>
    <p:sldId id="346" r:id="rId46"/>
    <p:sldId id="347" r:id="rId47"/>
    <p:sldId id="348" r:id="rId48"/>
    <p:sldId id="349" r:id="rId49"/>
    <p:sldId id="263" r:id="rId50"/>
    <p:sldId id="356" r:id="rId51"/>
    <p:sldId id="357" r:id="rId52"/>
    <p:sldId id="358" r:id="rId53"/>
    <p:sldId id="355" r:id="rId54"/>
    <p:sldId id="359" r:id="rId55"/>
    <p:sldId id="360" r:id="rId56"/>
    <p:sldId id="362" r:id="rId57"/>
    <p:sldId id="363" r:id="rId58"/>
    <p:sldId id="364" r:id="rId59"/>
    <p:sldId id="365" r:id="rId60"/>
    <p:sldId id="366" r:id="rId61"/>
    <p:sldId id="371" r:id="rId62"/>
    <p:sldId id="367" r:id="rId63"/>
    <p:sldId id="368" r:id="rId64"/>
    <p:sldId id="369" r:id="rId65"/>
    <p:sldId id="370" r:id="rId66"/>
    <p:sldId id="323" r:id="rId67"/>
    <p:sldId id="286" r:id="rId6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434" autoAdjust="0"/>
  </p:normalViewPr>
  <p:slideViewPr>
    <p:cSldViewPr snapToGrid="0" snapToObjects="1">
      <p:cViewPr varScale="1">
        <p:scale>
          <a:sx n="98" d="100"/>
          <a:sy n="98" d="100"/>
        </p:scale>
        <p:origin x="57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/>
          <p:cNvSpPr/>
          <p:nvPr/>
        </p:nvSpPr>
        <p:spPr>
          <a:xfrm>
            <a:off x="2214880" y="0"/>
            <a:ext cx="6929120" cy="5143500"/>
          </a:xfrm>
          <a:custGeom>
            <a:avLst/>
            <a:gdLst>
              <a:gd name="connsiteX0" fmla="*/ 0 w 6929120"/>
              <a:gd name="connsiteY0" fmla="*/ 0 h 5143500"/>
              <a:gd name="connsiteX1" fmla="*/ 6929120 w 6929120"/>
              <a:gd name="connsiteY1" fmla="*/ 0 h 5143500"/>
              <a:gd name="connsiteX2" fmla="*/ 6929120 w 6929120"/>
              <a:gd name="connsiteY2" fmla="*/ 5143500 h 5143500"/>
              <a:gd name="connsiteX3" fmla="*/ 0 w 6929120"/>
              <a:gd name="connsiteY3" fmla="*/ 5143500 h 5143500"/>
              <a:gd name="connsiteX4" fmla="*/ 0 w 6929120"/>
              <a:gd name="connsiteY4" fmla="*/ 0 h 5143500"/>
              <a:gd name="connsiteX0" fmla="*/ 0 w 6929120"/>
              <a:gd name="connsiteY0" fmla="*/ 0 h 5143500"/>
              <a:gd name="connsiteX1" fmla="*/ 4470400 w 6929120"/>
              <a:gd name="connsiteY1" fmla="*/ 0 h 5143500"/>
              <a:gd name="connsiteX2" fmla="*/ 6929120 w 6929120"/>
              <a:gd name="connsiteY2" fmla="*/ 0 h 5143500"/>
              <a:gd name="connsiteX3" fmla="*/ 6929120 w 6929120"/>
              <a:gd name="connsiteY3" fmla="*/ 5143500 h 5143500"/>
              <a:gd name="connsiteX4" fmla="*/ 0 w 6929120"/>
              <a:gd name="connsiteY4" fmla="*/ 5143500 h 5143500"/>
              <a:gd name="connsiteX5" fmla="*/ 0 w 6929120"/>
              <a:gd name="connsiteY5" fmla="*/ 0 h 5143500"/>
              <a:gd name="connsiteX0" fmla="*/ 0 w 6929120"/>
              <a:gd name="connsiteY0" fmla="*/ 5143500 h 5143500"/>
              <a:gd name="connsiteX1" fmla="*/ 4470400 w 6929120"/>
              <a:gd name="connsiteY1" fmla="*/ 0 h 5143500"/>
              <a:gd name="connsiteX2" fmla="*/ 6929120 w 6929120"/>
              <a:gd name="connsiteY2" fmla="*/ 0 h 5143500"/>
              <a:gd name="connsiteX3" fmla="*/ 6929120 w 6929120"/>
              <a:gd name="connsiteY3" fmla="*/ 5143500 h 5143500"/>
              <a:gd name="connsiteX4" fmla="*/ 0 w 6929120"/>
              <a:gd name="connsiteY4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9120" h="5143500">
                <a:moveTo>
                  <a:pt x="0" y="5143500"/>
                </a:moveTo>
                <a:lnTo>
                  <a:pt x="4470400" y="0"/>
                </a:lnTo>
                <a:lnTo>
                  <a:pt x="6929120" y="0"/>
                </a:lnTo>
                <a:lnTo>
                  <a:pt x="6929120" y="5143500"/>
                </a:lnTo>
                <a:lnTo>
                  <a:pt x="0" y="5143500"/>
                </a:lnTo>
                <a:close/>
              </a:path>
            </a:pathLst>
          </a:custGeom>
          <a:gradFill>
            <a:gsLst>
              <a:gs pos="41000">
                <a:schemeClr val="bg1">
                  <a:lumMod val="65000"/>
                </a:schemeClr>
              </a:gs>
              <a:gs pos="47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160000" scaled="0"/>
          </a:gra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ight Triangle 3"/>
          <p:cNvSpPr/>
          <p:nvPr/>
        </p:nvSpPr>
        <p:spPr>
          <a:xfrm>
            <a:off x="64372" y="0"/>
            <a:ext cx="6786718" cy="5143500"/>
          </a:xfrm>
          <a:custGeom>
            <a:avLst/>
            <a:gdLst>
              <a:gd name="connsiteX0" fmla="*/ 0 w 5976213"/>
              <a:gd name="connsiteY0" fmla="*/ 5143500 h 5143500"/>
              <a:gd name="connsiteX1" fmla="*/ 0 w 5976213"/>
              <a:gd name="connsiteY1" fmla="*/ 0 h 5143500"/>
              <a:gd name="connsiteX2" fmla="*/ 5976213 w 5976213"/>
              <a:gd name="connsiteY2" fmla="*/ 5143500 h 5143500"/>
              <a:gd name="connsiteX3" fmla="*/ 0 w 597621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0 w 678354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195545 w 6783543"/>
              <a:gd name="connsiteY3" fmla="*/ 3474939 h 5143500"/>
              <a:gd name="connsiteX4" fmla="*/ 0 w 6783543"/>
              <a:gd name="connsiteY4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658283 w 6783543"/>
              <a:gd name="connsiteY3" fmla="*/ 5089358 h 5143500"/>
              <a:gd name="connsiteX4" fmla="*/ 0 w 6783543"/>
              <a:gd name="connsiteY4" fmla="*/ 5143500 h 5143500"/>
              <a:gd name="connsiteX0" fmla="*/ 0 w 6783543"/>
              <a:gd name="connsiteY0" fmla="*/ 5143500 h 5201118"/>
              <a:gd name="connsiteX1" fmla="*/ 0 w 6783543"/>
              <a:gd name="connsiteY1" fmla="*/ 0 h 5201118"/>
              <a:gd name="connsiteX2" fmla="*/ 6783543 w 6783543"/>
              <a:gd name="connsiteY2" fmla="*/ 14766 h 5201118"/>
              <a:gd name="connsiteX3" fmla="*/ 2637963 w 6783543"/>
              <a:gd name="connsiteY3" fmla="*/ 5201118 h 5201118"/>
              <a:gd name="connsiteX4" fmla="*/ 0 w 6783543"/>
              <a:gd name="connsiteY4" fmla="*/ 5143500 h 5201118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147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20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86718"/>
              <a:gd name="connsiteY0" fmla="*/ 5211919 h 5211919"/>
              <a:gd name="connsiteX1" fmla="*/ 0 w 6786718"/>
              <a:gd name="connsiteY1" fmla="*/ 7459 h 5211919"/>
              <a:gd name="connsiteX2" fmla="*/ 6786718 w 6786718"/>
              <a:gd name="connsiteY2" fmla="*/ 0 h 5211919"/>
              <a:gd name="connsiteX3" fmla="*/ 2637963 w 6786718"/>
              <a:gd name="connsiteY3" fmla="*/ 5208577 h 5211919"/>
              <a:gd name="connsiteX4" fmla="*/ 0 w 6786718"/>
              <a:gd name="connsiteY4" fmla="*/ 5211919 h 5211919"/>
              <a:gd name="connsiteX0" fmla="*/ 0 w 6786718"/>
              <a:gd name="connsiteY0" fmla="*/ 5204460 h 5204460"/>
              <a:gd name="connsiteX1" fmla="*/ 0 w 6786718"/>
              <a:gd name="connsiteY1" fmla="*/ 0 h 5204460"/>
              <a:gd name="connsiteX2" fmla="*/ 6786718 w 6786718"/>
              <a:gd name="connsiteY2" fmla="*/ 2066 h 5204460"/>
              <a:gd name="connsiteX3" fmla="*/ 2637963 w 6786718"/>
              <a:gd name="connsiteY3" fmla="*/ 5201118 h 5204460"/>
              <a:gd name="connsiteX4" fmla="*/ 0 w 6786718"/>
              <a:gd name="connsiteY4" fmla="*/ 5204460 h 5204460"/>
              <a:gd name="connsiteX0" fmla="*/ 0 w 6786718"/>
              <a:gd name="connsiteY0" fmla="*/ 5211919 h 5211919"/>
              <a:gd name="connsiteX1" fmla="*/ 0 w 6786718"/>
              <a:gd name="connsiteY1" fmla="*/ 7459 h 5211919"/>
              <a:gd name="connsiteX2" fmla="*/ 6786718 w 6786718"/>
              <a:gd name="connsiteY2" fmla="*/ 0 h 5211919"/>
              <a:gd name="connsiteX3" fmla="*/ 2637963 w 6786718"/>
              <a:gd name="connsiteY3" fmla="*/ 5208577 h 5211919"/>
              <a:gd name="connsiteX4" fmla="*/ 0 w 6786718"/>
              <a:gd name="connsiteY4" fmla="*/ 5211919 h 5211919"/>
              <a:gd name="connsiteX0" fmla="*/ 0 w 6786718"/>
              <a:gd name="connsiteY0" fmla="*/ 5204460 h 5204460"/>
              <a:gd name="connsiteX1" fmla="*/ 0 w 6786718"/>
              <a:gd name="connsiteY1" fmla="*/ 0 h 5204460"/>
              <a:gd name="connsiteX2" fmla="*/ 6786718 w 6786718"/>
              <a:gd name="connsiteY2" fmla="*/ 2066 h 5204460"/>
              <a:gd name="connsiteX3" fmla="*/ 2637963 w 6786718"/>
              <a:gd name="connsiteY3" fmla="*/ 5201118 h 5204460"/>
              <a:gd name="connsiteX4" fmla="*/ 0 w 6786718"/>
              <a:gd name="connsiteY4" fmla="*/ 5204460 h 52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86718" h="5204460">
                <a:moveTo>
                  <a:pt x="0" y="5204460"/>
                </a:moveTo>
                <a:lnTo>
                  <a:pt x="0" y="0"/>
                </a:lnTo>
                <a:lnTo>
                  <a:pt x="6786718" y="2066"/>
                </a:lnTo>
                <a:lnTo>
                  <a:pt x="2637963" y="5201118"/>
                </a:lnTo>
                <a:lnTo>
                  <a:pt x="0" y="5204460"/>
                </a:lnTo>
                <a:close/>
              </a:path>
            </a:pathLst>
          </a:custGeom>
          <a:solidFill>
            <a:srgbClr val="703FB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dirty="0"/>
          </a:p>
        </p:txBody>
      </p:sp>
      <p:sp>
        <p:nvSpPr>
          <p:cNvPr id="10" name="Right Triangle 3"/>
          <p:cNvSpPr/>
          <p:nvPr/>
        </p:nvSpPr>
        <p:spPr>
          <a:xfrm>
            <a:off x="5" y="28"/>
            <a:ext cx="6802593" cy="5184000"/>
          </a:xfrm>
          <a:custGeom>
            <a:avLst/>
            <a:gdLst>
              <a:gd name="connsiteX0" fmla="*/ 0 w 5976213"/>
              <a:gd name="connsiteY0" fmla="*/ 5143500 h 5143500"/>
              <a:gd name="connsiteX1" fmla="*/ 0 w 5976213"/>
              <a:gd name="connsiteY1" fmla="*/ 0 h 5143500"/>
              <a:gd name="connsiteX2" fmla="*/ 5976213 w 5976213"/>
              <a:gd name="connsiteY2" fmla="*/ 5143500 h 5143500"/>
              <a:gd name="connsiteX3" fmla="*/ 0 w 597621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0 w 6783543"/>
              <a:gd name="connsiteY3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195545 w 6783543"/>
              <a:gd name="connsiteY3" fmla="*/ 3474939 h 5143500"/>
              <a:gd name="connsiteX4" fmla="*/ 0 w 6783543"/>
              <a:gd name="connsiteY4" fmla="*/ 5143500 h 5143500"/>
              <a:gd name="connsiteX0" fmla="*/ 0 w 6783543"/>
              <a:gd name="connsiteY0" fmla="*/ 5143500 h 5143500"/>
              <a:gd name="connsiteX1" fmla="*/ 0 w 6783543"/>
              <a:gd name="connsiteY1" fmla="*/ 0 h 5143500"/>
              <a:gd name="connsiteX2" fmla="*/ 6783543 w 6783543"/>
              <a:gd name="connsiteY2" fmla="*/ 14766 h 5143500"/>
              <a:gd name="connsiteX3" fmla="*/ 2658283 w 6783543"/>
              <a:gd name="connsiteY3" fmla="*/ 5089358 h 5143500"/>
              <a:gd name="connsiteX4" fmla="*/ 0 w 6783543"/>
              <a:gd name="connsiteY4" fmla="*/ 5143500 h 5143500"/>
              <a:gd name="connsiteX0" fmla="*/ 0 w 6783543"/>
              <a:gd name="connsiteY0" fmla="*/ 5143500 h 5201118"/>
              <a:gd name="connsiteX1" fmla="*/ 0 w 6783543"/>
              <a:gd name="connsiteY1" fmla="*/ 0 h 5201118"/>
              <a:gd name="connsiteX2" fmla="*/ 6783543 w 6783543"/>
              <a:gd name="connsiteY2" fmla="*/ 14766 h 5201118"/>
              <a:gd name="connsiteX3" fmla="*/ 2637963 w 6783543"/>
              <a:gd name="connsiteY3" fmla="*/ 5201118 h 5201118"/>
              <a:gd name="connsiteX4" fmla="*/ 0 w 6783543"/>
              <a:gd name="connsiteY4" fmla="*/ 5143500 h 5201118"/>
              <a:gd name="connsiteX0" fmla="*/ 0 w 6783543"/>
              <a:gd name="connsiteY0" fmla="*/ 5204460 h 5204460"/>
              <a:gd name="connsiteX1" fmla="*/ 0 w 6783543"/>
              <a:gd name="connsiteY1" fmla="*/ 0 h 5204460"/>
              <a:gd name="connsiteX2" fmla="*/ 6783543 w 6783543"/>
              <a:gd name="connsiteY2" fmla="*/ 14766 h 5204460"/>
              <a:gd name="connsiteX3" fmla="*/ 2637963 w 6783543"/>
              <a:gd name="connsiteY3" fmla="*/ 5201118 h 5204460"/>
              <a:gd name="connsiteX4" fmla="*/ 0 w 6783543"/>
              <a:gd name="connsiteY4" fmla="*/ 5204460 h 5204460"/>
              <a:gd name="connsiteX0" fmla="*/ 0 w 6793068"/>
              <a:gd name="connsiteY0" fmla="*/ 5204460 h 5204460"/>
              <a:gd name="connsiteX1" fmla="*/ 0 w 6793068"/>
              <a:gd name="connsiteY1" fmla="*/ 0 h 5204460"/>
              <a:gd name="connsiteX2" fmla="*/ 6793068 w 6793068"/>
              <a:gd name="connsiteY2" fmla="*/ 5128 h 5204460"/>
              <a:gd name="connsiteX3" fmla="*/ 2637963 w 6793068"/>
              <a:gd name="connsiteY3" fmla="*/ 5201118 h 5204460"/>
              <a:gd name="connsiteX4" fmla="*/ 0 w 6793068"/>
              <a:gd name="connsiteY4" fmla="*/ 5204460 h 5204460"/>
              <a:gd name="connsiteX0" fmla="*/ 0 w 6802593"/>
              <a:gd name="connsiteY0" fmla="*/ 5204460 h 5204460"/>
              <a:gd name="connsiteX1" fmla="*/ 0 w 6802593"/>
              <a:gd name="connsiteY1" fmla="*/ 0 h 5204460"/>
              <a:gd name="connsiteX2" fmla="*/ 6802593 w 6802593"/>
              <a:gd name="connsiteY2" fmla="*/ 5128 h 5204460"/>
              <a:gd name="connsiteX3" fmla="*/ 2637963 w 6802593"/>
              <a:gd name="connsiteY3" fmla="*/ 5201118 h 5204460"/>
              <a:gd name="connsiteX4" fmla="*/ 0 w 6802593"/>
              <a:gd name="connsiteY4" fmla="*/ 5204460 h 5204460"/>
              <a:gd name="connsiteX0" fmla="*/ 0 w 6802593"/>
              <a:gd name="connsiteY0" fmla="*/ 5204460 h 5204460"/>
              <a:gd name="connsiteX1" fmla="*/ 0 w 6802593"/>
              <a:gd name="connsiteY1" fmla="*/ 0 h 5204460"/>
              <a:gd name="connsiteX2" fmla="*/ 6802593 w 6802593"/>
              <a:gd name="connsiteY2" fmla="*/ 1915 h 5204460"/>
              <a:gd name="connsiteX3" fmla="*/ 2637963 w 6802593"/>
              <a:gd name="connsiteY3" fmla="*/ 5201118 h 5204460"/>
              <a:gd name="connsiteX4" fmla="*/ 0 w 6802593"/>
              <a:gd name="connsiteY4" fmla="*/ 5204460 h 5204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2593" h="5204460">
                <a:moveTo>
                  <a:pt x="0" y="5204460"/>
                </a:moveTo>
                <a:lnTo>
                  <a:pt x="0" y="0"/>
                </a:lnTo>
                <a:lnTo>
                  <a:pt x="6802593" y="1915"/>
                </a:lnTo>
                <a:lnTo>
                  <a:pt x="2637963" y="5201118"/>
                </a:lnTo>
                <a:lnTo>
                  <a:pt x="0" y="5204460"/>
                </a:lnTo>
                <a:close/>
              </a:path>
            </a:pathLst>
          </a:custGeom>
          <a:gradFill flip="none" rotWithShape="1">
            <a:gsLst>
              <a:gs pos="0">
                <a:srgbClr val="2A004B"/>
              </a:gs>
              <a:gs pos="99000">
                <a:srgbClr val="703FB5"/>
              </a:gs>
              <a:gs pos="100000">
                <a:srgbClr val="49197D"/>
              </a:gs>
              <a:gs pos="56000">
                <a:srgbClr val="49197D"/>
              </a:gs>
            </a:gsLst>
            <a:lin ang="234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384" y="1313950"/>
            <a:ext cx="2754836" cy="1894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521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351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88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92" y="548682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5" y="548683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92" y="2064554"/>
            <a:ext cx="1657561" cy="61667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4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5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C53EC16B-94F5-984E-9137-688007760A6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845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pa Mo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5165574" cy="5184000"/>
          </a:xfrm>
          <a:prstGeom prst="rect">
            <a:avLst/>
          </a:prstGeom>
        </p:spPr>
      </p:pic>
      <p:pic>
        <p:nvPicPr>
          <p:cNvPr id="2" name="Picture 1" descr="vestuario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21" y="0"/>
            <a:ext cx="8471767" cy="5184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3475459" y="1971378"/>
            <a:ext cx="546163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="1" baseline="0">
                <a:solidFill>
                  <a:schemeClr val="tx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br>
              <a:rPr lang="pt-BR" dirty="0" smtClean="0"/>
            </a:br>
            <a:r>
              <a:rPr lang="pt-BR" dirty="0" smtClean="0"/>
              <a:t>Vertical Moda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475459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bg1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23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905791" y="0"/>
            <a:ext cx="8238215" cy="5143500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5165574" cy="51840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3475459" y="1971378"/>
            <a:ext cx="546163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3475459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90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822544" cy="3679821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2" y="-156"/>
            <a:ext cx="9154005" cy="5149750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accent4">
                  <a:tint val="100000"/>
                  <a:shade val="100000"/>
                  <a:satMod val="130000"/>
                </a:schemeClr>
              </a:gs>
              <a:gs pos="78000">
                <a:srgbClr val="FFD435"/>
              </a:gs>
              <a:gs pos="81000">
                <a:schemeClr val="tx2"/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2485432" y="1971378"/>
            <a:ext cx="546163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485432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21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822544" cy="3679821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2" y="-156"/>
            <a:ext cx="9154005" cy="5149750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bg1">
                  <a:lumMod val="75000"/>
                </a:schemeClr>
              </a:gs>
              <a:gs pos="78000">
                <a:schemeClr val="bg1">
                  <a:lumMod val="85000"/>
                </a:schemeClr>
              </a:gs>
              <a:gs pos="81000">
                <a:schemeClr val="bg1">
                  <a:lumMod val="65000"/>
                </a:schemeClr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2485432" y="1971378"/>
            <a:ext cx="546163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485432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764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eparaca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822544" cy="3679821"/>
          </a:xfrm>
          <a:prstGeom prst="rect">
            <a:avLst/>
          </a:prstGeom>
        </p:spPr>
      </p:pic>
      <p:sp>
        <p:nvSpPr>
          <p:cNvPr id="9" name="Rectangle 17"/>
          <p:cNvSpPr/>
          <p:nvPr/>
        </p:nvSpPr>
        <p:spPr>
          <a:xfrm>
            <a:off x="2" y="-156"/>
            <a:ext cx="9154005" cy="5149750"/>
          </a:xfrm>
          <a:custGeom>
            <a:avLst/>
            <a:gdLst>
              <a:gd name="connsiteX0" fmla="*/ 0 w 8238215"/>
              <a:gd name="connsiteY0" fmla="*/ 0 h 5143500"/>
              <a:gd name="connsiteX1" fmla="*/ 8238215 w 8238215"/>
              <a:gd name="connsiteY1" fmla="*/ 0 h 5143500"/>
              <a:gd name="connsiteX2" fmla="*/ 8238215 w 8238215"/>
              <a:gd name="connsiteY2" fmla="*/ 5143500 h 5143500"/>
              <a:gd name="connsiteX3" fmla="*/ 0 w 8238215"/>
              <a:gd name="connsiteY3" fmla="*/ 5143500 h 5143500"/>
              <a:gd name="connsiteX4" fmla="*/ 0 w 8238215"/>
              <a:gd name="connsiteY4" fmla="*/ 0 h 5143500"/>
              <a:gd name="connsiteX0" fmla="*/ 0 w 8238215"/>
              <a:gd name="connsiteY0" fmla="*/ 98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5" fmla="*/ 0 w 8238215"/>
              <a:gd name="connsiteY5" fmla="*/ 9844 h 5153344"/>
              <a:gd name="connsiteX0" fmla="*/ 0 w 8238215"/>
              <a:gd name="connsiteY0" fmla="*/ 5153344 h 5153344"/>
              <a:gd name="connsiteX1" fmla="*/ 4095721 w 8238215"/>
              <a:gd name="connsiteY1" fmla="*/ 0 h 5153344"/>
              <a:gd name="connsiteX2" fmla="*/ 8238215 w 8238215"/>
              <a:gd name="connsiteY2" fmla="*/ 9844 h 5153344"/>
              <a:gd name="connsiteX3" fmla="*/ 8238215 w 8238215"/>
              <a:gd name="connsiteY3" fmla="*/ 5153344 h 5153344"/>
              <a:gd name="connsiteX4" fmla="*/ 0 w 8238215"/>
              <a:gd name="connsiteY4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0 w 8238215"/>
              <a:gd name="connsiteY5" fmla="*/ 5153344 h 5153344"/>
              <a:gd name="connsiteX0" fmla="*/ 0 w 8238215"/>
              <a:gd name="connsiteY0" fmla="*/ 5153344 h 5153344"/>
              <a:gd name="connsiteX1" fmla="*/ 284243 w 8238215"/>
              <a:gd name="connsiteY1" fmla="*/ 4779612 h 5153344"/>
              <a:gd name="connsiteX2" fmla="*/ 4095721 w 8238215"/>
              <a:gd name="connsiteY2" fmla="*/ 0 h 5153344"/>
              <a:gd name="connsiteX3" fmla="*/ 8238215 w 8238215"/>
              <a:gd name="connsiteY3" fmla="*/ 9844 h 5153344"/>
              <a:gd name="connsiteX4" fmla="*/ 8238215 w 8238215"/>
              <a:gd name="connsiteY4" fmla="*/ 5153344 h 5153344"/>
              <a:gd name="connsiteX5" fmla="*/ 284243 w 8238215"/>
              <a:gd name="connsiteY5" fmla="*/ 5149594 h 5153344"/>
              <a:gd name="connsiteX6" fmla="*/ 0 w 8238215"/>
              <a:gd name="connsiteY6" fmla="*/ 5153344 h 5153344"/>
              <a:gd name="connsiteX0" fmla="*/ 0 w 7953972"/>
              <a:gd name="connsiteY0" fmla="*/ 5149594 h 5153344"/>
              <a:gd name="connsiteX1" fmla="*/ 0 w 7953972"/>
              <a:gd name="connsiteY1" fmla="*/ 4779612 h 5153344"/>
              <a:gd name="connsiteX2" fmla="*/ 3811478 w 7953972"/>
              <a:gd name="connsiteY2" fmla="*/ 0 h 5153344"/>
              <a:gd name="connsiteX3" fmla="*/ 7953972 w 7953972"/>
              <a:gd name="connsiteY3" fmla="*/ 9844 h 5153344"/>
              <a:gd name="connsiteX4" fmla="*/ 7953972 w 7953972"/>
              <a:gd name="connsiteY4" fmla="*/ 5153344 h 5153344"/>
              <a:gd name="connsiteX5" fmla="*/ 0 w 7953972"/>
              <a:gd name="connsiteY5" fmla="*/ 5149594 h 515334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7953972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1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44005"/>
              <a:gd name="connsiteY0" fmla="*/ 5149594 h 5149594"/>
              <a:gd name="connsiteX1" fmla="*/ 0 w 9144005"/>
              <a:gd name="connsiteY1" fmla="*/ 4779612 h 5149594"/>
              <a:gd name="connsiteX2" fmla="*/ 3811478 w 9144005"/>
              <a:gd name="connsiteY2" fmla="*/ 0 h 5149594"/>
              <a:gd name="connsiteX3" fmla="*/ 9144005 w 9144005"/>
              <a:gd name="connsiteY3" fmla="*/ 9844 h 5149594"/>
              <a:gd name="connsiteX4" fmla="*/ 9144005 w 9144005"/>
              <a:gd name="connsiteY4" fmla="*/ 5143344 h 5149594"/>
              <a:gd name="connsiteX5" fmla="*/ 0 w 9144005"/>
              <a:gd name="connsiteY5" fmla="*/ 5149594 h 5149594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381147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0 w 9154005"/>
              <a:gd name="connsiteY1" fmla="*/ 4779768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0155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  <a:gd name="connsiteX0" fmla="*/ 0 w 9154005"/>
              <a:gd name="connsiteY0" fmla="*/ 5169594 h 5169594"/>
              <a:gd name="connsiteX1" fmla="*/ 10000 w 9154005"/>
              <a:gd name="connsiteY1" fmla="*/ 3419679 h 5169594"/>
              <a:gd name="connsiteX2" fmla="*/ 2701448 w 9154005"/>
              <a:gd name="connsiteY2" fmla="*/ 0 h 5169594"/>
              <a:gd name="connsiteX3" fmla="*/ 9154005 w 9154005"/>
              <a:gd name="connsiteY3" fmla="*/ 19844 h 5169594"/>
              <a:gd name="connsiteX4" fmla="*/ 9144005 w 9154005"/>
              <a:gd name="connsiteY4" fmla="*/ 5163344 h 5169594"/>
              <a:gd name="connsiteX5" fmla="*/ 0 w 9154005"/>
              <a:gd name="connsiteY5" fmla="*/ 5169594 h 5169594"/>
              <a:gd name="connsiteX0" fmla="*/ 0 w 9154005"/>
              <a:gd name="connsiteY0" fmla="*/ 5149750 h 5149750"/>
              <a:gd name="connsiteX1" fmla="*/ 10000 w 9154005"/>
              <a:gd name="connsiteY1" fmla="*/ 3399835 h 5149750"/>
              <a:gd name="connsiteX2" fmla="*/ 2701448 w 9154005"/>
              <a:gd name="connsiteY2" fmla="*/ 156 h 5149750"/>
              <a:gd name="connsiteX3" fmla="*/ 9154005 w 9154005"/>
              <a:gd name="connsiteY3" fmla="*/ 0 h 5149750"/>
              <a:gd name="connsiteX4" fmla="*/ 9144005 w 9154005"/>
              <a:gd name="connsiteY4" fmla="*/ 5143500 h 5149750"/>
              <a:gd name="connsiteX5" fmla="*/ 0 w 9154005"/>
              <a:gd name="connsiteY5" fmla="*/ 5149750 h 514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4005" h="5149750">
                <a:moveTo>
                  <a:pt x="0" y="5149750"/>
                </a:moveTo>
                <a:cubicBezTo>
                  <a:pt x="3333" y="4566445"/>
                  <a:pt x="6667" y="3983140"/>
                  <a:pt x="10000" y="3399835"/>
                </a:cubicBezTo>
                <a:lnTo>
                  <a:pt x="2701448" y="156"/>
                </a:lnTo>
                <a:lnTo>
                  <a:pt x="9154005" y="0"/>
                </a:lnTo>
                <a:cubicBezTo>
                  <a:pt x="9150672" y="1714500"/>
                  <a:pt x="9147338" y="3429000"/>
                  <a:pt x="9144005" y="5143500"/>
                </a:cubicBezTo>
                <a:lnTo>
                  <a:pt x="0" y="514975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78000">
                <a:schemeClr val="bg1"/>
              </a:gs>
              <a:gs pos="81000">
                <a:schemeClr val="bg1">
                  <a:lumMod val="75000"/>
                </a:schemeClr>
              </a:gs>
            </a:gsLst>
            <a:lin ang="12840000" scaled="0"/>
          </a:gra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2485432" y="1971378"/>
            <a:ext cx="546163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49197D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485432" y="3483919"/>
            <a:ext cx="5461630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chemeClr val="accent5">
                    <a:lumMod val="25000"/>
                  </a:schemeClr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026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2720" y="16256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8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rgbClr val="49197D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4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92" y="548682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rgbClr val="49197D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529902" y="4861293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5" y="548683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</p:txBody>
      </p:sp>
      <p:sp>
        <p:nvSpPr>
          <p:cNvPr id="6" name="Espaço Reservado para Número de Slide 5"/>
          <p:cNvSpPr txBox="1">
            <a:spLocks/>
          </p:cNvSpPr>
          <p:nvPr/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defPPr>
              <a:defRPr lang="en-US"/>
            </a:defPPr>
            <a:lvl1pPr marL="0" algn="r" defTabSz="457200" rtl="0" eaLnBrk="1" latinLnBrk="0" hangingPunct="1">
              <a:defRPr lang="pt-BR" sz="1200" kern="1200" smtClean="0">
                <a:solidFill>
                  <a:srgbClr val="FAB900"/>
                </a:solidFill>
                <a:latin typeface="Verdana"/>
                <a:ea typeface="+mn-ea"/>
                <a:cs typeface="Verdan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5E1CD6A-3B87-4D97-ADBC-0D3947A19743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2.bin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bg-slide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2"/>
            <a:ext cx="1262611" cy="12108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353" y="4576810"/>
            <a:ext cx="1327231" cy="576535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8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91" y="1591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" name="Slide do think-cell" r:id="rId21" imgW="421" imgH="420" progId="TCLayout.ActiveDocument.1">
                  <p:embed/>
                </p:oleObj>
              </mc:Choice>
              <mc:Fallback>
                <p:oleObj name="Slide do think-cell" r:id="rId21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591" y="1591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738412" y="188896"/>
            <a:ext cx="7957980" cy="598629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38413" y="1063154"/>
            <a:ext cx="7957980" cy="351365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50418" y="487372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E23B16E-922D-5F4A-A528-B5D9D1EDF2A7}" type="slidenum">
              <a:rPr lang="en-US" smtClean="0"/>
              <a:t>‹nº›</a:t>
            </a:fld>
            <a:endParaRPr lang="en-US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91" y="1591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3" name="Slide do think-cell" r:id="rId23" imgW="421" imgH="420" progId="TCLayout.ActiveDocument.1">
                  <p:embed/>
                </p:oleObj>
              </mc:Choice>
              <mc:Fallback>
                <p:oleObj name="Slide do think-cell" r:id="rId23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591" y="1591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baseline="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4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0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Emissão de Nf-e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Configurações e Usabilidade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6190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169120"/>
            <a:ext cx="5319813" cy="398994"/>
          </a:xfrm>
        </p:spPr>
        <p:txBody>
          <a:bodyPr/>
          <a:lstStyle/>
          <a:p>
            <a:r>
              <a:rPr lang="pt-BR" dirty="0" smtClean="0"/>
              <a:t>Permissão de Usuário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798495"/>
            <a:ext cx="3692379" cy="438419"/>
          </a:xfrm>
        </p:spPr>
        <p:txBody>
          <a:bodyPr/>
          <a:lstStyle/>
          <a:p>
            <a:r>
              <a:rPr lang="pt-BR" dirty="0" smtClean="0"/>
              <a:t>Empresa&gt; Segurança&gt;Configurar usuários&gt;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2563" y="1236914"/>
            <a:ext cx="3638550" cy="2905125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1932336" y="4383845"/>
            <a:ext cx="5087566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/>
              <a:t>Habilitar permissão aos usuários para as opções de </a:t>
            </a:r>
            <a:r>
              <a:rPr lang="pt-BR" sz="1600" dirty="0" smtClean="0"/>
              <a:t>Faturamento, </a:t>
            </a:r>
            <a:r>
              <a:rPr lang="pt-BR" sz="1600" dirty="0"/>
              <a:t>conforme a categoria de usabilidade.</a:t>
            </a:r>
          </a:p>
        </p:txBody>
      </p:sp>
    </p:spTree>
    <p:extLst>
      <p:ext uri="{BB962C8B-B14F-4D97-AF65-F5344CB8AC3E}">
        <p14:creationId xmlns:p14="http://schemas.microsoft.com/office/powerpoint/2010/main" val="318441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Emissão de Nota Fiscal de Saída - Vendas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Configurações e Usabilidade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7239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6" y="1220478"/>
            <a:ext cx="5400526" cy="344404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480798" cy="398994"/>
          </a:xfrm>
        </p:spPr>
        <p:txBody>
          <a:bodyPr/>
          <a:lstStyle/>
          <a:p>
            <a:r>
              <a:rPr lang="pt-BR" dirty="0"/>
              <a:t>Emissão de Nota Fiscal de Saída - Venda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17570"/>
            <a:ext cx="8215606" cy="670244"/>
          </a:xfrm>
        </p:spPr>
        <p:txBody>
          <a:bodyPr/>
          <a:lstStyle/>
          <a:p>
            <a:r>
              <a:rPr lang="pt-BR" dirty="0" smtClean="0"/>
              <a:t>Faturamento&gt; Emissão de Nota Fiscal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5744360" y="1339684"/>
            <a:ext cx="3255802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Data da emissão da nota.</a:t>
            </a:r>
            <a:endParaRPr lang="pt-BR" sz="1200" dirty="0"/>
          </a:p>
        </p:txBody>
      </p:sp>
      <p:cxnSp>
        <p:nvCxnSpPr>
          <p:cNvPr id="7" name="Conector de seta reta 6"/>
          <p:cNvCxnSpPr/>
          <p:nvPr/>
        </p:nvCxnSpPr>
        <p:spPr>
          <a:xfrm flipV="1">
            <a:off x="5358162" y="1526170"/>
            <a:ext cx="293732" cy="549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5744360" y="1665862"/>
            <a:ext cx="3255802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Data de saída (opcional).</a:t>
            </a:r>
            <a:endParaRPr lang="pt-BR" sz="1200" dirty="0"/>
          </a:p>
        </p:txBody>
      </p:sp>
      <p:cxnSp>
        <p:nvCxnSpPr>
          <p:cNvPr id="24" name="Conector de seta reta 23"/>
          <p:cNvCxnSpPr/>
          <p:nvPr/>
        </p:nvCxnSpPr>
        <p:spPr>
          <a:xfrm flipV="1">
            <a:off x="5290749" y="1843572"/>
            <a:ext cx="391967" cy="1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CaixaDeTexto 25"/>
          <p:cNvSpPr txBox="1"/>
          <p:nvPr/>
        </p:nvSpPr>
        <p:spPr>
          <a:xfrm>
            <a:off x="5744360" y="1992040"/>
            <a:ext cx="3255802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Hora de saída (opcional).</a:t>
            </a:r>
            <a:endParaRPr lang="pt-BR" sz="1200" dirty="0"/>
          </a:p>
        </p:txBody>
      </p:sp>
      <p:cxnSp>
        <p:nvCxnSpPr>
          <p:cNvPr id="28" name="Conector de seta reta 27"/>
          <p:cNvCxnSpPr/>
          <p:nvPr/>
        </p:nvCxnSpPr>
        <p:spPr>
          <a:xfrm flipV="1">
            <a:off x="5295734" y="2137088"/>
            <a:ext cx="391967" cy="1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aixaDeTexto 28"/>
          <p:cNvSpPr txBox="1"/>
          <p:nvPr/>
        </p:nvSpPr>
        <p:spPr>
          <a:xfrm>
            <a:off x="5744360" y="2317620"/>
            <a:ext cx="3255802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Insira o código do Cliente/Fornecedor.</a:t>
            </a:r>
            <a:endParaRPr lang="pt-BR" sz="1200" dirty="0"/>
          </a:p>
        </p:txBody>
      </p:sp>
      <p:cxnSp>
        <p:nvCxnSpPr>
          <p:cNvPr id="30" name="Conector de seta reta 29"/>
          <p:cNvCxnSpPr/>
          <p:nvPr/>
        </p:nvCxnSpPr>
        <p:spPr>
          <a:xfrm flipV="1">
            <a:off x="5388532" y="2489967"/>
            <a:ext cx="299501" cy="1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CaixaDeTexto 31"/>
          <p:cNvSpPr txBox="1"/>
          <p:nvPr/>
        </p:nvSpPr>
        <p:spPr>
          <a:xfrm>
            <a:off x="5744360" y="2634424"/>
            <a:ext cx="3255802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Selecione a série utilizada.</a:t>
            </a:r>
            <a:endParaRPr lang="pt-BR" sz="1200" dirty="0"/>
          </a:p>
        </p:txBody>
      </p:sp>
      <p:cxnSp>
        <p:nvCxnSpPr>
          <p:cNvPr id="34" name="Conector de seta reta 33"/>
          <p:cNvCxnSpPr/>
          <p:nvPr/>
        </p:nvCxnSpPr>
        <p:spPr>
          <a:xfrm flipV="1">
            <a:off x="5290748" y="2747480"/>
            <a:ext cx="391967" cy="1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CaixaDeTexto 34"/>
          <p:cNvSpPr txBox="1"/>
          <p:nvPr/>
        </p:nvSpPr>
        <p:spPr>
          <a:xfrm>
            <a:off x="5744360" y="3375464"/>
            <a:ext cx="3255802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Selecione a Natureza de operação.</a:t>
            </a:r>
            <a:endParaRPr lang="pt-BR" sz="1200" dirty="0"/>
          </a:p>
        </p:txBody>
      </p:sp>
      <p:cxnSp>
        <p:nvCxnSpPr>
          <p:cNvPr id="36" name="Conector de seta reta 35"/>
          <p:cNvCxnSpPr/>
          <p:nvPr/>
        </p:nvCxnSpPr>
        <p:spPr>
          <a:xfrm flipV="1">
            <a:off x="5249653" y="3583996"/>
            <a:ext cx="391967" cy="1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CaixaDeTexto 36"/>
          <p:cNvSpPr txBox="1"/>
          <p:nvPr/>
        </p:nvSpPr>
        <p:spPr>
          <a:xfrm>
            <a:off x="5744360" y="3691523"/>
            <a:ext cx="3255802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Selecione o vendedor.</a:t>
            </a:r>
            <a:endParaRPr lang="pt-BR" sz="1200" dirty="0"/>
          </a:p>
        </p:txBody>
      </p:sp>
      <p:cxnSp>
        <p:nvCxnSpPr>
          <p:cNvPr id="38" name="Conector de seta reta 37"/>
          <p:cNvCxnSpPr/>
          <p:nvPr/>
        </p:nvCxnSpPr>
        <p:spPr>
          <a:xfrm flipV="1">
            <a:off x="5249653" y="3849434"/>
            <a:ext cx="391967" cy="1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/>
          <p:cNvSpPr txBox="1"/>
          <p:nvPr/>
        </p:nvSpPr>
        <p:spPr>
          <a:xfrm>
            <a:off x="5744360" y="4017107"/>
            <a:ext cx="3255802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Selecione a tabela de preço.</a:t>
            </a:r>
            <a:endParaRPr lang="pt-BR" sz="1200" dirty="0"/>
          </a:p>
        </p:txBody>
      </p:sp>
      <p:cxnSp>
        <p:nvCxnSpPr>
          <p:cNvPr id="40" name="Conector de seta reta 39"/>
          <p:cNvCxnSpPr/>
          <p:nvPr/>
        </p:nvCxnSpPr>
        <p:spPr>
          <a:xfrm flipV="1">
            <a:off x="5249653" y="4084050"/>
            <a:ext cx="391967" cy="1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72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480798" cy="398994"/>
          </a:xfrm>
        </p:spPr>
        <p:txBody>
          <a:bodyPr/>
          <a:lstStyle/>
          <a:p>
            <a:r>
              <a:rPr lang="pt-BR" dirty="0"/>
              <a:t>Emissão de Nota Fiscal de </a:t>
            </a:r>
            <a:r>
              <a:rPr lang="pt-BR" dirty="0" smtClean="0"/>
              <a:t>Saída - Venda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17570"/>
            <a:ext cx="8215606" cy="670244"/>
          </a:xfrm>
        </p:spPr>
        <p:txBody>
          <a:bodyPr/>
          <a:lstStyle/>
          <a:p>
            <a:r>
              <a:rPr lang="pt-BR" dirty="0" smtClean="0"/>
              <a:t>Pesquisa de Clientes/Fornecedores Cadastrados</a:t>
            </a:r>
            <a:endParaRPr lang="pt-BR" dirty="0"/>
          </a:p>
        </p:txBody>
      </p:sp>
      <p:sp>
        <p:nvSpPr>
          <p:cNvPr id="9" name="Seta para a esquerda 8"/>
          <p:cNvSpPr/>
          <p:nvPr/>
        </p:nvSpPr>
        <p:spPr>
          <a:xfrm>
            <a:off x="5308421" y="1403485"/>
            <a:ext cx="814977" cy="260928"/>
          </a:xfrm>
          <a:prstGeom prst="lef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Espaço Reservado para Texto 2"/>
          <p:cNvSpPr txBox="1">
            <a:spLocks/>
          </p:cNvSpPr>
          <p:nvPr/>
        </p:nvSpPr>
        <p:spPr>
          <a:xfrm>
            <a:off x="6169813" y="1277921"/>
            <a:ext cx="2789249" cy="5128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13" tIns="45708" rIns="91413" bIns="45708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dirty="0" smtClean="0">
                <a:solidFill>
                  <a:schemeClr val="bg1"/>
                </a:solidFill>
              </a:rPr>
              <a:t>Clique na lupa para pesquisar os clientes/fornecedores cadastrados.</a:t>
            </a: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861" y="2224943"/>
            <a:ext cx="7609459" cy="1096357"/>
          </a:xfrm>
          <a:prstGeom prst="rect">
            <a:avLst/>
          </a:prstGeom>
        </p:spPr>
      </p:pic>
      <p:sp>
        <p:nvSpPr>
          <p:cNvPr id="36" name="Espaço Reservado para Texto 2"/>
          <p:cNvSpPr txBox="1">
            <a:spLocks/>
          </p:cNvSpPr>
          <p:nvPr/>
        </p:nvSpPr>
        <p:spPr>
          <a:xfrm>
            <a:off x="2841450" y="2717100"/>
            <a:ext cx="6207689" cy="59377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13" tIns="45708" rIns="91413" bIns="45708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dirty="0" smtClean="0">
                <a:solidFill>
                  <a:schemeClr val="bg1"/>
                </a:solidFill>
              </a:rPr>
              <a:t>A pesquisa pode ser realizada Por nome, Nome fantasia, CNPJ, telefone ou referencia.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</a:rPr>
              <a:t>Insira a informação no campo e clique em  </a:t>
            </a:r>
            <a:r>
              <a:rPr lang="pt-BR" dirty="0" smtClean="0">
                <a:solidFill>
                  <a:srgbClr val="FF0000"/>
                </a:solidFill>
              </a:rPr>
              <a:t>“Pesquisar”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7" name="Espaço Reservado para Texto 2"/>
          <p:cNvSpPr txBox="1">
            <a:spLocks/>
          </p:cNvSpPr>
          <p:nvPr/>
        </p:nvSpPr>
        <p:spPr>
          <a:xfrm>
            <a:off x="2744449" y="2206393"/>
            <a:ext cx="2292024" cy="337018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1000" dirty="0" smtClean="0">
                <a:solidFill>
                  <a:srgbClr val="FF0000"/>
                </a:solidFill>
              </a:rPr>
              <a:t>Campo de Pesquisa</a:t>
            </a:r>
          </a:p>
        </p:txBody>
      </p:sp>
      <p:cxnSp>
        <p:nvCxnSpPr>
          <p:cNvPr id="12" name="Conector reto 11"/>
          <p:cNvCxnSpPr/>
          <p:nvPr/>
        </p:nvCxnSpPr>
        <p:spPr>
          <a:xfrm>
            <a:off x="0" y="1949543"/>
            <a:ext cx="9144000" cy="127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to 37"/>
          <p:cNvCxnSpPr/>
          <p:nvPr/>
        </p:nvCxnSpPr>
        <p:spPr>
          <a:xfrm>
            <a:off x="0" y="37032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Imagem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788" y="3884854"/>
            <a:ext cx="3562350" cy="914400"/>
          </a:xfrm>
          <a:prstGeom prst="rect">
            <a:avLst/>
          </a:prstGeom>
        </p:spPr>
      </p:pic>
      <p:sp>
        <p:nvSpPr>
          <p:cNvPr id="41" name="Espaço Reservado para Texto 2"/>
          <p:cNvSpPr txBox="1">
            <a:spLocks/>
          </p:cNvSpPr>
          <p:nvPr/>
        </p:nvSpPr>
        <p:spPr>
          <a:xfrm>
            <a:off x="4385213" y="4006932"/>
            <a:ext cx="3476369" cy="67024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13" tIns="45708" rIns="91413" bIns="45708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dirty="0" smtClean="0">
                <a:solidFill>
                  <a:schemeClr val="bg1"/>
                </a:solidFill>
              </a:rPr>
              <a:t>Selecione o Cliente/fornecedor clicando no número do código do cliente/fornecedor no  campo </a:t>
            </a:r>
            <a:r>
              <a:rPr lang="pt-BR" dirty="0" smtClean="0">
                <a:solidFill>
                  <a:srgbClr val="FF0000"/>
                </a:solidFill>
              </a:rPr>
              <a:t>“Cod.”.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480788" y="3884854"/>
            <a:ext cx="577450" cy="91867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969" y="1220660"/>
            <a:ext cx="4548402" cy="536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81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480798" cy="398994"/>
          </a:xfrm>
        </p:spPr>
        <p:txBody>
          <a:bodyPr/>
          <a:lstStyle/>
          <a:p>
            <a:r>
              <a:rPr lang="pt-BR" dirty="0"/>
              <a:t>Emissão de Nota Fiscal de Saída - Venda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711484" y="4040010"/>
            <a:ext cx="7707716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Na tela de Inserção dos itens clique na Opção “</a:t>
            </a:r>
            <a:r>
              <a:rPr lang="pt-BR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Inserir Itens</a:t>
            </a:r>
            <a:r>
              <a:rPr lang="pt-BR" dirty="0" smtClean="0"/>
              <a:t>” no canto superior esquerdo da tela.</a:t>
            </a:r>
            <a:endParaRPr lang="pt-BR" dirty="0"/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sz="quarter" idx="10"/>
          </p:nvPr>
        </p:nvSpPr>
        <p:spPr>
          <a:xfrm>
            <a:off x="480788" y="964805"/>
            <a:ext cx="8215606" cy="430653"/>
          </a:xfrm>
        </p:spPr>
        <p:txBody>
          <a:bodyPr>
            <a:normAutofit/>
          </a:bodyPr>
          <a:lstStyle/>
          <a:p>
            <a:r>
              <a:rPr lang="pt-BR" dirty="0" smtClean="0"/>
              <a:t>Inserindo os Produtos.</a:t>
            </a:r>
            <a:endParaRPr lang="pt-BR" dirty="0"/>
          </a:p>
          <a:p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855" y="1448403"/>
            <a:ext cx="8832975" cy="2414391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7551506" y="1735603"/>
            <a:ext cx="730807" cy="23920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617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80" y="3125969"/>
            <a:ext cx="8579988" cy="97394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15" y="1232899"/>
            <a:ext cx="4404675" cy="172537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480798" cy="398994"/>
          </a:xfrm>
        </p:spPr>
        <p:txBody>
          <a:bodyPr/>
          <a:lstStyle/>
          <a:p>
            <a:r>
              <a:rPr lang="pt-BR" dirty="0"/>
              <a:t>Emissão de Nota Fiscal de Saída - Venda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64197" y="932622"/>
            <a:ext cx="8215606" cy="591046"/>
          </a:xfrm>
        </p:spPr>
        <p:txBody>
          <a:bodyPr/>
          <a:lstStyle/>
          <a:p>
            <a:r>
              <a:rPr lang="pt-BR" dirty="0" smtClean="0"/>
              <a:t>Inserindo os Produtos: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4811835" y="1663057"/>
            <a:ext cx="3560623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Determine o tipo de pesquisa, insira a descrição no campo (campo de pesquisa) e clique em </a:t>
            </a:r>
            <a:r>
              <a:rPr lang="pt-BR" dirty="0" smtClean="0">
                <a:solidFill>
                  <a:srgbClr val="FF0000"/>
                </a:solidFill>
              </a:rPr>
              <a:t>“Pesquisar”</a:t>
            </a:r>
          </a:p>
        </p:txBody>
      </p:sp>
      <p:sp>
        <p:nvSpPr>
          <p:cNvPr id="10" name="Espaço Reservado para Texto 2"/>
          <p:cNvSpPr txBox="1">
            <a:spLocks/>
          </p:cNvSpPr>
          <p:nvPr/>
        </p:nvSpPr>
        <p:spPr>
          <a:xfrm>
            <a:off x="2064220" y="1584461"/>
            <a:ext cx="2292024" cy="337018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1000" dirty="0" smtClean="0">
                <a:solidFill>
                  <a:srgbClr val="FF0000"/>
                </a:solidFill>
              </a:rPr>
              <a:t>Campo de Pesquisa</a:t>
            </a:r>
          </a:p>
        </p:txBody>
      </p:sp>
      <p:cxnSp>
        <p:nvCxnSpPr>
          <p:cNvPr id="11" name="Conector reto 10"/>
          <p:cNvCxnSpPr/>
          <p:nvPr/>
        </p:nvCxnSpPr>
        <p:spPr>
          <a:xfrm>
            <a:off x="0" y="2967693"/>
            <a:ext cx="9144000" cy="127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Imagem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7955" y="4122066"/>
            <a:ext cx="658970" cy="309716"/>
          </a:xfrm>
          <a:prstGeom prst="rect">
            <a:avLst/>
          </a:prstGeom>
        </p:spPr>
      </p:pic>
      <p:sp>
        <p:nvSpPr>
          <p:cNvPr id="19" name="Retângulo 18"/>
          <p:cNvSpPr/>
          <p:nvPr/>
        </p:nvSpPr>
        <p:spPr>
          <a:xfrm>
            <a:off x="7847228" y="3752186"/>
            <a:ext cx="641454" cy="23920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/>
          <p:cNvSpPr txBox="1"/>
          <p:nvPr/>
        </p:nvSpPr>
        <p:spPr>
          <a:xfrm>
            <a:off x="1142096" y="4275151"/>
            <a:ext cx="6859807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Digite a quantidade no campo especificado e clique em </a:t>
            </a:r>
            <a:r>
              <a:rPr lang="pt-BR" dirty="0" smtClean="0">
                <a:solidFill>
                  <a:srgbClr val="FF0000"/>
                </a:solidFill>
              </a:rPr>
              <a:t>“Prosseguir”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8167955" y="4143789"/>
            <a:ext cx="641454" cy="23920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43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3163" y="1797977"/>
            <a:ext cx="4360822" cy="158518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480798" cy="398994"/>
          </a:xfrm>
        </p:spPr>
        <p:txBody>
          <a:bodyPr/>
          <a:lstStyle/>
          <a:p>
            <a:r>
              <a:rPr lang="pt-BR" dirty="0"/>
              <a:t>Emissão de Nota Fiscal de Saída - Venda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1127735"/>
            <a:ext cx="8215606" cy="591046"/>
          </a:xfrm>
        </p:spPr>
        <p:txBody>
          <a:bodyPr/>
          <a:lstStyle/>
          <a:p>
            <a:r>
              <a:rPr lang="pt-BR" dirty="0" smtClean="0"/>
              <a:t>Verificando os produtos: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446" y="1577911"/>
            <a:ext cx="4101125" cy="1805250"/>
          </a:xfrm>
          <a:prstGeom prst="rect">
            <a:avLst/>
          </a:prstGeom>
        </p:spPr>
      </p:pic>
      <p:sp>
        <p:nvSpPr>
          <p:cNvPr id="15" name="CaixaDeTexto 14"/>
          <p:cNvSpPr txBox="1"/>
          <p:nvPr/>
        </p:nvSpPr>
        <p:spPr>
          <a:xfrm>
            <a:off x="1993436" y="3730934"/>
            <a:ext cx="5190308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Nessa Tela serão listados todos os produtos inseridos.</a:t>
            </a:r>
          </a:p>
          <a:p>
            <a:pPr algn="just"/>
            <a:r>
              <a:rPr lang="pt-BR" dirty="0" smtClean="0"/>
              <a:t>Após verificar os itens, clique em </a:t>
            </a:r>
            <a:r>
              <a:rPr lang="pt-BR" dirty="0" smtClean="0">
                <a:solidFill>
                  <a:srgbClr val="FF0000"/>
                </a:solidFill>
              </a:rPr>
              <a:t>“Prosseguir”.</a:t>
            </a: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760" y="3573189"/>
            <a:ext cx="958225" cy="554762"/>
          </a:xfrm>
          <a:prstGeom prst="rect">
            <a:avLst/>
          </a:prstGeom>
        </p:spPr>
      </p:pic>
      <p:sp>
        <p:nvSpPr>
          <p:cNvPr id="17" name="Retângulo 16"/>
          <p:cNvSpPr/>
          <p:nvPr/>
        </p:nvSpPr>
        <p:spPr>
          <a:xfrm>
            <a:off x="8054939" y="3730968"/>
            <a:ext cx="641454" cy="23920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033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4988" y="2659201"/>
            <a:ext cx="1676400" cy="31432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480798" cy="398994"/>
          </a:xfrm>
        </p:spPr>
        <p:txBody>
          <a:bodyPr/>
          <a:lstStyle/>
          <a:p>
            <a:r>
              <a:rPr lang="pt-BR" dirty="0"/>
              <a:t>Emissão de Nota Fiscal de Saída - Venda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616601" y="993603"/>
            <a:ext cx="1962212" cy="591046"/>
          </a:xfrm>
        </p:spPr>
        <p:txBody>
          <a:bodyPr/>
          <a:lstStyle/>
          <a:p>
            <a:r>
              <a:rPr lang="pt-BR" dirty="0" smtClean="0"/>
              <a:t>Controle de Serial: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601" y="3207947"/>
            <a:ext cx="3023385" cy="1384471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3225933" y="3994680"/>
            <a:ext cx="493160" cy="2568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CaixaDeTexto 17"/>
          <p:cNvSpPr txBox="1"/>
          <p:nvPr/>
        </p:nvSpPr>
        <p:spPr>
          <a:xfrm>
            <a:off x="4352932" y="3680172"/>
            <a:ext cx="3306546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 smtClean="0"/>
              <a:t>Caso queira excluir algum serial, clique na lixeira e o serial será excluído.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12" y="2284012"/>
            <a:ext cx="1485900" cy="390525"/>
          </a:xfrm>
          <a:prstGeom prst="rect">
            <a:avLst/>
          </a:prstGeom>
        </p:spPr>
      </p:pic>
      <p:sp>
        <p:nvSpPr>
          <p:cNvPr id="20" name="Retângulo 19"/>
          <p:cNvSpPr/>
          <p:nvPr/>
        </p:nvSpPr>
        <p:spPr>
          <a:xfrm flipV="1">
            <a:off x="7659478" y="2339663"/>
            <a:ext cx="1227967" cy="2372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Retângulo 21"/>
          <p:cNvSpPr/>
          <p:nvPr/>
        </p:nvSpPr>
        <p:spPr>
          <a:xfrm>
            <a:off x="8167066" y="2674537"/>
            <a:ext cx="944596" cy="2989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6" name="Conector reto 15"/>
          <p:cNvCxnSpPr/>
          <p:nvPr/>
        </p:nvCxnSpPr>
        <p:spPr>
          <a:xfrm>
            <a:off x="-5819" y="3103373"/>
            <a:ext cx="9144000" cy="127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/>
          <p:cNvSpPr txBox="1"/>
          <p:nvPr/>
        </p:nvSpPr>
        <p:spPr>
          <a:xfrm>
            <a:off x="592168" y="2188521"/>
            <a:ext cx="6780058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 smtClean="0"/>
              <a:t>Na tela de inserção dos seriais, digite o serial correspondente ao item no campo </a:t>
            </a:r>
            <a:r>
              <a:rPr lang="pt-BR" sz="1600" dirty="0" smtClean="0">
                <a:solidFill>
                  <a:srgbClr val="FF0000"/>
                </a:solidFill>
              </a:rPr>
              <a:t>“Controle”</a:t>
            </a:r>
            <a:r>
              <a:rPr lang="pt-BR" sz="1600" dirty="0" smtClean="0"/>
              <a:t>, e logo após clique em </a:t>
            </a:r>
            <a:r>
              <a:rPr lang="pt-BR" sz="1600" dirty="0" smtClean="0">
                <a:solidFill>
                  <a:srgbClr val="FF0000"/>
                </a:solidFill>
              </a:rPr>
              <a:t>“Processar Arquivo”.</a:t>
            </a:r>
          </a:p>
          <a:p>
            <a:pPr algn="just"/>
            <a:r>
              <a:rPr lang="pt-BR" sz="1600" dirty="0" smtClean="0"/>
              <a:t>Depois de todos os seriais inseridos clique em  </a:t>
            </a:r>
            <a:r>
              <a:rPr lang="pt-BR" sz="1600" dirty="0">
                <a:solidFill>
                  <a:srgbClr val="FF0000"/>
                </a:solidFill>
              </a:rPr>
              <a:t>“Prosseguir</a:t>
            </a:r>
            <a:r>
              <a:rPr lang="pt-BR" sz="1600" dirty="0" smtClean="0">
                <a:solidFill>
                  <a:srgbClr val="FF0000"/>
                </a:solidFill>
              </a:rPr>
              <a:t>”.</a:t>
            </a:r>
            <a:endParaRPr lang="pt-BR" sz="16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788" y="1261784"/>
            <a:ext cx="8223821" cy="876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64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480798" cy="398994"/>
          </a:xfrm>
        </p:spPr>
        <p:txBody>
          <a:bodyPr/>
          <a:lstStyle/>
          <a:p>
            <a:r>
              <a:rPr lang="pt-BR" dirty="0"/>
              <a:t>Emissão de Nota Fiscal de Saída - Venda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58379" y="889756"/>
            <a:ext cx="8215606" cy="591046"/>
          </a:xfrm>
        </p:spPr>
        <p:txBody>
          <a:bodyPr/>
          <a:lstStyle/>
          <a:p>
            <a:r>
              <a:rPr lang="pt-BR" dirty="0" smtClean="0"/>
              <a:t>Finalizando a Nota Fiscal / Dados e Valores da Nota: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270" y="1480802"/>
            <a:ext cx="5087293" cy="3367645"/>
          </a:xfrm>
          <a:prstGeom prst="rect">
            <a:avLst/>
          </a:prstGeom>
        </p:spPr>
      </p:pic>
      <p:cxnSp>
        <p:nvCxnSpPr>
          <p:cNvPr id="10" name="Conector de seta reta 9"/>
          <p:cNvCxnSpPr/>
          <p:nvPr/>
        </p:nvCxnSpPr>
        <p:spPr>
          <a:xfrm flipV="1">
            <a:off x="5397563" y="2255915"/>
            <a:ext cx="391967" cy="1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/>
          <p:cNvSpPr txBox="1"/>
          <p:nvPr/>
        </p:nvSpPr>
        <p:spPr>
          <a:xfrm>
            <a:off x="5887091" y="2026648"/>
            <a:ext cx="3061699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Selecione o estoque desejado para a entrada dos produtos</a:t>
            </a:r>
            <a:endParaRPr lang="pt-BR" sz="1200" dirty="0"/>
          </a:p>
        </p:txBody>
      </p:sp>
      <p:cxnSp>
        <p:nvCxnSpPr>
          <p:cNvPr id="12" name="Conector de seta reta 11"/>
          <p:cNvCxnSpPr/>
          <p:nvPr/>
        </p:nvCxnSpPr>
        <p:spPr>
          <a:xfrm flipV="1">
            <a:off x="5397563" y="3836423"/>
            <a:ext cx="391967" cy="1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/>
          <p:cNvSpPr txBox="1"/>
          <p:nvPr/>
        </p:nvSpPr>
        <p:spPr>
          <a:xfrm>
            <a:off x="5887091" y="3605590"/>
            <a:ext cx="3061699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Verifique se o Plano de pagamento está de acordo.</a:t>
            </a:r>
            <a:endParaRPr lang="pt-BR" sz="1200" dirty="0"/>
          </a:p>
        </p:txBody>
      </p:sp>
      <p:cxnSp>
        <p:nvCxnSpPr>
          <p:cNvPr id="14" name="Conector de seta reta 13"/>
          <p:cNvCxnSpPr/>
          <p:nvPr/>
        </p:nvCxnSpPr>
        <p:spPr>
          <a:xfrm flipV="1">
            <a:off x="5397562" y="4462307"/>
            <a:ext cx="391967" cy="1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/>
          <p:cNvSpPr txBox="1"/>
          <p:nvPr/>
        </p:nvSpPr>
        <p:spPr>
          <a:xfrm>
            <a:off x="5887090" y="4219655"/>
            <a:ext cx="3061699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Caso tenha desconto, inserir o valor neste campo.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40787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480798" cy="398994"/>
          </a:xfrm>
        </p:spPr>
        <p:txBody>
          <a:bodyPr/>
          <a:lstStyle/>
          <a:p>
            <a:r>
              <a:rPr lang="pt-BR" dirty="0"/>
              <a:t>Emissão de Nota Fiscal de Saída - Venda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58379" y="889756"/>
            <a:ext cx="8215606" cy="591046"/>
          </a:xfrm>
        </p:spPr>
        <p:txBody>
          <a:bodyPr/>
          <a:lstStyle/>
          <a:p>
            <a:r>
              <a:rPr lang="pt-BR" dirty="0" smtClean="0"/>
              <a:t>Finalizando a Nota Fiscal/Dados complementares: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614" y="1526650"/>
            <a:ext cx="5829718" cy="2572739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>
          <a:xfrm>
            <a:off x="6750121" y="1614364"/>
            <a:ext cx="2229492" cy="23083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Nestes campos você pode inserir os valores de acordo com a descrição, caso haja algum valor  aparte ,tais como: seguro , frete e despesas acessórias.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4074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A rotina de Emissão de Nota fiscal possibilita ao usuário a Criação de Notas de saída conforme a natureza de operação desejada.</a:t>
            </a:r>
          </a:p>
          <a:p>
            <a:r>
              <a:rPr lang="pt-BR" dirty="0" smtClean="0"/>
              <a:t>Com Módulo Nf-e é possível após a criação a notas de saída </a:t>
            </a:r>
            <a:r>
              <a:rPr lang="pt-BR" dirty="0" smtClean="0"/>
              <a:t>, a </a:t>
            </a:r>
            <a:r>
              <a:rPr lang="pt-BR" dirty="0" smtClean="0"/>
              <a:t>comunicação direta com a SEFAZ para a sua autorização.</a:t>
            </a:r>
            <a:endParaRPr lang="pt-BR" dirty="0"/>
          </a:p>
          <a:p>
            <a:r>
              <a:rPr lang="pt-BR" dirty="0" smtClean="0"/>
              <a:t>A seguir Vamos conhecer as configurações e usabilidade da rotina.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9415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8174" y="4725622"/>
            <a:ext cx="658970" cy="30971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480798" cy="398994"/>
          </a:xfrm>
        </p:spPr>
        <p:txBody>
          <a:bodyPr/>
          <a:lstStyle/>
          <a:p>
            <a:r>
              <a:rPr lang="pt-BR" dirty="0"/>
              <a:t>Emissão de Nota Fiscal de Saída - Venda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58379" y="889756"/>
            <a:ext cx="8215606" cy="591046"/>
          </a:xfrm>
        </p:spPr>
        <p:txBody>
          <a:bodyPr/>
          <a:lstStyle/>
          <a:p>
            <a:r>
              <a:rPr lang="pt-BR" dirty="0" smtClean="0"/>
              <a:t>Finalizando a Nota Fiscal/Dados do transportador/Observações: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17" name="Retângulo 16"/>
          <p:cNvSpPr/>
          <p:nvPr/>
        </p:nvSpPr>
        <p:spPr>
          <a:xfrm>
            <a:off x="7020203" y="4760878"/>
            <a:ext cx="641454" cy="23920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552" y="1289884"/>
            <a:ext cx="4361736" cy="2501279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552" y="3773854"/>
            <a:ext cx="4361736" cy="1022282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5145195" y="1461735"/>
            <a:ext cx="3109848" cy="14773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Caso necessite inserir as informações de transporte, deve-se preencher os campos a esquerda de acordo com a necessidade</a:t>
            </a: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5145195" y="3148753"/>
            <a:ext cx="3109848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Para acrescentar observações complementares, clique na caixa complemento</a:t>
            </a:r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977413" y="4677819"/>
            <a:ext cx="5722706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Após verificar todas as informações, clique em </a:t>
            </a:r>
            <a:r>
              <a:rPr lang="pt-BR" dirty="0" smtClean="0">
                <a:solidFill>
                  <a:srgbClr val="FF0000"/>
                </a:solidFill>
              </a:rPr>
              <a:t>“Prosseguir”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62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431" y="4662039"/>
            <a:ext cx="687245" cy="26379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480798" cy="398994"/>
          </a:xfrm>
        </p:spPr>
        <p:txBody>
          <a:bodyPr/>
          <a:lstStyle/>
          <a:p>
            <a:r>
              <a:rPr lang="pt-BR" dirty="0"/>
              <a:t>Emissão de Nota Fiscal de Saída - Venda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58379" y="889756"/>
            <a:ext cx="8215606" cy="591046"/>
          </a:xfrm>
        </p:spPr>
        <p:txBody>
          <a:bodyPr/>
          <a:lstStyle/>
          <a:p>
            <a:r>
              <a:rPr lang="pt-BR" dirty="0" smtClean="0"/>
              <a:t>Finalizando a Nota Fiscal: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5424754" y="2237747"/>
            <a:ext cx="2899909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Nessa tela verifique os valores e o histórico contábil e clique em </a:t>
            </a:r>
            <a:r>
              <a:rPr lang="pt-BR" dirty="0" smtClean="0">
                <a:solidFill>
                  <a:srgbClr val="FF0000"/>
                </a:solidFill>
              </a:rPr>
              <a:t>“Confirmar”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4413430" y="4662039"/>
            <a:ext cx="687245" cy="263791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29" y="1770905"/>
            <a:ext cx="5184451" cy="217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4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480798" cy="398994"/>
          </a:xfrm>
        </p:spPr>
        <p:txBody>
          <a:bodyPr/>
          <a:lstStyle/>
          <a:p>
            <a:r>
              <a:rPr lang="pt-BR" dirty="0"/>
              <a:t>Emissão de Nota Fiscal de Saída - Venda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58379" y="889756"/>
            <a:ext cx="8215606" cy="591046"/>
          </a:xfrm>
        </p:spPr>
        <p:txBody>
          <a:bodyPr/>
          <a:lstStyle/>
          <a:p>
            <a:r>
              <a:rPr lang="pt-BR" dirty="0" smtClean="0"/>
              <a:t>Finalizando a Nota Fiscal: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1279855" y="3649466"/>
            <a:ext cx="6200521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 smtClean="0"/>
              <a:t>Neste momento o processo é concluído e informando o numero e série, o fornecedor, a data e o valor total dos itens da nota</a:t>
            </a:r>
            <a:endParaRPr lang="pt-BR" sz="16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54" y="1480802"/>
            <a:ext cx="7162939" cy="188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5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75459" y="1642605"/>
            <a:ext cx="5461630" cy="1296144"/>
          </a:xfrm>
        </p:spPr>
        <p:txBody>
          <a:bodyPr/>
          <a:lstStyle/>
          <a:p>
            <a:r>
              <a:rPr lang="pt-BR" dirty="0" smtClean="0"/>
              <a:t>Emissão de Nota Fiscal de Saída – Dev. de Compras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Configurações e Usabilidade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7481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153003"/>
            <a:ext cx="8539922" cy="398994"/>
          </a:xfrm>
        </p:spPr>
        <p:txBody>
          <a:bodyPr/>
          <a:lstStyle/>
          <a:p>
            <a:r>
              <a:rPr lang="pt-BR" dirty="0"/>
              <a:t>Emissão de Nota Fiscal de Saída </a:t>
            </a:r>
            <a:r>
              <a:rPr lang="pt-BR" dirty="0" smtClean="0"/>
              <a:t>– Dev. de Compras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17570"/>
            <a:ext cx="8215606" cy="670244"/>
          </a:xfrm>
        </p:spPr>
        <p:txBody>
          <a:bodyPr/>
          <a:lstStyle/>
          <a:p>
            <a:r>
              <a:rPr lang="pt-BR" dirty="0" smtClean="0"/>
              <a:t>Faturamento&gt; Emissão de Nota Fiscal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5497093" y="1186200"/>
            <a:ext cx="2783879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Data da emissão da nota.</a:t>
            </a:r>
            <a:endParaRPr lang="pt-BR" sz="1200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5497093" y="1511926"/>
            <a:ext cx="2783879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Data de saída (opcional).</a:t>
            </a:r>
            <a:endParaRPr lang="pt-BR" sz="1200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5497093" y="1839520"/>
            <a:ext cx="2783879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Hora de saída (opcional).</a:t>
            </a:r>
            <a:endParaRPr lang="pt-BR" sz="1200" dirty="0"/>
          </a:p>
        </p:txBody>
      </p:sp>
      <p:sp>
        <p:nvSpPr>
          <p:cNvPr id="29" name="CaixaDeTexto 28"/>
          <p:cNvSpPr txBox="1"/>
          <p:nvPr/>
        </p:nvSpPr>
        <p:spPr>
          <a:xfrm>
            <a:off x="5497093" y="2162235"/>
            <a:ext cx="2783879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Insira o código do Cliente/Fornecedor.</a:t>
            </a:r>
            <a:endParaRPr lang="pt-BR" sz="1200" dirty="0"/>
          </a:p>
        </p:txBody>
      </p:sp>
      <p:sp>
        <p:nvSpPr>
          <p:cNvPr id="32" name="CaixaDeTexto 31"/>
          <p:cNvSpPr txBox="1"/>
          <p:nvPr/>
        </p:nvSpPr>
        <p:spPr>
          <a:xfrm>
            <a:off x="5497093" y="2489312"/>
            <a:ext cx="2783879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Selecione a série utilizada.</a:t>
            </a:r>
            <a:endParaRPr lang="pt-BR" sz="1200" dirty="0"/>
          </a:p>
        </p:txBody>
      </p:sp>
      <p:sp>
        <p:nvSpPr>
          <p:cNvPr id="35" name="CaixaDeTexto 34"/>
          <p:cNvSpPr txBox="1"/>
          <p:nvPr/>
        </p:nvSpPr>
        <p:spPr>
          <a:xfrm>
            <a:off x="5497093" y="3269052"/>
            <a:ext cx="2783879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Selecione a Natureza de operação.</a:t>
            </a:r>
            <a:endParaRPr lang="pt-BR" sz="1200" dirty="0"/>
          </a:p>
        </p:txBody>
      </p:sp>
      <p:sp>
        <p:nvSpPr>
          <p:cNvPr id="37" name="CaixaDeTexto 36"/>
          <p:cNvSpPr txBox="1"/>
          <p:nvPr/>
        </p:nvSpPr>
        <p:spPr>
          <a:xfrm>
            <a:off x="5502325" y="4418568"/>
            <a:ext cx="2151923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Selecione o vendedor.</a:t>
            </a:r>
            <a:endParaRPr lang="pt-BR" sz="1200" dirty="0"/>
          </a:p>
        </p:txBody>
      </p:sp>
      <p:sp>
        <p:nvSpPr>
          <p:cNvPr id="39" name="CaixaDeTexto 38"/>
          <p:cNvSpPr txBox="1"/>
          <p:nvPr/>
        </p:nvSpPr>
        <p:spPr>
          <a:xfrm>
            <a:off x="5502326" y="4756690"/>
            <a:ext cx="2151922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Selecione a tabela de preço.</a:t>
            </a:r>
            <a:endParaRPr lang="pt-BR" sz="12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64" y="1294824"/>
            <a:ext cx="4946900" cy="3698090"/>
          </a:xfrm>
          <a:prstGeom prst="rect">
            <a:avLst/>
          </a:prstGeom>
        </p:spPr>
      </p:pic>
      <p:cxnSp>
        <p:nvCxnSpPr>
          <p:cNvPr id="23" name="Conector de seta reta 22"/>
          <p:cNvCxnSpPr/>
          <p:nvPr/>
        </p:nvCxnSpPr>
        <p:spPr>
          <a:xfrm>
            <a:off x="4945609" y="1987544"/>
            <a:ext cx="50534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4945609" y="1679000"/>
            <a:ext cx="50534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ector de seta reta 30"/>
          <p:cNvCxnSpPr/>
          <p:nvPr/>
        </p:nvCxnSpPr>
        <p:spPr>
          <a:xfrm flipV="1">
            <a:off x="4950743" y="1331228"/>
            <a:ext cx="505345" cy="1385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ector de seta reta 32"/>
          <p:cNvCxnSpPr/>
          <p:nvPr/>
        </p:nvCxnSpPr>
        <p:spPr>
          <a:xfrm>
            <a:off x="4945608" y="2340270"/>
            <a:ext cx="50534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ector de seta reta 40"/>
          <p:cNvCxnSpPr/>
          <p:nvPr/>
        </p:nvCxnSpPr>
        <p:spPr>
          <a:xfrm>
            <a:off x="4945610" y="2624899"/>
            <a:ext cx="50534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ector de seta reta 41"/>
          <p:cNvCxnSpPr/>
          <p:nvPr/>
        </p:nvCxnSpPr>
        <p:spPr>
          <a:xfrm>
            <a:off x="4888921" y="4623430"/>
            <a:ext cx="50534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ector de seta reta 42"/>
          <p:cNvCxnSpPr/>
          <p:nvPr/>
        </p:nvCxnSpPr>
        <p:spPr>
          <a:xfrm>
            <a:off x="4886767" y="4854262"/>
            <a:ext cx="50534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ector de seta reta 43"/>
          <p:cNvCxnSpPr/>
          <p:nvPr/>
        </p:nvCxnSpPr>
        <p:spPr>
          <a:xfrm>
            <a:off x="4945608" y="3404022"/>
            <a:ext cx="50534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Espaço Reservado para Texto 2"/>
          <p:cNvSpPr txBox="1">
            <a:spLocks/>
          </p:cNvSpPr>
          <p:nvPr/>
        </p:nvSpPr>
        <p:spPr>
          <a:xfrm>
            <a:off x="604077" y="4169051"/>
            <a:ext cx="4111760" cy="33629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000" dirty="0" smtClean="0">
                <a:solidFill>
                  <a:schemeClr val="bg1"/>
                </a:solidFill>
              </a:rPr>
              <a:t>Marcar o campo de pesquisa  para pesquisa de notas por item. Modo 1</a:t>
            </a:r>
          </a:p>
        </p:txBody>
      </p:sp>
      <p:sp>
        <p:nvSpPr>
          <p:cNvPr id="46" name="Retângulo 45"/>
          <p:cNvSpPr/>
          <p:nvPr/>
        </p:nvSpPr>
        <p:spPr>
          <a:xfrm>
            <a:off x="1602769" y="3916298"/>
            <a:ext cx="2229492" cy="179919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7" name="CaixaDeTexto 46"/>
          <p:cNvSpPr txBox="1"/>
          <p:nvPr/>
        </p:nvSpPr>
        <p:spPr>
          <a:xfrm>
            <a:off x="5497092" y="3712040"/>
            <a:ext cx="2783879" cy="461665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Clique para escolher as notas para a devolução. Modo - 2</a:t>
            </a:r>
            <a:endParaRPr lang="pt-BR" sz="1200" dirty="0"/>
          </a:p>
        </p:txBody>
      </p:sp>
      <p:cxnSp>
        <p:nvCxnSpPr>
          <p:cNvPr id="48" name="Conector de seta reta 47"/>
          <p:cNvCxnSpPr/>
          <p:nvPr/>
        </p:nvCxnSpPr>
        <p:spPr>
          <a:xfrm>
            <a:off x="4945607" y="3899398"/>
            <a:ext cx="50534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846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155045"/>
            <a:ext cx="8570745" cy="398994"/>
          </a:xfrm>
        </p:spPr>
        <p:txBody>
          <a:bodyPr/>
          <a:lstStyle/>
          <a:p>
            <a:r>
              <a:rPr lang="pt-BR" dirty="0"/>
              <a:t>Emissão de Nota Fiscal de Saída – Dev. </a:t>
            </a:r>
            <a:r>
              <a:rPr lang="pt-BR" dirty="0" smtClean="0"/>
              <a:t>de </a:t>
            </a:r>
            <a:r>
              <a:rPr lang="pt-BR" dirty="0"/>
              <a:t>Compras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17570"/>
            <a:ext cx="8215606" cy="670244"/>
          </a:xfrm>
        </p:spPr>
        <p:txBody>
          <a:bodyPr/>
          <a:lstStyle/>
          <a:p>
            <a:r>
              <a:rPr lang="pt-BR" dirty="0" smtClean="0"/>
              <a:t>Pesquisa de Clientes/Fornecedores Cadastrados</a:t>
            </a:r>
            <a:endParaRPr lang="pt-BR" dirty="0"/>
          </a:p>
        </p:txBody>
      </p:sp>
      <p:sp>
        <p:nvSpPr>
          <p:cNvPr id="9" name="Seta para a esquerda 8"/>
          <p:cNvSpPr/>
          <p:nvPr/>
        </p:nvSpPr>
        <p:spPr>
          <a:xfrm>
            <a:off x="5308421" y="1403485"/>
            <a:ext cx="814977" cy="260928"/>
          </a:xfrm>
          <a:prstGeom prst="lef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t-BR"/>
          </a:p>
        </p:txBody>
      </p:sp>
      <p:sp>
        <p:nvSpPr>
          <p:cNvPr id="29" name="Espaço Reservado para Texto 2"/>
          <p:cNvSpPr txBox="1">
            <a:spLocks/>
          </p:cNvSpPr>
          <p:nvPr/>
        </p:nvSpPr>
        <p:spPr>
          <a:xfrm>
            <a:off x="6169813" y="1277921"/>
            <a:ext cx="2789249" cy="5128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13" tIns="45708" rIns="91413" bIns="45708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dirty="0" smtClean="0">
                <a:solidFill>
                  <a:schemeClr val="bg1"/>
                </a:solidFill>
              </a:rPr>
              <a:t>Clique na lupa para pesquisar os clientes/fornecedores cadastrados.</a:t>
            </a: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861" y="2224943"/>
            <a:ext cx="7609459" cy="1096357"/>
          </a:xfrm>
          <a:prstGeom prst="rect">
            <a:avLst/>
          </a:prstGeom>
        </p:spPr>
      </p:pic>
      <p:sp>
        <p:nvSpPr>
          <p:cNvPr id="36" name="Espaço Reservado para Texto 2"/>
          <p:cNvSpPr txBox="1">
            <a:spLocks/>
          </p:cNvSpPr>
          <p:nvPr/>
        </p:nvSpPr>
        <p:spPr>
          <a:xfrm>
            <a:off x="2841451" y="2717100"/>
            <a:ext cx="6117612" cy="59377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13" tIns="45708" rIns="91413" bIns="45708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dirty="0" smtClean="0">
                <a:solidFill>
                  <a:schemeClr val="bg1"/>
                </a:solidFill>
              </a:rPr>
              <a:t>A pesquisa pode ser realizada Por nome, Nome fantasia, CNPJ, telefone ou referencia.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</a:rPr>
              <a:t>Insira a informação no campo e clique em  </a:t>
            </a:r>
            <a:r>
              <a:rPr lang="pt-BR" dirty="0" smtClean="0">
                <a:solidFill>
                  <a:srgbClr val="FF0000"/>
                </a:solidFill>
              </a:rPr>
              <a:t>“Pesquisar”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7" name="Espaço Reservado para Texto 2"/>
          <p:cNvSpPr txBox="1">
            <a:spLocks/>
          </p:cNvSpPr>
          <p:nvPr/>
        </p:nvSpPr>
        <p:spPr>
          <a:xfrm>
            <a:off x="2744449" y="2206393"/>
            <a:ext cx="2292024" cy="337018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1000" dirty="0" smtClean="0">
                <a:solidFill>
                  <a:srgbClr val="FF0000"/>
                </a:solidFill>
              </a:rPr>
              <a:t>Campo de Pesquisa</a:t>
            </a:r>
          </a:p>
        </p:txBody>
      </p:sp>
      <p:cxnSp>
        <p:nvCxnSpPr>
          <p:cNvPr id="12" name="Conector reto 11"/>
          <p:cNvCxnSpPr/>
          <p:nvPr/>
        </p:nvCxnSpPr>
        <p:spPr>
          <a:xfrm>
            <a:off x="0" y="1949543"/>
            <a:ext cx="9144000" cy="127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to 37"/>
          <p:cNvCxnSpPr/>
          <p:nvPr/>
        </p:nvCxnSpPr>
        <p:spPr>
          <a:xfrm>
            <a:off x="0" y="370325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Imagem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788" y="3884854"/>
            <a:ext cx="3562350" cy="914400"/>
          </a:xfrm>
          <a:prstGeom prst="rect">
            <a:avLst/>
          </a:prstGeom>
        </p:spPr>
      </p:pic>
      <p:sp>
        <p:nvSpPr>
          <p:cNvPr id="41" name="Espaço Reservado para Texto 2"/>
          <p:cNvSpPr txBox="1">
            <a:spLocks/>
          </p:cNvSpPr>
          <p:nvPr/>
        </p:nvSpPr>
        <p:spPr>
          <a:xfrm>
            <a:off x="4385213" y="3873370"/>
            <a:ext cx="4573850" cy="52396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91413" tIns="45708" rIns="91413" bIns="45708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dirty="0" smtClean="0">
                <a:solidFill>
                  <a:schemeClr val="bg1"/>
                </a:solidFill>
              </a:rPr>
              <a:t>Selecione o Cliente/fornecedor clicando no número do código do cliente/fornecedor no  campo </a:t>
            </a:r>
            <a:r>
              <a:rPr lang="pt-BR" dirty="0" smtClean="0">
                <a:solidFill>
                  <a:srgbClr val="FF0000"/>
                </a:solidFill>
              </a:rPr>
              <a:t>“Cod.”.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480788" y="3884854"/>
            <a:ext cx="577450" cy="91867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969" y="1220660"/>
            <a:ext cx="4548402" cy="536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76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749817" y="3375397"/>
            <a:ext cx="7707716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Para a emissão de Notas de Devolução por itens deve-se marcar a opção </a:t>
            </a:r>
            <a:r>
              <a:rPr lang="pt-BR" dirty="0" smtClean="0">
                <a:solidFill>
                  <a:srgbClr val="FF0000"/>
                </a:solidFill>
              </a:rPr>
              <a:t>“Pesquisar NF durante a inserção dos itens” </a:t>
            </a:r>
            <a:r>
              <a:rPr lang="pt-BR" dirty="0" smtClean="0">
                <a:solidFill>
                  <a:schemeClr val="bg1"/>
                </a:solidFill>
              </a:rPr>
              <a:t> e após todas as opções selecionadas clicar em </a:t>
            </a:r>
            <a:r>
              <a:rPr lang="pt-BR" dirty="0" smtClean="0">
                <a:solidFill>
                  <a:srgbClr val="FF0000"/>
                </a:solidFill>
              </a:rPr>
              <a:t>“Prosseguir”</a:t>
            </a:r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132" y="1933447"/>
            <a:ext cx="5429250" cy="400050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3869074" y="2007601"/>
            <a:ext cx="3256908" cy="23920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0956" y="2383292"/>
            <a:ext cx="4191000" cy="466725"/>
          </a:xfrm>
          <a:prstGeom prst="rect">
            <a:avLst/>
          </a:prstGeom>
        </p:spPr>
      </p:pic>
      <p:sp>
        <p:nvSpPr>
          <p:cNvPr id="11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1406534"/>
            <a:ext cx="8215606" cy="670244"/>
          </a:xfrm>
        </p:spPr>
        <p:txBody>
          <a:bodyPr/>
          <a:lstStyle/>
          <a:p>
            <a:r>
              <a:rPr lang="pt-BR" dirty="0" smtClean="0"/>
              <a:t>Informações de Emissão.</a:t>
            </a:r>
            <a:endParaRPr lang="pt-BR" dirty="0"/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477103" y="154295"/>
            <a:ext cx="8591293" cy="115195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rgbClr val="49197D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mtClean="0"/>
              <a:t>Emissão de Nota Fiscal de Saída – Dev. de Compras</a:t>
            </a:r>
            <a:br>
              <a:rPr lang="pt-BR" smtClean="0"/>
            </a:br>
            <a:r>
              <a:rPr lang="pt-BR" smtClean="0"/>
              <a:t>Modo - 1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7745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711484" y="4068585"/>
            <a:ext cx="7707716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Na tela de Inserção dos itens clique na Opção “</a:t>
            </a:r>
            <a:r>
              <a:rPr lang="pt-BR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Inserir Itens</a:t>
            </a:r>
            <a:r>
              <a:rPr lang="pt-BR" dirty="0" smtClean="0"/>
              <a:t>” no canto superior esquerdo da tela.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855" y="1612381"/>
            <a:ext cx="8832975" cy="2414391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7551506" y="1855204"/>
            <a:ext cx="730807" cy="23920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57539" y="1304561"/>
            <a:ext cx="8215606" cy="670244"/>
          </a:xfrm>
        </p:spPr>
        <p:txBody>
          <a:bodyPr/>
          <a:lstStyle/>
          <a:p>
            <a:r>
              <a:rPr lang="pt-BR" dirty="0" smtClean="0"/>
              <a:t>Inserção de itens</a:t>
            </a:r>
            <a:endParaRPr lang="pt-BR" dirty="0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477103" y="154295"/>
            <a:ext cx="8591293" cy="115195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rgbClr val="49197D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dirty="0" smtClean="0"/>
              <a:t>Emissão de Nota Fiscal de Saída – Dev. de Compras</a:t>
            </a:r>
            <a:br>
              <a:rPr lang="pt-BR" dirty="0" smtClean="0"/>
            </a:br>
            <a:r>
              <a:rPr lang="pt-BR" dirty="0" smtClean="0"/>
              <a:t>Modo - 1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8733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364" y="1892994"/>
            <a:ext cx="4404675" cy="1725371"/>
          </a:xfrm>
          <a:prstGeom prst="rect">
            <a:avLst/>
          </a:prstGeom>
        </p:spPr>
      </p:pic>
      <p:sp>
        <p:nvSpPr>
          <p:cNvPr id="15" name="CaixaDeTexto 14"/>
          <p:cNvSpPr txBox="1"/>
          <p:nvPr/>
        </p:nvSpPr>
        <p:spPr>
          <a:xfrm>
            <a:off x="5272596" y="2227340"/>
            <a:ext cx="3560623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Determine o tipo de pesquisa, insira a descrição no campo (campo de pesquisa) e clique em </a:t>
            </a:r>
            <a:r>
              <a:rPr lang="pt-BR" dirty="0" smtClean="0">
                <a:solidFill>
                  <a:srgbClr val="FF0000"/>
                </a:solidFill>
              </a:rPr>
              <a:t>“Pesquisar”</a:t>
            </a:r>
          </a:p>
        </p:txBody>
      </p:sp>
      <p:sp>
        <p:nvSpPr>
          <p:cNvPr id="10" name="Espaço Reservado para Texto 2"/>
          <p:cNvSpPr txBox="1">
            <a:spLocks/>
          </p:cNvSpPr>
          <p:nvPr/>
        </p:nvSpPr>
        <p:spPr>
          <a:xfrm>
            <a:off x="2603117" y="2252286"/>
            <a:ext cx="2292024" cy="337018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1000" dirty="0" smtClean="0">
                <a:solidFill>
                  <a:srgbClr val="FF0000"/>
                </a:solidFill>
              </a:rPr>
              <a:t>Campo de Pesquisa</a:t>
            </a:r>
          </a:p>
        </p:txBody>
      </p:sp>
      <p:sp>
        <p:nvSpPr>
          <p:cNvPr id="16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57539" y="1304561"/>
            <a:ext cx="8215606" cy="670244"/>
          </a:xfrm>
        </p:spPr>
        <p:txBody>
          <a:bodyPr/>
          <a:lstStyle/>
          <a:p>
            <a:r>
              <a:rPr lang="pt-BR" dirty="0" smtClean="0"/>
              <a:t>Inserção de itens</a:t>
            </a:r>
            <a:endParaRPr lang="pt-BR" dirty="0"/>
          </a:p>
        </p:txBody>
      </p:sp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477103" y="154295"/>
            <a:ext cx="8591293" cy="11519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- 1</a:t>
            </a:r>
          </a:p>
        </p:txBody>
      </p:sp>
    </p:spTree>
    <p:extLst>
      <p:ext uri="{BB962C8B-B14F-4D97-AF65-F5344CB8AC3E}">
        <p14:creationId xmlns:p14="http://schemas.microsoft.com/office/powerpoint/2010/main" val="69044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87" y="1243825"/>
            <a:ext cx="8810829" cy="1037041"/>
          </a:xfrm>
          <a:prstGeom prst="rect">
            <a:avLst/>
          </a:prstGeom>
        </p:spPr>
      </p:pic>
      <p:cxnSp>
        <p:nvCxnSpPr>
          <p:cNvPr id="11" name="Conector reto 10"/>
          <p:cNvCxnSpPr/>
          <p:nvPr/>
        </p:nvCxnSpPr>
        <p:spPr>
          <a:xfrm>
            <a:off x="0" y="2967693"/>
            <a:ext cx="9144000" cy="127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Imagem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9388" y="4411810"/>
            <a:ext cx="658970" cy="309716"/>
          </a:xfrm>
          <a:prstGeom prst="rect">
            <a:avLst/>
          </a:prstGeom>
        </p:spPr>
      </p:pic>
      <p:sp>
        <p:nvSpPr>
          <p:cNvPr id="19" name="Retângulo 18"/>
          <p:cNvSpPr/>
          <p:nvPr/>
        </p:nvSpPr>
        <p:spPr>
          <a:xfrm>
            <a:off x="8001903" y="3762460"/>
            <a:ext cx="641454" cy="23920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/>
          <p:cNvSpPr txBox="1"/>
          <p:nvPr/>
        </p:nvSpPr>
        <p:spPr>
          <a:xfrm>
            <a:off x="165818" y="4560044"/>
            <a:ext cx="7334082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Após, selecione a nota de Origem do produto e clique em </a:t>
            </a:r>
            <a:r>
              <a:rPr lang="pt-BR" dirty="0" smtClean="0">
                <a:solidFill>
                  <a:srgbClr val="FF0000"/>
                </a:solidFill>
              </a:rPr>
              <a:t>“Prosseguir”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7759388" y="4433533"/>
            <a:ext cx="641454" cy="23920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aixaDeTexto 15"/>
          <p:cNvSpPr txBox="1"/>
          <p:nvPr/>
        </p:nvSpPr>
        <p:spPr>
          <a:xfrm>
            <a:off x="165818" y="2345720"/>
            <a:ext cx="7334082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Insira a quantidade para a devolução e clique na tecla  </a:t>
            </a:r>
            <a:r>
              <a:rPr lang="pt-BR" dirty="0" smtClean="0">
                <a:solidFill>
                  <a:srgbClr val="FF0000"/>
                </a:solidFill>
              </a:rPr>
              <a:t>“TAB”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818" y="3050219"/>
            <a:ext cx="8582025" cy="1362075"/>
          </a:xfrm>
          <a:prstGeom prst="rect">
            <a:avLst/>
          </a:prstGeom>
        </p:spPr>
      </p:pic>
      <p:sp>
        <p:nvSpPr>
          <p:cNvPr id="8" name="Seta para a esquerda 7"/>
          <p:cNvSpPr/>
          <p:nvPr/>
        </p:nvSpPr>
        <p:spPr>
          <a:xfrm rot="10800000">
            <a:off x="7883976" y="3601127"/>
            <a:ext cx="392277" cy="225086"/>
          </a:xfrm>
          <a:prstGeom prst="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57539" y="1085667"/>
            <a:ext cx="8215606" cy="670244"/>
          </a:xfrm>
        </p:spPr>
        <p:txBody>
          <a:bodyPr/>
          <a:lstStyle/>
          <a:p>
            <a:r>
              <a:rPr lang="pt-BR" dirty="0" smtClean="0"/>
              <a:t>Inserção de itens</a:t>
            </a:r>
            <a:endParaRPr lang="pt-BR" dirty="0"/>
          </a:p>
        </p:txBody>
      </p:sp>
      <p:sp>
        <p:nvSpPr>
          <p:cNvPr id="22" name="Título 1"/>
          <p:cNvSpPr>
            <a:spLocks noGrp="1"/>
          </p:cNvSpPr>
          <p:nvPr>
            <p:ph type="title"/>
          </p:nvPr>
        </p:nvSpPr>
        <p:spPr>
          <a:xfrm>
            <a:off x="477103" y="154295"/>
            <a:ext cx="8591293" cy="11519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- 1</a:t>
            </a:r>
          </a:p>
        </p:txBody>
      </p:sp>
    </p:spTree>
    <p:extLst>
      <p:ext uri="{BB962C8B-B14F-4D97-AF65-F5344CB8AC3E}">
        <p14:creationId xmlns:p14="http://schemas.microsoft.com/office/powerpoint/2010/main" val="261661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99" y="1182438"/>
            <a:ext cx="7679932" cy="30693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de Fornecedor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57500" y="867864"/>
            <a:ext cx="8128957" cy="629147"/>
          </a:xfrm>
        </p:spPr>
        <p:txBody>
          <a:bodyPr>
            <a:normAutofit fontScale="85000" lnSpcReduction="10000"/>
          </a:bodyPr>
          <a:lstStyle/>
          <a:p>
            <a:r>
              <a:rPr lang="pt-BR" dirty="0" smtClean="0"/>
              <a:t>Acessar: CRM&gt; Cadastro, e realizar o cadastro dos fornecedores ou clientes  no sistema. Um cadastro para cada CNPJ / CPF.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433637" y="4282654"/>
            <a:ext cx="7896610" cy="43088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pt-BR" sz="1100" dirty="0" smtClean="0">
                <a:solidFill>
                  <a:schemeClr val="bg1"/>
                </a:solidFill>
              </a:rPr>
              <a:t>Cadastrar como TIPO: “Cliente/Fornecedor” ou  “Cliente”. As informações indicadas com a seta circulada em vermelho são obrigatórias  para fins de emissão de notas de saída (devolução de compra, remessa para conserto, Venda de mercadorias, etc...).</a:t>
            </a:r>
            <a:endParaRPr lang="pt-BR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39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3163" y="1797977"/>
            <a:ext cx="4360822" cy="158518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446" y="1577911"/>
            <a:ext cx="4101125" cy="1805250"/>
          </a:xfrm>
          <a:prstGeom prst="rect">
            <a:avLst/>
          </a:prstGeom>
        </p:spPr>
      </p:pic>
      <p:sp>
        <p:nvSpPr>
          <p:cNvPr id="15" name="CaixaDeTexto 14"/>
          <p:cNvSpPr txBox="1"/>
          <p:nvPr/>
        </p:nvSpPr>
        <p:spPr>
          <a:xfrm>
            <a:off x="1993436" y="3730934"/>
            <a:ext cx="5190308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Nessa Tela serão listados todos os produtos inseridos.</a:t>
            </a:r>
          </a:p>
          <a:p>
            <a:pPr algn="just"/>
            <a:r>
              <a:rPr lang="pt-BR" dirty="0" smtClean="0"/>
              <a:t>Após verificar os itens, clique em </a:t>
            </a:r>
            <a:r>
              <a:rPr lang="pt-BR" dirty="0" smtClean="0">
                <a:solidFill>
                  <a:srgbClr val="FF0000"/>
                </a:solidFill>
              </a:rPr>
              <a:t>“Prosseguir”.</a:t>
            </a:r>
          </a:p>
        </p:txBody>
      </p:sp>
      <p:pic>
        <p:nvPicPr>
          <p:cNvPr id="16" name="Imagem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760" y="3573189"/>
            <a:ext cx="958225" cy="554762"/>
          </a:xfrm>
          <a:prstGeom prst="rect">
            <a:avLst/>
          </a:prstGeom>
        </p:spPr>
      </p:pic>
      <p:sp>
        <p:nvSpPr>
          <p:cNvPr id="17" name="Retângulo 16"/>
          <p:cNvSpPr/>
          <p:nvPr/>
        </p:nvSpPr>
        <p:spPr>
          <a:xfrm>
            <a:off x="8054939" y="3730968"/>
            <a:ext cx="641454" cy="23920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57539" y="1176502"/>
            <a:ext cx="8215606" cy="670244"/>
          </a:xfrm>
        </p:spPr>
        <p:txBody>
          <a:bodyPr/>
          <a:lstStyle/>
          <a:p>
            <a:r>
              <a:rPr lang="pt-BR" dirty="0" smtClean="0"/>
              <a:t>Inserção de itens</a:t>
            </a:r>
            <a:endParaRPr lang="pt-BR" dirty="0"/>
          </a:p>
        </p:txBody>
      </p:sp>
      <p:sp>
        <p:nvSpPr>
          <p:cNvPr id="12" name="Título 1"/>
          <p:cNvSpPr>
            <a:spLocks noGrp="1"/>
          </p:cNvSpPr>
          <p:nvPr>
            <p:ph type="title"/>
          </p:nvPr>
        </p:nvSpPr>
        <p:spPr>
          <a:xfrm>
            <a:off x="477103" y="154295"/>
            <a:ext cx="8591293" cy="11519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- 1</a:t>
            </a:r>
          </a:p>
        </p:txBody>
      </p:sp>
    </p:spTree>
    <p:extLst>
      <p:ext uri="{BB962C8B-B14F-4D97-AF65-F5344CB8AC3E}">
        <p14:creationId xmlns:p14="http://schemas.microsoft.com/office/powerpoint/2010/main" val="320897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4988" y="2659201"/>
            <a:ext cx="1676400" cy="314325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601" y="3207947"/>
            <a:ext cx="3023385" cy="1384471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3225933" y="3994680"/>
            <a:ext cx="493160" cy="2568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t-BR"/>
          </a:p>
        </p:txBody>
      </p:sp>
      <p:sp>
        <p:nvSpPr>
          <p:cNvPr id="18" name="CaixaDeTexto 17"/>
          <p:cNvSpPr txBox="1"/>
          <p:nvPr/>
        </p:nvSpPr>
        <p:spPr>
          <a:xfrm>
            <a:off x="4352932" y="3680172"/>
            <a:ext cx="3306546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 smtClean="0"/>
              <a:t>Caso queira excluir algum serial, clique na lixeira e o serial será excluído.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12" y="2284012"/>
            <a:ext cx="1485900" cy="390525"/>
          </a:xfrm>
          <a:prstGeom prst="rect">
            <a:avLst/>
          </a:prstGeom>
        </p:spPr>
      </p:pic>
      <p:sp>
        <p:nvSpPr>
          <p:cNvPr id="20" name="Retângulo 19"/>
          <p:cNvSpPr/>
          <p:nvPr/>
        </p:nvSpPr>
        <p:spPr>
          <a:xfrm flipV="1">
            <a:off x="7659478" y="2339663"/>
            <a:ext cx="1227967" cy="2372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t-BR"/>
          </a:p>
        </p:txBody>
      </p:sp>
      <p:sp>
        <p:nvSpPr>
          <p:cNvPr id="22" name="Retângulo 21"/>
          <p:cNvSpPr/>
          <p:nvPr/>
        </p:nvSpPr>
        <p:spPr>
          <a:xfrm>
            <a:off x="8167066" y="2674537"/>
            <a:ext cx="944596" cy="2989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6" name="Conector reto 15"/>
          <p:cNvCxnSpPr/>
          <p:nvPr/>
        </p:nvCxnSpPr>
        <p:spPr>
          <a:xfrm>
            <a:off x="-5819" y="3103373"/>
            <a:ext cx="9144000" cy="127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/>
          <p:cNvSpPr txBox="1"/>
          <p:nvPr/>
        </p:nvSpPr>
        <p:spPr>
          <a:xfrm>
            <a:off x="592168" y="2188521"/>
            <a:ext cx="6780058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 smtClean="0"/>
              <a:t>Na tela de inserção dos seriais, digite o serial correspondente ao item no campo </a:t>
            </a:r>
            <a:r>
              <a:rPr lang="pt-BR" sz="1600" dirty="0" smtClean="0">
                <a:solidFill>
                  <a:srgbClr val="FF0000"/>
                </a:solidFill>
              </a:rPr>
              <a:t>“Controle”</a:t>
            </a:r>
            <a:r>
              <a:rPr lang="pt-BR" sz="1600" dirty="0" smtClean="0"/>
              <a:t>, e logo após clique em </a:t>
            </a:r>
            <a:r>
              <a:rPr lang="pt-BR" sz="1600" dirty="0" smtClean="0">
                <a:solidFill>
                  <a:srgbClr val="FF0000"/>
                </a:solidFill>
              </a:rPr>
              <a:t>“Processar Arquivo”.</a:t>
            </a:r>
          </a:p>
          <a:p>
            <a:pPr algn="just"/>
            <a:r>
              <a:rPr lang="pt-BR" sz="1600" dirty="0" smtClean="0"/>
              <a:t>Depois de todos os seriais inseridos clique em  </a:t>
            </a:r>
            <a:r>
              <a:rPr lang="pt-BR" sz="1600" dirty="0">
                <a:solidFill>
                  <a:srgbClr val="FF0000"/>
                </a:solidFill>
              </a:rPr>
              <a:t>“Prosseguir</a:t>
            </a:r>
            <a:r>
              <a:rPr lang="pt-BR" sz="1600" dirty="0" smtClean="0">
                <a:solidFill>
                  <a:srgbClr val="FF0000"/>
                </a:solidFill>
              </a:rPr>
              <a:t>”.</a:t>
            </a:r>
            <a:endParaRPr lang="pt-BR" sz="1600" dirty="0" smtClean="0"/>
          </a:p>
        </p:txBody>
      </p:sp>
      <p:sp>
        <p:nvSpPr>
          <p:cNvPr id="23" name="Título 1"/>
          <p:cNvSpPr>
            <a:spLocks noGrp="1"/>
          </p:cNvSpPr>
          <p:nvPr>
            <p:ph type="title"/>
          </p:nvPr>
        </p:nvSpPr>
        <p:spPr>
          <a:xfrm>
            <a:off x="477103" y="154295"/>
            <a:ext cx="8591293" cy="11519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- 1</a:t>
            </a:r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711" y="1222321"/>
            <a:ext cx="8618734" cy="918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19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270" y="1480802"/>
            <a:ext cx="5087293" cy="3367645"/>
          </a:xfrm>
          <a:prstGeom prst="rect">
            <a:avLst/>
          </a:prstGeom>
        </p:spPr>
      </p:pic>
      <p:cxnSp>
        <p:nvCxnSpPr>
          <p:cNvPr id="10" name="Conector de seta reta 9"/>
          <p:cNvCxnSpPr/>
          <p:nvPr/>
        </p:nvCxnSpPr>
        <p:spPr>
          <a:xfrm flipV="1">
            <a:off x="5397563" y="2255915"/>
            <a:ext cx="391967" cy="1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/>
          <p:cNvSpPr txBox="1"/>
          <p:nvPr/>
        </p:nvSpPr>
        <p:spPr>
          <a:xfrm>
            <a:off x="5887091" y="2026648"/>
            <a:ext cx="3061699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Selecione o estoque desejado para a entrada dos produtos</a:t>
            </a:r>
            <a:endParaRPr lang="pt-BR" sz="1200" dirty="0"/>
          </a:p>
        </p:txBody>
      </p:sp>
      <p:cxnSp>
        <p:nvCxnSpPr>
          <p:cNvPr id="12" name="Conector de seta reta 11"/>
          <p:cNvCxnSpPr/>
          <p:nvPr/>
        </p:nvCxnSpPr>
        <p:spPr>
          <a:xfrm flipV="1">
            <a:off x="5397563" y="3836423"/>
            <a:ext cx="391967" cy="1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/>
          <p:cNvSpPr txBox="1"/>
          <p:nvPr/>
        </p:nvSpPr>
        <p:spPr>
          <a:xfrm>
            <a:off x="5887091" y="3605590"/>
            <a:ext cx="3061699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Verifique se o Plano de pagamento está de acordo.</a:t>
            </a:r>
            <a:endParaRPr lang="pt-BR" sz="1200" dirty="0"/>
          </a:p>
        </p:txBody>
      </p:sp>
      <p:cxnSp>
        <p:nvCxnSpPr>
          <p:cNvPr id="14" name="Conector de seta reta 13"/>
          <p:cNvCxnSpPr/>
          <p:nvPr/>
        </p:nvCxnSpPr>
        <p:spPr>
          <a:xfrm flipV="1">
            <a:off x="5397562" y="4462307"/>
            <a:ext cx="391967" cy="1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/>
          <p:cNvSpPr txBox="1"/>
          <p:nvPr/>
        </p:nvSpPr>
        <p:spPr>
          <a:xfrm>
            <a:off x="5887090" y="4219655"/>
            <a:ext cx="3061699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Caso tenha desconto, inserir o valor neste campo.</a:t>
            </a:r>
            <a:endParaRPr lang="pt-BR" sz="1200" dirty="0"/>
          </a:p>
        </p:txBody>
      </p:sp>
      <p:sp>
        <p:nvSpPr>
          <p:cNvPr id="16" name="Título 1"/>
          <p:cNvSpPr>
            <a:spLocks noGrp="1"/>
          </p:cNvSpPr>
          <p:nvPr>
            <p:ph type="title"/>
          </p:nvPr>
        </p:nvSpPr>
        <p:spPr>
          <a:xfrm>
            <a:off x="477103" y="154295"/>
            <a:ext cx="8591293" cy="11519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- 1</a:t>
            </a:r>
          </a:p>
        </p:txBody>
      </p:sp>
    </p:spTree>
    <p:extLst>
      <p:ext uri="{BB962C8B-B14F-4D97-AF65-F5344CB8AC3E}">
        <p14:creationId xmlns:p14="http://schemas.microsoft.com/office/powerpoint/2010/main" val="154297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7" y="153721"/>
            <a:ext cx="8591293" cy="10315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</a:t>
            </a:r>
            <a:r>
              <a:rPr lang="pt-BR" dirty="0" smtClean="0"/>
              <a:t>1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58379" y="1161612"/>
            <a:ext cx="8215606" cy="591046"/>
          </a:xfrm>
        </p:spPr>
        <p:txBody>
          <a:bodyPr/>
          <a:lstStyle/>
          <a:p>
            <a:r>
              <a:rPr lang="pt-BR" dirty="0" smtClean="0"/>
              <a:t>Finalizando a Nota Fiscal/Dados complementares: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614" y="1526650"/>
            <a:ext cx="5829718" cy="2572739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>
          <a:xfrm>
            <a:off x="6750121" y="1614364"/>
            <a:ext cx="2229492" cy="23083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Nestes campos você pode inserir os valores de acordo com a descrição, caso haja algum valor  aparte ,tais como: seguro , frete e despesas acessórias.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6333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58379" y="1058161"/>
            <a:ext cx="8215606" cy="591046"/>
          </a:xfrm>
        </p:spPr>
        <p:txBody>
          <a:bodyPr/>
          <a:lstStyle/>
          <a:p>
            <a:r>
              <a:rPr lang="pt-BR" dirty="0" smtClean="0"/>
              <a:t>Finalizando a Nota Fiscal/Dados do transportador/Observações: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8174" y="4725622"/>
            <a:ext cx="658970" cy="309716"/>
          </a:xfrm>
          <a:prstGeom prst="rect">
            <a:avLst/>
          </a:prstGeom>
        </p:spPr>
      </p:pic>
      <p:sp>
        <p:nvSpPr>
          <p:cNvPr id="17" name="Retângulo 16"/>
          <p:cNvSpPr/>
          <p:nvPr/>
        </p:nvSpPr>
        <p:spPr>
          <a:xfrm>
            <a:off x="7020203" y="4760878"/>
            <a:ext cx="641454" cy="23920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552" y="1360304"/>
            <a:ext cx="4361736" cy="2501279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552" y="3842776"/>
            <a:ext cx="4361736" cy="1022282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5145195" y="1533653"/>
            <a:ext cx="3109848" cy="14773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Caso necessite inserir as informações de transporte, deve-se preencher os campos a esquerda de acordo com a necessidade</a:t>
            </a: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5145195" y="3220671"/>
            <a:ext cx="3109848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Para acrescentar observações complementares, clique na caixa complemento</a:t>
            </a:r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977413" y="4718915"/>
            <a:ext cx="5722706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Após verificar todas as informações, clique em </a:t>
            </a:r>
            <a:r>
              <a:rPr lang="pt-BR" dirty="0" smtClean="0">
                <a:solidFill>
                  <a:srgbClr val="FF0000"/>
                </a:solidFill>
              </a:rPr>
              <a:t>“Prosseguir”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477103" y="154295"/>
            <a:ext cx="8591293" cy="11519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- 1</a:t>
            </a:r>
          </a:p>
        </p:txBody>
      </p:sp>
    </p:spTree>
    <p:extLst>
      <p:ext uri="{BB962C8B-B14F-4D97-AF65-F5344CB8AC3E}">
        <p14:creationId xmlns:p14="http://schemas.microsoft.com/office/powerpoint/2010/main" val="133637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431" y="4662039"/>
            <a:ext cx="687245" cy="263791"/>
          </a:xfrm>
          <a:prstGeom prst="rect">
            <a:avLst/>
          </a:prstGeom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58379" y="1413931"/>
            <a:ext cx="8215606" cy="591046"/>
          </a:xfrm>
        </p:spPr>
        <p:txBody>
          <a:bodyPr/>
          <a:lstStyle/>
          <a:p>
            <a:r>
              <a:rPr lang="pt-BR" dirty="0" smtClean="0"/>
              <a:t>Finalizando a Nota Fiscal: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5424754" y="2237747"/>
            <a:ext cx="2899909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Nessa tela verifique os valores e o histórico contábil e clique em </a:t>
            </a:r>
            <a:r>
              <a:rPr lang="pt-BR" dirty="0" smtClean="0">
                <a:solidFill>
                  <a:srgbClr val="FF0000"/>
                </a:solidFill>
              </a:rPr>
              <a:t>“Confirmar”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4413430" y="4662039"/>
            <a:ext cx="687245" cy="263791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29" y="1770905"/>
            <a:ext cx="5184451" cy="2177943"/>
          </a:xfrm>
          <a:prstGeom prst="rect">
            <a:avLst/>
          </a:prstGeom>
        </p:spPr>
      </p:pic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477103" y="154295"/>
            <a:ext cx="8591293" cy="11519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- 1</a:t>
            </a:r>
          </a:p>
        </p:txBody>
      </p:sp>
    </p:spTree>
    <p:extLst>
      <p:ext uri="{BB962C8B-B14F-4D97-AF65-F5344CB8AC3E}">
        <p14:creationId xmlns:p14="http://schemas.microsoft.com/office/powerpoint/2010/main" val="148463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58379" y="1199110"/>
            <a:ext cx="8215606" cy="591046"/>
          </a:xfrm>
        </p:spPr>
        <p:txBody>
          <a:bodyPr/>
          <a:lstStyle/>
          <a:p>
            <a:r>
              <a:rPr lang="pt-BR" dirty="0" smtClean="0"/>
              <a:t>Finalizando a Nota Fiscal: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1279855" y="3649466"/>
            <a:ext cx="6200521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 smtClean="0"/>
              <a:t>Neste momento o processo é concluído e informando o numero e série, o fornecedor, a data e o valor total dos itens da nota</a:t>
            </a:r>
            <a:endParaRPr lang="pt-BR" sz="16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54" y="1604627"/>
            <a:ext cx="7162939" cy="1883041"/>
          </a:xfrm>
          <a:prstGeom prst="rect">
            <a:avLst/>
          </a:prstGeom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77103" y="154295"/>
            <a:ext cx="8591293" cy="11519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- 1</a:t>
            </a:r>
          </a:p>
        </p:txBody>
      </p:sp>
    </p:spTree>
    <p:extLst>
      <p:ext uri="{BB962C8B-B14F-4D97-AF65-F5344CB8AC3E}">
        <p14:creationId xmlns:p14="http://schemas.microsoft.com/office/powerpoint/2010/main" val="214621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749817" y="3375397"/>
            <a:ext cx="7707716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Para a emissão de Notas de Devolução por itens deve-se marcar a opção </a:t>
            </a:r>
            <a:r>
              <a:rPr lang="pt-BR" dirty="0" smtClean="0">
                <a:solidFill>
                  <a:srgbClr val="FF0000"/>
                </a:solidFill>
              </a:rPr>
              <a:t>“Nenhuma nota”</a:t>
            </a:r>
            <a:r>
              <a:rPr lang="pt-BR" dirty="0" smtClean="0">
                <a:solidFill>
                  <a:schemeClr val="bg1"/>
                </a:solidFill>
              </a:rPr>
              <a:t>.</a:t>
            </a:r>
            <a:endParaRPr lang="pt-BR" dirty="0">
              <a:solidFill>
                <a:srgbClr val="FF0000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132" y="1933447"/>
            <a:ext cx="5429250" cy="400050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3869074" y="2007601"/>
            <a:ext cx="3256908" cy="23920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5975" y="2407651"/>
            <a:ext cx="1447800" cy="533400"/>
          </a:xfrm>
          <a:prstGeom prst="rect">
            <a:avLst/>
          </a:prstGeom>
        </p:spPr>
      </p:pic>
      <p:sp>
        <p:nvSpPr>
          <p:cNvPr id="7" name="Seta para a esquerda 6"/>
          <p:cNvSpPr/>
          <p:nvPr/>
        </p:nvSpPr>
        <p:spPr>
          <a:xfrm>
            <a:off x="7343775" y="2513513"/>
            <a:ext cx="523875" cy="321676"/>
          </a:xfrm>
          <a:prstGeom prst="lef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477103" y="154295"/>
            <a:ext cx="8591293" cy="11519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</a:t>
            </a:r>
            <a:r>
              <a:rPr lang="pt-BR" dirty="0" smtClean="0"/>
              <a:t>2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4288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112" y="3508426"/>
            <a:ext cx="6581775" cy="895350"/>
          </a:xfrm>
          <a:prstGeom prst="rect">
            <a:avLst/>
          </a:prstGeom>
        </p:spPr>
      </p:pic>
      <p:sp>
        <p:nvSpPr>
          <p:cNvPr id="17" name="Seta para a esquerda 16"/>
          <p:cNvSpPr/>
          <p:nvPr/>
        </p:nvSpPr>
        <p:spPr>
          <a:xfrm>
            <a:off x="7521024" y="3975746"/>
            <a:ext cx="1273889" cy="408815"/>
          </a:xfrm>
          <a:prstGeom prst="lef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481" y="1535703"/>
            <a:ext cx="8534400" cy="1647825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314878" y="2788525"/>
            <a:ext cx="7707716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Insira as informações referente a nota de origem dos produtos para a devolução.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1165772" y="2054362"/>
            <a:ext cx="7364712" cy="698417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477103" y="154295"/>
            <a:ext cx="8591293" cy="11519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</a:t>
            </a:r>
            <a:r>
              <a:rPr lang="pt-BR" dirty="0" smtClean="0"/>
              <a:t>2</a:t>
            </a:r>
            <a:endParaRPr lang="pt-BR" dirty="0"/>
          </a:p>
        </p:txBody>
      </p:sp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14878" y="1199110"/>
            <a:ext cx="8215606" cy="591046"/>
          </a:xfrm>
        </p:spPr>
        <p:txBody>
          <a:bodyPr/>
          <a:lstStyle/>
          <a:p>
            <a:r>
              <a:rPr lang="pt-BR" dirty="0" smtClean="0"/>
              <a:t>Pesquisa de Nota Fiscal de origem: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314878" y="4337590"/>
            <a:ext cx="7019047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Caso deseje Referenciar mais que uma nota, clique no Botão </a:t>
            </a:r>
            <a:r>
              <a:rPr lang="pt-BR" dirty="0" smtClean="0">
                <a:solidFill>
                  <a:srgbClr val="FF0000"/>
                </a:solidFill>
              </a:rPr>
              <a:t>“Adicionar”.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8050851" y="2810847"/>
            <a:ext cx="750014" cy="31609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Seta para a esquerda 13"/>
          <p:cNvSpPr/>
          <p:nvPr/>
        </p:nvSpPr>
        <p:spPr>
          <a:xfrm>
            <a:off x="7572395" y="2192991"/>
            <a:ext cx="1273889" cy="408815"/>
          </a:xfrm>
          <a:prstGeom prst="lef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Espaço Reservado para Texto 2"/>
          <p:cNvSpPr txBox="1">
            <a:spLocks/>
          </p:cNvSpPr>
          <p:nvPr/>
        </p:nvSpPr>
        <p:spPr>
          <a:xfrm>
            <a:off x="7526976" y="2239034"/>
            <a:ext cx="1273889" cy="311465"/>
          </a:xfrm>
          <a:prstGeom prst="rect">
            <a:avLst/>
          </a:prstGeom>
        </p:spPr>
        <p:txBody>
          <a:bodyPr vert="horz" lIns="91413" tIns="45708" rIns="91413" bIns="45708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b="1" dirty="0" smtClean="0">
                <a:solidFill>
                  <a:schemeClr val="bg1"/>
                </a:solidFill>
              </a:rPr>
              <a:t>Pesquisa</a:t>
            </a:r>
          </a:p>
          <a:p>
            <a:pPr marL="0" indent="0">
              <a:buFont typeface="Arial"/>
              <a:buNone/>
            </a:pPr>
            <a:endParaRPr lang="pt-BR" b="1" dirty="0">
              <a:solidFill>
                <a:schemeClr val="bg1"/>
              </a:solidFill>
            </a:endParaRPr>
          </a:p>
        </p:txBody>
      </p:sp>
      <p:sp>
        <p:nvSpPr>
          <p:cNvPr id="16" name="Espaço Reservado para Texto 2"/>
          <p:cNvSpPr txBox="1">
            <a:spLocks/>
          </p:cNvSpPr>
          <p:nvPr/>
        </p:nvSpPr>
        <p:spPr>
          <a:xfrm>
            <a:off x="7526976" y="4028979"/>
            <a:ext cx="1273889" cy="311465"/>
          </a:xfrm>
          <a:prstGeom prst="rect">
            <a:avLst/>
          </a:prstGeom>
        </p:spPr>
        <p:txBody>
          <a:bodyPr vert="horz" lIns="91413" tIns="45708" rIns="91413" bIns="45708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b="1" dirty="0" smtClean="0">
                <a:solidFill>
                  <a:schemeClr val="bg1"/>
                </a:solidFill>
              </a:rPr>
              <a:t>Adicionar </a:t>
            </a:r>
          </a:p>
          <a:p>
            <a:pPr marL="0" indent="0">
              <a:buFont typeface="Arial"/>
              <a:buNone/>
            </a:pPr>
            <a:endParaRPr lang="pt-B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68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477103" y="154295"/>
            <a:ext cx="8591293" cy="11519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</a:t>
            </a:r>
            <a:r>
              <a:rPr lang="pt-BR" dirty="0" smtClean="0"/>
              <a:t>2</a:t>
            </a:r>
            <a:endParaRPr lang="pt-BR" dirty="0"/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14878" y="1199110"/>
            <a:ext cx="8215606" cy="591046"/>
          </a:xfrm>
        </p:spPr>
        <p:txBody>
          <a:bodyPr/>
          <a:lstStyle/>
          <a:p>
            <a:r>
              <a:rPr lang="pt-BR" dirty="0" smtClean="0"/>
              <a:t>Pesquisa de Nota Fiscal de origem: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052" y="1610677"/>
            <a:ext cx="6151973" cy="3346228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5871314" y="1822650"/>
            <a:ext cx="2944162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 pesquisa pode ser filtrada por período, produto, vendedor etc... 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7" name="Seta para a esquerda 6"/>
          <p:cNvSpPr/>
          <p:nvPr/>
        </p:nvSpPr>
        <p:spPr>
          <a:xfrm flipH="1">
            <a:off x="314876" y="2405724"/>
            <a:ext cx="2174597" cy="483903"/>
          </a:xfrm>
          <a:prstGeom prst="lef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5871313" y="3270317"/>
            <a:ext cx="2944163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Após determinar a pesquisa, clique em </a:t>
            </a:r>
            <a:r>
              <a:rPr lang="pt-BR" dirty="0" smtClean="0">
                <a:solidFill>
                  <a:srgbClr val="FF0000"/>
                </a:solidFill>
              </a:rPr>
              <a:t>“Pesquisar”.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9" name="Espaço Reservado para Texto 2"/>
          <p:cNvSpPr txBox="1">
            <a:spLocks/>
          </p:cNvSpPr>
          <p:nvPr/>
        </p:nvSpPr>
        <p:spPr>
          <a:xfrm>
            <a:off x="314878" y="2458396"/>
            <a:ext cx="1910993" cy="591046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>
                <a:solidFill>
                  <a:schemeClr val="bg1"/>
                </a:solidFill>
              </a:rPr>
              <a:t>Pesquisar Produto</a:t>
            </a:r>
          </a:p>
          <a:p>
            <a:pPr marL="0" indent="0">
              <a:buFont typeface="Arial"/>
              <a:buNone/>
            </a:pP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3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57" y="1506769"/>
            <a:ext cx="4326115" cy="2278641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4336" y="1588962"/>
            <a:ext cx="3092522" cy="303386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5667764" cy="398994"/>
          </a:xfrm>
        </p:spPr>
        <p:txBody>
          <a:bodyPr/>
          <a:lstStyle/>
          <a:p>
            <a:r>
              <a:rPr lang="pt-BR" dirty="0" smtClean="0"/>
              <a:t>Natureza de Operação - Saída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885226"/>
            <a:ext cx="8215606" cy="1008822"/>
          </a:xfrm>
        </p:spPr>
        <p:txBody>
          <a:bodyPr/>
          <a:lstStyle/>
          <a:p>
            <a:r>
              <a:rPr lang="pt-BR" dirty="0" smtClean="0"/>
              <a:t>Faturamento&gt; Cadastros Auxiliares&gt; Natureza de Operação: Cadastrar as naturezas de operação de Saída, </a:t>
            </a:r>
            <a:r>
              <a:rPr lang="pt-BR" dirty="0" err="1" smtClean="0"/>
              <a:t>Ex</a:t>
            </a:r>
            <a:r>
              <a:rPr lang="pt-BR" dirty="0" smtClean="0"/>
              <a:t>: Venda de Mercadoria, Remessa para Conserto, Devolução de compras, etc...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2013727" y="2615778"/>
            <a:ext cx="452063" cy="1497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757" y="3684171"/>
            <a:ext cx="3308280" cy="1185366"/>
          </a:xfrm>
          <a:prstGeom prst="rect">
            <a:avLst/>
          </a:prstGeom>
        </p:spPr>
      </p:pic>
      <p:cxnSp>
        <p:nvCxnSpPr>
          <p:cNvPr id="5" name="Conector reto 4"/>
          <p:cNvCxnSpPr/>
          <p:nvPr/>
        </p:nvCxnSpPr>
        <p:spPr>
          <a:xfrm>
            <a:off x="4869952" y="1506769"/>
            <a:ext cx="0" cy="35722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tângulo 11"/>
          <p:cNvSpPr/>
          <p:nvPr/>
        </p:nvSpPr>
        <p:spPr>
          <a:xfrm>
            <a:off x="2548336" y="2622932"/>
            <a:ext cx="893507" cy="1497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2465791" y="3806788"/>
            <a:ext cx="2353222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200" dirty="0" smtClean="0">
                <a:solidFill>
                  <a:schemeClr val="bg1"/>
                </a:solidFill>
              </a:rPr>
              <a:t>Todas as informações referente a Natureza de operação devem estar de acordo com Rotina em execução, tais como: tipo de preço, tipo de operação, e movimentação Físico/Financeiro</a:t>
            </a:r>
            <a:endParaRPr lang="pt-BR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0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779" y="1685412"/>
            <a:ext cx="7991475" cy="1438275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1781580" y="3638640"/>
            <a:ext cx="5883815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Serão listadas as notas de origem conforme o filtro realizado.</a:t>
            </a:r>
          </a:p>
          <a:p>
            <a:r>
              <a:rPr lang="pt-BR" dirty="0" smtClean="0"/>
              <a:t>Clique na numeração da nota desejada para a devolução.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620939" y="2200365"/>
            <a:ext cx="7941315" cy="634606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477103" y="154295"/>
            <a:ext cx="8591293" cy="11519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</a:t>
            </a:r>
            <a:r>
              <a:rPr lang="pt-BR" dirty="0" smtClean="0"/>
              <a:t>2</a:t>
            </a:r>
            <a:endParaRPr lang="pt-BR" dirty="0"/>
          </a:p>
        </p:txBody>
      </p:sp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14878" y="1199110"/>
            <a:ext cx="8215606" cy="591046"/>
          </a:xfrm>
        </p:spPr>
        <p:txBody>
          <a:bodyPr/>
          <a:lstStyle/>
          <a:p>
            <a:r>
              <a:rPr lang="pt-BR" dirty="0" smtClean="0"/>
              <a:t>Pesquisa de Nota Fiscal de origem: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12" name="Retângulo 11"/>
          <p:cNvSpPr/>
          <p:nvPr/>
        </p:nvSpPr>
        <p:spPr>
          <a:xfrm>
            <a:off x="773339" y="2517668"/>
            <a:ext cx="798607" cy="264719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024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87" y="1672465"/>
            <a:ext cx="8505825" cy="1600200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2002184" y="3638877"/>
            <a:ext cx="5034534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Após inserir as informações da nota Clique em </a:t>
            </a:r>
            <a:r>
              <a:rPr lang="pt-BR" dirty="0" smtClean="0">
                <a:solidFill>
                  <a:srgbClr val="FF0000"/>
                </a:solidFill>
              </a:rPr>
              <a:t>“OK”</a:t>
            </a:r>
            <a:r>
              <a:rPr lang="pt-BR" dirty="0" smtClean="0">
                <a:solidFill>
                  <a:schemeClr val="bg1"/>
                </a:solidFill>
              </a:rPr>
              <a:t>.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1171253" y="2189817"/>
            <a:ext cx="6696397" cy="634606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477103" y="154295"/>
            <a:ext cx="8591293" cy="11519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</a:t>
            </a:r>
            <a:r>
              <a:rPr lang="pt-BR" dirty="0" smtClean="0"/>
              <a:t>2</a:t>
            </a:r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8342616" y="2936299"/>
            <a:ext cx="482296" cy="32609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14878" y="1199110"/>
            <a:ext cx="8215606" cy="591046"/>
          </a:xfrm>
        </p:spPr>
        <p:txBody>
          <a:bodyPr/>
          <a:lstStyle/>
          <a:p>
            <a:r>
              <a:rPr lang="pt-BR" dirty="0" smtClean="0"/>
              <a:t>Pesquisa de Nota Fiscal de origem: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7404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aixaDeTexto 14"/>
          <p:cNvSpPr txBox="1"/>
          <p:nvPr/>
        </p:nvSpPr>
        <p:spPr>
          <a:xfrm>
            <a:off x="2302987" y="3250023"/>
            <a:ext cx="4540929" cy="14773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Na próxima tela serão listados todos os itens que foram lançados na nota de origem com suas quantidades originais, altere as quantidades para a devolução e clique em </a:t>
            </a:r>
            <a:r>
              <a:rPr lang="pt-BR" dirty="0" smtClean="0">
                <a:solidFill>
                  <a:srgbClr val="FF0000"/>
                </a:solidFill>
              </a:rPr>
              <a:t>“Prosseguir”</a:t>
            </a:r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477103" y="154295"/>
            <a:ext cx="8591293" cy="11519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</a:t>
            </a:r>
            <a:r>
              <a:rPr lang="pt-BR" dirty="0" smtClean="0"/>
              <a:t>2</a:t>
            </a:r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24" y="1956727"/>
            <a:ext cx="8989888" cy="800412"/>
          </a:xfrm>
          <a:prstGeom prst="rect">
            <a:avLst/>
          </a:prstGeom>
        </p:spPr>
      </p:pic>
      <p:sp>
        <p:nvSpPr>
          <p:cNvPr id="17" name="Retângulo 16"/>
          <p:cNvSpPr/>
          <p:nvPr/>
        </p:nvSpPr>
        <p:spPr>
          <a:xfrm>
            <a:off x="8087989" y="2356933"/>
            <a:ext cx="727238" cy="31996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842" y="3168206"/>
            <a:ext cx="658970" cy="309716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8400842" y="3189929"/>
            <a:ext cx="641454" cy="23920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314878" y="1327976"/>
            <a:ext cx="8215606" cy="591046"/>
          </a:xfrm>
        </p:spPr>
        <p:txBody>
          <a:bodyPr/>
          <a:lstStyle/>
          <a:p>
            <a:r>
              <a:rPr lang="pt-BR" dirty="0" smtClean="0"/>
              <a:t>Inserção de Itens: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4071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4988" y="2659201"/>
            <a:ext cx="1676400" cy="314325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601" y="3207947"/>
            <a:ext cx="3023385" cy="1384471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3225933" y="3994680"/>
            <a:ext cx="493160" cy="2568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CaixaDeTexto 17"/>
          <p:cNvSpPr txBox="1"/>
          <p:nvPr/>
        </p:nvSpPr>
        <p:spPr>
          <a:xfrm>
            <a:off x="4352932" y="3680172"/>
            <a:ext cx="3306546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 smtClean="0"/>
              <a:t>Caso queira excluir algum serial, clique na lixeira e o serial será excluído.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0512" y="2284012"/>
            <a:ext cx="1485900" cy="390525"/>
          </a:xfrm>
          <a:prstGeom prst="rect">
            <a:avLst/>
          </a:prstGeom>
        </p:spPr>
      </p:pic>
      <p:sp>
        <p:nvSpPr>
          <p:cNvPr id="20" name="Retângulo 19"/>
          <p:cNvSpPr/>
          <p:nvPr/>
        </p:nvSpPr>
        <p:spPr>
          <a:xfrm flipV="1">
            <a:off x="7659478" y="2339663"/>
            <a:ext cx="1227967" cy="2372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Retângulo 21"/>
          <p:cNvSpPr/>
          <p:nvPr/>
        </p:nvSpPr>
        <p:spPr>
          <a:xfrm>
            <a:off x="8167066" y="2674537"/>
            <a:ext cx="944596" cy="2989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6" name="Conector reto 15"/>
          <p:cNvCxnSpPr/>
          <p:nvPr/>
        </p:nvCxnSpPr>
        <p:spPr>
          <a:xfrm>
            <a:off x="-5819" y="3103373"/>
            <a:ext cx="9144000" cy="127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/>
          <p:cNvSpPr txBox="1"/>
          <p:nvPr/>
        </p:nvSpPr>
        <p:spPr>
          <a:xfrm>
            <a:off x="592168" y="2188521"/>
            <a:ext cx="6780058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 smtClean="0"/>
              <a:t>Na tela de inserção dos seriais, digite o serial correspondente ao item no campo </a:t>
            </a:r>
            <a:r>
              <a:rPr lang="pt-BR" sz="1600" dirty="0" smtClean="0">
                <a:solidFill>
                  <a:srgbClr val="FF0000"/>
                </a:solidFill>
              </a:rPr>
              <a:t>“Controle”</a:t>
            </a:r>
            <a:r>
              <a:rPr lang="pt-BR" sz="1600" dirty="0" smtClean="0"/>
              <a:t>, e logo após clique em </a:t>
            </a:r>
            <a:r>
              <a:rPr lang="pt-BR" sz="1600" dirty="0" smtClean="0">
                <a:solidFill>
                  <a:srgbClr val="FF0000"/>
                </a:solidFill>
              </a:rPr>
              <a:t>“Processar Arquivo”.</a:t>
            </a:r>
          </a:p>
          <a:p>
            <a:pPr algn="just"/>
            <a:r>
              <a:rPr lang="pt-BR" sz="1600" dirty="0" smtClean="0"/>
              <a:t>Depois de todos os seriais inseridos clique em  </a:t>
            </a:r>
            <a:r>
              <a:rPr lang="pt-BR" sz="1600" dirty="0">
                <a:solidFill>
                  <a:srgbClr val="FF0000"/>
                </a:solidFill>
              </a:rPr>
              <a:t>“Prosseguir</a:t>
            </a:r>
            <a:r>
              <a:rPr lang="pt-BR" sz="1600" dirty="0" smtClean="0">
                <a:solidFill>
                  <a:srgbClr val="FF0000"/>
                </a:solidFill>
              </a:rPr>
              <a:t>”.</a:t>
            </a:r>
            <a:endParaRPr lang="pt-BR" sz="1600" dirty="0" smtClean="0"/>
          </a:p>
        </p:txBody>
      </p:sp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477103" y="154295"/>
            <a:ext cx="8591293" cy="11519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</a:t>
            </a:r>
            <a:r>
              <a:rPr lang="pt-BR" dirty="0" smtClean="0"/>
              <a:t>2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611" y="1204710"/>
            <a:ext cx="8634787" cy="91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23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270" y="1480802"/>
            <a:ext cx="5087293" cy="3367645"/>
          </a:xfrm>
          <a:prstGeom prst="rect">
            <a:avLst/>
          </a:prstGeom>
        </p:spPr>
      </p:pic>
      <p:cxnSp>
        <p:nvCxnSpPr>
          <p:cNvPr id="10" name="Conector de seta reta 9"/>
          <p:cNvCxnSpPr/>
          <p:nvPr/>
        </p:nvCxnSpPr>
        <p:spPr>
          <a:xfrm flipV="1">
            <a:off x="5397563" y="2255915"/>
            <a:ext cx="391967" cy="1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/>
          <p:cNvSpPr txBox="1"/>
          <p:nvPr/>
        </p:nvSpPr>
        <p:spPr>
          <a:xfrm>
            <a:off x="5887091" y="2026648"/>
            <a:ext cx="3061699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Selecione o estoque desejado para a entrada dos produtos</a:t>
            </a:r>
            <a:endParaRPr lang="pt-BR" sz="1200" dirty="0"/>
          </a:p>
        </p:txBody>
      </p:sp>
      <p:cxnSp>
        <p:nvCxnSpPr>
          <p:cNvPr id="12" name="Conector de seta reta 11"/>
          <p:cNvCxnSpPr/>
          <p:nvPr/>
        </p:nvCxnSpPr>
        <p:spPr>
          <a:xfrm flipV="1">
            <a:off x="5397563" y="3836423"/>
            <a:ext cx="391967" cy="1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/>
          <p:cNvSpPr txBox="1"/>
          <p:nvPr/>
        </p:nvSpPr>
        <p:spPr>
          <a:xfrm>
            <a:off x="5887091" y="3605590"/>
            <a:ext cx="3061699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Verifique se o Plano de pagamento está de acordo.</a:t>
            </a:r>
            <a:endParaRPr lang="pt-BR" sz="1200" dirty="0"/>
          </a:p>
        </p:txBody>
      </p:sp>
      <p:cxnSp>
        <p:nvCxnSpPr>
          <p:cNvPr id="14" name="Conector de seta reta 13"/>
          <p:cNvCxnSpPr/>
          <p:nvPr/>
        </p:nvCxnSpPr>
        <p:spPr>
          <a:xfrm flipV="1">
            <a:off x="5397562" y="4462307"/>
            <a:ext cx="391967" cy="1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/>
          <p:cNvSpPr txBox="1"/>
          <p:nvPr/>
        </p:nvSpPr>
        <p:spPr>
          <a:xfrm>
            <a:off x="5887090" y="4219655"/>
            <a:ext cx="3061699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/>
              <a:t>Caso tenha desconto, inserir o valor neste campo.</a:t>
            </a:r>
            <a:endParaRPr lang="pt-BR" sz="1200" dirty="0"/>
          </a:p>
        </p:txBody>
      </p:sp>
      <p:sp>
        <p:nvSpPr>
          <p:cNvPr id="16" name="Título 1"/>
          <p:cNvSpPr>
            <a:spLocks noGrp="1"/>
          </p:cNvSpPr>
          <p:nvPr>
            <p:ph type="title"/>
          </p:nvPr>
        </p:nvSpPr>
        <p:spPr>
          <a:xfrm>
            <a:off x="477103" y="154295"/>
            <a:ext cx="8591293" cy="11519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</a:t>
            </a:r>
            <a:r>
              <a:rPr lang="pt-BR" dirty="0" smtClean="0"/>
              <a:t>2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3870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58379" y="1161612"/>
            <a:ext cx="8215606" cy="591046"/>
          </a:xfrm>
        </p:spPr>
        <p:txBody>
          <a:bodyPr/>
          <a:lstStyle/>
          <a:p>
            <a:r>
              <a:rPr lang="pt-BR" dirty="0" smtClean="0"/>
              <a:t>Finalizando a Nota Fiscal/Dados complementares: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614" y="1526650"/>
            <a:ext cx="5829718" cy="2572739"/>
          </a:xfrm>
          <a:prstGeom prst="rect">
            <a:avLst/>
          </a:prstGeom>
        </p:spPr>
      </p:pic>
      <p:sp>
        <p:nvSpPr>
          <p:cNvPr id="18" name="CaixaDeTexto 17"/>
          <p:cNvSpPr txBox="1"/>
          <p:nvPr/>
        </p:nvSpPr>
        <p:spPr>
          <a:xfrm>
            <a:off x="6750121" y="1614364"/>
            <a:ext cx="2229492" cy="23083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Nestes campos você pode inserir os valores de acordo com a descrição, caso haja algum valor  aparte ,tais como: seguro , frete e despesas acessórias.</a:t>
            </a:r>
            <a:endParaRPr lang="pt-BR" dirty="0"/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77103" y="154295"/>
            <a:ext cx="8591293" cy="11519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</a:t>
            </a:r>
            <a:r>
              <a:rPr lang="pt-BR" dirty="0" smtClean="0"/>
              <a:t>2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0852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58379" y="1017065"/>
            <a:ext cx="8215606" cy="591046"/>
          </a:xfrm>
        </p:spPr>
        <p:txBody>
          <a:bodyPr/>
          <a:lstStyle/>
          <a:p>
            <a:r>
              <a:rPr lang="pt-BR" dirty="0" smtClean="0"/>
              <a:t>Finalizando a Nota Fiscal/Dados do transportador/Observações: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8174" y="4725622"/>
            <a:ext cx="658970" cy="309716"/>
          </a:xfrm>
          <a:prstGeom prst="rect">
            <a:avLst/>
          </a:prstGeom>
        </p:spPr>
      </p:pic>
      <p:sp>
        <p:nvSpPr>
          <p:cNvPr id="17" name="Retângulo 16"/>
          <p:cNvSpPr/>
          <p:nvPr/>
        </p:nvSpPr>
        <p:spPr>
          <a:xfrm>
            <a:off x="7020203" y="4760878"/>
            <a:ext cx="641454" cy="239203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552" y="1308934"/>
            <a:ext cx="4361736" cy="2501279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552" y="3773854"/>
            <a:ext cx="4361736" cy="1022282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5145195" y="1461735"/>
            <a:ext cx="3109848" cy="14773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Caso necessite inserir as informações de transporte, deve-se preencher os campos a esquerda de acordo com a necessidade</a:t>
            </a: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5145195" y="3148753"/>
            <a:ext cx="3109848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Para acrescentar observações complementares, clique na caixa complemento</a:t>
            </a:r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977413" y="4677819"/>
            <a:ext cx="5722706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Após verificar todas as informações, clique em </a:t>
            </a:r>
            <a:r>
              <a:rPr lang="pt-BR" dirty="0" smtClean="0">
                <a:solidFill>
                  <a:srgbClr val="FF0000"/>
                </a:solidFill>
              </a:rPr>
              <a:t>“Prosseguir”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477103" y="154295"/>
            <a:ext cx="8591293" cy="11519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</a:t>
            </a:r>
            <a:r>
              <a:rPr lang="pt-BR" dirty="0" smtClean="0"/>
              <a:t>2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9095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431" y="4662039"/>
            <a:ext cx="687245" cy="263791"/>
          </a:xfrm>
          <a:prstGeom prst="rect">
            <a:avLst/>
          </a:prstGeom>
        </p:spPr>
      </p:pic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58379" y="1413931"/>
            <a:ext cx="8215606" cy="591046"/>
          </a:xfrm>
        </p:spPr>
        <p:txBody>
          <a:bodyPr/>
          <a:lstStyle/>
          <a:p>
            <a:r>
              <a:rPr lang="pt-BR" dirty="0" smtClean="0"/>
              <a:t>Finalizando a Nota Fiscal: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5424754" y="2237747"/>
            <a:ext cx="2899909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Nessa tela verifique os valores e o histórico contábil e clique em </a:t>
            </a:r>
            <a:r>
              <a:rPr lang="pt-BR" dirty="0" smtClean="0">
                <a:solidFill>
                  <a:srgbClr val="FF0000"/>
                </a:solidFill>
              </a:rPr>
              <a:t>“Confirmar”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4413430" y="4662039"/>
            <a:ext cx="687245" cy="263791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29" y="1770905"/>
            <a:ext cx="5184451" cy="2177943"/>
          </a:xfrm>
          <a:prstGeom prst="rect">
            <a:avLst/>
          </a:prstGeom>
        </p:spPr>
      </p:pic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477103" y="154295"/>
            <a:ext cx="8591293" cy="11519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</a:t>
            </a:r>
            <a:r>
              <a:rPr lang="pt-BR" dirty="0" smtClean="0"/>
              <a:t>2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0108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58379" y="1199110"/>
            <a:ext cx="8215606" cy="591046"/>
          </a:xfrm>
        </p:spPr>
        <p:txBody>
          <a:bodyPr/>
          <a:lstStyle/>
          <a:p>
            <a:r>
              <a:rPr lang="pt-BR" dirty="0" smtClean="0"/>
              <a:t>Finalizando a Nota Fiscal: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1279855" y="3649466"/>
            <a:ext cx="6200521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 smtClean="0"/>
              <a:t>Neste momento o processo é concluído e informando o numero e série, o fornecedor, a data e o valor total dos itens da nota</a:t>
            </a:r>
            <a:endParaRPr lang="pt-BR" sz="16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54" y="1604627"/>
            <a:ext cx="7162939" cy="1883041"/>
          </a:xfrm>
          <a:prstGeom prst="rect">
            <a:avLst/>
          </a:prstGeom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77103" y="154295"/>
            <a:ext cx="8591293" cy="1151958"/>
          </a:xfrm>
        </p:spPr>
        <p:txBody>
          <a:bodyPr/>
          <a:lstStyle/>
          <a:p>
            <a:r>
              <a:rPr lang="pt-BR" dirty="0"/>
              <a:t>Emissão de Nota Fiscal de Saída – Dev. de Compras</a:t>
            </a:r>
            <a:br>
              <a:rPr lang="pt-BR" dirty="0"/>
            </a:br>
            <a:r>
              <a:rPr lang="pt-BR" dirty="0"/>
              <a:t>Modo - </a:t>
            </a:r>
            <a:r>
              <a:rPr lang="pt-BR" dirty="0" smtClean="0"/>
              <a:t>2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4780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Nota Fiscal Eletrônica – Módulo Nf-e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Configurações e Usabilidade</a:t>
            </a:r>
          </a:p>
        </p:txBody>
      </p:sp>
    </p:spTree>
    <p:extLst>
      <p:ext uri="{BB962C8B-B14F-4D97-AF65-F5344CB8AC3E}">
        <p14:creationId xmlns:p14="http://schemas.microsoft.com/office/powerpoint/2010/main" val="348895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7953764" cy="398994"/>
          </a:xfrm>
        </p:spPr>
        <p:txBody>
          <a:bodyPr/>
          <a:lstStyle/>
          <a:p>
            <a:r>
              <a:rPr lang="pt-BR" dirty="0" smtClean="0"/>
              <a:t>Detalhamento de Configuração Tributária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Suprimentos&gt; Estoque&gt; Cadastros Auxiliares&gt; Configuração tributária&gt;</a:t>
            </a:r>
          </a:p>
          <a:p>
            <a:pPr marL="0" indent="0">
              <a:buNone/>
            </a:pPr>
            <a:r>
              <a:rPr lang="pt-BR" dirty="0" smtClean="0"/>
              <a:t>Para todas as configurações tributárias existentes, uma de cada vez, clique em detalhamento&gt; Selecione a natureza de operação desejada e faça o detalhamento tributário para esta ação: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358" y="2038859"/>
            <a:ext cx="3926660" cy="2607149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209524" y="4445953"/>
            <a:ext cx="4414346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bg1"/>
                </a:solidFill>
              </a:rPr>
              <a:t>Consulte seu contador para as informações de CFOP/CST e alíquotas para cada configuração</a:t>
            </a:r>
            <a:endParaRPr lang="pt-BR" sz="1000" dirty="0">
              <a:solidFill>
                <a:schemeClr val="bg1"/>
              </a:solidFill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73" y="2630182"/>
            <a:ext cx="4607360" cy="1292094"/>
          </a:xfrm>
          <a:prstGeom prst="rect">
            <a:avLst/>
          </a:prstGeom>
        </p:spPr>
      </p:pic>
      <p:cxnSp>
        <p:nvCxnSpPr>
          <p:cNvPr id="9" name="Conector reto 8"/>
          <p:cNvCxnSpPr/>
          <p:nvPr/>
        </p:nvCxnSpPr>
        <p:spPr>
          <a:xfrm>
            <a:off x="4695294" y="2038859"/>
            <a:ext cx="0" cy="31120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124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Acesso Restrito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917570"/>
            <a:ext cx="4246856" cy="418096"/>
          </a:xfrm>
        </p:spPr>
        <p:txBody>
          <a:bodyPr>
            <a:normAutofit/>
          </a:bodyPr>
          <a:lstStyle/>
          <a:p>
            <a:r>
              <a:rPr lang="pt-BR" dirty="0" smtClean="0"/>
              <a:t>Empresa&gt; Parâmetros Globais&gt;Acesso Restrito</a:t>
            </a:r>
            <a:endParaRPr lang="pt-BR" dirty="0"/>
          </a:p>
        </p:txBody>
      </p:sp>
      <p:cxnSp>
        <p:nvCxnSpPr>
          <p:cNvPr id="51" name="Conector reto 50"/>
          <p:cNvCxnSpPr/>
          <p:nvPr/>
        </p:nvCxnSpPr>
        <p:spPr>
          <a:xfrm>
            <a:off x="4579299" y="1466302"/>
            <a:ext cx="0" cy="26875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190" y="1466302"/>
            <a:ext cx="1085850" cy="1905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814" y="1466302"/>
            <a:ext cx="1209675" cy="200025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951" y="1709871"/>
            <a:ext cx="3991197" cy="1143000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939" y="1683869"/>
            <a:ext cx="477595" cy="192875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8752" y="1683235"/>
            <a:ext cx="3924028" cy="1562787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2590" y="1659614"/>
            <a:ext cx="369006" cy="149022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3064" y="2036452"/>
            <a:ext cx="559505" cy="125889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>
          <a:xfrm>
            <a:off x="892534" y="3324295"/>
            <a:ext cx="3381237" cy="132343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 smtClean="0"/>
              <a:t>Deve-se cadastrar no sistema o numero de série e a senha do certificado digital para a comunicação com a SEFAZ</a:t>
            </a:r>
          </a:p>
          <a:p>
            <a:pPr algn="just"/>
            <a:endParaRPr lang="pt-BR" sz="1600" dirty="0"/>
          </a:p>
        </p:txBody>
      </p:sp>
      <p:sp>
        <p:nvSpPr>
          <p:cNvPr id="28" name="CaixaDeTexto 27"/>
          <p:cNvSpPr txBox="1"/>
          <p:nvPr/>
        </p:nvSpPr>
        <p:spPr>
          <a:xfrm>
            <a:off x="4924100" y="3324295"/>
            <a:ext cx="3402777" cy="132343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 smtClean="0"/>
              <a:t>Deve-se parametrizar o ambiente do módulo </a:t>
            </a:r>
            <a:r>
              <a:rPr lang="pt-BR" sz="1600" dirty="0"/>
              <a:t>Nf-e (</a:t>
            </a:r>
            <a:r>
              <a:rPr lang="pt-BR" sz="1600" dirty="0" smtClean="0"/>
              <a:t>Homologação/Produção</a:t>
            </a:r>
            <a:r>
              <a:rPr lang="pt-BR" sz="1600" dirty="0"/>
              <a:t>) e </a:t>
            </a:r>
            <a:r>
              <a:rPr lang="pt-BR" sz="1600" dirty="0" smtClean="0"/>
              <a:t>cadastrar as informações padrões referentes a inutilização de numeração de NF.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416043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"/>
          <p:cNvSpPr txBox="1">
            <a:spLocks/>
          </p:cNvSpPr>
          <p:nvPr/>
        </p:nvSpPr>
        <p:spPr>
          <a:xfrm>
            <a:off x="645174" y="169120"/>
            <a:ext cx="7457150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rgbClr val="49197D"/>
                </a:solidFill>
                <a:latin typeface="Dosis Bold"/>
                <a:ea typeface="+mj-ea"/>
                <a:cs typeface="Dosis Bold"/>
              </a:defRPr>
            </a:lvl1pPr>
          </a:lstStyle>
          <a:p>
            <a:endParaRPr lang="pt-BR" dirty="0"/>
          </a:p>
        </p:txBody>
      </p:sp>
      <p:sp>
        <p:nvSpPr>
          <p:cNvPr id="18" name="Espaço Reservado para Texto 2"/>
          <p:cNvSpPr txBox="1">
            <a:spLocks/>
          </p:cNvSpPr>
          <p:nvPr/>
        </p:nvSpPr>
        <p:spPr>
          <a:xfrm>
            <a:off x="265946" y="727044"/>
            <a:ext cx="8215606" cy="70106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557621" y="3524100"/>
            <a:ext cx="8012443" cy="10772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 smtClean="0">
                <a:solidFill>
                  <a:schemeClr val="bg1"/>
                </a:solidFill>
              </a:rPr>
              <a:t>As informações de Parâmetros globais, geralmente são importadas do portal modelo.  Caso haja alguma particularidade referente a algum parâmetro de emissão de NF, solicite ao usuário administrador do sistema para que seja realizadas as alterações conforme a necessidade ada empresa.</a:t>
            </a:r>
            <a:endParaRPr lang="pt-BR" sz="1600" dirty="0">
              <a:solidFill>
                <a:schemeClr val="bg1"/>
              </a:solidFill>
            </a:endParaRPr>
          </a:p>
        </p:txBody>
      </p:sp>
      <p:sp>
        <p:nvSpPr>
          <p:cNvPr id="20" name="Espaço Reservado para Texto 2"/>
          <p:cNvSpPr txBox="1">
            <a:spLocks/>
          </p:cNvSpPr>
          <p:nvPr/>
        </p:nvSpPr>
        <p:spPr>
          <a:xfrm>
            <a:off x="2934328" y="1965422"/>
            <a:ext cx="2878841" cy="10213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Faturamentos Gerais.</a:t>
            </a:r>
          </a:p>
          <a:p>
            <a:r>
              <a:rPr lang="pt-BR" dirty="0" smtClean="0"/>
              <a:t>Faturamento Fr. De loja.</a:t>
            </a:r>
          </a:p>
          <a:p>
            <a:r>
              <a:rPr lang="pt-BR" dirty="0" smtClean="0"/>
              <a:t>Faturamento Nf-e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2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5319813" cy="398994"/>
          </a:xfrm>
        </p:spPr>
        <p:txBody>
          <a:bodyPr/>
          <a:lstStyle/>
          <a:p>
            <a:r>
              <a:rPr lang="pt-BR" dirty="0"/>
              <a:t>Parâmetros Globais</a:t>
            </a:r>
          </a:p>
        </p:txBody>
      </p:sp>
      <p:sp>
        <p:nvSpPr>
          <p:cNvPr id="24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1127734"/>
            <a:ext cx="8293561" cy="658801"/>
          </a:xfrm>
        </p:spPr>
        <p:txBody>
          <a:bodyPr>
            <a:normAutofit/>
          </a:bodyPr>
          <a:lstStyle/>
          <a:p>
            <a:r>
              <a:rPr lang="pt-BR" dirty="0"/>
              <a:t>Empresa&gt; Parâmetros Globais&gt; Selecionar as Opções desejadas para a configuração do sistema, o ideal é verificar estas informações no momento da implantação do sistema.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9565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Permissão de Usuário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1127734"/>
            <a:ext cx="3741017" cy="399509"/>
          </a:xfrm>
        </p:spPr>
        <p:txBody>
          <a:bodyPr/>
          <a:lstStyle/>
          <a:p>
            <a:r>
              <a:rPr lang="pt-BR" dirty="0" smtClean="0"/>
              <a:t>Empresa&gt; Segurança&gt;Configurar usuários&gt;</a:t>
            </a:r>
            <a:endParaRPr lang="pt-BR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076" y="2075058"/>
            <a:ext cx="3057525" cy="1228725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1728055" y="3851598"/>
            <a:ext cx="5087566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/>
              <a:t>Habilitar permissão aos usuários para as opções de </a:t>
            </a:r>
            <a:r>
              <a:rPr lang="pt-BR" sz="1600" dirty="0" smtClean="0"/>
              <a:t>Nf-e</a:t>
            </a:r>
            <a:r>
              <a:rPr lang="pt-BR" sz="1600" dirty="0"/>
              <a:t>, conforme a categoria de usabilidade.</a:t>
            </a:r>
          </a:p>
        </p:txBody>
      </p:sp>
    </p:spTree>
    <p:extLst>
      <p:ext uri="{BB962C8B-B14F-4D97-AF65-F5344CB8AC3E}">
        <p14:creationId xmlns:p14="http://schemas.microsoft.com/office/powerpoint/2010/main" val="86957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Acessando o Módulo </a:t>
            </a:r>
            <a:r>
              <a:rPr lang="pt-BR" dirty="0"/>
              <a:t>NF-e 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86880"/>
            <a:ext cx="2077586" cy="606679"/>
          </a:xfrm>
        </p:spPr>
        <p:txBody>
          <a:bodyPr>
            <a:normAutofit/>
          </a:bodyPr>
          <a:lstStyle/>
          <a:p>
            <a:r>
              <a:rPr lang="pt-BR" dirty="0" smtClean="0"/>
              <a:t>Nf-e&gt; Iniciar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72" y="1905293"/>
            <a:ext cx="5291017" cy="1487701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472" y="3698746"/>
            <a:ext cx="5291017" cy="355057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0664" y="1752313"/>
            <a:ext cx="1266825" cy="428625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0539" y="1486317"/>
            <a:ext cx="1000125" cy="523875"/>
          </a:xfrm>
          <a:prstGeom prst="rect">
            <a:avLst/>
          </a:prstGeom>
        </p:spPr>
      </p:pic>
      <p:sp>
        <p:nvSpPr>
          <p:cNvPr id="34" name="Retângulo 33"/>
          <p:cNvSpPr/>
          <p:nvPr/>
        </p:nvSpPr>
        <p:spPr>
          <a:xfrm>
            <a:off x="3230329" y="1717952"/>
            <a:ext cx="803263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6" name="Retângulo 35"/>
          <p:cNvSpPr/>
          <p:nvPr/>
        </p:nvSpPr>
        <p:spPr>
          <a:xfrm>
            <a:off x="3533371" y="3698746"/>
            <a:ext cx="1145633" cy="3315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Seta para a direita 11"/>
          <p:cNvSpPr/>
          <p:nvPr/>
        </p:nvSpPr>
        <p:spPr>
          <a:xfrm>
            <a:off x="2052536" y="1651965"/>
            <a:ext cx="1050587" cy="371579"/>
          </a:xfrm>
          <a:prstGeom prst="righ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Seta para a direita 37"/>
          <p:cNvSpPr/>
          <p:nvPr/>
        </p:nvSpPr>
        <p:spPr>
          <a:xfrm>
            <a:off x="2399490" y="3690484"/>
            <a:ext cx="1050587" cy="371579"/>
          </a:xfrm>
          <a:prstGeom prst="righ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0" name="Espaço Reservado para Texto 2"/>
          <p:cNvSpPr txBox="1">
            <a:spLocks/>
          </p:cNvSpPr>
          <p:nvPr/>
        </p:nvSpPr>
        <p:spPr>
          <a:xfrm>
            <a:off x="1853088" y="1676101"/>
            <a:ext cx="1449482" cy="304058"/>
          </a:xfrm>
          <a:prstGeom prst="rect">
            <a:avLst/>
          </a:prstGeom>
        </p:spPr>
        <p:txBody>
          <a:bodyPr vert="horz" lIns="91413" tIns="45708" rIns="91413" bIns="45708" rtlCol="0">
            <a:no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100" dirty="0" smtClean="0">
                <a:solidFill>
                  <a:schemeClr val="bg1"/>
                </a:solidFill>
              </a:rPr>
              <a:t>Opção 1</a:t>
            </a:r>
            <a:endParaRPr lang="pt-BR" sz="1100" dirty="0">
              <a:solidFill>
                <a:schemeClr val="bg1"/>
              </a:solidFill>
            </a:endParaRPr>
          </a:p>
        </p:txBody>
      </p:sp>
      <p:sp>
        <p:nvSpPr>
          <p:cNvPr id="49" name="Espaço Reservado para Texto 2"/>
          <p:cNvSpPr txBox="1">
            <a:spLocks/>
          </p:cNvSpPr>
          <p:nvPr/>
        </p:nvSpPr>
        <p:spPr>
          <a:xfrm>
            <a:off x="2205892" y="3713882"/>
            <a:ext cx="1449482" cy="304058"/>
          </a:xfrm>
          <a:prstGeom prst="rect">
            <a:avLst/>
          </a:prstGeom>
        </p:spPr>
        <p:txBody>
          <a:bodyPr vert="horz" lIns="91413" tIns="45708" rIns="91413" bIns="45708" rtlCol="0">
            <a:no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1100" dirty="0" smtClean="0">
                <a:solidFill>
                  <a:schemeClr val="bg1"/>
                </a:solidFill>
              </a:rPr>
              <a:t>Opção 2</a:t>
            </a:r>
            <a:endParaRPr lang="pt-BR" sz="1100" dirty="0">
              <a:solidFill>
                <a:schemeClr val="bg1"/>
              </a:solidFill>
            </a:endParaRPr>
          </a:p>
        </p:txBody>
      </p:sp>
      <p:sp>
        <p:nvSpPr>
          <p:cNvPr id="50" name="CaixaDeTexto 49"/>
          <p:cNvSpPr txBox="1"/>
          <p:nvPr/>
        </p:nvSpPr>
        <p:spPr>
          <a:xfrm>
            <a:off x="5652928" y="1818515"/>
            <a:ext cx="3367781" cy="203132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Após a conclusão da emissão da Nota, para acessar o módulo Nf-e podemos utilizar duas Opções: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</a:rPr>
              <a:t>Opção 1:</a:t>
            </a:r>
            <a:r>
              <a:rPr lang="pt-BR" dirty="0" smtClean="0">
                <a:solidFill>
                  <a:srgbClr val="FF0000"/>
                </a:solidFill>
              </a:rPr>
              <a:t> </a:t>
            </a:r>
            <a:r>
              <a:rPr lang="pt-B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“Nf-e&gt; Iniciar Nf-e</a:t>
            </a:r>
          </a:p>
          <a:p>
            <a:pPr algn="just"/>
            <a:r>
              <a:rPr lang="pt-BR" dirty="0">
                <a:solidFill>
                  <a:schemeClr val="bg1"/>
                </a:solidFill>
              </a:rPr>
              <a:t>Opção </a:t>
            </a:r>
            <a:r>
              <a:rPr lang="pt-BR" dirty="0" smtClean="0">
                <a:solidFill>
                  <a:schemeClr val="bg1"/>
                </a:solidFill>
              </a:rPr>
              <a:t>2:</a:t>
            </a:r>
            <a:r>
              <a:rPr lang="pt-BR" dirty="0" smtClean="0">
                <a:solidFill>
                  <a:srgbClr val="FF0000"/>
                </a:solidFill>
              </a:rPr>
              <a:t> </a:t>
            </a:r>
            <a:r>
              <a:rPr lang="pt-B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“Autorizar a Nota (Nf-e).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</a:rPr>
              <a:t>As Duas opções direcionarão ao módulo Nf-e.</a:t>
            </a:r>
          </a:p>
        </p:txBody>
      </p:sp>
      <p:cxnSp>
        <p:nvCxnSpPr>
          <p:cNvPr id="51" name="Conector reto 50"/>
          <p:cNvCxnSpPr/>
          <p:nvPr/>
        </p:nvCxnSpPr>
        <p:spPr>
          <a:xfrm>
            <a:off x="5560403" y="1335666"/>
            <a:ext cx="0" cy="38078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11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Acessando o Módulo </a:t>
            </a:r>
            <a:r>
              <a:rPr lang="pt-BR" dirty="0"/>
              <a:t>NF-e 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40366"/>
            <a:ext cx="2135952" cy="590647"/>
          </a:xfrm>
        </p:spPr>
        <p:txBody>
          <a:bodyPr>
            <a:normAutofit/>
          </a:bodyPr>
          <a:lstStyle/>
          <a:p>
            <a:r>
              <a:rPr lang="pt-BR" dirty="0"/>
              <a:t>Módulo Nf-e&gt; Nf-e</a:t>
            </a:r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3740" y="1306535"/>
            <a:ext cx="6693542" cy="3135513"/>
          </a:xfrm>
          <a:prstGeom prst="rect">
            <a:avLst/>
          </a:prstGeom>
        </p:spPr>
      </p:pic>
      <p:sp>
        <p:nvSpPr>
          <p:cNvPr id="50" name="CaixaDeTexto 49"/>
          <p:cNvSpPr txBox="1"/>
          <p:nvPr/>
        </p:nvSpPr>
        <p:spPr>
          <a:xfrm>
            <a:off x="2378238" y="4244339"/>
            <a:ext cx="4745022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</a:rPr>
              <a:t>Acessando o módulo Nf-e, Clique na aba </a:t>
            </a:r>
            <a:r>
              <a:rPr lang="pt-BR" dirty="0" smtClean="0">
                <a:solidFill>
                  <a:srgbClr val="FF0000"/>
                </a:solidFill>
              </a:rPr>
              <a:t>“NF-e”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7088" y="1702637"/>
            <a:ext cx="885825" cy="3810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91204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Filtros de Pesquisa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940366"/>
            <a:ext cx="2174864" cy="635515"/>
          </a:xfrm>
        </p:spPr>
        <p:txBody>
          <a:bodyPr>
            <a:normAutofit/>
          </a:bodyPr>
          <a:lstStyle/>
          <a:p>
            <a:r>
              <a:rPr lang="pt-BR" dirty="0" smtClean="0"/>
              <a:t>Módulo Nf-e&gt;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4048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316" y="1358463"/>
            <a:ext cx="4400550" cy="3105150"/>
          </a:xfrm>
          <a:prstGeom prst="rect">
            <a:avLst/>
          </a:prstGeom>
        </p:spPr>
      </p:pic>
      <p:sp>
        <p:nvSpPr>
          <p:cNvPr id="50" name="CaixaDeTexto 49"/>
          <p:cNvSpPr txBox="1"/>
          <p:nvPr/>
        </p:nvSpPr>
        <p:spPr>
          <a:xfrm>
            <a:off x="1544428" y="4660034"/>
            <a:ext cx="5822509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</a:rPr>
              <a:t>Após selecionar os filtros da pesquisa clique em  </a:t>
            </a:r>
            <a:r>
              <a:rPr lang="pt-BR" dirty="0" smtClean="0">
                <a:solidFill>
                  <a:srgbClr val="FF0000"/>
                </a:solidFill>
              </a:rPr>
              <a:t>“Pesquisar”</a:t>
            </a:r>
          </a:p>
        </p:txBody>
      </p:sp>
      <p:cxnSp>
        <p:nvCxnSpPr>
          <p:cNvPr id="9" name="Conector de seta reta 8"/>
          <p:cNvCxnSpPr/>
          <p:nvPr/>
        </p:nvCxnSpPr>
        <p:spPr>
          <a:xfrm flipV="1">
            <a:off x="4173178" y="1938732"/>
            <a:ext cx="1236220" cy="23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aixaDeTexto 9"/>
          <p:cNvSpPr txBox="1"/>
          <p:nvPr/>
        </p:nvSpPr>
        <p:spPr>
          <a:xfrm>
            <a:off x="5608742" y="1787817"/>
            <a:ext cx="2484685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/>
              <a:t>Pesquisa por período</a:t>
            </a:r>
            <a:endParaRPr lang="pt-BR" sz="1200" dirty="0"/>
          </a:p>
        </p:txBody>
      </p:sp>
      <p:cxnSp>
        <p:nvCxnSpPr>
          <p:cNvPr id="13" name="Conector de seta reta 12"/>
          <p:cNvCxnSpPr/>
          <p:nvPr/>
        </p:nvCxnSpPr>
        <p:spPr>
          <a:xfrm flipV="1">
            <a:off x="4173178" y="2323184"/>
            <a:ext cx="1236220" cy="23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aixaDeTexto 13"/>
          <p:cNvSpPr txBox="1"/>
          <p:nvPr/>
        </p:nvSpPr>
        <p:spPr>
          <a:xfrm>
            <a:off x="5608742" y="2133357"/>
            <a:ext cx="2484685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/>
              <a:t>Pesquisa por Chave de acesso.</a:t>
            </a:r>
            <a:endParaRPr lang="pt-BR" sz="1200" dirty="0"/>
          </a:p>
        </p:txBody>
      </p:sp>
      <p:cxnSp>
        <p:nvCxnSpPr>
          <p:cNvPr id="15" name="Conector de seta reta 14"/>
          <p:cNvCxnSpPr/>
          <p:nvPr/>
        </p:nvCxnSpPr>
        <p:spPr>
          <a:xfrm flipV="1">
            <a:off x="3501969" y="2639540"/>
            <a:ext cx="1907429" cy="23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5608742" y="2488625"/>
            <a:ext cx="2484685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/>
              <a:t>Pesquisa por número de nota.</a:t>
            </a:r>
            <a:endParaRPr lang="pt-BR" sz="1200" dirty="0"/>
          </a:p>
        </p:txBody>
      </p:sp>
      <p:cxnSp>
        <p:nvCxnSpPr>
          <p:cNvPr id="17" name="Conector de seta reta 16"/>
          <p:cNvCxnSpPr/>
          <p:nvPr/>
        </p:nvCxnSpPr>
        <p:spPr>
          <a:xfrm flipV="1">
            <a:off x="4173178" y="2994808"/>
            <a:ext cx="1236220" cy="23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aixaDeTexto 17"/>
          <p:cNvSpPr txBox="1"/>
          <p:nvPr/>
        </p:nvSpPr>
        <p:spPr>
          <a:xfrm>
            <a:off x="5608742" y="2843893"/>
            <a:ext cx="2484685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/>
              <a:t>Pesquisa por série</a:t>
            </a:r>
            <a:endParaRPr lang="pt-BR" sz="1200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5608741" y="3732949"/>
            <a:ext cx="2484685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/>
              <a:t>Pesquisa por status da nota</a:t>
            </a:r>
            <a:endParaRPr lang="pt-BR" sz="1200" dirty="0"/>
          </a:p>
        </p:txBody>
      </p:sp>
      <p:cxnSp>
        <p:nvCxnSpPr>
          <p:cNvPr id="21" name="Conector angulado 20"/>
          <p:cNvCxnSpPr/>
          <p:nvPr/>
        </p:nvCxnSpPr>
        <p:spPr>
          <a:xfrm>
            <a:off x="5008274" y="3563759"/>
            <a:ext cx="512915" cy="30769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 angulado 25"/>
          <p:cNvCxnSpPr/>
          <p:nvPr/>
        </p:nvCxnSpPr>
        <p:spPr>
          <a:xfrm flipV="1">
            <a:off x="5008274" y="3868048"/>
            <a:ext cx="512915" cy="34676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Imagem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1189" y="4240677"/>
            <a:ext cx="819150" cy="295275"/>
          </a:xfrm>
          <a:prstGeom prst="rect">
            <a:avLst/>
          </a:prstGeom>
        </p:spPr>
      </p:pic>
      <p:sp>
        <p:nvSpPr>
          <p:cNvPr id="31" name="Retângulo 30"/>
          <p:cNvSpPr/>
          <p:nvPr/>
        </p:nvSpPr>
        <p:spPr>
          <a:xfrm>
            <a:off x="5529132" y="4261905"/>
            <a:ext cx="803263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049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480" y="1219965"/>
            <a:ext cx="8382000" cy="26289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Filtros de Pesquisa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940367"/>
            <a:ext cx="2019221" cy="567420"/>
          </a:xfrm>
        </p:spPr>
        <p:txBody>
          <a:bodyPr>
            <a:normAutofit/>
          </a:bodyPr>
          <a:lstStyle/>
          <a:p>
            <a:r>
              <a:rPr lang="pt-BR" dirty="0"/>
              <a:t>Módulo Nf-e&gt; Nf-e</a:t>
            </a:r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4048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sp>
        <p:nvSpPr>
          <p:cNvPr id="50" name="CaixaDeTexto 49"/>
          <p:cNvSpPr txBox="1"/>
          <p:nvPr/>
        </p:nvSpPr>
        <p:spPr>
          <a:xfrm>
            <a:off x="340480" y="3922094"/>
            <a:ext cx="8382000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</a:rPr>
              <a:t>Serão listadas as notas e seus status, conforme as opções de filtro selecionadas. Neste momento clique em </a:t>
            </a:r>
            <a:r>
              <a:rPr lang="pt-BR" dirty="0" smtClean="0">
                <a:solidFill>
                  <a:srgbClr val="FF0000"/>
                </a:solidFill>
              </a:rPr>
              <a:t>“opções”.</a:t>
            </a:r>
          </a:p>
        </p:txBody>
      </p:sp>
      <p:sp>
        <p:nvSpPr>
          <p:cNvPr id="22" name="Retângulo 21"/>
          <p:cNvSpPr/>
          <p:nvPr/>
        </p:nvSpPr>
        <p:spPr>
          <a:xfrm>
            <a:off x="8113615" y="3225740"/>
            <a:ext cx="608866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Retângulo 22"/>
          <p:cNvSpPr/>
          <p:nvPr/>
        </p:nvSpPr>
        <p:spPr>
          <a:xfrm>
            <a:off x="8113615" y="2859688"/>
            <a:ext cx="608866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934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443" y="1404587"/>
            <a:ext cx="3653658" cy="264173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Opções 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40367"/>
            <a:ext cx="1795484" cy="418096"/>
          </a:xfrm>
        </p:spPr>
        <p:txBody>
          <a:bodyPr>
            <a:normAutofit/>
          </a:bodyPr>
          <a:lstStyle/>
          <a:p>
            <a:r>
              <a:rPr lang="pt-BR" dirty="0" smtClean="0"/>
              <a:t>Nf-e&gt; Iniciar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4048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sp>
        <p:nvSpPr>
          <p:cNvPr id="50" name="CaixaDeTexto 49"/>
          <p:cNvSpPr txBox="1"/>
          <p:nvPr/>
        </p:nvSpPr>
        <p:spPr>
          <a:xfrm>
            <a:off x="340481" y="4135723"/>
            <a:ext cx="8382000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</a:rPr>
              <a:t>Clicando em </a:t>
            </a:r>
            <a:r>
              <a:rPr lang="pt-BR" dirty="0" smtClean="0">
                <a:solidFill>
                  <a:srgbClr val="FF0000"/>
                </a:solidFill>
              </a:rPr>
              <a:t>“opções”, </a:t>
            </a:r>
            <a:r>
              <a:rPr lang="pt-BR" dirty="0" smtClean="0">
                <a:solidFill>
                  <a:schemeClr val="bg1"/>
                </a:solidFill>
              </a:rPr>
              <a:t>serão listadas as opções possíveis para cada status.</a:t>
            </a:r>
            <a:endParaRPr lang="pt-BR" dirty="0" smtClean="0">
              <a:solidFill>
                <a:srgbClr val="FF0000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198" y="1552206"/>
            <a:ext cx="1988019" cy="231935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2" name="CaixaDeTexto 11"/>
          <p:cNvSpPr txBox="1"/>
          <p:nvPr/>
        </p:nvSpPr>
        <p:spPr>
          <a:xfrm>
            <a:off x="5001171" y="1686694"/>
            <a:ext cx="3721310" cy="14773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Neste momento as notas emitidas poderão ser autorizadas, excluídas, canceladas, impressas, enviadas por e-mail ou baixados os arquivos XML individualmente.</a:t>
            </a:r>
            <a:endParaRPr lang="pt-BR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43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700" y="1335752"/>
            <a:ext cx="3653658" cy="264173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Exclusão de Nota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40367"/>
            <a:ext cx="1795484" cy="418096"/>
          </a:xfrm>
        </p:spPr>
        <p:txBody>
          <a:bodyPr>
            <a:normAutofit/>
          </a:bodyPr>
          <a:lstStyle/>
          <a:p>
            <a:r>
              <a:rPr lang="pt-BR" dirty="0" smtClean="0"/>
              <a:t>Nf-e&gt; Iniciar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4048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sp>
        <p:nvSpPr>
          <p:cNvPr id="50" name="CaixaDeTexto 49"/>
          <p:cNvSpPr txBox="1"/>
          <p:nvPr/>
        </p:nvSpPr>
        <p:spPr>
          <a:xfrm>
            <a:off x="4712649" y="4079153"/>
            <a:ext cx="3926719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200" dirty="0" smtClean="0">
                <a:solidFill>
                  <a:schemeClr val="bg1"/>
                </a:solidFill>
              </a:rPr>
              <a:t>A nota só poderá ser excluída enquanto estiver com o status </a:t>
            </a:r>
            <a:r>
              <a:rPr lang="pt-BR" sz="1200" dirty="0" smtClean="0">
                <a:solidFill>
                  <a:srgbClr val="FF0000"/>
                </a:solidFill>
              </a:rPr>
              <a:t>“Pendente de Geração” </a:t>
            </a:r>
            <a:r>
              <a:rPr lang="pt-BR" sz="1200" dirty="0" smtClean="0">
                <a:solidFill>
                  <a:schemeClr val="bg1"/>
                </a:solidFill>
              </a:rPr>
              <a:t>ou </a:t>
            </a:r>
            <a:r>
              <a:rPr lang="pt-BR" sz="1200" dirty="0" smtClean="0">
                <a:solidFill>
                  <a:srgbClr val="FF0000"/>
                </a:solidFill>
              </a:rPr>
              <a:t>“Pendente de Envio”</a:t>
            </a:r>
            <a:r>
              <a:rPr lang="pt-BR" sz="1200" dirty="0" smtClean="0">
                <a:solidFill>
                  <a:schemeClr val="bg1"/>
                </a:solidFill>
              </a:rPr>
              <a:t>.</a:t>
            </a:r>
            <a:endParaRPr lang="pt-BR" sz="1200" dirty="0" smtClean="0">
              <a:solidFill>
                <a:srgbClr val="FF0000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8455" y="1483371"/>
            <a:ext cx="1988019" cy="231935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2" name="CaixaDeTexto 11"/>
          <p:cNvSpPr txBox="1"/>
          <p:nvPr/>
        </p:nvSpPr>
        <p:spPr>
          <a:xfrm>
            <a:off x="423700" y="3994037"/>
            <a:ext cx="3653658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Com a Nota no status </a:t>
            </a:r>
            <a:r>
              <a:rPr lang="pt-BR" dirty="0" smtClean="0">
                <a:solidFill>
                  <a:srgbClr val="FF0000"/>
                </a:solidFill>
              </a:rPr>
              <a:t>“Pendente de Geração” </a:t>
            </a:r>
            <a:r>
              <a:rPr lang="pt-BR" dirty="0" smtClean="0"/>
              <a:t>clique em </a:t>
            </a:r>
            <a:r>
              <a:rPr lang="pt-BR" dirty="0" smtClean="0">
                <a:solidFill>
                  <a:srgbClr val="FF0000"/>
                </a:solidFill>
              </a:rPr>
              <a:t>“Opções&gt;Excluir Nf-e”</a:t>
            </a:r>
            <a:r>
              <a:rPr lang="pt-BR" dirty="0" smtClean="0">
                <a:solidFill>
                  <a:schemeClr val="bg1"/>
                </a:solidFill>
              </a:rPr>
              <a:t>.</a:t>
            </a:r>
            <a:endParaRPr lang="pt-BR" dirty="0" smtClean="0">
              <a:solidFill>
                <a:srgbClr val="FF0000"/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1720712" y="3126416"/>
            <a:ext cx="912336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Seta para a esquerda 3"/>
          <p:cNvSpPr/>
          <p:nvPr/>
        </p:nvSpPr>
        <p:spPr>
          <a:xfrm>
            <a:off x="2927382" y="3070280"/>
            <a:ext cx="1079663" cy="338524"/>
          </a:xfrm>
          <a:prstGeom prst="lef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2649" y="2277284"/>
            <a:ext cx="3849396" cy="1698263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5127082" y="1149415"/>
            <a:ext cx="3097851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Aguarde o retorno do Sistema informando que a nota foi excluída corretamente.</a:t>
            </a:r>
            <a:endParaRPr lang="pt-BR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6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19" y="1335752"/>
            <a:ext cx="3653658" cy="264173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smtClean="0"/>
              <a:t>Módulo Nf-e – Autorizando a Nota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40367"/>
            <a:ext cx="1795484" cy="418096"/>
          </a:xfrm>
        </p:spPr>
        <p:txBody>
          <a:bodyPr>
            <a:normAutofit/>
          </a:bodyPr>
          <a:lstStyle/>
          <a:p>
            <a:r>
              <a:rPr lang="pt-BR" dirty="0" smtClean="0"/>
              <a:t>Nf-e&gt; Iniciar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892140" y="1932867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6474" y="1483371"/>
            <a:ext cx="1988019" cy="231935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2" name="CaixaDeTexto 11"/>
          <p:cNvSpPr txBox="1"/>
          <p:nvPr/>
        </p:nvSpPr>
        <p:spPr>
          <a:xfrm>
            <a:off x="254668" y="1844397"/>
            <a:ext cx="3340079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Com a Nota no status </a:t>
            </a:r>
            <a:r>
              <a:rPr lang="pt-BR" dirty="0" smtClean="0">
                <a:solidFill>
                  <a:srgbClr val="FF0000"/>
                </a:solidFill>
              </a:rPr>
              <a:t>“Pendente de Geração” </a:t>
            </a:r>
            <a:r>
              <a:rPr lang="pt-BR" dirty="0" smtClean="0"/>
              <a:t>clique em </a:t>
            </a:r>
            <a:r>
              <a:rPr lang="pt-BR" dirty="0" smtClean="0">
                <a:solidFill>
                  <a:srgbClr val="FF0000"/>
                </a:solidFill>
              </a:rPr>
              <a:t>“Opções&gt; Gerar Arquivo da Nf-e&gt; Normal”</a:t>
            </a:r>
            <a:r>
              <a:rPr lang="pt-BR" dirty="0" smtClean="0">
                <a:solidFill>
                  <a:schemeClr val="bg1"/>
                </a:solidFill>
              </a:rPr>
              <a:t>.</a:t>
            </a:r>
            <a:endParaRPr lang="pt-BR" dirty="0" smtClean="0">
              <a:solidFill>
                <a:srgbClr val="FF0000"/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3768146" y="2844027"/>
            <a:ext cx="1258347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aixaDeTexto 12"/>
          <p:cNvSpPr txBox="1"/>
          <p:nvPr/>
        </p:nvSpPr>
        <p:spPr>
          <a:xfrm>
            <a:off x="4932600" y="3856134"/>
            <a:ext cx="3097851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Aguarde o retorno do Sistema informando que a nota foi enviada a SEFAZ corretamente.</a:t>
            </a:r>
            <a:endParaRPr lang="pt-BR" dirty="0" smtClean="0">
              <a:solidFill>
                <a:srgbClr val="FF0000"/>
              </a:solidFill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4493" y="2818342"/>
            <a:ext cx="2152650" cy="82867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4" name="Seta para a esquerda 3"/>
          <p:cNvSpPr/>
          <p:nvPr/>
        </p:nvSpPr>
        <p:spPr>
          <a:xfrm>
            <a:off x="6433901" y="2829025"/>
            <a:ext cx="1079663" cy="338524"/>
          </a:xfrm>
          <a:prstGeom prst="lef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295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de Série de Saída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1158476"/>
            <a:ext cx="8215606" cy="3158151"/>
          </a:xfrm>
        </p:spPr>
        <p:txBody>
          <a:bodyPr/>
          <a:lstStyle/>
          <a:p>
            <a:r>
              <a:rPr lang="pt-BR" dirty="0" smtClean="0"/>
              <a:t>Faturamento&gt; Cadastros Auxiliares&gt; Série Própria</a:t>
            </a:r>
            <a:endParaRPr lang="pt-BR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495696" y="4707493"/>
            <a:ext cx="7199648" cy="246221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chemeClr val="bg1"/>
                </a:solidFill>
              </a:rPr>
              <a:t>A Série deve ser numérica, e não deve iniciar com “0” e deve-se lançar a entrada exatamente na série da nota de origem do Fornecedor </a:t>
            </a:r>
            <a:endParaRPr lang="pt-BR" sz="1000" dirty="0">
              <a:solidFill>
                <a:schemeClr val="bg1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910" y="1649936"/>
            <a:ext cx="5739796" cy="2839869"/>
          </a:xfrm>
          <a:prstGeom prst="rect">
            <a:avLst/>
          </a:prstGeom>
        </p:spPr>
      </p:pic>
      <p:cxnSp>
        <p:nvCxnSpPr>
          <p:cNvPr id="16" name="Conector de seta reta 15"/>
          <p:cNvCxnSpPr/>
          <p:nvPr/>
        </p:nvCxnSpPr>
        <p:spPr>
          <a:xfrm flipV="1">
            <a:off x="5919343" y="2411212"/>
            <a:ext cx="391967" cy="1566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/>
          <p:cNvSpPr txBox="1"/>
          <p:nvPr/>
        </p:nvSpPr>
        <p:spPr>
          <a:xfrm>
            <a:off x="6356676" y="2213252"/>
            <a:ext cx="2595594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/>
              <a:t>Insira o número da série desejada.</a:t>
            </a:r>
            <a:endParaRPr lang="pt-BR" sz="1200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6356675" y="2541176"/>
            <a:ext cx="2595595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/>
              <a:t>Selecione a empresa.</a:t>
            </a:r>
            <a:endParaRPr lang="pt-BR" sz="1200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3519357" y="2869284"/>
            <a:ext cx="4042421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/>
              <a:t>Informe se a série será disponível para Nf-e.</a:t>
            </a:r>
            <a:endParaRPr lang="pt-BR" sz="1200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6366950" y="3823358"/>
            <a:ext cx="2585320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/>
              <a:t>Selecione o modelo da Série.</a:t>
            </a:r>
            <a:endParaRPr lang="pt-BR" sz="1200" dirty="0"/>
          </a:p>
        </p:txBody>
      </p:sp>
      <p:cxnSp>
        <p:nvCxnSpPr>
          <p:cNvPr id="21" name="Conector de seta reta 20"/>
          <p:cNvCxnSpPr/>
          <p:nvPr/>
        </p:nvCxnSpPr>
        <p:spPr>
          <a:xfrm flipV="1">
            <a:off x="5923609" y="2698848"/>
            <a:ext cx="391967" cy="1566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e seta reta 21"/>
          <p:cNvCxnSpPr/>
          <p:nvPr/>
        </p:nvCxnSpPr>
        <p:spPr>
          <a:xfrm flipV="1">
            <a:off x="5929486" y="3951584"/>
            <a:ext cx="391967" cy="1566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/>
          <p:cNvCxnSpPr/>
          <p:nvPr/>
        </p:nvCxnSpPr>
        <p:spPr>
          <a:xfrm flipV="1">
            <a:off x="5913787" y="4316627"/>
            <a:ext cx="391967" cy="1566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/>
          <p:nvPr/>
        </p:nvCxnSpPr>
        <p:spPr>
          <a:xfrm flipV="1">
            <a:off x="3127392" y="2970122"/>
            <a:ext cx="391967" cy="1566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V="1">
            <a:off x="3127391" y="3330165"/>
            <a:ext cx="391967" cy="1566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e seta reta 25"/>
          <p:cNvCxnSpPr/>
          <p:nvPr/>
        </p:nvCxnSpPr>
        <p:spPr>
          <a:xfrm flipV="1">
            <a:off x="3127390" y="3659386"/>
            <a:ext cx="391967" cy="1566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CaixaDeTexto 26"/>
          <p:cNvSpPr txBox="1"/>
          <p:nvPr/>
        </p:nvSpPr>
        <p:spPr>
          <a:xfrm>
            <a:off x="3519358" y="3185410"/>
            <a:ext cx="4042421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/>
              <a:t>Selecione o tipo de numeração (Automática ou Manual).</a:t>
            </a:r>
            <a:endParaRPr lang="pt-BR" sz="1200" dirty="0"/>
          </a:p>
        </p:txBody>
      </p:sp>
      <p:sp>
        <p:nvSpPr>
          <p:cNvPr id="28" name="CaixaDeTexto 27"/>
          <p:cNvSpPr txBox="1"/>
          <p:nvPr/>
        </p:nvSpPr>
        <p:spPr>
          <a:xfrm>
            <a:off x="3519359" y="3501536"/>
            <a:ext cx="4042420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/>
              <a:t>Campo utilizado principalmente para empresas de bebidas.</a:t>
            </a:r>
            <a:endParaRPr lang="pt-BR" sz="1200" dirty="0"/>
          </a:p>
        </p:txBody>
      </p:sp>
      <p:sp>
        <p:nvSpPr>
          <p:cNvPr id="29" name="CaixaDeTexto 28"/>
          <p:cNvSpPr txBox="1"/>
          <p:nvPr/>
        </p:nvSpPr>
        <p:spPr>
          <a:xfrm>
            <a:off x="6365240" y="4140144"/>
            <a:ext cx="2587030" cy="276999"/>
          </a:xfrm>
          <a:prstGeom prst="rect">
            <a:avLst/>
          </a:prstGeom>
          <a:ln w="31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 smtClean="0"/>
              <a:t>Selecione a Conta Fluxo.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141881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537" y="1433356"/>
            <a:ext cx="4838700" cy="330517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Autorizando a Nota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40367"/>
            <a:ext cx="1795484" cy="418096"/>
          </a:xfrm>
        </p:spPr>
        <p:txBody>
          <a:bodyPr>
            <a:normAutofit/>
          </a:bodyPr>
          <a:lstStyle/>
          <a:p>
            <a:r>
              <a:rPr lang="pt-BR" dirty="0" smtClean="0"/>
              <a:t>Nf-e&gt; Iniciar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4048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6306883" y="1683741"/>
            <a:ext cx="1830032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Na Próxima tela clique em </a:t>
            </a:r>
            <a:r>
              <a:rPr lang="pt-BR" dirty="0" smtClean="0">
                <a:solidFill>
                  <a:srgbClr val="FF0000"/>
                </a:solidFill>
              </a:rPr>
              <a:t>“Enviar Nf-e Individual”</a:t>
            </a:r>
            <a:r>
              <a:rPr lang="pt-BR" dirty="0" smtClean="0">
                <a:solidFill>
                  <a:schemeClr val="bg1"/>
                </a:solidFill>
              </a:rPr>
              <a:t>.</a:t>
            </a:r>
            <a:endParaRPr lang="pt-BR" dirty="0" smtClean="0">
              <a:solidFill>
                <a:srgbClr val="FF0000"/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37537" y="2485240"/>
            <a:ext cx="1868175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aixaDeTexto 12"/>
          <p:cNvSpPr txBox="1"/>
          <p:nvPr/>
        </p:nvSpPr>
        <p:spPr>
          <a:xfrm>
            <a:off x="5665765" y="3547320"/>
            <a:ext cx="3112268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Aguarde o retorno do Sistema informando que a nota foi enviada a SEFAZ corretamente.</a:t>
            </a:r>
            <a:endParaRPr lang="pt-BR" dirty="0" smtClean="0">
              <a:solidFill>
                <a:srgbClr val="FF0000"/>
              </a:solidFill>
            </a:endParaRPr>
          </a:p>
        </p:txBody>
      </p:sp>
      <p:sp>
        <p:nvSpPr>
          <p:cNvPr id="4" name="Seta para a esquerda 3"/>
          <p:cNvSpPr/>
          <p:nvPr/>
        </p:nvSpPr>
        <p:spPr>
          <a:xfrm>
            <a:off x="2635518" y="2437809"/>
            <a:ext cx="1079663" cy="338524"/>
          </a:xfrm>
          <a:prstGeom prst="lef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13"/>
          <p:cNvSpPr txBox="1"/>
          <p:nvPr/>
        </p:nvSpPr>
        <p:spPr>
          <a:xfrm>
            <a:off x="3993915" y="1805492"/>
            <a:ext cx="1051391" cy="43088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100" dirty="0" smtClean="0"/>
              <a:t>Mensagem de Retorno SEFAZ</a:t>
            </a:r>
            <a:endParaRPr lang="pt-BR" sz="1100" dirty="0" smtClean="0">
              <a:solidFill>
                <a:srgbClr val="FF0000"/>
              </a:solidFill>
            </a:endParaRPr>
          </a:p>
        </p:txBody>
      </p:sp>
      <p:sp>
        <p:nvSpPr>
          <p:cNvPr id="15" name="Seta para a esquerda 14"/>
          <p:cNvSpPr/>
          <p:nvPr/>
        </p:nvSpPr>
        <p:spPr>
          <a:xfrm>
            <a:off x="3520576" y="1851674"/>
            <a:ext cx="473339" cy="338524"/>
          </a:xfrm>
          <a:prstGeom prst="left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847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88" y="1326064"/>
            <a:ext cx="4838700" cy="345757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Autorizando a Nota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40367"/>
            <a:ext cx="1795484" cy="418096"/>
          </a:xfrm>
        </p:spPr>
        <p:txBody>
          <a:bodyPr>
            <a:normAutofit/>
          </a:bodyPr>
          <a:lstStyle/>
          <a:p>
            <a:r>
              <a:rPr lang="pt-BR" dirty="0" smtClean="0"/>
              <a:t>Nf-e&gt; Iniciar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4048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6306882" y="1683741"/>
            <a:ext cx="2052393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Na Próxima tela clique em </a:t>
            </a:r>
            <a:r>
              <a:rPr lang="pt-BR" dirty="0" smtClean="0">
                <a:solidFill>
                  <a:srgbClr val="FF0000"/>
                </a:solidFill>
              </a:rPr>
              <a:t>“Consulta Processamento”</a:t>
            </a:r>
            <a:r>
              <a:rPr lang="pt-BR" dirty="0" smtClean="0">
                <a:solidFill>
                  <a:schemeClr val="bg1"/>
                </a:solidFill>
              </a:rPr>
              <a:t>.</a:t>
            </a:r>
            <a:endParaRPr lang="pt-BR" dirty="0" smtClean="0">
              <a:solidFill>
                <a:srgbClr val="FF0000"/>
              </a:solidFill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480788" y="2671431"/>
            <a:ext cx="1868175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CaixaDeTexto 12"/>
          <p:cNvSpPr txBox="1"/>
          <p:nvPr/>
        </p:nvSpPr>
        <p:spPr>
          <a:xfrm>
            <a:off x="5715008" y="3353604"/>
            <a:ext cx="3112268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Aguarde o retorno do Sistema informando que a nota foi enviada a SEFAZ corretamente.</a:t>
            </a:r>
            <a:endParaRPr lang="pt-BR" dirty="0" smtClean="0">
              <a:solidFill>
                <a:srgbClr val="FF0000"/>
              </a:solidFill>
            </a:endParaRPr>
          </a:p>
        </p:txBody>
      </p:sp>
      <p:sp>
        <p:nvSpPr>
          <p:cNvPr id="4" name="Seta para a esquerda 3"/>
          <p:cNvSpPr/>
          <p:nvPr/>
        </p:nvSpPr>
        <p:spPr>
          <a:xfrm>
            <a:off x="2401733" y="2636223"/>
            <a:ext cx="1079663" cy="338524"/>
          </a:xfrm>
          <a:prstGeom prst="lef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13"/>
          <p:cNvSpPr txBox="1"/>
          <p:nvPr/>
        </p:nvSpPr>
        <p:spPr>
          <a:xfrm>
            <a:off x="3993915" y="1805492"/>
            <a:ext cx="1051391" cy="43088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100" dirty="0" smtClean="0"/>
              <a:t>Mensagem de Retorno SEFAZ</a:t>
            </a:r>
            <a:endParaRPr lang="pt-BR" sz="1100" dirty="0" smtClean="0">
              <a:solidFill>
                <a:srgbClr val="FF0000"/>
              </a:solidFill>
            </a:endParaRPr>
          </a:p>
        </p:txBody>
      </p:sp>
      <p:sp>
        <p:nvSpPr>
          <p:cNvPr id="15" name="Seta para a esquerda 14"/>
          <p:cNvSpPr/>
          <p:nvPr/>
        </p:nvSpPr>
        <p:spPr>
          <a:xfrm>
            <a:off x="3520576" y="1851674"/>
            <a:ext cx="473339" cy="338524"/>
          </a:xfrm>
          <a:prstGeom prst="left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781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88" y="1454442"/>
            <a:ext cx="4791075" cy="305752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Autorizando a Nota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40367"/>
            <a:ext cx="1795484" cy="418096"/>
          </a:xfrm>
        </p:spPr>
        <p:txBody>
          <a:bodyPr>
            <a:normAutofit/>
          </a:bodyPr>
          <a:lstStyle/>
          <a:p>
            <a:r>
              <a:rPr lang="pt-BR" dirty="0" smtClean="0"/>
              <a:t>Nf-e&gt; Iniciar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4048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5671913" y="1683741"/>
            <a:ext cx="3195862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Nessa tela temos o retorno da SEFAZ informando se a nota Foi autorizada ou Rejeitada</a:t>
            </a:r>
            <a:endParaRPr lang="pt-BR" dirty="0" smtClean="0">
              <a:solidFill>
                <a:srgbClr val="FF0000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616182" y="1908289"/>
            <a:ext cx="1051391" cy="43088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100" dirty="0" smtClean="0"/>
              <a:t>Mensagem de Retorno SEFAZ</a:t>
            </a:r>
            <a:endParaRPr lang="pt-BR" sz="1100" dirty="0" smtClean="0">
              <a:solidFill>
                <a:srgbClr val="FF0000"/>
              </a:solidFill>
            </a:endParaRPr>
          </a:p>
        </p:txBody>
      </p:sp>
      <p:sp>
        <p:nvSpPr>
          <p:cNvPr id="15" name="Seta para a esquerda 14"/>
          <p:cNvSpPr/>
          <p:nvPr/>
        </p:nvSpPr>
        <p:spPr>
          <a:xfrm>
            <a:off x="3142843" y="1954471"/>
            <a:ext cx="473339" cy="338524"/>
          </a:xfrm>
          <a:prstGeom prst="left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aixaDeTexto 15"/>
          <p:cNvSpPr txBox="1"/>
          <p:nvPr/>
        </p:nvSpPr>
        <p:spPr>
          <a:xfrm>
            <a:off x="3248549" y="2879707"/>
            <a:ext cx="5619225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Nesse momento pode-se imprimir a </a:t>
            </a:r>
            <a:r>
              <a:rPr lang="pt-BR" dirty="0" err="1" smtClean="0"/>
              <a:t>Danfe</a:t>
            </a:r>
            <a:r>
              <a:rPr lang="pt-BR" dirty="0" smtClean="0"/>
              <a:t>, enviar os arquivos por e-mail ou baixar o XML da nota autorizada</a:t>
            </a:r>
            <a:endParaRPr lang="pt-BR" dirty="0" smtClean="0">
              <a:solidFill>
                <a:srgbClr val="FF0000"/>
              </a:solidFill>
            </a:endParaRPr>
          </a:p>
        </p:txBody>
      </p:sp>
      <p:cxnSp>
        <p:nvCxnSpPr>
          <p:cNvPr id="10" name="Conector angulado 9"/>
          <p:cNvCxnSpPr/>
          <p:nvPr/>
        </p:nvCxnSpPr>
        <p:spPr>
          <a:xfrm>
            <a:off x="2261312" y="2871957"/>
            <a:ext cx="931587" cy="327677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angulado 17"/>
          <p:cNvCxnSpPr/>
          <p:nvPr/>
        </p:nvCxnSpPr>
        <p:spPr>
          <a:xfrm flipV="1">
            <a:off x="2261311" y="3217918"/>
            <a:ext cx="931587" cy="339928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/>
          <p:cNvSpPr txBox="1"/>
          <p:nvPr/>
        </p:nvSpPr>
        <p:spPr>
          <a:xfrm>
            <a:off x="1308707" y="4524751"/>
            <a:ext cx="5933551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200" dirty="0" smtClean="0"/>
              <a:t>Caso a Nota seja rejeitada, deve-se ler a mensagem de retorno da SEFAZ, identificar o motivo da rejeição, corrigir e reenviar a mesma nota com o status </a:t>
            </a:r>
            <a:r>
              <a:rPr lang="pt-BR" sz="1200" dirty="0" smtClean="0">
                <a:solidFill>
                  <a:srgbClr val="FF0000"/>
                </a:solidFill>
              </a:rPr>
              <a:t>“Rejeitada” </a:t>
            </a:r>
            <a:r>
              <a:rPr lang="pt-BR" sz="1200" dirty="0" smtClean="0"/>
              <a:t>para a SEFAZ.</a:t>
            </a:r>
            <a:endParaRPr lang="pt-BR" sz="12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72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Cancelando a Nota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40367"/>
            <a:ext cx="1795484" cy="418096"/>
          </a:xfrm>
        </p:spPr>
        <p:txBody>
          <a:bodyPr>
            <a:normAutofit/>
          </a:bodyPr>
          <a:lstStyle/>
          <a:p>
            <a:r>
              <a:rPr lang="pt-BR" dirty="0" smtClean="0"/>
              <a:t>Nf-e&gt; Iniciar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4048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1669187" y="2472902"/>
            <a:ext cx="3081562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Com a Nota Autorizada, clique em </a:t>
            </a:r>
            <a:r>
              <a:rPr lang="pt-BR" dirty="0" smtClean="0">
                <a:solidFill>
                  <a:srgbClr val="FF0000"/>
                </a:solidFill>
              </a:rPr>
              <a:t>“</a:t>
            </a:r>
            <a:r>
              <a:rPr lang="pt-BR" dirty="0" err="1" smtClean="0">
                <a:solidFill>
                  <a:srgbClr val="FF0000"/>
                </a:solidFill>
              </a:rPr>
              <a:t>Opçoes</a:t>
            </a:r>
            <a:r>
              <a:rPr lang="pt-BR" dirty="0" smtClean="0">
                <a:solidFill>
                  <a:srgbClr val="FF0000"/>
                </a:solidFill>
              </a:rPr>
              <a:t>&gt; Cancelar Nf-e&gt; Cancelar”</a:t>
            </a:r>
            <a:r>
              <a:rPr lang="pt-BR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0" name="CaixaDeTexto 19"/>
          <p:cNvSpPr txBox="1"/>
          <p:nvPr/>
        </p:nvSpPr>
        <p:spPr>
          <a:xfrm>
            <a:off x="1861289" y="4395987"/>
            <a:ext cx="5388006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200" dirty="0" smtClean="0"/>
              <a:t>O cancelamento só pode ser realizado após a nota ter sido autorizada pela SEFAZ.</a:t>
            </a:r>
          </a:p>
          <a:p>
            <a:pPr algn="just"/>
            <a:r>
              <a:rPr lang="pt-BR" sz="1200" dirty="0" smtClean="0"/>
              <a:t>Este processo só poderá ser realizado no Internet Explorer.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480" y="1349259"/>
            <a:ext cx="8429625" cy="342900"/>
          </a:xfrm>
          <a:prstGeom prst="rect">
            <a:avLst/>
          </a:prstGeom>
        </p:spPr>
      </p:pic>
      <p:sp>
        <p:nvSpPr>
          <p:cNvPr id="17" name="Retângulo 16"/>
          <p:cNvSpPr/>
          <p:nvPr/>
        </p:nvSpPr>
        <p:spPr>
          <a:xfrm>
            <a:off x="6308170" y="1402119"/>
            <a:ext cx="1868175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8443" y="1898275"/>
            <a:ext cx="1988019" cy="231935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21" name="Retângulo 20"/>
          <p:cNvSpPr/>
          <p:nvPr/>
        </p:nvSpPr>
        <p:spPr>
          <a:xfrm>
            <a:off x="5150115" y="3965860"/>
            <a:ext cx="831585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3558" y="3921941"/>
            <a:ext cx="2057400" cy="3810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22" name="Seta para a esquerda 21"/>
          <p:cNvSpPr/>
          <p:nvPr/>
        </p:nvSpPr>
        <p:spPr>
          <a:xfrm>
            <a:off x="6923112" y="3938299"/>
            <a:ext cx="1079663" cy="338524"/>
          </a:xfrm>
          <a:prstGeom prst="lef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Elipse 5"/>
          <p:cNvSpPr/>
          <p:nvPr/>
        </p:nvSpPr>
        <p:spPr>
          <a:xfrm>
            <a:off x="8280483" y="1377513"/>
            <a:ext cx="339642" cy="26990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834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486" y="1347184"/>
            <a:ext cx="7239000" cy="289899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Cancelando a Nota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40367"/>
            <a:ext cx="1795484" cy="418096"/>
          </a:xfrm>
        </p:spPr>
        <p:txBody>
          <a:bodyPr>
            <a:normAutofit/>
          </a:bodyPr>
          <a:lstStyle/>
          <a:p>
            <a:r>
              <a:rPr lang="pt-BR" dirty="0" smtClean="0"/>
              <a:t>Nf-e&gt; Iniciar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4048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1082940" y="2318576"/>
            <a:ext cx="831585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2405223" y="2357849"/>
            <a:ext cx="1757202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7378901" y="3947351"/>
            <a:ext cx="736399" cy="2262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CaixaDeTexto 22"/>
          <p:cNvSpPr txBox="1"/>
          <p:nvPr/>
        </p:nvSpPr>
        <p:spPr>
          <a:xfrm>
            <a:off x="1960599" y="3962003"/>
            <a:ext cx="4702848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Preencha o campo Justificativa com no mínimo 15 caracteres e clique em </a:t>
            </a:r>
            <a:r>
              <a:rPr lang="pt-BR" dirty="0" smtClean="0">
                <a:solidFill>
                  <a:srgbClr val="FF0000"/>
                </a:solidFill>
              </a:rPr>
              <a:t>“Prosseguir”</a:t>
            </a:r>
            <a:r>
              <a:rPr lang="pt-BR" dirty="0" smtClean="0">
                <a:solidFill>
                  <a:schemeClr val="bg1"/>
                </a:solidFill>
              </a:rPr>
              <a:t>.</a:t>
            </a:r>
            <a:endParaRPr lang="pt-BR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91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88" y="1343401"/>
            <a:ext cx="4791075" cy="31813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8" y="368617"/>
            <a:ext cx="8539922" cy="681970"/>
          </a:xfrm>
        </p:spPr>
        <p:txBody>
          <a:bodyPr/>
          <a:lstStyle/>
          <a:p>
            <a:r>
              <a:rPr lang="pt-BR" dirty="0"/>
              <a:t>Módulo </a:t>
            </a:r>
            <a:r>
              <a:rPr lang="pt-BR" dirty="0" smtClean="0"/>
              <a:t>Nf-e – </a:t>
            </a:r>
            <a:r>
              <a:rPr lang="pt-BR" dirty="0"/>
              <a:t>Cancelando a Nota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8" y="940367"/>
            <a:ext cx="1795484" cy="418096"/>
          </a:xfrm>
        </p:spPr>
        <p:txBody>
          <a:bodyPr>
            <a:normAutofit/>
          </a:bodyPr>
          <a:lstStyle/>
          <a:p>
            <a:r>
              <a:rPr lang="pt-BR" dirty="0" smtClean="0"/>
              <a:t>Nf-e&gt; Iniciar Nf-e</a:t>
            </a:r>
            <a:endParaRPr lang="pt-BR" dirty="0"/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340480" y="4623430"/>
            <a:ext cx="7870006" cy="461665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1100" dirty="0">
              <a:solidFill>
                <a:srgbClr val="FF000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5448220" y="1278857"/>
            <a:ext cx="3195862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Nessa tela temos o retorno da SEFAZ informando se a nota Foi Cancelada.</a:t>
            </a:r>
            <a:endParaRPr lang="pt-BR" dirty="0" smtClean="0">
              <a:solidFill>
                <a:srgbClr val="FF0000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271863" y="2633074"/>
            <a:ext cx="1051391" cy="43088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1100" dirty="0" smtClean="0"/>
              <a:t>Mensagem de Retorno SEFAZ</a:t>
            </a:r>
            <a:endParaRPr lang="pt-BR" sz="1100" dirty="0" smtClean="0">
              <a:solidFill>
                <a:srgbClr val="FF0000"/>
              </a:solidFill>
            </a:endParaRPr>
          </a:p>
        </p:txBody>
      </p:sp>
      <p:sp>
        <p:nvSpPr>
          <p:cNvPr id="15" name="Seta para a esquerda 14"/>
          <p:cNvSpPr/>
          <p:nvPr/>
        </p:nvSpPr>
        <p:spPr>
          <a:xfrm>
            <a:off x="4798524" y="2679256"/>
            <a:ext cx="473339" cy="338524"/>
          </a:xfrm>
          <a:prstGeom prst="left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aixaDeTexto 15"/>
          <p:cNvSpPr txBox="1"/>
          <p:nvPr/>
        </p:nvSpPr>
        <p:spPr>
          <a:xfrm>
            <a:off x="2535449" y="3642935"/>
            <a:ext cx="5619225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Nesse momento pode-se enviar os arquivos referente ao cancelamento por e-mail baixar o XML da nota Cancelada</a:t>
            </a:r>
            <a:endParaRPr lang="pt-BR" dirty="0" smtClean="0">
              <a:solidFill>
                <a:srgbClr val="FF0000"/>
              </a:solidFill>
            </a:endParaRPr>
          </a:p>
        </p:txBody>
      </p:sp>
      <p:cxnSp>
        <p:nvCxnSpPr>
          <p:cNvPr id="10" name="Conector angulado 9"/>
          <p:cNvCxnSpPr/>
          <p:nvPr/>
        </p:nvCxnSpPr>
        <p:spPr>
          <a:xfrm>
            <a:off x="1537412" y="3629665"/>
            <a:ext cx="931587" cy="327677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angulado 17"/>
          <p:cNvCxnSpPr/>
          <p:nvPr/>
        </p:nvCxnSpPr>
        <p:spPr>
          <a:xfrm flipV="1">
            <a:off x="1537411" y="3975626"/>
            <a:ext cx="931587" cy="339928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25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Demonstração Prática – </a:t>
            </a:r>
            <a:r>
              <a:rPr lang="pt-BR" dirty="0" smtClean="0"/>
              <a:t>Emissão de Notas ERP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Apoio a Operações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2942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Obrigado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Apoio a Operações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2717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5174" y="169120"/>
            <a:ext cx="7457150" cy="398994"/>
          </a:xfrm>
        </p:spPr>
        <p:txBody>
          <a:bodyPr/>
          <a:lstStyle/>
          <a:p>
            <a:r>
              <a:rPr lang="pt-BR" dirty="0" smtClean="0"/>
              <a:t>Acesso Restrito - Faturamento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65946" y="727044"/>
            <a:ext cx="8215606" cy="927096"/>
          </a:xfrm>
        </p:spPr>
        <p:txBody>
          <a:bodyPr/>
          <a:lstStyle/>
          <a:p>
            <a:r>
              <a:rPr lang="pt-BR" dirty="0" smtClean="0"/>
              <a:t>Empresa&gt; Parâmetros Globais&gt; Acesso Restrito&gt; Faturamento: Selecionar as Opções desejadas para a configuração do sistema, o ideal é verificar estas informações no momento da implantação do sistema.</a:t>
            </a:r>
            <a:endParaRPr lang="pt-BR" dirty="0"/>
          </a:p>
          <a:p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688" y="2482483"/>
            <a:ext cx="2752725" cy="790575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614" y="3867019"/>
            <a:ext cx="2676525" cy="2667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441" y="1654140"/>
            <a:ext cx="3314700" cy="361950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4927127" y="2277605"/>
            <a:ext cx="3554425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200" dirty="0" smtClean="0">
                <a:solidFill>
                  <a:schemeClr val="bg1"/>
                </a:solidFill>
              </a:rPr>
              <a:t>As informações de acesso restrito , geralmente são importadas do portal modelo.  Caso haja alguma particularidade referente a algum parâmetro de emissão de NF, pode-se solicitar a  esta parametrização para a equipe de suporte se necessário.  </a:t>
            </a:r>
            <a:endParaRPr lang="pt-BR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34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5174" y="169120"/>
            <a:ext cx="7457150" cy="398994"/>
          </a:xfrm>
        </p:spPr>
        <p:txBody>
          <a:bodyPr/>
          <a:lstStyle/>
          <a:p>
            <a:r>
              <a:rPr lang="pt-BR" dirty="0" smtClean="0"/>
              <a:t>Parâmetros Globais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65946" y="727044"/>
            <a:ext cx="8215606" cy="701064"/>
          </a:xfrm>
        </p:spPr>
        <p:txBody>
          <a:bodyPr/>
          <a:lstStyle/>
          <a:p>
            <a:r>
              <a:rPr lang="pt-BR" dirty="0" smtClean="0"/>
              <a:t>Empresa&gt; Parâmetros Globais&gt; Selecionar as Opções desejadas para a configuração do sistema, o ideal é verificar estas informações no momento da implantação do sistema.</a:t>
            </a:r>
            <a:endParaRPr lang="pt-BR" dirty="0"/>
          </a:p>
          <a:p>
            <a:endParaRPr lang="pt-BR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645174" y="3524100"/>
            <a:ext cx="7836378" cy="10772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1600" dirty="0" smtClean="0">
                <a:solidFill>
                  <a:schemeClr val="bg1"/>
                </a:solidFill>
              </a:rPr>
              <a:t>As informações de Parâmetros globais, geralmente são importadas do portal modelo.  Caso haja alguma particularidade referente a algum parâmetro de emissão de NF, solicite ao usuário administrador do sistema para que seja realizadas as alterações conforme a necessidade ada empresa.</a:t>
            </a:r>
            <a:endParaRPr lang="pt-BR" sz="1600" dirty="0">
              <a:solidFill>
                <a:schemeClr val="bg1"/>
              </a:solidFill>
            </a:endParaRPr>
          </a:p>
        </p:txBody>
      </p:sp>
      <p:sp>
        <p:nvSpPr>
          <p:cNvPr id="9" name="Espaço Reservado para Texto 2"/>
          <p:cNvSpPr txBox="1">
            <a:spLocks/>
          </p:cNvSpPr>
          <p:nvPr/>
        </p:nvSpPr>
        <p:spPr>
          <a:xfrm>
            <a:off x="3081065" y="2233369"/>
            <a:ext cx="2395061" cy="76270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Faturamentos Gerais.</a:t>
            </a:r>
          </a:p>
          <a:p>
            <a:r>
              <a:rPr lang="pt-BR" dirty="0" smtClean="0"/>
              <a:t>Faturamento Fr. De loja.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8671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Operações Padrões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29" y="3541310"/>
            <a:ext cx="8554088" cy="1115751"/>
          </a:xfrm>
          <a:prstGeom prst="rect">
            <a:avLst/>
          </a:prstGeom>
        </p:spPr>
      </p:pic>
      <p:cxnSp>
        <p:nvCxnSpPr>
          <p:cNvPr id="8" name="Conector reto 7"/>
          <p:cNvCxnSpPr/>
          <p:nvPr/>
        </p:nvCxnSpPr>
        <p:spPr>
          <a:xfrm>
            <a:off x="0" y="2828698"/>
            <a:ext cx="9144000" cy="127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7" y="1551398"/>
            <a:ext cx="9083272" cy="987385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07" y="3520968"/>
            <a:ext cx="9083272" cy="1121191"/>
          </a:xfrm>
          <a:prstGeom prst="rect">
            <a:avLst/>
          </a:prstGeom>
        </p:spPr>
      </p:pic>
      <p:sp>
        <p:nvSpPr>
          <p:cNvPr id="10" name="Espaço Reservado para Texto 2"/>
          <p:cNvSpPr txBox="1">
            <a:spLocks/>
          </p:cNvSpPr>
          <p:nvPr/>
        </p:nvSpPr>
        <p:spPr>
          <a:xfrm>
            <a:off x="496410" y="1257372"/>
            <a:ext cx="8067313" cy="298138"/>
          </a:xfrm>
          <a:prstGeom prst="rect">
            <a:avLst/>
          </a:prstGeom>
        </p:spPr>
        <p:txBody>
          <a:bodyPr vert="horz" lIns="91413" tIns="45708" rIns="91413" bIns="45708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Ao realizar uma entrada de compras, a operação será contabilizada conforme configuração da operação padrão.</a:t>
            </a:r>
          </a:p>
        </p:txBody>
      </p:sp>
      <p:sp>
        <p:nvSpPr>
          <p:cNvPr id="11" name="Espaço Reservado para Texto 2"/>
          <p:cNvSpPr txBox="1">
            <a:spLocks/>
          </p:cNvSpPr>
          <p:nvPr/>
        </p:nvSpPr>
        <p:spPr>
          <a:xfrm>
            <a:off x="581515" y="3173501"/>
            <a:ext cx="8067313" cy="298138"/>
          </a:xfrm>
          <a:prstGeom prst="rect">
            <a:avLst/>
          </a:prstGeom>
        </p:spPr>
        <p:txBody>
          <a:bodyPr vert="horz" lIns="91413" tIns="45708" rIns="91413" bIns="45708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Ao realizar uma entrada de compras, a operação será contabilizada conforme configuração da operação padrão.</a:t>
            </a:r>
          </a:p>
        </p:txBody>
      </p:sp>
      <p:sp>
        <p:nvSpPr>
          <p:cNvPr id="12" name="Espaço Reservado para Texto 2"/>
          <p:cNvSpPr txBox="1">
            <a:spLocks/>
          </p:cNvSpPr>
          <p:nvPr/>
        </p:nvSpPr>
        <p:spPr>
          <a:xfrm>
            <a:off x="496410" y="857651"/>
            <a:ext cx="8152418" cy="568776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chemeClr val="tx1">
                    <a:lumMod val="85000"/>
                    <a:lumOff val="15000"/>
                  </a:schemeClr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err="1" smtClean="0"/>
              <a:t>Adm</a:t>
            </a:r>
            <a:r>
              <a:rPr lang="pt-BR" dirty="0" smtClean="0"/>
              <a:t>/financeiro&gt; Contabilidade&gt; Operações padrão</a:t>
            </a:r>
          </a:p>
        </p:txBody>
      </p:sp>
    </p:spTree>
    <p:extLst>
      <p:ext uri="{BB962C8B-B14F-4D97-AF65-F5344CB8AC3E}">
        <p14:creationId xmlns:p14="http://schemas.microsoft.com/office/powerpoint/2010/main" val="390184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emplate PPT_Treinamentos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2293</TotalTime>
  <Words>3046</Words>
  <Application>Microsoft Office PowerPoint</Application>
  <PresentationFormat>Apresentação na tela (16:9)</PresentationFormat>
  <Paragraphs>287</Paragraphs>
  <Slides>67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67</vt:i4>
      </vt:variant>
    </vt:vector>
  </HeadingPairs>
  <TitlesOfParts>
    <vt:vector size="75" baseType="lpstr">
      <vt:lpstr>Arial</vt:lpstr>
      <vt:lpstr>Calibri</vt:lpstr>
      <vt:lpstr>Dosis Bold</vt:lpstr>
      <vt:lpstr>Dosis ExtraLight</vt:lpstr>
      <vt:lpstr>Neo Sans Pro</vt:lpstr>
      <vt:lpstr>Verdana</vt:lpstr>
      <vt:lpstr>Template PPT_Treinamentos</vt:lpstr>
      <vt:lpstr>Slide do think-cell</vt:lpstr>
      <vt:lpstr>Emissão de Nf-e</vt:lpstr>
      <vt:lpstr>Introdução</vt:lpstr>
      <vt:lpstr>Cadastro de Fornecedor</vt:lpstr>
      <vt:lpstr>Natureza de Operação - Saída</vt:lpstr>
      <vt:lpstr>Detalhamento de Configuração Tributária</vt:lpstr>
      <vt:lpstr>Cadastro de Série de Saída</vt:lpstr>
      <vt:lpstr>Acesso Restrito - Faturamento</vt:lpstr>
      <vt:lpstr>Parâmetros Globais</vt:lpstr>
      <vt:lpstr>Operações Padrões</vt:lpstr>
      <vt:lpstr>Permissão de Usuário</vt:lpstr>
      <vt:lpstr>Emissão de Nota Fiscal de Saída - Vendas</vt:lpstr>
      <vt:lpstr>Emissão de Nota Fiscal de Saída - Venda</vt:lpstr>
      <vt:lpstr>Emissão de Nota Fiscal de Saída - Venda</vt:lpstr>
      <vt:lpstr>Emissão de Nota Fiscal de Saída - Venda</vt:lpstr>
      <vt:lpstr>Emissão de Nota Fiscal de Saída - Venda</vt:lpstr>
      <vt:lpstr>Emissão de Nota Fiscal de Saída - Venda</vt:lpstr>
      <vt:lpstr>Emissão de Nota Fiscal de Saída - Venda</vt:lpstr>
      <vt:lpstr>Emissão de Nota Fiscal de Saída - Venda</vt:lpstr>
      <vt:lpstr>Emissão de Nota Fiscal de Saída - Venda</vt:lpstr>
      <vt:lpstr>Emissão de Nota Fiscal de Saída - Venda</vt:lpstr>
      <vt:lpstr>Emissão de Nota Fiscal de Saída - Venda</vt:lpstr>
      <vt:lpstr>Emissão de Nota Fiscal de Saída - Venda</vt:lpstr>
      <vt:lpstr>Emissão de Nota Fiscal de Saída – Dev. de Compras</vt:lpstr>
      <vt:lpstr>Emissão de Nota Fiscal de Saída – Dev. de Compras</vt:lpstr>
      <vt:lpstr>Emissão de Nota Fiscal de Saída – Dev. de Compras</vt:lpstr>
      <vt:lpstr>Apresentação do PowerPoint</vt:lpstr>
      <vt:lpstr>Apresentação do PowerPoint</vt:lpstr>
      <vt:lpstr>Emissão de Nota Fiscal de Saída – Dev. de Compras Modo - 1</vt:lpstr>
      <vt:lpstr>Emissão de Nota Fiscal de Saída – Dev. de Compras Modo - 1</vt:lpstr>
      <vt:lpstr>Emissão de Nota Fiscal de Saída – Dev. de Compras Modo - 1</vt:lpstr>
      <vt:lpstr>Emissão de Nota Fiscal de Saída – Dev. de Compras Modo - 1</vt:lpstr>
      <vt:lpstr>Emissão de Nota Fiscal de Saída – Dev. de Compras Modo - 1</vt:lpstr>
      <vt:lpstr>Emissão de Nota Fiscal de Saída – Dev. de Compras Modo - 1</vt:lpstr>
      <vt:lpstr>Emissão de Nota Fiscal de Saída – Dev. de Compras Modo - 1</vt:lpstr>
      <vt:lpstr>Emissão de Nota Fiscal de Saída – Dev. de Compras Modo - 1</vt:lpstr>
      <vt:lpstr>Emissão de Nota Fiscal de Saída – Dev. de Compras Modo - 1</vt:lpstr>
      <vt:lpstr>Emissão de Nota Fiscal de Saída – Dev. de Compras Modo - 2</vt:lpstr>
      <vt:lpstr>Emissão de Nota Fiscal de Saída – Dev. de Compras Modo - 2</vt:lpstr>
      <vt:lpstr>Emissão de Nota Fiscal de Saída – Dev. de Compras Modo - 2</vt:lpstr>
      <vt:lpstr>Emissão de Nota Fiscal de Saída – Dev. de Compras Modo - 2</vt:lpstr>
      <vt:lpstr>Emissão de Nota Fiscal de Saída – Dev. de Compras Modo - 2</vt:lpstr>
      <vt:lpstr>Emissão de Nota Fiscal de Saída – Dev. de Compras Modo - 2</vt:lpstr>
      <vt:lpstr>Emissão de Nota Fiscal de Saída – Dev. de Compras Modo - 2</vt:lpstr>
      <vt:lpstr>Emissão de Nota Fiscal de Saída – Dev. de Compras Modo - 2</vt:lpstr>
      <vt:lpstr>Emissão de Nota Fiscal de Saída – Dev. de Compras Modo - 2</vt:lpstr>
      <vt:lpstr>Emissão de Nota Fiscal de Saída – Dev. de Compras Modo - 2</vt:lpstr>
      <vt:lpstr>Emissão de Nota Fiscal de Saída – Dev. de Compras Modo - 2</vt:lpstr>
      <vt:lpstr>Emissão de Nota Fiscal de Saída – Dev. de Compras Modo - 2</vt:lpstr>
      <vt:lpstr>Nota Fiscal Eletrônica – Módulo Nf-e</vt:lpstr>
      <vt:lpstr>Módulo Nf-e – Acesso Restrito</vt:lpstr>
      <vt:lpstr>Parâmetros Globais</vt:lpstr>
      <vt:lpstr>Permissão de Usuário</vt:lpstr>
      <vt:lpstr>Módulo Nf-e – Acessando o Módulo NF-e </vt:lpstr>
      <vt:lpstr>Módulo Nf-e – Acessando o Módulo NF-e </vt:lpstr>
      <vt:lpstr>Módulo Nf-e – Filtros de Pesquisa</vt:lpstr>
      <vt:lpstr>Módulo Nf-e – Filtros de Pesquisa</vt:lpstr>
      <vt:lpstr>Módulo Nf-e – Opções </vt:lpstr>
      <vt:lpstr>Módulo Nf-e – Exclusão de Nota</vt:lpstr>
      <vt:lpstr>Módulo Nf-e – Autorizando a Nota</vt:lpstr>
      <vt:lpstr>Módulo Nf-e – Autorizando a Nota</vt:lpstr>
      <vt:lpstr>Módulo Nf-e – Autorizando a Nota</vt:lpstr>
      <vt:lpstr>Módulo Nf-e – Autorizando a Nota</vt:lpstr>
      <vt:lpstr>Módulo Nf-e – Cancelando a Nota</vt:lpstr>
      <vt:lpstr>Módulo Nf-e – Cancelando a Nota</vt:lpstr>
      <vt:lpstr>Módulo Nf-e – Cancelando a Nota</vt:lpstr>
      <vt:lpstr>Demonstração Prática – Emissão de Notas ERP</vt:lpstr>
      <vt:lpstr>Obrigado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</dc:creator>
  <cp:lastModifiedBy>Jean Roberto De Azevedo Rosa</cp:lastModifiedBy>
  <cp:revision>148</cp:revision>
  <cp:lastPrinted>2016-07-04T16:49:09Z</cp:lastPrinted>
  <dcterms:created xsi:type="dcterms:W3CDTF">2016-03-21T18:29:28Z</dcterms:created>
  <dcterms:modified xsi:type="dcterms:W3CDTF">2016-09-29T19:22:01Z</dcterms:modified>
</cp:coreProperties>
</file>