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1"/>
  </p:notesMasterIdLst>
  <p:sldIdLst>
    <p:sldId id="329" r:id="rId3"/>
    <p:sldId id="441" r:id="rId4"/>
    <p:sldId id="447" r:id="rId5"/>
    <p:sldId id="365" r:id="rId6"/>
    <p:sldId id="399" r:id="rId7"/>
    <p:sldId id="408" r:id="rId8"/>
    <p:sldId id="466" r:id="rId9"/>
    <p:sldId id="409" r:id="rId10"/>
    <p:sldId id="410" r:id="rId11"/>
    <p:sldId id="462" r:id="rId12"/>
    <p:sldId id="463" r:id="rId13"/>
    <p:sldId id="464" r:id="rId14"/>
    <p:sldId id="448" r:id="rId15"/>
    <p:sldId id="451" r:id="rId16"/>
    <p:sldId id="449" r:id="rId17"/>
    <p:sldId id="452" r:id="rId18"/>
    <p:sldId id="453" r:id="rId19"/>
    <p:sldId id="454" r:id="rId20"/>
    <p:sldId id="456" r:id="rId21"/>
    <p:sldId id="455" r:id="rId22"/>
    <p:sldId id="457" r:id="rId23"/>
    <p:sldId id="458" r:id="rId24"/>
    <p:sldId id="459" r:id="rId25"/>
    <p:sldId id="460" r:id="rId26"/>
    <p:sldId id="461" r:id="rId27"/>
    <p:sldId id="465" r:id="rId28"/>
    <p:sldId id="350" r:id="rId29"/>
    <p:sldId id="363" r:id="rId30"/>
  </p:sldIdLst>
  <p:sldSz cx="12192000" cy="6858000"/>
  <p:notesSz cx="7559675" cy="106918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2195B6-6AD7-436E-B9E9-F15C2990414A}" type="datetimeFigureOut">
              <a:rPr lang="pt-BR" smtClean="0"/>
              <a:t>28/08/2019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9C6FE6-E882-4B9D-A1DB-CDDD80D824D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2534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032957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654677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88153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Imagem 36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38" name="Imagem 37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99" y="-63235"/>
            <a:ext cx="12607225" cy="7091564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5773271" y="1554894"/>
            <a:ext cx="5812747" cy="4290095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46721" y="6134397"/>
            <a:ext cx="3475991" cy="60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0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541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641049" y="731574"/>
            <a:ext cx="2210081" cy="105611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/>
              <a:t>título vertical do slide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147615" y="731574"/>
            <a:ext cx="8447575" cy="4982937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467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641049" y="1931950"/>
            <a:ext cx="2210081" cy="193879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67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pt-BR" dirty="0"/>
              <a:t>subtítulo horizontal do slide</a:t>
            </a:r>
          </a:p>
        </p:txBody>
      </p:sp>
    </p:spTree>
    <p:extLst>
      <p:ext uri="{BB962C8B-B14F-4D97-AF65-F5344CB8AC3E}">
        <p14:creationId xmlns:p14="http://schemas.microsoft.com/office/powerpoint/2010/main" val="2435925166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5994400" cy="2451315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63187" y="2451315"/>
            <a:ext cx="1314109" cy="1314109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356997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6" name="Imagem 75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77" name="Imagem 76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63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641049" y="731574"/>
            <a:ext cx="2210081" cy="105611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/>
              <a:t>título vertical do slide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147615" y="731574"/>
            <a:ext cx="8447575" cy="4982937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467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641049" y="1931950"/>
            <a:ext cx="2210081" cy="193879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67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pt-BR" dirty="0"/>
              <a:t>subtítulo horizontal do slide</a:t>
            </a:r>
          </a:p>
        </p:txBody>
      </p:sp>
    </p:spTree>
    <p:extLst>
      <p:ext uri="{BB962C8B-B14F-4D97-AF65-F5344CB8AC3E}">
        <p14:creationId xmlns:p14="http://schemas.microsoft.com/office/powerpoint/2010/main" val="294296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99" y="-63235"/>
            <a:ext cx="12607225" cy="7091564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5773271" y="1554894"/>
            <a:ext cx="5812747" cy="4290095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46721" y="6134397"/>
            <a:ext cx="3475991" cy="60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34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pt-BR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Clique para editar o título mestre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pt-BR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05/09/18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85BFEF2A-3359-4817-BDDE-43A7627AA53A}" type="slidenum">
              <a:rPr lang="pt-BR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 para editar o formato do texto da estrutura de tópicos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2.º nível da estrutura de tópicos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3.º nível da estrutura de tópicos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4.º nível da estrutura de tópicos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5.º nível da estrutura de tópicos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6.º nível da estrutura de tópicos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4" r:id="rId13"/>
    <p:sldLayoutId id="2147483675" r:id="rId14"/>
    <p:sldLayoutId id="2147483679" r:id="rId15"/>
    <p:sldLayoutId id="2147483680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pt-B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Clique para editar o título mestre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 para editar o formato do texto da estrutura de tópicos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2.º nível da estrutura de tópicos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3.º nível da estrutura de tópicos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4.º nível da estrutura de tópicos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5.º nível da estrutura de tópicos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6.º nível da estrutura de tópicos</a:t>
            </a:r>
          </a:p>
          <a:p>
            <a:pPr marL="2286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7.º nível da estrutura de tópicosClique para editar o texto mestre</a:t>
            </a:r>
          </a:p>
          <a:p>
            <a:pPr marL="685800" lvl="1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nível</a:t>
            </a:r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Terceiro nível</a:t>
            </a:r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Quarto nível</a:t>
            </a:r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nível</a:t>
            </a:r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pt-BR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05/09/18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AF50475B-9D06-426E-A5FC-B5F12560B142}" type="slidenum">
              <a:rPr lang="pt-BR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6" r:id="rId13"/>
    <p:sldLayoutId id="2147483677" r:id="rId14"/>
    <p:sldLayoutId id="2147483678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6.jp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5.jpe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2"/>
          <p:cNvSpPr txBox="1">
            <a:spLocks/>
          </p:cNvSpPr>
          <p:nvPr/>
        </p:nvSpPr>
        <p:spPr>
          <a:xfrm>
            <a:off x="5449079" y="1085462"/>
            <a:ext cx="7117627" cy="4290095"/>
          </a:xfrm>
          <a:prstGeom prst="rect">
            <a:avLst/>
          </a:prstGeom>
        </p:spPr>
        <p:txBody>
          <a:bodyPr vert="horz" lIns="121884" tIns="60944" rIns="121884" bIns="60944" rtlCol="0" anchor="ctr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kern="1200" baseline="0">
                <a:solidFill>
                  <a:schemeClr val="bg2"/>
                </a:solidFill>
                <a:latin typeface="Dosis ExtraLight"/>
                <a:ea typeface="+mj-ea"/>
                <a:cs typeface="Dosis ExtraLight"/>
              </a:defRPr>
            </a:lvl1pPr>
          </a:lstStyle>
          <a:p>
            <a:pPr algn="ctr"/>
            <a:r>
              <a:rPr lang="pt-BR" sz="5400" b="1" dirty="0">
                <a:solidFill>
                  <a:srgbClr val="7030A0"/>
                </a:solidFill>
              </a:rPr>
              <a:t>ENTRADA DE COMPRAS</a:t>
            </a:r>
          </a:p>
          <a:p>
            <a:pPr algn="ctr"/>
            <a:r>
              <a:rPr lang="pt-BR" sz="5400" dirty="0">
                <a:solidFill>
                  <a:srgbClr val="7030A0"/>
                </a:solidFill>
              </a:rPr>
              <a:t>Manual  |  XML</a:t>
            </a:r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557564" y="255346"/>
            <a:ext cx="9591829" cy="10561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</a:rPr>
              <a:t>Entrada de Compras Manual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858129" y="2085111"/>
            <a:ext cx="36945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Exemplo de divergência</a:t>
            </a:r>
            <a:endParaRPr lang="pt-BR" sz="2400" b="1" dirty="0"/>
          </a:p>
          <a:p>
            <a:endParaRPr lang="pt-BR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246663" y="3363557"/>
            <a:ext cx="461692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Neste caso, é só clicar no link “aqui” para entrar na tela de configuração tributária e ajustar. Para este caso específico, o CFOP deve ser ajustado para iniciar com 1, pois o estado do fornecedor é o mesmo da empresa. </a:t>
            </a:r>
          </a:p>
          <a:p>
            <a:endParaRPr lang="pt-BR" sz="2400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1166327-4F8F-4FD4-BB17-E7A556D017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9968" y="977416"/>
            <a:ext cx="6819900" cy="2600325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043D3E96-19F5-46E0-BC0A-53FBAA5666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3592" y="3890548"/>
            <a:ext cx="6853384" cy="2138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636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557564" y="255346"/>
            <a:ext cx="9591829" cy="10561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</a:rPr>
              <a:t>Entrada de Compras Manual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689317" y="1702191"/>
            <a:ext cx="4152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Clique em Prosseguir&gt; na próxima tela</a:t>
            </a:r>
            <a:endParaRPr lang="pt-BR" sz="2400" b="1" dirty="0"/>
          </a:p>
          <a:p>
            <a:endParaRPr lang="pt-BR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246663" y="3363557"/>
            <a:ext cx="46169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Na próxima tela, selecione os planos e dados complementares da nota e clique em Prosseguir&gt;</a:t>
            </a:r>
          </a:p>
          <a:p>
            <a:endParaRPr lang="pt-BR" sz="2400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4663705A-20E1-4DAD-A9DD-D8DE8F7ED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7168" y="1496883"/>
            <a:ext cx="4152900" cy="141922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293E4195-3CDF-4604-A8E8-A81E68BEA5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7168" y="3213230"/>
            <a:ext cx="6448425" cy="1457325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30D7A3BE-44AA-4B93-8A3C-BB8EE4B231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7168" y="5361117"/>
            <a:ext cx="2847975" cy="809625"/>
          </a:xfrm>
          <a:prstGeom prst="rect">
            <a:avLst/>
          </a:prstGeom>
        </p:spPr>
      </p:pic>
      <p:sp>
        <p:nvSpPr>
          <p:cNvPr id="10" name="Seta: para Baixo 9">
            <a:extLst>
              <a:ext uri="{FF2B5EF4-FFF2-40B4-BE49-F238E27FC236}">
                <a16:creationId xmlns:a16="http://schemas.microsoft.com/office/drawing/2014/main" id="{9E835275-A89A-4C25-9720-19C65D94FCBE}"/>
              </a:ext>
            </a:extLst>
          </p:cNvPr>
          <p:cNvSpPr/>
          <p:nvPr/>
        </p:nvSpPr>
        <p:spPr>
          <a:xfrm>
            <a:off x="7365242" y="5014693"/>
            <a:ext cx="309490" cy="3464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5028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557564" y="255346"/>
            <a:ext cx="9591829" cy="10561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</a:rPr>
              <a:t>Entrada de Compras Manual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689316" y="1702191"/>
            <a:ext cx="104522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Clique em Prosseguir&gt; na próxima tela e, aparecerá a confirmação que a nota foi gerada com sucesso.</a:t>
            </a:r>
            <a:endParaRPr lang="pt-BR" sz="2400" b="1" dirty="0"/>
          </a:p>
          <a:p>
            <a:endParaRPr lang="pt-BR" sz="2400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EE05BB5-26DB-450C-A66A-A26851B5C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694" y="2985135"/>
            <a:ext cx="6638925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893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020097" y="543541"/>
            <a:ext cx="9207115" cy="1021369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Conceito 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Entrada de compras Via XML</a:t>
            </a:r>
          </a:p>
        </p:txBody>
      </p:sp>
      <p:grpSp>
        <p:nvGrpSpPr>
          <p:cNvPr id="16" name="Grupo 15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7" name="Conector reto 16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ipse 17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sp>
        <p:nvSpPr>
          <p:cNvPr id="9" name="Retângulo 8"/>
          <p:cNvSpPr/>
          <p:nvPr/>
        </p:nvSpPr>
        <p:spPr>
          <a:xfrm>
            <a:off x="879754" y="2052621"/>
            <a:ext cx="48554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A rotina entrada de compras via XML é uma funcionalidade no ERP onde permite o usuário realizar a entrada de mercadorias em seu estoque de forma mais ágil e pratica.</a:t>
            </a:r>
            <a:endParaRPr lang="pt-BR" sz="2400" dirty="0">
              <a:solidFill>
                <a:schemeClr val="tx2">
                  <a:lumMod val="75000"/>
                </a:schemeClr>
              </a:solidFill>
              <a:latin typeface="Neo Sans Pro"/>
            </a:endParaRPr>
          </a:p>
        </p:txBody>
      </p:sp>
      <p:pic>
        <p:nvPicPr>
          <p:cNvPr id="7170" name="Picture 2" descr="C:\Users\leo_b\Desktop\system-informa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2654" y="1564911"/>
            <a:ext cx="1767615" cy="1767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leo_b\Desktop\controle-de-estoqu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959" y="2907451"/>
            <a:ext cx="3329180" cy="249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5916" y="1787229"/>
            <a:ext cx="901088" cy="825343"/>
          </a:xfrm>
          <a:prstGeom prst="rect">
            <a:avLst/>
          </a:prstGeom>
        </p:spPr>
      </p:pic>
      <p:cxnSp>
        <p:nvCxnSpPr>
          <p:cNvPr id="10" name="Conector de seta reta 9"/>
          <p:cNvCxnSpPr/>
          <p:nvPr/>
        </p:nvCxnSpPr>
        <p:spPr>
          <a:xfrm flipV="1">
            <a:off x="9270298" y="3222172"/>
            <a:ext cx="682356" cy="734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16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Funcionalidade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/>
              <a:t>A funcionalidade está localizada dentro do menu Suprimentos &gt; Estoque &gt; Entrada de Compras &gt; Entrada de Compras via XML (</a:t>
            </a:r>
            <a:r>
              <a:rPr lang="pt-BR" sz="2400" dirty="0" err="1"/>
              <a:t>Nf-e</a:t>
            </a:r>
            <a:r>
              <a:rPr lang="pt-BR" sz="2400" dirty="0"/>
              <a:t>)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279" y="2245783"/>
            <a:ext cx="5278548" cy="3343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016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Para realizar a entrada de compras via XML, é necessário que esteja com o arquivo XML referente a nota fiscal salvo em seu computador.</a:t>
            </a:r>
            <a:endParaRPr lang="pt-BR" sz="2133" dirty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8195" name="Picture 3" descr="C:\Users\leo_b\Desktop\SLIDE\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155" y="3083074"/>
            <a:ext cx="8739716" cy="90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/>
          <p:cNvSpPr/>
          <p:nvPr/>
        </p:nvSpPr>
        <p:spPr>
          <a:xfrm>
            <a:off x="879755" y="1974799"/>
            <a:ext cx="11119276" cy="95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867" dirty="0">
                <a:latin typeface="Neo Sans Pro"/>
              </a:rPr>
              <a:t>Caso a compra realizada possua um pedido de compra, pode ser inserido no campo “Pedido de Compra”, deste modo os campos Plano de pagamento, Natureza de operação e Comprador serão preenchidos automaticamente de acordo com o pedido.</a:t>
            </a:r>
            <a:endParaRPr lang="pt-BR" sz="1600" dirty="0">
              <a:latin typeface="Neo Sans Pro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879759" y="4438869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É necessário que seja inserido o arquivo XML que está salvo em seu computador através da opção “Escolher Arquivo”</a:t>
            </a:r>
            <a:endParaRPr lang="pt-BR" sz="2133" dirty="0"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8238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Caso não tenha sido informado um pedido de compras, é necessário a seleção das informações abaixo conforme desejado.</a:t>
            </a:r>
            <a:endParaRPr lang="pt-BR" sz="2133" dirty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0242" name="Picture 2" descr="C:\Users\leo_b\Desktop\SLIDE\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2593392"/>
            <a:ext cx="7543800" cy="132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leo_b\Desktop\SLIDE\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145" y="3914192"/>
            <a:ext cx="5524500" cy="55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40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C02F3894-E06D-4A81-B145-ABEDB002A50F}"/>
              </a:ext>
            </a:extLst>
          </p:cNvPr>
          <p:cNvSpPr/>
          <p:nvPr/>
        </p:nvSpPr>
        <p:spPr>
          <a:xfrm>
            <a:off x="2785403" y="3429000"/>
            <a:ext cx="323557" cy="186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4"/>
            <a:ext cx="111192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Para que o sistema identifique e traga as informações referente aos produtos da nota fiscal, é necessário relacionar os campos do produto no XML com as informações que estão no ERP. A informação do produto que será relacionada é o </a:t>
            </a:r>
            <a:r>
              <a:rPr lang="pt-BR" sz="2400" dirty="0" err="1">
                <a:latin typeface="Neo Sans Pro"/>
              </a:rPr>
              <a:t>cPROD</a:t>
            </a:r>
            <a:r>
              <a:rPr lang="pt-BR" sz="2400" dirty="0">
                <a:latin typeface="Neo Sans Pro"/>
              </a:rPr>
              <a:t> ou </a:t>
            </a:r>
            <a:r>
              <a:rPr lang="pt-BR" sz="2400" dirty="0" err="1">
                <a:latin typeface="Neo Sans Pro"/>
              </a:rPr>
              <a:t>cEAN</a:t>
            </a:r>
            <a:r>
              <a:rPr lang="pt-BR" sz="2400" dirty="0">
                <a:latin typeface="Neo Sans Pro"/>
              </a:rPr>
              <a:t>.</a:t>
            </a:r>
            <a:endParaRPr lang="pt-BR" sz="2133" dirty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1266" name="Picture 2" descr="C:\Users\leo_b\Desktop\SLIDE\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904" y="2771959"/>
            <a:ext cx="7914217" cy="119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/>
          <p:cNvSpPr/>
          <p:nvPr/>
        </p:nvSpPr>
        <p:spPr>
          <a:xfrm>
            <a:off x="879759" y="4187173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      Se existir produtos no XML que não estão cadastrados no ERP é necessário que a opção “Incluir novos produtos” esteja marcada.</a:t>
            </a:r>
            <a:endParaRPr lang="pt-BR" sz="2133" dirty="0">
              <a:latin typeface="Neo Sans Pro"/>
            </a:endParaRPr>
          </a:p>
        </p:txBody>
      </p:sp>
      <p:grpSp>
        <p:nvGrpSpPr>
          <p:cNvPr id="14" name="Shape 403">
            <a:extLst>
              <a:ext uri="{FF2B5EF4-FFF2-40B4-BE49-F238E27FC236}">
                <a16:creationId xmlns:a16="http://schemas.microsoft.com/office/drawing/2014/main" id="{9BF19A42-763E-4E8A-AFBC-874545BA4A7E}"/>
              </a:ext>
            </a:extLst>
          </p:cNvPr>
          <p:cNvGrpSpPr/>
          <p:nvPr/>
        </p:nvGrpSpPr>
        <p:grpSpPr>
          <a:xfrm>
            <a:off x="957763" y="3965759"/>
            <a:ext cx="511862" cy="511862"/>
            <a:chOff x="2594050" y="1631825"/>
            <a:chExt cx="439625" cy="439625"/>
          </a:xfrm>
        </p:grpSpPr>
        <p:sp>
          <p:nvSpPr>
            <p:cNvPr id="15" name="Shape 404">
              <a:extLst>
                <a:ext uri="{FF2B5EF4-FFF2-40B4-BE49-F238E27FC236}">
                  <a16:creationId xmlns:a16="http://schemas.microsoft.com/office/drawing/2014/main" id="{02D8B652-CF64-4B24-AA1A-52645204E36A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22222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405">
              <a:extLst>
                <a:ext uri="{FF2B5EF4-FFF2-40B4-BE49-F238E27FC236}">
                  <a16:creationId xmlns:a16="http://schemas.microsoft.com/office/drawing/2014/main" id="{61BCD52D-393B-41B0-980F-6F08F4B38AAA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22222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406">
              <a:extLst>
                <a:ext uri="{FF2B5EF4-FFF2-40B4-BE49-F238E27FC236}">
                  <a16:creationId xmlns:a16="http://schemas.microsoft.com/office/drawing/2014/main" id="{050A2DC4-F0CC-48E2-AF04-59CA0F0D3A51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22222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" name="Shape 407">
              <a:extLst>
                <a:ext uri="{FF2B5EF4-FFF2-40B4-BE49-F238E27FC236}">
                  <a16:creationId xmlns:a16="http://schemas.microsoft.com/office/drawing/2014/main" id="{8D11AF1A-72FC-4EEA-BCCD-7D4FF5506E16}"/>
                </a:ext>
              </a:extLst>
            </p:cNvPr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22222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46608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Para identificar qual é o </a:t>
            </a:r>
            <a:r>
              <a:rPr lang="pt-BR" sz="2400" b="1" dirty="0">
                <a:latin typeface="Neo Sans Pro"/>
              </a:rPr>
              <a:t>Campo do produto (XML) </a:t>
            </a:r>
            <a:r>
              <a:rPr lang="pt-BR" sz="2400" dirty="0">
                <a:latin typeface="Neo Sans Pro"/>
              </a:rPr>
              <a:t>é necessário a abertura do XML, após abri-lo aperte os botões (CTRL + F) e digite </a:t>
            </a:r>
            <a:r>
              <a:rPr lang="pt-BR" sz="2400" dirty="0" err="1">
                <a:latin typeface="Neo Sans Pro"/>
              </a:rPr>
              <a:t>cPROD</a:t>
            </a:r>
            <a:r>
              <a:rPr lang="pt-BR" sz="2400" dirty="0">
                <a:latin typeface="Neo Sans Pro"/>
              </a:rPr>
              <a:t>.</a:t>
            </a:r>
            <a:endParaRPr lang="pt-BR" sz="2133" dirty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2291" name="Picture 3" descr="C:\Users\leo_b\Desktop\SLIDE\produto teste 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993" y="2024571"/>
            <a:ext cx="4950277" cy="1527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/>
          <p:cNvSpPr/>
          <p:nvPr/>
        </p:nvSpPr>
        <p:spPr>
          <a:xfrm>
            <a:off x="835245" y="2228479"/>
            <a:ext cx="5464769" cy="1528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867" dirty="0">
                <a:latin typeface="Neo Sans Pro"/>
              </a:rPr>
              <a:t>Neste caso o campo </a:t>
            </a:r>
            <a:r>
              <a:rPr lang="pt-BR" sz="1867" dirty="0" err="1">
                <a:latin typeface="Neo Sans Pro"/>
              </a:rPr>
              <a:t>cEAN</a:t>
            </a:r>
            <a:r>
              <a:rPr lang="pt-BR" sz="1867" dirty="0">
                <a:latin typeface="Neo Sans Pro"/>
              </a:rPr>
              <a:t> está vazio, desta forma evidenciamos que a opção correta a ser escolhida no ERP é </a:t>
            </a:r>
            <a:r>
              <a:rPr lang="pt-BR" sz="1867" dirty="0" err="1">
                <a:latin typeface="Neo Sans Pro"/>
              </a:rPr>
              <a:t>cPROD</a:t>
            </a:r>
            <a:r>
              <a:rPr lang="pt-BR" sz="1867" dirty="0">
                <a:latin typeface="Neo Sans Pro"/>
              </a:rPr>
              <a:t>.</a:t>
            </a:r>
          </a:p>
          <a:p>
            <a:pPr algn="just"/>
            <a:endParaRPr lang="pt-BR" sz="1867" dirty="0">
              <a:latin typeface="Neo Sans Pro"/>
            </a:endParaRPr>
          </a:p>
          <a:p>
            <a:pPr algn="just"/>
            <a:r>
              <a:rPr lang="pt-BR" sz="1867" dirty="0">
                <a:latin typeface="Neo Sans Pro"/>
              </a:rPr>
              <a:t>Abaixo as combinações que podem ser feitas:</a:t>
            </a:r>
            <a:endParaRPr lang="pt-BR" sz="1600" dirty="0">
              <a:latin typeface="Neo Sans Pro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879760" y="5365319"/>
            <a:ext cx="10970196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867" dirty="0">
                <a:latin typeface="Neo Sans Pro"/>
              </a:rPr>
              <a:t>      Caso a </a:t>
            </a:r>
            <a:r>
              <a:rPr lang="pt-BR" sz="1867" dirty="0" err="1">
                <a:latin typeface="Neo Sans Pro"/>
              </a:rPr>
              <a:t>tag</a:t>
            </a:r>
            <a:r>
              <a:rPr lang="pt-BR" sz="1867" dirty="0">
                <a:latin typeface="Neo Sans Pro"/>
              </a:rPr>
              <a:t> </a:t>
            </a:r>
            <a:r>
              <a:rPr lang="pt-BR" sz="1867" dirty="0" err="1">
                <a:latin typeface="Neo Sans Pro"/>
              </a:rPr>
              <a:t>cEAN</a:t>
            </a:r>
            <a:r>
              <a:rPr lang="pt-BR" sz="1867" dirty="0">
                <a:latin typeface="Neo Sans Pro"/>
              </a:rPr>
              <a:t> também esteja preenchida, você poderá optar entre a escolha de </a:t>
            </a:r>
            <a:r>
              <a:rPr lang="pt-BR" sz="1867" dirty="0" err="1">
                <a:latin typeface="Neo Sans Pro"/>
              </a:rPr>
              <a:t>cEAN</a:t>
            </a:r>
            <a:r>
              <a:rPr lang="pt-BR" sz="1867" dirty="0">
                <a:latin typeface="Neo Sans Pro"/>
              </a:rPr>
              <a:t> ou </a:t>
            </a:r>
            <a:r>
              <a:rPr lang="pt-BR" sz="1867" dirty="0" err="1">
                <a:latin typeface="Neo Sans Pro"/>
              </a:rPr>
              <a:t>cPROD</a:t>
            </a:r>
            <a:r>
              <a:rPr lang="pt-BR" sz="1867" dirty="0">
                <a:latin typeface="Neo Sans Pro"/>
              </a:rPr>
              <a:t>.</a:t>
            </a:r>
            <a:endParaRPr lang="pt-BR" sz="1600" dirty="0">
              <a:latin typeface="Neo Sans Pro"/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7C7A2DCC-0AF4-4DF4-8C79-726A75606D98}"/>
              </a:ext>
            </a:extLst>
          </p:cNvPr>
          <p:cNvSpPr txBox="1"/>
          <p:nvPr/>
        </p:nvSpPr>
        <p:spPr>
          <a:xfrm>
            <a:off x="835245" y="3880341"/>
            <a:ext cx="2857626" cy="1200329"/>
          </a:xfrm>
          <a:prstGeom prst="rect">
            <a:avLst/>
          </a:prstGeom>
          <a:noFill/>
          <a:ln w="6350" cmpd="dbl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 err="1"/>
              <a:t>cProd</a:t>
            </a:r>
            <a:r>
              <a:rPr lang="pt-BR" dirty="0"/>
              <a:t> x código produto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cProd</a:t>
            </a:r>
            <a:r>
              <a:rPr lang="pt-BR" dirty="0"/>
              <a:t> x código auxiliar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cProd</a:t>
            </a:r>
            <a:r>
              <a:rPr lang="pt-BR" dirty="0"/>
              <a:t> x cód. de barras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cProd</a:t>
            </a:r>
            <a:r>
              <a:rPr lang="pt-BR" dirty="0"/>
              <a:t> x referência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52CF90FB-D647-4FEB-8771-82E189CF4C03}"/>
              </a:ext>
            </a:extLst>
          </p:cNvPr>
          <p:cNvSpPr txBox="1"/>
          <p:nvPr/>
        </p:nvSpPr>
        <p:spPr>
          <a:xfrm>
            <a:off x="3836723" y="3880341"/>
            <a:ext cx="2857626" cy="1200329"/>
          </a:xfrm>
          <a:prstGeom prst="rect">
            <a:avLst/>
          </a:prstGeom>
          <a:noFill/>
          <a:ln w="6350" cmpd="dbl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 err="1"/>
              <a:t>cEAN</a:t>
            </a:r>
            <a:r>
              <a:rPr lang="pt-BR" dirty="0"/>
              <a:t> x código produto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cEAN</a:t>
            </a:r>
            <a:r>
              <a:rPr lang="pt-BR" dirty="0"/>
              <a:t> x código auxiliar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cEAN</a:t>
            </a:r>
            <a:r>
              <a:rPr lang="pt-BR" dirty="0"/>
              <a:t> x cód. de barras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cEAN</a:t>
            </a:r>
            <a:r>
              <a:rPr lang="pt-BR" dirty="0"/>
              <a:t> x referência</a:t>
            </a:r>
          </a:p>
        </p:txBody>
      </p:sp>
      <p:grpSp>
        <p:nvGrpSpPr>
          <p:cNvPr id="16" name="Shape 403">
            <a:extLst>
              <a:ext uri="{FF2B5EF4-FFF2-40B4-BE49-F238E27FC236}">
                <a16:creationId xmlns:a16="http://schemas.microsoft.com/office/drawing/2014/main" id="{3E435A1F-D4AD-4F09-A5E3-A7CF031EE6BE}"/>
              </a:ext>
            </a:extLst>
          </p:cNvPr>
          <p:cNvGrpSpPr/>
          <p:nvPr/>
        </p:nvGrpSpPr>
        <p:grpSpPr>
          <a:xfrm>
            <a:off x="835245" y="5166210"/>
            <a:ext cx="511862" cy="511862"/>
            <a:chOff x="2594050" y="1631825"/>
            <a:chExt cx="439625" cy="439625"/>
          </a:xfrm>
        </p:grpSpPr>
        <p:sp>
          <p:nvSpPr>
            <p:cNvPr id="19" name="Shape 404">
              <a:extLst>
                <a:ext uri="{FF2B5EF4-FFF2-40B4-BE49-F238E27FC236}">
                  <a16:creationId xmlns:a16="http://schemas.microsoft.com/office/drawing/2014/main" id="{92A02A27-2930-4CE1-B8AB-2321B0B28DDC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22222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" name="Shape 405">
              <a:extLst>
                <a:ext uri="{FF2B5EF4-FFF2-40B4-BE49-F238E27FC236}">
                  <a16:creationId xmlns:a16="http://schemas.microsoft.com/office/drawing/2014/main" id="{D0113B04-6FB1-4710-A22D-091B084C0C37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22222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" name="Shape 406">
              <a:extLst>
                <a:ext uri="{FF2B5EF4-FFF2-40B4-BE49-F238E27FC236}">
                  <a16:creationId xmlns:a16="http://schemas.microsoft.com/office/drawing/2014/main" id="{F4C2C80A-47AB-4332-8DF7-BF18CC44CFCD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22222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" name="Shape 407">
              <a:extLst>
                <a:ext uri="{FF2B5EF4-FFF2-40B4-BE49-F238E27FC236}">
                  <a16:creationId xmlns:a16="http://schemas.microsoft.com/office/drawing/2014/main" id="{20D434EE-16CA-4DC3-BFAB-7FB0ABF05AA4}"/>
                </a:ext>
              </a:extLst>
            </p:cNvPr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22222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669092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4"/>
            <a:ext cx="111192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Para identificar qual é o </a:t>
            </a:r>
            <a:r>
              <a:rPr lang="pt-BR" sz="2400" b="1" dirty="0">
                <a:latin typeface="Neo Sans Pro"/>
              </a:rPr>
              <a:t>Campo do produto (ERP) </a:t>
            </a:r>
            <a:r>
              <a:rPr lang="pt-BR" sz="2400" dirty="0">
                <a:latin typeface="Neo Sans Pro"/>
              </a:rPr>
              <a:t>é necessário copiar a informação contida na </a:t>
            </a:r>
            <a:r>
              <a:rPr lang="pt-BR" sz="2400" dirty="0" err="1">
                <a:latin typeface="Neo Sans Pro"/>
              </a:rPr>
              <a:t>tag</a:t>
            </a:r>
            <a:r>
              <a:rPr lang="pt-BR" sz="2400" dirty="0">
                <a:latin typeface="Neo Sans Pro"/>
              </a:rPr>
              <a:t> </a:t>
            </a:r>
            <a:r>
              <a:rPr lang="pt-BR" sz="2400" dirty="0" err="1">
                <a:latin typeface="Neo Sans Pro"/>
              </a:rPr>
              <a:t>cPROD</a:t>
            </a:r>
            <a:r>
              <a:rPr lang="pt-BR" sz="2400" dirty="0">
                <a:latin typeface="Neo Sans Pro"/>
              </a:rPr>
              <a:t> ou </a:t>
            </a:r>
            <a:r>
              <a:rPr lang="pt-BR" sz="2400" dirty="0" err="1">
                <a:latin typeface="Neo Sans Pro"/>
              </a:rPr>
              <a:t>cEAN</a:t>
            </a:r>
            <a:r>
              <a:rPr lang="pt-BR" sz="2400" dirty="0">
                <a:latin typeface="Neo Sans Pro"/>
              </a:rPr>
              <a:t> e acessar Suprimentos &gt; Estoque &gt; Produtos &gt; Insira a informação copiada &gt; Tente localizar o produto marcando as opções disponíveis até que o produto seja encontrado.</a:t>
            </a:r>
            <a:endParaRPr lang="pt-BR" sz="2133" dirty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3317" name="Picture 5" descr="C:\Users\leo_b\Desktop\SLIDE\Screenshot_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423" y="2667325"/>
            <a:ext cx="9319940" cy="228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tângulo 15"/>
          <p:cNvSpPr/>
          <p:nvPr/>
        </p:nvSpPr>
        <p:spPr>
          <a:xfrm>
            <a:off x="879759" y="4955950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Neste caso, o produto foi localizado marcando a opção “código” então no “Campo do produto (ERP)” a opção a ser selecionada é “Código do Produto”.</a:t>
            </a:r>
            <a:endParaRPr lang="pt-BR" sz="2133" dirty="0"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16685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037638" y="185439"/>
            <a:ext cx="7092951" cy="838805"/>
          </a:xfrm>
        </p:spPr>
        <p:txBody>
          <a:bodyPr/>
          <a:lstStyle/>
          <a:p>
            <a:r>
              <a:rPr lang="pt-BR" b="1" dirty="0">
                <a:solidFill>
                  <a:srgbClr val="7030A0"/>
                </a:solidFill>
                <a:latin typeface="Neo Sans Pro"/>
                <a:ea typeface="Dosis Light" charset="0"/>
                <a:cs typeface="Dosis Light" charset="0"/>
              </a:rPr>
              <a:t>INTRODUÇÃO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1126676" y="2000730"/>
            <a:ext cx="8277675" cy="37495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9370813" y="1990224"/>
            <a:ext cx="96000" cy="9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1093139" y="2687107"/>
            <a:ext cx="8277675" cy="37495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9370813" y="2642883"/>
            <a:ext cx="96000" cy="9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92101" y="1482040"/>
            <a:ext cx="802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latin typeface="Neo Sans Pro"/>
              </a:rPr>
              <a:t>Objetivos da Transmissão</a:t>
            </a:r>
          </a:p>
        </p:txBody>
      </p:sp>
      <p:cxnSp>
        <p:nvCxnSpPr>
          <p:cNvPr id="22" name="Conector reto 21"/>
          <p:cNvCxnSpPr/>
          <p:nvPr/>
        </p:nvCxnSpPr>
        <p:spPr>
          <a:xfrm>
            <a:off x="1093139" y="3432431"/>
            <a:ext cx="8277675" cy="37495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9370813" y="3430725"/>
            <a:ext cx="96000" cy="9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126676" y="2147192"/>
            <a:ext cx="57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latin typeface="Neo Sans Pro"/>
              </a:rPr>
              <a:t>Conceitos</a:t>
            </a:r>
          </a:p>
        </p:txBody>
      </p:sp>
      <p:sp>
        <p:nvSpPr>
          <p:cNvPr id="42" name="CaixaDeTexto 41"/>
          <p:cNvSpPr txBox="1"/>
          <p:nvPr/>
        </p:nvSpPr>
        <p:spPr>
          <a:xfrm>
            <a:off x="1093139" y="2832856"/>
            <a:ext cx="57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latin typeface="Neo Sans Pro"/>
              </a:rPr>
              <a:t>Processo entrada manual, pedido e XML</a:t>
            </a:r>
          </a:p>
        </p:txBody>
      </p:sp>
      <p:cxnSp>
        <p:nvCxnSpPr>
          <p:cNvPr id="12" name="Conector reto 11"/>
          <p:cNvCxnSpPr/>
          <p:nvPr/>
        </p:nvCxnSpPr>
        <p:spPr>
          <a:xfrm>
            <a:off x="1093139" y="4164222"/>
            <a:ext cx="8277675" cy="37495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1069632" y="3570853"/>
            <a:ext cx="57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latin typeface="Neo Sans Pro"/>
              </a:rPr>
              <a:t>Relatórios</a:t>
            </a:r>
          </a:p>
        </p:txBody>
      </p:sp>
      <p:sp>
        <p:nvSpPr>
          <p:cNvPr id="18" name="Elipse 17"/>
          <p:cNvSpPr/>
          <p:nvPr/>
        </p:nvSpPr>
        <p:spPr>
          <a:xfrm>
            <a:off x="9370813" y="4154665"/>
            <a:ext cx="96000" cy="9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1069632" y="4316394"/>
            <a:ext cx="57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latin typeface="Neo Sans Pro"/>
              </a:rPr>
              <a:t>Permissões</a:t>
            </a:r>
          </a:p>
        </p:txBody>
      </p:sp>
      <p:cxnSp>
        <p:nvCxnSpPr>
          <p:cNvPr id="20" name="Conector reto 19"/>
          <p:cNvCxnSpPr/>
          <p:nvPr/>
        </p:nvCxnSpPr>
        <p:spPr>
          <a:xfrm>
            <a:off x="1143825" y="4848414"/>
            <a:ext cx="8277675" cy="37495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Elipse 20"/>
          <p:cNvSpPr/>
          <p:nvPr/>
        </p:nvSpPr>
        <p:spPr>
          <a:xfrm>
            <a:off x="9356351" y="4839212"/>
            <a:ext cx="96000" cy="9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1143825" y="4994401"/>
            <a:ext cx="57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latin typeface="Neo Sans Pro"/>
              </a:rPr>
              <a:t>Dúvidas</a:t>
            </a:r>
          </a:p>
        </p:txBody>
      </p:sp>
      <p:cxnSp>
        <p:nvCxnSpPr>
          <p:cNvPr id="24" name="Conector reto 23"/>
          <p:cNvCxnSpPr/>
          <p:nvPr/>
        </p:nvCxnSpPr>
        <p:spPr>
          <a:xfrm>
            <a:off x="1126676" y="5544415"/>
            <a:ext cx="8277675" cy="37495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Elipse 24"/>
          <p:cNvSpPr/>
          <p:nvPr/>
        </p:nvSpPr>
        <p:spPr>
          <a:xfrm>
            <a:off x="9373500" y="5560556"/>
            <a:ext cx="96000" cy="9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68730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10840511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Novos Produtos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4"/>
            <a:ext cx="111192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Caso o sistema localize produtos no XML nos quais não possuem cadastro no ERP, será exibida a opção de inclusão de novos produtos, basta selecionar as opções de cada campo solicitadas pelo sistema e clicar em cadastrar.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3318" name="Picture 6" descr="C:\Users\leo_b\Desktop\SLIDE\inclusão novos produto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97" y="2666149"/>
            <a:ext cx="10188443" cy="20240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AB9A96C0-FBDE-4DB9-BA30-3D17D103BAA7}"/>
              </a:ext>
            </a:extLst>
          </p:cNvPr>
          <p:cNvSpPr/>
          <p:nvPr/>
        </p:nvSpPr>
        <p:spPr>
          <a:xfrm>
            <a:off x="879757" y="5022455"/>
            <a:ext cx="111192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     Estes são os campos obrigatórios para cadastro de produtos.</a:t>
            </a:r>
          </a:p>
        </p:txBody>
      </p:sp>
      <p:grpSp>
        <p:nvGrpSpPr>
          <p:cNvPr id="10" name="Shape 403">
            <a:extLst>
              <a:ext uri="{FF2B5EF4-FFF2-40B4-BE49-F238E27FC236}">
                <a16:creationId xmlns:a16="http://schemas.microsoft.com/office/drawing/2014/main" id="{AA18B133-3314-4F77-8AF1-D2C8C88E6C8F}"/>
              </a:ext>
            </a:extLst>
          </p:cNvPr>
          <p:cNvGrpSpPr/>
          <p:nvPr/>
        </p:nvGrpSpPr>
        <p:grpSpPr>
          <a:xfrm>
            <a:off x="814566" y="4850298"/>
            <a:ext cx="511862" cy="511862"/>
            <a:chOff x="2594050" y="1631825"/>
            <a:chExt cx="439625" cy="439625"/>
          </a:xfrm>
        </p:grpSpPr>
        <p:sp>
          <p:nvSpPr>
            <p:cNvPr id="14" name="Shape 404">
              <a:extLst>
                <a:ext uri="{FF2B5EF4-FFF2-40B4-BE49-F238E27FC236}">
                  <a16:creationId xmlns:a16="http://schemas.microsoft.com/office/drawing/2014/main" id="{756A5941-FEEF-4F49-9D46-16A04C7B6F7F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22222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405">
              <a:extLst>
                <a:ext uri="{FF2B5EF4-FFF2-40B4-BE49-F238E27FC236}">
                  <a16:creationId xmlns:a16="http://schemas.microsoft.com/office/drawing/2014/main" id="{E872E1B9-143F-4DB7-A666-0A8C61E4A293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22222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406">
              <a:extLst>
                <a:ext uri="{FF2B5EF4-FFF2-40B4-BE49-F238E27FC236}">
                  <a16:creationId xmlns:a16="http://schemas.microsoft.com/office/drawing/2014/main" id="{91C3149D-68E9-415B-B616-04EDC7D2C251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22222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407">
              <a:extLst>
                <a:ext uri="{FF2B5EF4-FFF2-40B4-BE49-F238E27FC236}">
                  <a16:creationId xmlns:a16="http://schemas.microsoft.com/office/drawing/2014/main" id="{3B835CFC-F734-41F2-929B-12E1F7E5C414}"/>
                </a:ext>
              </a:extLst>
            </p:cNvPr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22222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37431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10234418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Inserção de Produtos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Após cadastrado os produtos em questão, será exibido um resumo, conforme imagem abaixo. 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4338" name="Picture 2" descr="C:\Users\leo_b\Desktop\SLIDE\entrada de produto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849" y="2084283"/>
            <a:ext cx="9628328" cy="2604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/>
          <p:cNvSpPr/>
          <p:nvPr/>
        </p:nvSpPr>
        <p:spPr>
          <a:xfrm>
            <a:off x="879755" y="4861861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Caso necessário a inclusão de mais algum produto no qual não consta no XML, pode ser utilizado a opção de inserção rápida ou inclusão de itens.</a:t>
            </a:r>
          </a:p>
        </p:txBody>
      </p:sp>
    </p:spTree>
    <p:extLst>
      <p:ext uri="{BB962C8B-B14F-4D97-AF65-F5344CB8AC3E}">
        <p14:creationId xmlns:p14="http://schemas.microsoft.com/office/powerpoint/2010/main" val="197355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Após a inserção dos itens, é possível selecionar o estoque onde será dado entrada.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5363" name="Picture 3" descr="C:\Users\leo_b\Desktop\SLIDE\finalizaçã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434" y="2156305"/>
            <a:ext cx="7711017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leo_b\Desktop\SLIDE\zzxc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433" y="3881015"/>
            <a:ext cx="7277100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4"/>
          <p:cNvSpPr/>
          <p:nvPr/>
        </p:nvSpPr>
        <p:spPr>
          <a:xfrm>
            <a:off x="879759" y="2896209"/>
            <a:ext cx="111192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Caso necessário pode ser alterado o plano de pagamento e inserido descontos na nota fiscal.</a:t>
            </a:r>
          </a:p>
          <a:p>
            <a:pPr algn="just"/>
            <a:endParaRPr lang="pt-BR" sz="2400" dirty="0">
              <a:latin typeface="Neo Sans Pro"/>
            </a:endParaRPr>
          </a:p>
        </p:txBody>
      </p:sp>
      <p:pic>
        <p:nvPicPr>
          <p:cNvPr id="15365" name="Picture 5" descr="C:\Users\leo_b\Desktop\SLIDE\zzxcx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508" y="4565780"/>
            <a:ext cx="8142817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tângulo 15"/>
          <p:cNvSpPr/>
          <p:nvPr/>
        </p:nvSpPr>
        <p:spPr>
          <a:xfrm>
            <a:off x="879759" y="4974327"/>
            <a:ext cx="111192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Após conferir os valores e alterar as informações caso necessário, clique em prosseguir.</a:t>
            </a:r>
          </a:p>
          <a:p>
            <a:pPr algn="just"/>
            <a:endParaRPr lang="pt-BR" sz="2400" dirty="0"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65569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Após prosseguir é possível selecionar as informações contábeis referente a entrada de compras.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6386" name="Picture 2" descr="C:\Users\leo_b\Desktop\SLIDE\Screenshot_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585" y="2310701"/>
            <a:ext cx="8612716" cy="2247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07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Finalização da Nota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Entrada de compras via XML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Após a finalização do processo, será exibida as principais informações referente a nota fiscal.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7410" name="Picture 2" descr="C:\Users\leo_b\Desktop\SLIDE\Screenshot_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080" y="2328418"/>
            <a:ext cx="9108017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06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Relatórios 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Notas de compra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111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Para verificar se as notas que foi dado entrada, acesse: Suprimentos &gt; Estoque &gt; Relatórios &gt; Notas de Compra 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2" name="Imagem 1">
            <a:extLst>
              <a:ext uri="{FF2B5EF4-FFF2-40B4-BE49-F238E27FC236}">
                <a16:creationId xmlns:a16="http://schemas.microsoft.com/office/drawing/2014/main" id="{0B4448B1-DA3A-45CB-B3C9-731A7844AA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076" y="2124932"/>
            <a:ext cx="10435876" cy="306998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51259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9759" y="297766"/>
            <a:ext cx="9408797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Permissões 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Notas de compra</a:t>
            </a:r>
          </a:p>
        </p:txBody>
      </p:sp>
      <p:sp>
        <p:nvSpPr>
          <p:cNvPr id="9" name="Retângulo 8"/>
          <p:cNvSpPr/>
          <p:nvPr/>
        </p:nvSpPr>
        <p:spPr>
          <a:xfrm>
            <a:off x="879757" y="1113025"/>
            <a:ext cx="104324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Neo Sans Pro"/>
              </a:rPr>
              <a:t>Para emitir notas de compras é necessário possuir as seguintes permissões:</a:t>
            </a:r>
          </a:p>
          <a:p>
            <a:pPr marL="342900" indent="-342900" algn="just">
              <a:buFontTx/>
              <a:buChar char="-"/>
            </a:pPr>
            <a:r>
              <a:rPr lang="pt-BR" sz="2400" dirty="0">
                <a:latin typeface="Neo Sans Pro"/>
              </a:rPr>
              <a:t>Para efetuar o processo de entrada:</a:t>
            </a:r>
          </a:p>
          <a:p>
            <a:pPr algn="just"/>
            <a:r>
              <a:rPr lang="pt-BR" sz="2400" b="1" dirty="0">
                <a:latin typeface="Neo Sans Pro"/>
              </a:rPr>
              <a:t>ESTOQUE &gt; PERMISSÕES GERAIS DO GRUPO ESTOQUE</a:t>
            </a:r>
            <a:endParaRPr lang="pt-BR" sz="2400" dirty="0">
              <a:latin typeface="Neo Sans Pro"/>
            </a:endParaRPr>
          </a:p>
          <a:p>
            <a:pPr marL="342900" indent="-342900" algn="just">
              <a:buFontTx/>
              <a:buChar char="-"/>
            </a:pPr>
            <a:endParaRPr lang="pt-BR" sz="2400" dirty="0">
              <a:latin typeface="Neo Sans Pro"/>
            </a:endParaRPr>
          </a:p>
          <a:p>
            <a:pPr marL="342900" indent="-342900" algn="just">
              <a:buFontTx/>
              <a:buChar char="-"/>
            </a:pPr>
            <a:endParaRPr lang="pt-BR" sz="2400" dirty="0">
              <a:latin typeface="Neo Sans Pro"/>
            </a:endParaRPr>
          </a:p>
          <a:p>
            <a:pPr algn="just"/>
            <a:endParaRPr lang="pt-BR" sz="2400" dirty="0">
              <a:latin typeface="Neo Sans Pro"/>
            </a:endParaRPr>
          </a:p>
          <a:p>
            <a:pPr marL="342900" indent="-342900" algn="just">
              <a:buFontTx/>
              <a:buChar char="-"/>
            </a:pPr>
            <a:r>
              <a:rPr lang="pt-BR" sz="2400" dirty="0">
                <a:latin typeface="Neo Sans Pro"/>
              </a:rPr>
              <a:t>Para gerar relatórios de compras:</a:t>
            </a:r>
          </a:p>
          <a:p>
            <a:pPr algn="just"/>
            <a:r>
              <a:rPr lang="pt-BR" sz="2400" b="1" dirty="0">
                <a:latin typeface="Neo Sans Pro"/>
              </a:rPr>
              <a:t>ESTOQUE &gt; PERMISSOES PARA OS RELATÓRIOS DE ESTOQUE</a:t>
            </a:r>
          </a:p>
          <a:p>
            <a:pPr algn="just"/>
            <a:endParaRPr lang="pt-BR" sz="2400" b="1" dirty="0">
              <a:latin typeface="Neo Sans Pro"/>
            </a:endParaRPr>
          </a:p>
          <a:p>
            <a:pPr algn="just"/>
            <a:endParaRPr lang="pt-BR" sz="2400" b="1" dirty="0">
              <a:latin typeface="Neo Sans Pro"/>
            </a:endParaRPr>
          </a:p>
          <a:p>
            <a:pPr algn="just"/>
            <a:endParaRPr lang="pt-BR" sz="2400" b="1" dirty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879758" y="5880235"/>
            <a:ext cx="11119276" cy="136824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3" name="Imagem 2">
            <a:extLst>
              <a:ext uri="{FF2B5EF4-FFF2-40B4-BE49-F238E27FC236}">
                <a16:creationId xmlns:a16="http://schemas.microsoft.com/office/drawing/2014/main" id="{89504432-944D-4E9B-8AFC-3757D570C6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667" y="2363660"/>
            <a:ext cx="3635972" cy="472839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CBDAC262-7B6D-4FE6-BEC0-299A95474D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667" y="2836499"/>
            <a:ext cx="4451822" cy="44164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988E152F-EA05-4FB3-8C4C-84C1E15778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2355" y="4431652"/>
            <a:ext cx="2920833" cy="387098"/>
          </a:xfrm>
          <a:prstGeom prst="rect">
            <a:avLst/>
          </a:prstGeom>
        </p:spPr>
      </p:pic>
      <p:pic>
        <p:nvPicPr>
          <p:cNvPr id="10" name="Picture 2" descr="C:\Users\leo_b\Desktop\botao-de-bloqueio_318-32489.jpg">
            <a:extLst>
              <a:ext uri="{FF2B5EF4-FFF2-40B4-BE49-F238E27FC236}">
                <a16:creationId xmlns:a16="http://schemas.microsoft.com/office/drawing/2014/main" id="{3E030723-5D9D-4538-B392-4CD7F27BD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0459" y="3864001"/>
            <a:ext cx="1909497" cy="190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70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1037638" y="482298"/>
            <a:ext cx="8250201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/>
            <a:r>
              <a:rPr lang="pt-BR" sz="6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DÚVIDAS?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241" y="1605133"/>
            <a:ext cx="6616103" cy="437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659522" y="640452"/>
            <a:ext cx="5412532" cy="1728192"/>
          </a:xfrm>
        </p:spPr>
        <p:txBody>
          <a:bodyPr/>
          <a:lstStyle/>
          <a:p>
            <a:r>
              <a:rPr lang="pt-BR" b="1" dirty="0">
                <a:solidFill>
                  <a:srgbClr val="7030A0"/>
                </a:solidFill>
                <a:latin typeface="Dosis" panose="02010503020202060003" pitchFamily="50" charset="0"/>
              </a:rPr>
              <a:t>Muito obrigado!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569109" y="4667309"/>
            <a:ext cx="5572092" cy="860396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kern="1200" baseline="0">
                <a:solidFill>
                  <a:schemeClr val="bg2"/>
                </a:solidFill>
                <a:latin typeface="Dosis ExtraLight"/>
                <a:ea typeface="+mj-ea"/>
                <a:cs typeface="Dosis ExtraLight"/>
              </a:defRPr>
            </a:lvl1pPr>
          </a:lstStyle>
          <a:p>
            <a:pPr algn="ctr"/>
            <a:r>
              <a:rPr lang="pt-BR" sz="3733" b="1" dirty="0">
                <a:solidFill>
                  <a:srgbClr val="7030A0"/>
                </a:solidFill>
                <a:latin typeface="Dosis" panose="02010503020202060003" pitchFamily="50" charset="0"/>
              </a:rPr>
              <a:t>Délio </a:t>
            </a:r>
            <a:r>
              <a:rPr lang="pt-BR" sz="3733" b="1" dirty="0" err="1">
                <a:solidFill>
                  <a:srgbClr val="7030A0"/>
                </a:solidFill>
                <a:latin typeface="Dosis" panose="02010503020202060003" pitchFamily="50" charset="0"/>
              </a:rPr>
              <a:t>Höfelmann</a:t>
            </a:r>
            <a:endParaRPr lang="pt-BR" sz="3733" b="1" dirty="0">
              <a:solidFill>
                <a:srgbClr val="7030A0"/>
              </a:solidFill>
              <a:latin typeface="Dosis" panose="02010503020202060003" pitchFamily="50" charset="0"/>
            </a:endParaRPr>
          </a:p>
          <a:p>
            <a:endParaRPr lang="pt-BR" sz="3733" b="1" dirty="0">
              <a:latin typeface="Dosis" panose="02010503020202060003" pitchFamily="50" charset="0"/>
            </a:endParaRPr>
          </a:p>
        </p:txBody>
      </p:sp>
      <p:pic>
        <p:nvPicPr>
          <p:cNvPr id="18434" name="Picture 2" descr="C:\Users\leo_b\Desktop\Imagem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655" y="2667879"/>
            <a:ext cx="1430867" cy="143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020097" y="543542"/>
            <a:ext cx="8250201" cy="838805"/>
          </a:xfrm>
          <a:prstGeom prst="rect">
            <a:avLst/>
          </a:prstGeom>
        </p:spPr>
        <p:txBody>
          <a:bodyPr vert="horz" lIns="121884" tIns="60944" rIns="121884" bIns="60944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Objetivos da Transmissão</a:t>
            </a:r>
          </a:p>
        </p:txBody>
      </p:sp>
      <p:sp>
        <p:nvSpPr>
          <p:cNvPr id="2" name="Retângulo 1"/>
          <p:cNvSpPr/>
          <p:nvPr/>
        </p:nvSpPr>
        <p:spPr>
          <a:xfrm>
            <a:off x="1020097" y="2090173"/>
            <a:ext cx="5900267" cy="267765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pt-BR" sz="2400" dirty="0">
                <a:latin typeface="Neo Sans Pro"/>
              </a:rPr>
              <a:t>Compreender para que serve a entrada de compras;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BR" sz="2400" dirty="0">
                <a:latin typeface="Neo Sans Pro"/>
              </a:rPr>
              <a:t>Entender os tipos de entrada;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BR" sz="2400" dirty="0">
                <a:latin typeface="Neo Sans Pro"/>
              </a:rPr>
              <a:t>Aprender sobre o processo;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BR" sz="2400" dirty="0">
                <a:latin typeface="Neo Sans Pro"/>
              </a:rPr>
              <a:t>Aprender sobre as permissões;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BR" sz="2400" dirty="0">
                <a:latin typeface="Neo Sans Pro"/>
              </a:rPr>
              <a:t>Gerar relatórios;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BR" sz="2400" dirty="0">
                <a:latin typeface="Neo Sans Pro"/>
              </a:rPr>
              <a:t>Dúvidas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642937" y="5871464"/>
            <a:ext cx="11119276" cy="136824"/>
            <a:chOff x="649795" y="4051229"/>
            <a:chExt cx="5370250" cy="72000"/>
          </a:xfrm>
        </p:grpSpPr>
        <p:cxnSp>
          <p:nvCxnSpPr>
            <p:cNvPr id="9" name="Conector reto 8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ipse 9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400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581" y="1862379"/>
            <a:ext cx="4699867" cy="3133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761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1049" y="404991"/>
            <a:ext cx="7799566" cy="860005"/>
          </a:xfrm>
        </p:spPr>
        <p:txBody>
          <a:bodyPr/>
          <a:lstStyle/>
          <a:p>
            <a:r>
              <a:rPr lang="pt-BR" b="1" dirty="0">
                <a:solidFill>
                  <a:srgbClr val="7030A0"/>
                </a:solidFill>
                <a:latin typeface="Dosis" panose="02010503020202060003" pitchFamily="2" charset="0"/>
              </a:rPr>
              <a:t>Conceitos </a:t>
            </a:r>
            <a:r>
              <a:rPr lang="pt-BR" sz="3200" b="1" dirty="0">
                <a:solidFill>
                  <a:srgbClr val="7030A0"/>
                </a:solidFill>
                <a:latin typeface="Dosis" panose="02010503020202060003" pitchFamily="2" charset="0"/>
              </a:rPr>
              <a:t>Objetivo da entrada de compra</a:t>
            </a: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pt-BR" sz="2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641049" y="2034209"/>
            <a:ext cx="1023567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dirty="0"/>
              <a:t>Dentre os vários objetivos, o primordial é manter o saldo do sistema atualizado com o estoque físico da loja, facilitando as vendas e as pesquisas de produtos.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Além desse, com o saldo atualizado o cliente visualiza</a:t>
            </a:r>
          </a:p>
          <a:p>
            <a:pPr algn="just"/>
            <a:r>
              <a:rPr lang="pt-BR" sz="2400" dirty="0"/>
              <a:t>o giro dessas mercadorias nos relatórios de estoque, </a:t>
            </a:r>
          </a:p>
          <a:p>
            <a:pPr algn="just"/>
            <a:r>
              <a:rPr lang="pt-BR" sz="2400" dirty="0"/>
              <a:t>onde pode-se realizar os pedidos de compras </a:t>
            </a:r>
          </a:p>
          <a:p>
            <a:pPr algn="just"/>
            <a:r>
              <a:rPr lang="pt-BR" sz="2400" dirty="0"/>
              <a:t>junto ao fornecedor/franqueadora.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A entrada de nota nada mais é que um espelho </a:t>
            </a:r>
          </a:p>
          <a:p>
            <a:pPr algn="just"/>
            <a:r>
              <a:rPr lang="pt-BR" sz="2400" dirty="0"/>
              <a:t>da nota fiscal do fornecedor.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18" t="18975"/>
          <a:stretch/>
        </p:blipFill>
        <p:spPr>
          <a:xfrm>
            <a:off x="8099133" y="2986355"/>
            <a:ext cx="4199036" cy="3972051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9" t="25821" r="27936" b="25713"/>
          <a:stretch/>
        </p:blipFill>
        <p:spPr>
          <a:xfrm>
            <a:off x="9019518" y="4123361"/>
            <a:ext cx="3355613" cy="2835044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1241" y="5350993"/>
            <a:ext cx="1358900" cy="838200"/>
          </a:xfrm>
          <a:prstGeom prst="rect">
            <a:avLst/>
          </a:prstGeom>
          <a:scene3d>
            <a:camera prst="orthographicFront">
              <a:rot lat="600000" lon="24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79640526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1048" y="213784"/>
            <a:ext cx="11550952" cy="891795"/>
          </a:xfrm>
        </p:spPr>
        <p:txBody>
          <a:bodyPr/>
          <a:lstStyle/>
          <a:p>
            <a:r>
              <a:rPr lang="pt-BR" b="1" dirty="0">
                <a:solidFill>
                  <a:srgbClr val="7030A0"/>
                </a:solidFill>
                <a:latin typeface="Dosis" panose="02010503020202060003" pitchFamily="2" charset="0"/>
              </a:rPr>
              <a:t>Tipos de entrada de compras</a:t>
            </a: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pt-BR" sz="2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613833" y="1115535"/>
            <a:ext cx="110632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Acesso: Suprimentos &gt; Estoque &gt; Entrada de compras</a:t>
            </a:r>
          </a:p>
          <a:p>
            <a:r>
              <a:rPr lang="pt-BR" sz="2400" dirty="0"/>
              <a:t>Os seguintes tipos de entrada estão disponíveis: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b="1" dirty="0"/>
              <a:t>Entrada de Compras Manual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Entrada de Compras Cód. Barras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Entrada de Compras Lote de Pedidos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b="1" dirty="0"/>
              <a:t>Entrada de Compras via XML </a:t>
            </a:r>
            <a:r>
              <a:rPr lang="pt-BR" sz="2400" b="1" dirty="0" err="1"/>
              <a:t>NFe</a:t>
            </a:r>
            <a:endParaRPr lang="pt-BR" sz="2400" b="1" dirty="0"/>
          </a:p>
          <a:p>
            <a:endParaRPr lang="pt-BR" sz="24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5322" y="3429000"/>
            <a:ext cx="6821355" cy="29234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229131428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13833" y="213784"/>
            <a:ext cx="11038036" cy="10561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</a:rPr>
              <a:t>Tela Entrada de Compras Manual (Pedido) 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02BB511-FFA0-4A44-9D88-B148AED49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33" y="1269901"/>
            <a:ext cx="6533333" cy="3885714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3692BB72-E681-43E7-B70E-0901A9B6C7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0911" y="1339300"/>
            <a:ext cx="4280958" cy="2020300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82902002-AC2B-4556-937E-CEFAEB456E22}"/>
              </a:ext>
            </a:extLst>
          </p:cNvPr>
          <p:cNvSpPr txBox="1"/>
          <p:nvPr/>
        </p:nvSpPr>
        <p:spPr>
          <a:xfrm>
            <a:off x="8388763" y="935268"/>
            <a:ext cx="2724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Pedido não Localizado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9A40E591-FAD7-47E2-83B5-1BD50BD792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0911" y="4233036"/>
            <a:ext cx="4659052" cy="2375341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169845B2-9FE9-495E-898C-75258DCAA028}"/>
              </a:ext>
            </a:extLst>
          </p:cNvPr>
          <p:cNvSpPr txBox="1"/>
          <p:nvPr/>
        </p:nvSpPr>
        <p:spPr>
          <a:xfrm>
            <a:off x="7985865" y="3863704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Pedidos Pendentes Fornecedor</a:t>
            </a:r>
          </a:p>
        </p:txBody>
      </p:sp>
    </p:spTree>
    <p:extLst>
      <p:ext uri="{BB962C8B-B14F-4D97-AF65-F5344CB8AC3E}">
        <p14:creationId xmlns:p14="http://schemas.microsoft.com/office/powerpoint/2010/main" val="483870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13833" y="213784"/>
            <a:ext cx="8550715" cy="10561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</a:rPr>
              <a:t>Tela Entrada de Compras Manual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A89A13C1-0528-4F6C-B722-DE96766588F2}"/>
              </a:ext>
            </a:extLst>
          </p:cNvPr>
          <p:cNvSpPr txBox="1"/>
          <p:nvPr/>
        </p:nvSpPr>
        <p:spPr>
          <a:xfrm>
            <a:off x="7157508" y="1269901"/>
            <a:ext cx="429359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7030A0"/>
                </a:solidFill>
              </a:rPr>
              <a:t>Fornecedor </a:t>
            </a:r>
            <a:r>
              <a:rPr lang="pt-BR" sz="2000" dirty="0"/>
              <a:t>Informe o fornecedor correto (com o mesmo </a:t>
            </a:r>
            <a:r>
              <a:rPr lang="pt-BR" sz="2000" dirty="0" err="1"/>
              <a:t>cnpj</a:t>
            </a:r>
            <a:r>
              <a:rPr lang="pt-BR" sz="2000" dirty="0"/>
              <a:t> da nota de entrada. Isto evitará problemas futuros em caso de devolução).</a:t>
            </a:r>
          </a:p>
          <a:p>
            <a:endParaRPr lang="pt-BR" sz="2000" dirty="0"/>
          </a:p>
          <a:p>
            <a:r>
              <a:rPr lang="pt-BR" sz="2000" b="1" dirty="0">
                <a:solidFill>
                  <a:srgbClr val="7030A0"/>
                </a:solidFill>
              </a:rPr>
              <a:t>Chave da NF-e</a:t>
            </a:r>
            <a:r>
              <a:rPr lang="pt-BR" sz="2000" dirty="0"/>
              <a:t> Deverá ser informada a chave da NF-e correto, pois em caso de devolução, este campo é validado pelo SEFAZ.</a:t>
            </a:r>
          </a:p>
          <a:p>
            <a:endParaRPr lang="pt-BR" sz="2000" dirty="0"/>
          </a:p>
          <a:p>
            <a:r>
              <a:rPr lang="pt-BR" sz="2000" b="1" dirty="0">
                <a:solidFill>
                  <a:srgbClr val="7030A0"/>
                </a:solidFill>
              </a:rPr>
              <a:t>Natureza de operação</a:t>
            </a:r>
            <a:r>
              <a:rPr lang="pt-BR" sz="2000" dirty="0"/>
              <a:t> Cada natureza de operação possui suas próprias parametrizações (ex.: atualiza estoque, soma em relatórios, entre outros). 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EFB3A6A7-D17B-4678-B334-335000E96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33" y="1050534"/>
            <a:ext cx="6581775" cy="50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851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613834" y="14088"/>
            <a:ext cx="9632927" cy="10561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</a:rPr>
              <a:t>Entrada de Compras Manual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533155" y="856137"/>
            <a:ext cx="11063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Inserção rápida </a:t>
            </a:r>
            <a:r>
              <a:rPr lang="pt-BR" sz="2400" dirty="0"/>
              <a:t>informando código do produto ou de barras e pressionar &lt;</a:t>
            </a:r>
            <a:r>
              <a:rPr lang="pt-BR" sz="2400" dirty="0" err="1"/>
              <a:t>Enter</a:t>
            </a:r>
            <a:r>
              <a:rPr lang="pt-BR" sz="2400" dirty="0"/>
              <a:t>&gt;. Também pode ser informado bipando o código com o leitor direto no campo (Desde que o leitor esteja devidamente configurado).</a:t>
            </a:r>
          </a:p>
          <a:p>
            <a:endParaRPr lang="pt-BR" sz="2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533155" y="3429000"/>
            <a:ext cx="1106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Tem a opção de clicar no </a:t>
            </a:r>
            <a:r>
              <a:rPr lang="pt-BR" sz="2400" b="1" dirty="0"/>
              <a:t>Inserir Itens</a:t>
            </a:r>
            <a:r>
              <a:rPr lang="pt-BR" sz="2400" dirty="0"/>
              <a:t> e pesquisar o produtos por nome, código, referência, código de barras, código auxiliar e outros.</a:t>
            </a:r>
          </a:p>
          <a:p>
            <a:endParaRPr lang="pt-BR" sz="2400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F1C936AC-26A3-4A66-A650-4AAE23C14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573" y="2138334"/>
            <a:ext cx="10439400" cy="98107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4B3173DD-0EA7-4C1F-B392-749E7A213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834" y="4648535"/>
            <a:ext cx="1046797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48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557564" y="255346"/>
            <a:ext cx="9591829" cy="10561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400" b="1" dirty="0">
                <a:solidFill>
                  <a:srgbClr val="7030A0"/>
                </a:solidFill>
                <a:latin typeface="Dosis" panose="02010503020202060003" pitchFamily="2" charset="0"/>
              </a:rPr>
              <a:t>Entrada de Compras Manual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858129" y="1414888"/>
            <a:ext cx="39825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Tem a opção de inserir produto fazendo upload de arquivo em formato .</a:t>
            </a:r>
            <a:r>
              <a:rPr lang="pt-BR" sz="2400" dirty="0" err="1"/>
              <a:t>txt</a:t>
            </a:r>
            <a:r>
              <a:rPr lang="pt-BR" sz="2400" dirty="0"/>
              <a:t>.</a:t>
            </a:r>
          </a:p>
          <a:p>
            <a:r>
              <a:rPr lang="pt-BR" sz="2400" b="1" dirty="0"/>
              <a:t>Utilize o código de barras</a:t>
            </a:r>
          </a:p>
          <a:p>
            <a:endParaRPr lang="pt-BR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6537923" y="3903950"/>
            <a:ext cx="53207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Ao fazer a inserção e listar o ícone de divergências, está relacionado com configuração tributária. Clique no ícone e verifique a mensagem. Enquanto não for ajustado o motivo da divergência, não será possível informar a quantidade de itens.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9564F3BB-F7B9-428D-ABBF-1BC835837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6911" y="877098"/>
            <a:ext cx="6613716" cy="2548107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03C0503B-CCFA-47AC-BFF9-6006A09BA3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75" y="3800773"/>
            <a:ext cx="5762625" cy="2124075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2E80EFC9-797C-4F81-993A-1B19EF62D8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9525" y="3721070"/>
            <a:ext cx="860401" cy="80489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70449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4500</TotalTime>
  <Words>1289</Words>
  <Application>Microsoft Office PowerPoint</Application>
  <PresentationFormat>Widescreen</PresentationFormat>
  <Paragraphs>132</Paragraphs>
  <Slides>28</Slides>
  <Notes>16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28</vt:i4>
      </vt:variant>
    </vt:vector>
  </HeadingPairs>
  <TitlesOfParts>
    <vt:vector size="39" baseType="lpstr">
      <vt:lpstr>Arial</vt:lpstr>
      <vt:lpstr>Calibri</vt:lpstr>
      <vt:lpstr>Calibri Light</vt:lpstr>
      <vt:lpstr>Dosis</vt:lpstr>
      <vt:lpstr>Dosis ExtraLight</vt:lpstr>
      <vt:lpstr>Neo Sans Pro</vt:lpstr>
      <vt:lpstr>Symbol</vt:lpstr>
      <vt:lpstr>Times New Roman</vt:lpstr>
      <vt:lpstr>Wingdings</vt:lpstr>
      <vt:lpstr>Office Theme</vt:lpstr>
      <vt:lpstr>Office Theme</vt:lpstr>
      <vt:lpstr>Apresentação do PowerPoint</vt:lpstr>
      <vt:lpstr>INTRODUÇÃO</vt:lpstr>
      <vt:lpstr>Apresentação do PowerPoint</vt:lpstr>
      <vt:lpstr>Conceitos Objetivo da entrada de compra</vt:lpstr>
      <vt:lpstr>Tipos de entrada de compras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Muito obrigado!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SUPORTE MICROVIX</dc:title>
  <dc:subject/>
  <dc:creator>Maykon Vinicius De Oliveira</dc:creator>
  <dc:description/>
  <cp:lastModifiedBy>Delio Delcio Augusto Hofelmann</cp:lastModifiedBy>
  <cp:revision>141</cp:revision>
  <dcterms:created xsi:type="dcterms:W3CDTF">2017-03-14T19:32:49Z</dcterms:created>
  <dcterms:modified xsi:type="dcterms:W3CDTF">2019-08-28T19:55:48Z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24</vt:i4>
  </property>
</Properties>
</file>