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1"/>
  </p:notesMasterIdLst>
  <p:sldIdLst>
    <p:sldId id="329" r:id="rId3"/>
    <p:sldId id="441" r:id="rId4"/>
    <p:sldId id="447" r:id="rId5"/>
    <p:sldId id="365" r:id="rId6"/>
    <p:sldId id="399" r:id="rId7"/>
    <p:sldId id="408" r:id="rId8"/>
    <p:sldId id="409" r:id="rId9"/>
    <p:sldId id="410" r:id="rId10"/>
    <p:sldId id="462" r:id="rId11"/>
    <p:sldId id="463" r:id="rId12"/>
    <p:sldId id="464" r:id="rId13"/>
    <p:sldId id="448" r:id="rId14"/>
    <p:sldId id="450" r:id="rId15"/>
    <p:sldId id="451" r:id="rId16"/>
    <p:sldId id="449" r:id="rId17"/>
    <p:sldId id="452" r:id="rId18"/>
    <p:sldId id="453" r:id="rId19"/>
    <p:sldId id="454" r:id="rId20"/>
    <p:sldId id="456" r:id="rId21"/>
    <p:sldId id="455" r:id="rId22"/>
    <p:sldId id="457" r:id="rId23"/>
    <p:sldId id="458" r:id="rId24"/>
    <p:sldId id="459" r:id="rId25"/>
    <p:sldId id="460" r:id="rId26"/>
    <p:sldId id="461" r:id="rId27"/>
    <p:sldId id="465" r:id="rId28"/>
    <p:sldId id="350" r:id="rId29"/>
    <p:sldId id="363" r:id="rId30"/>
  </p:sldIdLst>
  <p:sldSz cx="12192000" cy="6858000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195B6-6AD7-436E-B9E9-F15C2990414A}" type="datetimeFigureOut">
              <a:rPr lang="pt-BR" smtClean="0"/>
              <a:t>13/08/2019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C6FE6-E882-4B9D-A1DB-CDDD80D824D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2534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3295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65467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815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Imagem 3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Imagem 37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99" y="-63235"/>
            <a:ext cx="12607225" cy="7091564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5773271" y="1554894"/>
            <a:ext cx="5812747" cy="4290095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6721" y="6134397"/>
            <a:ext cx="3475991" cy="60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41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49" y="731574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15" y="731574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49" y="1931950"/>
            <a:ext cx="2210081" cy="193879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43592516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5994400" cy="2451315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63187" y="2451315"/>
            <a:ext cx="1314109" cy="1314109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356997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Imagem 75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Imagem 7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63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49" y="731574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15" y="731574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49" y="1931950"/>
            <a:ext cx="2210081" cy="193879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94296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99" y="-63235"/>
            <a:ext cx="12607225" cy="7091564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5773271" y="1554894"/>
            <a:ext cx="5812747" cy="4290095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6721" y="6134397"/>
            <a:ext cx="3475991" cy="60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34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05/09/18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5BFEF2A-3359-4817-BDDE-43A7627AA53A}" type="slidenum"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75" r:id="rId14"/>
    <p:sldLayoutId id="2147483679" r:id="rId15"/>
    <p:sldLayoutId id="214748368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2286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tópicosClique para editar o texto mestre</a:t>
            </a:r>
          </a:p>
          <a:p>
            <a:pPr marL="685800" lvl="1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Terceiro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05/09/18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F50475B-9D06-426E-A5FC-B5F12560B142}" type="slidenum"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6" r:id="rId13"/>
    <p:sldLayoutId id="2147483677" r:id="rId14"/>
    <p:sldLayoutId id="214748367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 txBox="1">
            <a:spLocks/>
          </p:cNvSpPr>
          <p:nvPr/>
        </p:nvSpPr>
        <p:spPr>
          <a:xfrm>
            <a:off x="5449079" y="1085462"/>
            <a:ext cx="7117627" cy="4290095"/>
          </a:xfrm>
          <a:prstGeom prst="rect">
            <a:avLst/>
          </a:prstGeom>
        </p:spPr>
        <p:txBody>
          <a:bodyPr vert="horz" lIns="121884" tIns="60944" rIns="121884" bIns="60944" rtlCol="0" anchor="ctr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sz="5400" b="1" dirty="0">
                <a:solidFill>
                  <a:srgbClr val="7030A0"/>
                </a:solidFill>
              </a:rPr>
              <a:t>ENTRADA DE COMPRAS</a:t>
            </a:r>
          </a:p>
          <a:p>
            <a:pPr algn="ctr"/>
            <a:r>
              <a:rPr lang="pt-BR" sz="5400" dirty="0">
                <a:solidFill>
                  <a:srgbClr val="7030A0"/>
                </a:solidFill>
              </a:rPr>
              <a:t>Manual  |  XML</a:t>
            </a: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89317" y="1702191"/>
            <a:ext cx="4152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Clique em Prosseguir&gt; na próxima tela</a:t>
            </a:r>
            <a:endParaRPr lang="pt-BR" sz="2400" b="1" dirty="0"/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46663" y="3363557"/>
            <a:ext cx="4616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Na próxima tela, selecione os planos e dados complementares da nota e clique em Prosseguir&gt;</a:t>
            </a:r>
          </a:p>
          <a:p>
            <a:endParaRPr lang="pt-BR" sz="24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663705A-20E1-4DAD-A9DD-D8DE8F7ED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168" y="1496883"/>
            <a:ext cx="4152900" cy="14192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93E4195-3CDF-4604-A8E8-A81E68BEA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168" y="3213230"/>
            <a:ext cx="6448425" cy="145732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0D7A3BE-44AA-4B93-8A3C-BB8EE4B23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7168" y="5361117"/>
            <a:ext cx="2847975" cy="809625"/>
          </a:xfrm>
          <a:prstGeom prst="rect">
            <a:avLst/>
          </a:prstGeom>
        </p:spPr>
      </p:pic>
      <p:sp>
        <p:nvSpPr>
          <p:cNvPr id="10" name="Seta: para Baixo 9">
            <a:extLst>
              <a:ext uri="{FF2B5EF4-FFF2-40B4-BE49-F238E27FC236}">
                <a16:creationId xmlns:a16="http://schemas.microsoft.com/office/drawing/2014/main" id="{9E835275-A89A-4C25-9720-19C65D94FCBE}"/>
              </a:ext>
            </a:extLst>
          </p:cNvPr>
          <p:cNvSpPr/>
          <p:nvPr/>
        </p:nvSpPr>
        <p:spPr>
          <a:xfrm>
            <a:off x="7365242" y="5014693"/>
            <a:ext cx="309490" cy="346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502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89316" y="1702191"/>
            <a:ext cx="10452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Clique em Prosseguir&gt; na próxima tela e, aparecerá a confirmação que a nota foi gerada com sucesso.</a:t>
            </a:r>
            <a:endParaRPr lang="pt-BR" sz="2400" b="1" dirty="0"/>
          </a:p>
          <a:p>
            <a:endParaRPr lang="pt-BR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EE05BB5-26DB-450C-A66A-A26851B5C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694" y="2985135"/>
            <a:ext cx="663892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893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020097" y="543541"/>
            <a:ext cx="9207115" cy="1021369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Conceito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879754" y="2052621"/>
            <a:ext cx="48554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 rotina entrada de compras via XML é uma funcionalidade no ERP onde permite o usuário realizar a entrada de mercadorias em seu estoque de forma mais ágil e pratica.</a:t>
            </a:r>
            <a:endParaRPr lang="pt-BR" sz="2400" dirty="0">
              <a:solidFill>
                <a:schemeClr val="tx2">
                  <a:lumMod val="75000"/>
                </a:schemeClr>
              </a:solidFill>
              <a:latin typeface="Neo Sans Pro"/>
            </a:endParaRPr>
          </a:p>
        </p:txBody>
      </p:sp>
      <p:pic>
        <p:nvPicPr>
          <p:cNvPr id="7170" name="Picture 2" descr="C:\Users\leo_b\Desktop\system-inform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654" y="1564911"/>
            <a:ext cx="1767615" cy="176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o_b\Desktop\controle-de-estoqu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959" y="2907451"/>
            <a:ext cx="3329180" cy="249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916" y="1787229"/>
            <a:ext cx="901088" cy="825343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V="1">
            <a:off x="9270298" y="3222172"/>
            <a:ext cx="682356" cy="734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16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924229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Permissão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acesso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4"/>
            <a:ext cx="11119276" cy="1159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que seja possível utilizar essa rotina é necessário que se tenha liberação da seguinte permissão de usuário </a:t>
            </a:r>
            <a:r>
              <a:rPr lang="pt-BR" sz="2133" dirty="0">
                <a:latin typeface="Neo Sans Pro"/>
              </a:rPr>
              <a:t>(Estoque &gt; Permissões gerais do grupo estoque &gt; Entrada de Compras via XML (</a:t>
            </a:r>
            <a:r>
              <a:rPr lang="pt-BR" sz="2133" dirty="0" err="1">
                <a:latin typeface="Neo Sans Pro"/>
              </a:rPr>
              <a:t>Nf-e</a:t>
            </a:r>
            <a:r>
              <a:rPr lang="pt-BR" sz="2133" dirty="0">
                <a:latin typeface="Neo Sans Pro"/>
              </a:rPr>
              <a:t>).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9218" name="Picture 2" descr="C:\Users\leo_b\Desktop\botao-de-bloqueio_318-324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303" y="2683087"/>
            <a:ext cx="2873661" cy="287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23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A funcionalidade está localizada dentro do menu Suprimentos &gt; Estoque &gt; Entrada de Compras &gt; Entrada de Compras via XML (</a:t>
            </a:r>
            <a:r>
              <a:rPr lang="pt-BR" sz="2400" dirty="0" err="1"/>
              <a:t>Nf-e</a:t>
            </a:r>
            <a:r>
              <a:rPr lang="pt-BR" sz="2400" dirty="0"/>
              <a:t>)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279" y="2245783"/>
            <a:ext cx="5278548" cy="3343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016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realizar a entrada de compras via XML, é necessário que esteja com o arquivo XML referente a nota fiscal salvo em seu computador.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8195" name="Picture 3" descr="C:\Users\leo_b\Desktop\SLIDE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155" y="3083074"/>
            <a:ext cx="8739716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/>
          <p:cNvSpPr/>
          <p:nvPr/>
        </p:nvSpPr>
        <p:spPr>
          <a:xfrm>
            <a:off x="879755" y="1974799"/>
            <a:ext cx="11119276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867" dirty="0">
                <a:latin typeface="Neo Sans Pro"/>
              </a:rPr>
              <a:t>Caso a compra realizada possua um pedido de compra, pode ser inserido no campo “Pedido de Compra”, deste modo os campos Plano de pagamento, Natureza de operação e Comprador serão preenchidos automaticamente de acordo com o pedido.</a:t>
            </a:r>
            <a:endParaRPr lang="pt-BR" sz="1600" dirty="0">
              <a:latin typeface="Neo Sans Pro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9759" y="4438869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É necessário que seja inserido o arquivo no qual está salvo em seu computador através da opção “Escolher Arquivo”</a:t>
            </a:r>
            <a:endParaRPr lang="pt-BR" sz="2133" dirty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8238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não tenha sido informado um pedido de compras, é necessário a seleção das informações abaixo conforme desejado.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0242" name="Picture 2" descr="C:\Users\leo_b\Desktop\SLIDE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2593392"/>
            <a:ext cx="7543800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leo_b\Desktop\SLIDE\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45" y="3914192"/>
            <a:ext cx="5524500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0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C02F3894-E06D-4A81-B145-ABEDB002A50F}"/>
              </a:ext>
            </a:extLst>
          </p:cNvPr>
          <p:cNvSpPr/>
          <p:nvPr/>
        </p:nvSpPr>
        <p:spPr>
          <a:xfrm>
            <a:off x="2785403" y="3429000"/>
            <a:ext cx="323557" cy="186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4"/>
            <a:ext cx="11119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que o sistema identifique e traga as informações referente aos produtos da nota fiscal, é necessário que seja selecionado o </a:t>
            </a:r>
            <a:r>
              <a:rPr lang="pt-BR" sz="2400" dirty="0" err="1">
                <a:latin typeface="Neo Sans Pro"/>
              </a:rPr>
              <a:t>cPROD</a:t>
            </a:r>
            <a:r>
              <a:rPr lang="pt-BR" sz="2400" dirty="0">
                <a:latin typeface="Neo Sans Pro"/>
              </a:rPr>
              <a:t> ou </a:t>
            </a:r>
            <a:r>
              <a:rPr lang="pt-BR" sz="2400" dirty="0" err="1">
                <a:latin typeface="Neo Sans Pro"/>
              </a:rPr>
              <a:t>cEAN</a:t>
            </a:r>
            <a:r>
              <a:rPr lang="pt-BR" sz="2400" dirty="0">
                <a:latin typeface="Neo Sans Pro"/>
              </a:rPr>
              <a:t> referente a configuração do XML x ERP.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1266" name="Picture 2" descr="C:\Users\leo_b\Desktop\SLIDE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904" y="2673483"/>
            <a:ext cx="7914217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879759" y="4187173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Se existir produtos no XML nos quais não estão cadastrados no ERP é necessário que a opção “Incluir novos produtos” esteja marcada.</a:t>
            </a:r>
            <a:endParaRPr lang="pt-BR" sz="2133" dirty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4660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identificar qual é o </a:t>
            </a:r>
            <a:r>
              <a:rPr lang="pt-BR" sz="2400" b="1" dirty="0">
                <a:latin typeface="Neo Sans Pro"/>
              </a:rPr>
              <a:t>Campo do produto (XML) </a:t>
            </a:r>
            <a:r>
              <a:rPr lang="pt-BR" sz="2400" dirty="0">
                <a:latin typeface="Neo Sans Pro"/>
              </a:rPr>
              <a:t>é necessário a abertura do XML, após abri-lo aperte os botões (CTRL + F) e digite </a:t>
            </a:r>
            <a:r>
              <a:rPr lang="pt-BR" sz="2400" dirty="0" err="1">
                <a:latin typeface="Neo Sans Pro"/>
              </a:rPr>
              <a:t>cPROD</a:t>
            </a:r>
            <a:r>
              <a:rPr lang="pt-BR" sz="2400" dirty="0">
                <a:latin typeface="Neo Sans Pro"/>
              </a:rPr>
              <a:t>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2291" name="Picture 3" descr="C:\Users\leo_b\Desktop\SLIDE\produto teste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993" y="2024571"/>
            <a:ext cx="4950277" cy="1527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/>
          <p:cNvSpPr/>
          <p:nvPr/>
        </p:nvSpPr>
        <p:spPr>
          <a:xfrm>
            <a:off x="835245" y="2228479"/>
            <a:ext cx="5464769" cy="1528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867" dirty="0">
                <a:latin typeface="Neo Sans Pro"/>
              </a:rPr>
              <a:t>Neste caso o campo </a:t>
            </a:r>
            <a:r>
              <a:rPr lang="pt-BR" sz="1867" dirty="0" err="1">
                <a:latin typeface="Neo Sans Pro"/>
              </a:rPr>
              <a:t>cEAN</a:t>
            </a:r>
            <a:r>
              <a:rPr lang="pt-BR" sz="1867" dirty="0">
                <a:latin typeface="Neo Sans Pro"/>
              </a:rPr>
              <a:t> está vazio, desta forma evidenciamos que a opção correta a ser escolhida no ERP é </a:t>
            </a:r>
            <a:r>
              <a:rPr lang="pt-BR" sz="1867" dirty="0" err="1">
                <a:latin typeface="Neo Sans Pro"/>
              </a:rPr>
              <a:t>cPROD</a:t>
            </a:r>
            <a:r>
              <a:rPr lang="pt-BR" sz="1867" dirty="0">
                <a:latin typeface="Neo Sans Pro"/>
              </a:rPr>
              <a:t>.</a:t>
            </a:r>
          </a:p>
          <a:p>
            <a:pPr algn="just"/>
            <a:endParaRPr lang="pt-BR" sz="1867" dirty="0">
              <a:latin typeface="Neo Sans Pro"/>
            </a:endParaRPr>
          </a:p>
          <a:p>
            <a:pPr algn="just"/>
            <a:r>
              <a:rPr lang="pt-BR" sz="1867" dirty="0">
                <a:latin typeface="Neo Sans Pro"/>
              </a:rPr>
              <a:t>Abaixo as combinações que podem ser feitas:</a:t>
            </a:r>
            <a:endParaRPr lang="pt-BR" sz="1600" dirty="0">
              <a:latin typeface="Neo Sans Pro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9760" y="5365319"/>
            <a:ext cx="10970196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867" dirty="0" err="1">
                <a:latin typeface="Neo Sans Pro"/>
              </a:rPr>
              <a:t>Obs</a:t>
            </a:r>
            <a:r>
              <a:rPr lang="pt-BR" sz="1867" dirty="0">
                <a:latin typeface="Neo Sans Pro"/>
              </a:rPr>
              <a:t>: Caso a </a:t>
            </a:r>
            <a:r>
              <a:rPr lang="pt-BR" sz="1867" dirty="0" err="1">
                <a:latin typeface="Neo Sans Pro"/>
              </a:rPr>
              <a:t>tag</a:t>
            </a:r>
            <a:r>
              <a:rPr lang="pt-BR" sz="1867" dirty="0">
                <a:latin typeface="Neo Sans Pro"/>
              </a:rPr>
              <a:t> </a:t>
            </a:r>
            <a:r>
              <a:rPr lang="pt-BR" sz="1867" dirty="0" err="1">
                <a:latin typeface="Neo Sans Pro"/>
              </a:rPr>
              <a:t>cEAN</a:t>
            </a:r>
            <a:r>
              <a:rPr lang="pt-BR" sz="1867" dirty="0">
                <a:latin typeface="Neo Sans Pro"/>
              </a:rPr>
              <a:t> também esteja preenchida, você poderá optar entre a escolha de </a:t>
            </a:r>
            <a:r>
              <a:rPr lang="pt-BR" sz="1867" dirty="0" err="1">
                <a:latin typeface="Neo Sans Pro"/>
              </a:rPr>
              <a:t>cEAN</a:t>
            </a:r>
            <a:r>
              <a:rPr lang="pt-BR" sz="1867" dirty="0">
                <a:latin typeface="Neo Sans Pro"/>
              </a:rPr>
              <a:t> ou </a:t>
            </a:r>
            <a:r>
              <a:rPr lang="pt-BR" sz="1867" dirty="0" err="1">
                <a:latin typeface="Neo Sans Pro"/>
              </a:rPr>
              <a:t>cPROD</a:t>
            </a:r>
            <a:r>
              <a:rPr lang="pt-BR" sz="1867" dirty="0">
                <a:latin typeface="Neo Sans Pro"/>
              </a:rPr>
              <a:t>.</a:t>
            </a:r>
            <a:endParaRPr lang="pt-BR" sz="1600" dirty="0">
              <a:latin typeface="Neo Sans Pro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C7A2DCC-0AF4-4DF4-8C79-726A75606D98}"/>
              </a:ext>
            </a:extLst>
          </p:cNvPr>
          <p:cNvSpPr txBox="1"/>
          <p:nvPr/>
        </p:nvSpPr>
        <p:spPr>
          <a:xfrm>
            <a:off x="835245" y="3880341"/>
            <a:ext cx="2857626" cy="1200329"/>
          </a:xfrm>
          <a:prstGeom prst="rect">
            <a:avLst/>
          </a:prstGeom>
          <a:noFill/>
          <a:ln w="6350" cmpd="dbl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código produto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código auxiliar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cód. de barras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referência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52CF90FB-D647-4FEB-8771-82E189CF4C03}"/>
              </a:ext>
            </a:extLst>
          </p:cNvPr>
          <p:cNvSpPr txBox="1"/>
          <p:nvPr/>
        </p:nvSpPr>
        <p:spPr>
          <a:xfrm>
            <a:off x="3836723" y="3880341"/>
            <a:ext cx="2857626" cy="1200329"/>
          </a:xfrm>
          <a:prstGeom prst="rect">
            <a:avLst/>
          </a:prstGeom>
          <a:noFill/>
          <a:ln w="6350" cmpd="dbl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código produto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código auxiliar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cód. de barras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referência</a:t>
            </a:r>
          </a:p>
        </p:txBody>
      </p:sp>
    </p:spTree>
    <p:extLst>
      <p:ext uri="{BB962C8B-B14F-4D97-AF65-F5344CB8AC3E}">
        <p14:creationId xmlns:p14="http://schemas.microsoft.com/office/powerpoint/2010/main" val="266909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4"/>
            <a:ext cx="111192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identificar qual é o </a:t>
            </a:r>
            <a:r>
              <a:rPr lang="pt-BR" sz="2400" b="1" dirty="0">
                <a:latin typeface="Neo Sans Pro"/>
              </a:rPr>
              <a:t>Campo do produto (ERP) </a:t>
            </a:r>
            <a:r>
              <a:rPr lang="pt-BR" sz="2400" dirty="0">
                <a:latin typeface="Neo Sans Pro"/>
              </a:rPr>
              <a:t>é necessário copiar a informação contida na </a:t>
            </a:r>
            <a:r>
              <a:rPr lang="pt-BR" sz="2400" dirty="0" err="1">
                <a:latin typeface="Neo Sans Pro"/>
              </a:rPr>
              <a:t>tag</a:t>
            </a:r>
            <a:r>
              <a:rPr lang="pt-BR" sz="2400" dirty="0">
                <a:latin typeface="Neo Sans Pro"/>
              </a:rPr>
              <a:t> </a:t>
            </a:r>
            <a:r>
              <a:rPr lang="pt-BR" sz="2400" dirty="0" err="1">
                <a:latin typeface="Neo Sans Pro"/>
              </a:rPr>
              <a:t>cPROD</a:t>
            </a:r>
            <a:r>
              <a:rPr lang="pt-BR" sz="2400" dirty="0">
                <a:latin typeface="Neo Sans Pro"/>
              </a:rPr>
              <a:t> ou </a:t>
            </a:r>
            <a:r>
              <a:rPr lang="pt-BR" sz="2400" dirty="0" err="1">
                <a:latin typeface="Neo Sans Pro"/>
              </a:rPr>
              <a:t>cEAN</a:t>
            </a:r>
            <a:r>
              <a:rPr lang="pt-BR" sz="2400" dirty="0">
                <a:latin typeface="Neo Sans Pro"/>
              </a:rPr>
              <a:t> e acessar Suprimentos &gt; Estoque &gt; Produtos &gt; Insira a informação copiada &gt; Tente localizar o produto marcando as opções disponíveis até que o produto seja encontrado.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7" name="Picture 5" descr="C:\Users\leo_b\Desktop\SLIDE\Screenshot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23" y="2667325"/>
            <a:ext cx="9319940" cy="228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ângulo 15"/>
          <p:cNvSpPr/>
          <p:nvPr/>
        </p:nvSpPr>
        <p:spPr>
          <a:xfrm>
            <a:off x="879759" y="4955950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Neste caso, o produto foi localizado marcando a opção “código” então no “Campo do produto (ERP)” a opção a ser selecionada é “Código do Produto”.</a:t>
            </a:r>
            <a:endParaRPr lang="pt-BR" sz="2133" dirty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16685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037638" y="185439"/>
            <a:ext cx="7092951" cy="838805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Neo Sans Pro"/>
                <a:ea typeface="Dosis Light" charset="0"/>
                <a:cs typeface="Dosis Light" charset="0"/>
              </a:rPr>
              <a:t>INTRODUÇÃO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1126676" y="2000730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9370813" y="1990224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1093139" y="2687107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9370813" y="2642883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92101" y="1482040"/>
            <a:ext cx="802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Objetivos da Transmissão</a:t>
            </a:r>
          </a:p>
        </p:txBody>
      </p:sp>
      <p:cxnSp>
        <p:nvCxnSpPr>
          <p:cNvPr id="22" name="Conector reto 21"/>
          <p:cNvCxnSpPr/>
          <p:nvPr/>
        </p:nvCxnSpPr>
        <p:spPr>
          <a:xfrm>
            <a:off x="1093139" y="3432431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9370813" y="3430725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126676" y="2147192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Conceitos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1093139" y="2832856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Configurações e Parametrizações</a:t>
            </a:r>
          </a:p>
        </p:txBody>
      </p:sp>
      <p:cxnSp>
        <p:nvCxnSpPr>
          <p:cNvPr id="12" name="Conector reto 11"/>
          <p:cNvCxnSpPr/>
          <p:nvPr/>
        </p:nvCxnSpPr>
        <p:spPr>
          <a:xfrm>
            <a:off x="1093139" y="4164222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1069632" y="3570853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Relatórios</a:t>
            </a:r>
          </a:p>
        </p:txBody>
      </p:sp>
      <p:sp>
        <p:nvSpPr>
          <p:cNvPr id="18" name="Elipse 17"/>
          <p:cNvSpPr/>
          <p:nvPr/>
        </p:nvSpPr>
        <p:spPr>
          <a:xfrm>
            <a:off x="9370813" y="4154665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1069632" y="4316394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Permissões</a:t>
            </a:r>
          </a:p>
        </p:txBody>
      </p:sp>
      <p:cxnSp>
        <p:nvCxnSpPr>
          <p:cNvPr id="20" name="Conector reto 19"/>
          <p:cNvCxnSpPr/>
          <p:nvPr/>
        </p:nvCxnSpPr>
        <p:spPr>
          <a:xfrm>
            <a:off x="1143825" y="4848414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ipse 20"/>
          <p:cNvSpPr/>
          <p:nvPr/>
        </p:nvSpPr>
        <p:spPr>
          <a:xfrm>
            <a:off x="9356351" y="4839212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1143825" y="4994401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Dúvidas</a:t>
            </a:r>
          </a:p>
        </p:txBody>
      </p:sp>
      <p:cxnSp>
        <p:nvCxnSpPr>
          <p:cNvPr id="24" name="Conector reto 23"/>
          <p:cNvCxnSpPr/>
          <p:nvPr/>
        </p:nvCxnSpPr>
        <p:spPr>
          <a:xfrm>
            <a:off x="1126676" y="5544415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lipse 24"/>
          <p:cNvSpPr/>
          <p:nvPr/>
        </p:nvSpPr>
        <p:spPr>
          <a:xfrm>
            <a:off x="9373500" y="5560556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8730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10840511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Novos Produtos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4"/>
            <a:ext cx="11119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o sistema localize produtos no XML nos quais não possuem cadastro no ERP, será exibida a opção de inclusão de novos produtos, basta selecionar as opções* solicitadas pelo sistema e apertar em cadastrar.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8" name="Picture 6" descr="C:\Users\leo_b\Desktop\SLIDE\inclusão novos produt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97" y="2666149"/>
            <a:ext cx="10188443" cy="2024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B9A96C0-FBDE-4DB9-BA30-3D17D103BAA7}"/>
              </a:ext>
            </a:extLst>
          </p:cNvPr>
          <p:cNvSpPr/>
          <p:nvPr/>
        </p:nvSpPr>
        <p:spPr>
          <a:xfrm>
            <a:off x="879757" y="5022455"/>
            <a:ext cx="11119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*Estes são os campos obrigatórios para cadastro de produtos.</a:t>
            </a:r>
          </a:p>
        </p:txBody>
      </p:sp>
    </p:spTree>
    <p:extLst>
      <p:ext uri="{BB962C8B-B14F-4D97-AF65-F5344CB8AC3E}">
        <p14:creationId xmlns:p14="http://schemas.microsoft.com/office/powerpoint/2010/main" val="137431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10234418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Inserção de Produtos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cadastrado os produtos em questão, será exibido um resumo, conforme imagem abaixo. 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4338" name="Picture 2" descr="C:\Users\leo_b\Desktop\SLIDE\entrada de produt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49" y="2084283"/>
            <a:ext cx="9628328" cy="2604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879755" y="4861861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necessário a inclusão de mais algum produto no qual não consta no XML, pode ser utilizado a opção de inserção rápida ou inclusão de itens.</a:t>
            </a:r>
          </a:p>
        </p:txBody>
      </p:sp>
    </p:spTree>
    <p:extLst>
      <p:ext uri="{BB962C8B-B14F-4D97-AF65-F5344CB8AC3E}">
        <p14:creationId xmlns:p14="http://schemas.microsoft.com/office/powerpoint/2010/main" val="197355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prosseguir da tela de inserção dos itens, é possível selecionar o estoque onde esses produtos serão depositados.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5363" name="Picture 3" descr="C:\Users\leo_b\Desktop\SLIDE\finalizaçã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34" y="2156305"/>
            <a:ext cx="7711017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leo_b\Desktop\SLIDE\zzxc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33" y="3881015"/>
            <a:ext cx="7277100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/>
          <p:cNvSpPr/>
          <p:nvPr/>
        </p:nvSpPr>
        <p:spPr>
          <a:xfrm>
            <a:off x="879759" y="2896209"/>
            <a:ext cx="11119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necessário pode ser alterado o plano de pagamento e inserido descontos na nota fiscal.</a:t>
            </a:r>
          </a:p>
          <a:p>
            <a:pPr algn="just"/>
            <a:endParaRPr lang="pt-BR" sz="2400" dirty="0">
              <a:latin typeface="Neo Sans Pro"/>
            </a:endParaRPr>
          </a:p>
        </p:txBody>
      </p:sp>
      <p:pic>
        <p:nvPicPr>
          <p:cNvPr id="15365" name="Picture 5" descr="C:\Users\leo_b\Desktop\SLIDE\zzxc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508" y="4565780"/>
            <a:ext cx="8142817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ângulo 15"/>
          <p:cNvSpPr/>
          <p:nvPr/>
        </p:nvSpPr>
        <p:spPr>
          <a:xfrm>
            <a:off x="879759" y="4974327"/>
            <a:ext cx="11119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conferir os valores e alterar as informações caso necessário, aperte em prosseguir.</a:t>
            </a:r>
          </a:p>
          <a:p>
            <a:pPr algn="just"/>
            <a:endParaRPr lang="pt-BR" sz="2400" dirty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5569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prosseguir é possível selecionar as informações contábeis referente a entrada de compras.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6386" name="Picture 2" descr="C:\Users\leo_b\Desktop\SLIDE\Screenshot_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585" y="2310701"/>
            <a:ext cx="8612716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07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Finalização da Nota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a finalização do processo, será exibida as principais informações referente a nota fiscal.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7410" name="Picture 2" descr="C:\Users\leo_b\Desktop\SLIDE\Screenshot_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080" y="2328418"/>
            <a:ext cx="9108017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06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Relatórios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Notas de compra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a finalização do processo, será exibida as principais informações referente a nota fiscal.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0B4448B1-DA3A-45CB-B3C9-731A7844A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12" y="2292878"/>
            <a:ext cx="10687563" cy="330643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51259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Permissões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Notas de compra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04324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emitir notas de compras é necessário possuir as seguintes permissões:</a:t>
            </a:r>
          </a:p>
          <a:p>
            <a:pPr marL="342900" indent="-342900" algn="just">
              <a:buFontTx/>
              <a:buChar char="-"/>
            </a:pPr>
            <a:r>
              <a:rPr lang="pt-BR" sz="2400" dirty="0">
                <a:latin typeface="Neo Sans Pro"/>
              </a:rPr>
              <a:t>Para efetuar o processo de entrada:</a:t>
            </a:r>
          </a:p>
          <a:p>
            <a:pPr algn="just"/>
            <a:r>
              <a:rPr lang="pt-BR" sz="2400" b="1" dirty="0">
                <a:latin typeface="Neo Sans Pro"/>
              </a:rPr>
              <a:t>ESTOQUE &gt; PERMISSÕES GERAIS DO GRUPO ESTOQUE</a:t>
            </a:r>
            <a:endParaRPr lang="pt-BR" sz="2400" dirty="0">
              <a:latin typeface="Neo Sans Pro"/>
            </a:endParaRPr>
          </a:p>
          <a:p>
            <a:pPr marL="342900" indent="-342900" algn="just">
              <a:buFontTx/>
              <a:buChar char="-"/>
            </a:pPr>
            <a:endParaRPr lang="pt-BR" sz="2400" dirty="0">
              <a:latin typeface="Neo Sans Pro"/>
            </a:endParaRPr>
          </a:p>
          <a:p>
            <a:pPr marL="342900" indent="-342900" algn="just">
              <a:buFontTx/>
              <a:buChar char="-"/>
            </a:pPr>
            <a:endParaRPr lang="pt-BR" sz="2400" dirty="0">
              <a:latin typeface="Neo Sans Pro"/>
            </a:endParaRPr>
          </a:p>
          <a:p>
            <a:pPr algn="just"/>
            <a:endParaRPr lang="pt-BR" sz="2400" dirty="0">
              <a:latin typeface="Neo Sans Pro"/>
            </a:endParaRPr>
          </a:p>
          <a:p>
            <a:pPr marL="342900" indent="-342900" algn="just">
              <a:buFontTx/>
              <a:buChar char="-"/>
            </a:pPr>
            <a:r>
              <a:rPr lang="pt-BR" sz="2400" dirty="0">
                <a:latin typeface="Neo Sans Pro"/>
              </a:rPr>
              <a:t>Para gerar relatórios de compras:</a:t>
            </a:r>
          </a:p>
          <a:p>
            <a:pPr algn="just"/>
            <a:r>
              <a:rPr lang="pt-BR" sz="2400" b="1" dirty="0">
                <a:latin typeface="Neo Sans Pro"/>
              </a:rPr>
              <a:t>ESTOQUE &gt; PERMISSOES PARA OS RELATÓRIOS DE ESTOQUE</a:t>
            </a:r>
          </a:p>
          <a:p>
            <a:pPr algn="just"/>
            <a:endParaRPr lang="pt-BR" sz="2400" b="1" dirty="0">
              <a:latin typeface="Neo Sans Pro"/>
            </a:endParaRPr>
          </a:p>
          <a:p>
            <a:pPr algn="just"/>
            <a:endParaRPr lang="pt-BR" sz="2400" b="1" dirty="0">
              <a:latin typeface="Neo Sans Pro"/>
            </a:endParaRPr>
          </a:p>
          <a:p>
            <a:pPr algn="just"/>
            <a:endParaRPr lang="pt-BR" sz="2400" b="1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>
            <a:extLst>
              <a:ext uri="{FF2B5EF4-FFF2-40B4-BE49-F238E27FC236}">
                <a16:creationId xmlns:a16="http://schemas.microsoft.com/office/drawing/2014/main" id="{89504432-944D-4E9B-8AFC-3757D570C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667" y="2363660"/>
            <a:ext cx="3635972" cy="472839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CBDAC262-7B6D-4FE6-BEC0-299A95474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667" y="2836499"/>
            <a:ext cx="4451822" cy="44164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88E152F-EA05-4FB3-8C4C-84C1E15778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355" y="4431652"/>
            <a:ext cx="2920833" cy="38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0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037638" y="482298"/>
            <a:ext cx="8250201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sz="6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DÚVIDAS?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241" y="1605133"/>
            <a:ext cx="6616103" cy="437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659522" y="640452"/>
            <a:ext cx="5412532" cy="1728192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Dosis" panose="02010503020202060003" pitchFamily="50" charset="0"/>
              </a:rPr>
              <a:t>Muito obrigado!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569109" y="4667309"/>
            <a:ext cx="5572092" cy="860396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sz="3733" b="1" dirty="0">
                <a:solidFill>
                  <a:srgbClr val="7030A0"/>
                </a:solidFill>
                <a:latin typeface="Dosis" panose="02010503020202060003" pitchFamily="50" charset="0"/>
              </a:rPr>
              <a:t>Délio </a:t>
            </a:r>
            <a:r>
              <a:rPr lang="pt-BR" sz="3733" b="1" dirty="0" err="1">
                <a:solidFill>
                  <a:srgbClr val="7030A0"/>
                </a:solidFill>
                <a:latin typeface="Dosis" panose="02010503020202060003" pitchFamily="50" charset="0"/>
              </a:rPr>
              <a:t>Höfelmann</a:t>
            </a:r>
            <a:endParaRPr lang="pt-BR" sz="3733" b="1" dirty="0">
              <a:solidFill>
                <a:srgbClr val="7030A0"/>
              </a:solidFill>
              <a:latin typeface="Dosis" panose="02010503020202060003" pitchFamily="50" charset="0"/>
            </a:endParaRPr>
          </a:p>
          <a:p>
            <a:endParaRPr lang="pt-BR" sz="3733" b="1" dirty="0">
              <a:latin typeface="Dosis" panose="02010503020202060003" pitchFamily="50" charset="0"/>
            </a:endParaRPr>
          </a:p>
        </p:txBody>
      </p:sp>
      <p:pic>
        <p:nvPicPr>
          <p:cNvPr id="18434" name="Picture 2" descr="C:\Users\leo_b\Desktop\Image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655" y="2667879"/>
            <a:ext cx="1430867" cy="143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020097" y="543542"/>
            <a:ext cx="8250201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Objetivos da Transmissão</a:t>
            </a:r>
          </a:p>
        </p:txBody>
      </p:sp>
      <p:sp>
        <p:nvSpPr>
          <p:cNvPr id="2" name="Retângulo 1"/>
          <p:cNvSpPr/>
          <p:nvPr/>
        </p:nvSpPr>
        <p:spPr>
          <a:xfrm>
            <a:off x="1020097" y="2090173"/>
            <a:ext cx="5900267" cy="267765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Compreender para que serve a entrada de compras;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Entender os tipos de entrada;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Aprender como parametrizar;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Aprender sobre as permissões;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Gerar relatórios;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Tirar dúvidas.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642937" y="5871464"/>
            <a:ext cx="11119276" cy="136824"/>
            <a:chOff x="649795" y="4051229"/>
            <a:chExt cx="5370250" cy="72000"/>
          </a:xfrm>
        </p:grpSpPr>
        <p:cxnSp>
          <p:nvCxnSpPr>
            <p:cNvPr id="9" name="Conector reto 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581" y="1862379"/>
            <a:ext cx="4699867" cy="3133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761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1049" y="404991"/>
            <a:ext cx="7799566" cy="1567896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Dosis" panose="02010503020202060003" pitchFamily="2" charset="0"/>
              </a:rPr>
              <a:t>Objetivo da entrada de compra</a:t>
            </a: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41049" y="2034209"/>
            <a:ext cx="102356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/>
              <a:t>Dentre os vários objetivos, o primordial é manter o saldo do sistema atualizado com o estoque físico da loja, facilitando as vendas e as pesquisas de produtos.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Além desse, com o saldo atualizado o cliente visualiza</a:t>
            </a:r>
          </a:p>
          <a:p>
            <a:pPr algn="just"/>
            <a:r>
              <a:rPr lang="pt-BR" sz="2400" dirty="0"/>
              <a:t>o giro dessas mercadorias nos relatórios de estoque, </a:t>
            </a:r>
          </a:p>
          <a:p>
            <a:pPr algn="just"/>
            <a:r>
              <a:rPr lang="pt-BR" sz="2400" dirty="0"/>
              <a:t>onde pode-se realizar os pedidos de compras </a:t>
            </a:r>
          </a:p>
          <a:p>
            <a:pPr algn="just"/>
            <a:r>
              <a:rPr lang="pt-BR" sz="2400" dirty="0"/>
              <a:t>junto ao fornecedor/franqueadora.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 entrada de nota nada mais é que um espelho </a:t>
            </a:r>
          </a:p>
          <a:p>
            <a:pPr algn="just"/>
            <a:r>
              <a:rPr lang="pt-BR" sz="2400" dirty="0"/>
              <a:t>da nota fiscal do fornecedor.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8" t="18975"/>
          <a:stretch/>
        </p:blipFill>
        <p:spPr>
          <a:xfrm>
            <a:off x="8099133" y="2986355"/>
            <a:ext cx="4199036" cy="397205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9" t="25821" r="27936" b="25713"/>
          <a:stretch/>
        </p:blipFill>
        <p:spPr>
          <a:xfrm>
            <a:off x="9019518" y="4123361"/>
            <a:ext cx="3355613" cy="283504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241" y="5350993"/>
            <a:ext cx="1358900" cy="838200"/>
          </a:xfrm>
          <a:prstGeom prst="rect">
            <a:avLst/>
          </a:prstGeom>
          <a:scene3d>
            <a:camera prst="orthographicFront">
              <a:rot lat="600000" lon="24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1048" y="213784"/>
            <a:ext cx="11550952" cy="891795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Dosis" panose="02010503020202060003" pitchFamily="2" charset="0"/>
              </a:rPr>
              <a:t>Tipos de entrada de compras</a:t>
            </a: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13833" y="1115535"/>
            <a:ext cx="110632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Acesso: Suprimentos &gt; Estoque &gt; Entrada de compras</a:t>
            </a:r>
          </a:p>
          <a:p>
            <a:r>
              <a:rPr lang="pt-BR" sz="2400" dirty="0"/>
              <a:t>Os seguintes tipos de entrada estão disponíveis: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/>
              <a:t>Entrada de Compras Manual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Entrada de Compras Cód. Barras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Entrada de Compras Lote de Pedidos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/>
              <a:t>Entrada de Compras via XML </a:t>
            </a:r>
            <a:r>
              <a:rPr lang="pt-BR" sz="2400" b="1" dirty="0" err="1"/>
              <a:t>NFe</a:t>
            </a:r>
            <a:endParaRPr lang="pt-BR" sz="2400" b="1" dirty="0"/>
          </a:p>
          <a:p>
            <a:endParaRPr lang="pt-BR" sz="24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322" y="3429000"/>
            <a:ext cx="6821355" cy="29234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29131428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3833" y="213784"/>
            <a:ext cx="8550715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Tela Entrada de Compras Manual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89A13C1-0528-4F6C-B722-DE96766588F2}"/>
              </a:ext>
            </a:extLst>
          </p:cNvPr>
          <p:cNvSpPr txBox="1"/>
          <p:nvPr/>
        </p:nvSpPr>
        <p:spPr>
          <a:xfrm>
            <a:off x="7157508" y="1269901"/>
            <a:ext cx="429359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7030A0"/>
                </a:solidFill>
              </a:rPr>
              <a:t>Fornecedor </a:t>
            </a:r>
            <a:r>
              <a:rPr lang="pt-BR" sz="2000" dirty="0"/>
              <a:t>Informe o fornecedor correto (com o mesmo </a:t>
            </a:r>
            <a:r>
              <a:rPr lang="pt-BR" sz="2000" dirty="0" err="1"/>
              <a:t>cnpj</a:t>
            </a:r>
            <a:r>
              <a:rPr lang="pt-BR" sz="2000" dirty="0"/>
              <a:t> da nota de entrada. Isto evitará problemas futuros em caso de devolução).</a:t>
            </a:r>
          </a:p>
          <a:p>
            <a:endParaRPr lang="pt-BR" sz="2000" dirty="0"/>
          </a:p>
          <a:p>
            <a:r>
              <a:rPr lang="pt-BR" sz="2000" b="1" dirty="0">
                <a:solidFill>
                  <a:srgbClr val="7030A0"/>
                </a:solidFill>
              </a:rPr>
              <a:t>Chave da NF-e</a:t>
            </a:r>
            <a:r>
              <a:rPr lang="pt-BR" sz="2000" dirty="0"/>
              <a:t> Deverá ser informada a chave da NF-e correto, pois em caso de devolução, este campo é validado pelo SEFAZ.</a:t>
            </a:r>
          </a:p>
          <a:p>
            <a:endParaRPr lang="pt-BR" sz="2000" dirty="0"/>
          </a:p>
          <a:p>
            <a:r>
              <a:rPr lang="pt-BR" sz="2000" b="1" dirty="0">
                <a:solidFill>
                  <a:srgbClr val="7030A0"/>
                </a:solidFill>
              </a:rPr>
              <a:t>Natureza de operação</a:t>
            </a:r>
            <a:r>
              <a:rPr lang="pt-BR" sz="2000" dirty="0"/>
              <a:t> Cada natureza de operação possui suas próprias parametrizações (ex.: atualiza estoque, soma em relatórios, entre outros).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FB3A6A7-D17B-4678-B334-335000E96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3" y="1050534"/>
            <a:ext cx="6581775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70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13834" y="14088"/>
            <a:ext cx="9632927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33155" y="856137"/>
            <a:ext cx="11063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Inserção rápida </a:t>
            </a:r>
            <a:r>
              <a:rPr lang="pt-BR" sz="2400" dirty="0"/>
              <a:t>informando código do produto ou de barras e pressionar &lt;</a:t>
            </a:r>
            <a:r>
              <a:rPr lang="pt-BR" sz="2400" dirty="0" err="1"/>
              <a:t>Enter</a:t>
            </a:r>
            <a:r>
              <a:rPr lang="pt-BR" sz="2400" dirty="0"/>
              <a:t>&gt;. Também pode ser informado bipando o código com o leitor direto no campo (Desde que o leitor esteja devidamente configurado).</a:t>
            </a:r>
          </a:p>
          <a:p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533155" y="3429000"/>
            <a:ext cx="1106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Tem a opção de clicar no </a:t>
            </a:r>
            <a:r>
              <a:rPr lang="pt-BR" sz="2400" b="1" dirty="0"/>
              <a:t>Inserir Itens</a:t>
            </a:r>
            <a:r>
              <a:rPr lang="pt-BR" sz="2400" dirty="0"/>
              <a:t> e pesquisar o produtos por nome, código, referência, código de barras, código auxiliar e outros.</a:t>
            </a:r>
          </a:p>
          <a:p>
            <a:endParaRPr lang="pt-BR" sz="24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1C936AC-26A3-4A66-A650-4AAE23C14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73" y="2138334"/>
            <a:ext cx="10439400" cy="98107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B3173DD-0EA7-4C1F-B392-749E7A213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34" y="4648535"/>
            <a:ext cx="1046797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8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58129" y="1414888"/>
            <a:ext cx="39825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Tem a opção de inserir produto fazendo upload de arquivo em formato .</a:t>
            </a:r>
            <a:r>
              <a:rPr lang="pt-BR" sz="2400" dirty="0" err="1"/>
              <a:t>txt</a:t>
            </a:r>
            <a:r>
              <a:rPr lang="pt-BR" sz="2400" dirty="0"/>
              <a:t>.</a:t>
            </a:r>
          </a:p>
          <a:p>
            <a:r>
              <a:rPr lang="pt-BR" sz="2400" b="1" dirty="0"/>
              <a:t>Utilize o código de barras</a:t>
            </a:r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469926" y="3721070"/>
            <a:ext cx="53207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Ao fazer a inserção e listar o ícone de divergências, está relacionado com configuração tributária. Clique no ícone e verifique a mensagem. Sobre como fazer a configuração tributária, será disponibilizado o material.</a:t>
            </a:r>
          </a:p>
          <a:p>
            <a:endParaRPr lang="pt-BR" sz="2400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9564F3BB-F7B9-428D-ABBF-1BC83583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911" y="877098"/>
            <a:ext cx="6613716" cy="254810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03C0503B-CCFA-47AC-BFF9-6006A09BA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" y="3800773"/>
            <a:ext cx="5762625" cy="212407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E80EFC9-797C-4F81-993A-1B19EF62D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9525" y="3721070"/>
            <a:ext cx="860401" cy="8048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0449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58129" y="2085111"/>
            <a:ext cx="3694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Exemplo de divergência</a:t>
            </a:r>
            <a:endParaRPr lang="pt-BR" sz="2400" b="1" dirty="0"/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46663" y="3363557"/>
            <a:ext cx="46169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Neste caso, é só clicar no link “aqui” para entrar na tela de configuração tributária e ajustar. Para este caso específico, o CFOP deve ser ajustado para iniciar com 1, pois o estado do fornecedor é o mesmo da empresa. </a:t>
            </a:r>
          </a:p>
          <a:p>
            <a:endParaRPr lang="pt-BR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1166327-4F8F-4FD4-BB17-E7A556D01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968" y="977416"/>
            <a:ext cx="6819900" cy="260032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43D3E96-19F5-46E0-BC0A-53FBAA566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592" y="3890548"/>
            <a:ext cx="6853384" cy="213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36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4431</TotalTime>
  <Words>1293</Words>
  <Application>Microsoft Office PowerPoint</Application>
  <PresentationFormat>Widescreen</PresentationFormat>
  <Paragraphs>132</Paragraphs>
  <Slides>28</Slides>
  <Notes>17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28</vt:i4>
      </vt:variant>
    </vt:vector>
  </HeadingPairs>
  <TitlesOfParts>
    <vt:vector size="39" baseType="lpstr">
      <vt:lpstr>Arial</vt:lpstr>
      <vt:lpstr>Calibri</vt:lpstr>
      <vt:lpstr>Calibri Light</vt:lpstr>
      <vt:lpstr>Dosis</vt:lpstr>
      <vt:lpstr>Dosis ExtraLight</vt:lpstr>
      <vt:lpstr>Neo Sans Pro</vt:lpstr>
      <vt:lpstr>Symbol</vt:lpstr>
      <vt:lpstr>Times New Roman</vt:lpstr>
      <vt:lpstr>Wingdings</vt:lpstr>
      <vt:lpstr>Office Theme</vt:lpstr>
      <vt:lpstr>Office Theme</vt:lpstr>
      <vt:lpstr>Apresentação do PowerPoint</vt:lpstr>
      <vt:lpstr>INTRODUÇÃO</vt:lpstr>
      <vt:lpstr>Apresentação do PowerPoint</vt:lpstr>
      <vt:lpstr>Objetivo da entrada de compra</vt:lpstr>
      <vt:lpstr>Tipos de entrada de compras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SUPORTE MICROVIX</dc:title>
  <dc:subject/>
  <dc:creator>Maykon Vinicius De Oliveira</dc:creator>
  <dc:description/>
  <cp:lastModifiedBy>Delio Delcio Augusto Hofelmann</cp:lastModifiedBy>
  <cp:revision>129</cp:revision>
  <dcterms:created xsi:type="dcterms:W3CDTF">2017-03-14T19:32:49Z</dcterms:created>
  <dcterms:modified xsi:type="dcterms:W3CDTF">2019-08-13T15:20:13Z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24</vt:i4>
  </property>
</Properties>
</file>