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3"/>
  </p:notesMasterIdLst>
  <p:sldIdLst>
    <p:sldId id="329" r:id="rId5"/>
    <p:sldId id="439" r:id="rId6"/>
    <p:sldId id="447" r:id="rId7"/>
    <p:sldId id="441" r:id="rId8"/>
    <p:sldId id="448" r:id="rId9"/>
    <p:sldId id="458" r:id="rId10"/>
    <p:sldId id="459" r:id="rId11"/>
    <p:sldId id="460" r:id="rId12"/>
    <p:sldId id="461" r:id="rId13"/>
    <p:sldId id="462" r:id="rId14"/>
    <p:sldId id="463" r:id="rId15"/>
    <p:sldId id="465" r:id="rId16"/>
    <p:sldId id="464" r:id="rId17"/>
    <p:sldId id="466" r:id="rId18"/>
    <p:sldId id="467" r:id="rId19"/>
    <p:sldId id="468" r:id="rId20"/>
    <p:sldId id="350" r:id="rId21"/>
    <p:sldId id="363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9" autoAdjust="0"/>
    <p:restoredTop sz="94434" autoAdjust="0"/>
  </p:normalViewPr>
  <p:slideViewPr>
    <p:cSldViewPr snapToGrid="0" snapToObjects="1">
      <p:cViewPr varScale="1">
        <p:scale>
          <a:sx n="94" d="100"/>
          <a:sy n="94" d="100"/>
        </p:scale>
        <p:origin x="780" y="1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notesViewPr>
    <p:cSldViewPr snapToGrid="0" snapToObjects="1">
      <p:cViewPr varScale="1">
        <p:scale>
          <a:sx n="57" d="100"/>
          <a:sy n="57" d="100"/>
        </p:scale>
        <p:origin x="2808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16/07/2018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393710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60642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88153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1132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36049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64353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86236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655606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126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4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9" name="Slide do think-cell" r:id="rId18" imgW="421" imgH="420" progId="TCLayout.ActiveDocument.1">
                  <p:embed/>
                </p:oleObj>
              </mc:Choice>
              <mc:Fallback>
                <p:oleObj name="Slide do think-cell" r:id="rId18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0" name="Slide do think-cell" r:id="rId20" imgW="421" imgH="420" progId="TCLayout.ActiveDocument.1">
                  <p:embed/>
                </p:oleObj>
              </mc:Choice>
              <mc:Fallback>
                <p:oleObj name="Slide do think-cell" r:id="rId20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2"/>
          <p:cNvSpPr txBox="1">
            <a:spLocks/>
          </p:cNvSpPr>
          <p:nvPr/>
        </p:nvSpPr>
        <p:spPr>
          <a:xfrm>
            <a:off x="4626930" y="962965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kern="1200" baseline="0">
                <a:solidFill>
                  <a:schemeClr val="bg2"/>
                </a:solidFill>
                <a:latin typeface="Dosis ExtraLight"/>
                <a:ea typeface="+mj-ea"/>
                <a:cs typeface="Dosis ExtraLight"/>
              </a:defRPr>
            </a:lvl1pPr>
          </a:lstStyle>
          <a:p>
            <a:pPr algn="ctr"/>
            <a:r>
              <a:rPr lang="pt-BR" b="1" dirty="0" smtClean="0"/>
              <a:t>Lista da Vez </a:t>
            </a:r>
            <a:br>
              <a:rPr lang="pt-BR" b="1" dirty="0" smtClean="0"/>
            </a:br>
            <a:r>
              <a:rPr lang="pt-BR" b="1" dirty="0" smtClean="0"/>
              <a:t>e </a:t>
            </a:r>
            <a:br>
              <a:rPr lang="pt-BR" b="1" dirty="0" smtClean="0"/>
            </a:br>
            <a:r>
              <a:rPr lang="pt-BR" b="1" dirty="0" smtClean="0"/>
              <a:t>Lista de CRM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59818" y="130608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Funcionalidade: Lista da Vez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5" name="Picture 2" descr="https://share.linx.com.br/download/attachments/8013167/image2018-5-18_13-46-43.png?version=1&amp;modificationDate=1528903816415&amp;api=v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391" y="738407"/>
            <a:ext cx="7271218" cy="3521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814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659818" y="130608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Lista da Vez (Manual)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659818" y="1953039"/>
            <a:ext cx="32032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dirty="0" smtClean="0">
                <a:latin typeface="Neo Sans Pro"/>
              </a:rPr>
              <a:t>Há a lista da vez que é preenchida de forma manual e lançada no fechamento de caixa ou em Faturamento &gt; Loja &gt; Preenchimento da Lista da Vez.</a:t>
            </a:r>
            <a:endParaRPr lang="pt-BR" sz="1600" dirty="0">
              <a:latin typeface="Neo Sans Pro"/>
            </a:endParaRPr>
          </a:p>
        </p:txBody>
      </p:sp>
      <p:pic>
        <p:nvPicPr>
          <p:cNvPr id="7170" name="Picture 2" descr="https://share.linx.com.br/download/attachments/49006020/image2018-2-26_16-48-48.png?version=1&amp;modificationDate=1529429469668&amp;api=v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003" y="749229"/>
            <a:ext cx="4880224" cy="3731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861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659818" y="130608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Relatório da Lista da Vez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194" name="Picture 2" descr="https://share.linx.com.br/download/attachments/49006027/image2018-2-28_12-7-30.png?version=1&amp;modificationDate=1529429492742&amp;api=v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207" y="759712"/>
            <a:ext cx="4899304" cy="381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/>
          <p:cNvSpPr/>
          <p:nvPr/>
        </p:nvSpPr>
        <p:spPr>
          <a:xfrm>
            <a:off x="659818" y="1953988"/>
            <a:ext cx="32032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dirty="0">
                <a:latin typeface="Neo Sans Pro"/>
              </a:rPr>
              <a:t>O relatório de Lista da Vez poderá ser gerado considerando o período (com intervalo máximo de 31 dias) e os vendedores da loja. </a:t>
            </a:r>
          </a:p>
        </p:txBody>
      </p:sp>
    </p:spTree>
    <p:extLst>
      <p:ext uri="{BB962C8B-B14F-4D97-AF65-F5344CB8AC3E}">
        <p14:creationId xmlns:p14="http://schemas.microsoft.com/office/powerpoint/2010/main" val="377703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659818" y="130608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Lista da Vez (Manual)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659818" y="1953039"/>
            <a:ext cx="32032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dirty="0" smtClean="0">
                <a:latin typeface="Neo Sans Pro"/>
              </a:rPr>
              <a:t>Há a lista da vez que é preenchida de forma manual e lançada no fechamento de caixa ou em Faturamento &gt; Loja &gt; Preenchimento da Lista da Vez.</a:t>
            </a:r>
            <a:endParaRPr lang="pt-BR" sz="1600" dirty="0">
              <a:latin typeface="Neo Sans Pro"/>
            </a:endParaRPr>
          </a:p>
        </p:txBody>
      </p:sp>
      <p:pic>
        <p:nvPicPr>
          <p:cNvPr id="7170" name="Picture 2" descr="https://share.linx.com.br/download/attachments/49006020/image2018-2-26_16-48-48.png?version=1&amp;modificationDate=1529429469668&amp;api=v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003" y="749229"/>
            <a:ext cx="4880224" cy="3731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53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65071" y="242007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Conceito: Lista de CRM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6" name="Grupo 15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7" name="Conector reto 16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ipse 17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sp>
        <p:nvSpPr>
          <p:cNvPr id="9" name="Retângulo 8"/>
          <p:cNvSpPr/>
          <p:nvPr/>
        </p:nvSpPr>
        <p:spPr>
          <a:xfrm>
            <a:off x="765072" y="2110085"/>
            <a:ext cx="42318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No menu CRM há relatórios que podem ajudar a gerenciar a sua lista de clientes cadastrados em sua empresa.</a:t>
            </a:r>
            <a:endParaRPr lang="pt-BR" dirty="0" smtClean="0">
              <a:solidFill>
                <a:schemeClr val="tx2">
                  <a:lumMod val="75000"/>
                </a:schemeClr>
              </a:solidFill>
              <a:latin typeface="Neo Sans Pro"/>
            </a:endParaRPr>
          </a:p>
        </p:txBody>
      </p:sp>
      <p:pic>
        <p:nvPicPr>
          <p:cNvPr id="10242" name="Picture 2" descr="Resultado de imagem para lista de client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297" y="833325"/>
            <a:ext cx="3476851" cy="34768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77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59818" y="53291"/>
            <a:ext cx="8339457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Funcionalidade: Lista de Aniversariantes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6" name="Grupo 15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7" name="Conector reto 16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ipse 17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sp>
        <p:nvSpPr>
          <p:cNvPr id="9" name="Retângulo 8"/>
          <p:cNvSpPr/>
          <p:nvPr/>
        </p:nvSpPr>
        <p:spPr>
          <a:xfrm>
            <a:off x="910455" y="730282"/>
            <a:ext cx="28274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No menu CRM &gt; Relatórios &gt; Relatório Geral &gt; Será possível gerar a listagem de aniversariantes.</a:t>
            </a:r>
            <a:endParaRPr lang="pt-BR" dirty="0" smtClean="0">
              <a:solidFill>
                <a:schemeClr val="tx2">
                  <a:lumMod val="75000"/>
                </a:schemeClr>
              </a:solidFill>
              <a:latin typeface="Neo Sans Pro"/>
            </a:endParaRPr>
          </a:p>
        </p:txBody>
      </p:sp>
      <p:pic>
        <p:nvPicPr>
          <p:cNvPr id="11266" name="Picture 2" descr="image2018-5-21_11-1-14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56" r="23953"/>
          <a:stretch/>
        </p:blipFill>
        <p:spPr bwMode="auto">
          <a:xfrm>
            <a:off x="3737891" y="657547"/>
            <a:ext cx="5261384" cy="375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ângulo 9"/>
          <p:cNvSpPr/>
          <p:nvPr/>
        </p:nvSpPr>
        <p:spPr>
          <a:xfrm>
            <a:off x="910455" y="2169899"/>
            <a:ext cx="28274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Nesse relatório também é possível gerar uma listagem utilizando os dados cadastrais do cliente, por exemplo, uma listagem de todos os clientes com e-mail cadastrado.</a:t>
            </a:r>
            <a:endParaRPr lang="pt-BR" dirty="0" smtClean="0">
              <a:solidFill>
                <a:schemeClr val="tx2">
                  <a:lumMod val="75000"/>
                </a:schemeClr>
              </a:solidFill>
              <a:latin typeface="Neo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16868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59818" y="53291"/>
            <a:ext cx="8339457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Funcionalidade: Lista de Inativos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6" name="Grupo 15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7" name="Conector reto 16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ipse 17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sp>
        <p:nvSpPr>
          <p:cNvPr id="9" name="Retângulo 8"/>
          <p:cNvSpPr/>
          <p:nvPr/>
        </p:nvSpPr>
        <p:spPr>
          <a:xfrm>
            <a:off x="659818" y="1417588"/>
            <a:ext cx="326846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No menu CRM &gt; Relatórios &gt; Últimas Compras/ Vendas &gt; Será possível gerar a listagem </a:t>
            </a:r>
            <a:r>
              <a:rPr lang="pt-BR" dirty="0">
                <a:latin typeface="Neo Sans Pro"/>
              </a:rPr>
              <a:t>para saber quais são os clientes que um dia já compraram e agora estão inativos a </a:t>
            </a:r>
            <a:r>
              <a:rPr lang="pt-BR" i="1" dirty="0">
                <a:latin typeface="Neo Sans Pro"/>
              </a:rPr>
              <a:t>x</a:t>
            </a:r>
            <a:r>
              <a:rPr lang="pt-BR" dirty="0">
                <a:latin typeface="Neo Sans Pro"/>
              </a:rPr>
              <a:t> dias</a:t>
            </a:r>
            <a:r>
              <a:rPr lang="pt-BR" dirty="0" smtClean="0">
                <a:latin typeface="Neo Sans Pro"/>
              </a:rPr>
              <a:t>.</a:t>
            </a:r>
            <a:endParaRPr lang="pt-BR" dirty="0">
              <a:latin typeface="Neo Sans Pro"/>
            </a:endParaRPr>
          </a:p>
        </p:txBody>
      </p:sp>
      <p:pic>
        <p:nvPicPr>
          <p:cNvPr id="12290" name="Picture 2" descr="image2018-2-13_16-0-4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27"/>
          <a:stretch/>
        </p:blipFill>
        <p:spPr bwMode="auto">
          <a:xfrm>
            <a:off x="4018480" y="682395"/>
            <a:ext cx="4771722" cy="361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495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778228" y="361723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8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DÚVIDAS?</a:t>
            </a:r>
            <a:endParaRPr lang="pt-BR" sz="48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680" y="1203849"/>
            <a:ext cx="4962077" cy="328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994641" y="480339"/>
            <a:ext cx="4059399" cy="1296144"/>
          </a:xfrm>
        </p:spPr>
        <p:txBody>
          <a:bodyPr/>
          <a:lstStyle/>
          <a:p>
            <a:r>
              <a:rPr lang="pt-BR" b="1" dirty="0" smtClean="0">
                <a:latin typeface="Dosis" panose="02010503020202060003" pitchFamily="50" charset="0"/>
              </a:rPr>
              <a:t>Muito obrigado!</a:t>
            </a:r>
            <a:endParaRPr lang="pt-BR" b="1" dirty="0">
              <a:latin typeface="Dosis" panose="02010503020202060003" pitchFamily="50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343" y="1862140"/>
            <a:ext cx="1070981" cy="1070981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4926831" y="3500481"/>
            <a:ext cx="4179069" cy="645297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kern="1200" baseline="0">
                <a:solidFill>
                  <a:schemeClr val="bg2"/>
                </a:solidFill>
                <a:latin typeface="Dosis ExtraLight"/>
                <a:ea typeface="+mj-ea"/>
                <a:cs typeface="Dosis ExtraLight"/>
              </a:defRPr>
            </a:lvl1pPr>
          </a:lstStyle>
          <a:p>
            <a:pPr algn="ctr"/>
            <a:r>
              <a:rPr lang="pt-BR" sz="2800" b="1" dirty="0" smtClean="0">
                <a:latin typeface="Dosis" panose="02010503020202060003" pitchFamily="50" charset="0"/>
              </a:rPr>
              <a:t>Jônatas Gonçalves</a:t>
            </a:r>
          </a:p>
          <a:p>
            <a:endParaRPr lang="pt-BR" sz="2800" b="1" dirty="0">
              <a:latin typeface="Dosis" panose="02010503020202060003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139079"/>
            <a:ext cx="5319713" cy="629104"/>
          </a:xfrm>
        </p:spPr>
        <p:txBody>
          <a:bodyPr/>
          <a:lstStyle/>
          <a:p>
            <a:r>
              <a:rPr lang="pt-BR" sz="3300" b="1" dirty="0" smtClean="0">
                <a:latin typeface="Neo Sans Pro"/>
                <a:ea typeface="Dosis Light" charset="0"/>
                <a:cs typeface="Dosis Light" charset="0"/>
              </a:rPr>
              <a:t>INTRODUÇÃO</a:t>
            </a:r>
            <a:endParaRPr lang="pt-BR" sz="3300" b="1" dirty="0">
              <a:latin typeface="Neo Sans Pro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784806" y="1937505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90119" y="1924925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  <a:latin typeface="Neo Sans Pro"/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78228" y="2554530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93267" y="2524330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  <a:latin typeface="Neo Sans Pro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795080" y="1493416"/>
            <a:ext cx="6016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Neo Sans Pro"/>
              </a:rPr>
              <a:t>Objetivos da Transmissão</a:t>
            </a:r>
            <a:endParaRPr lang="pt-BR" dirty="0">
              <a:latin typeface="Neo Sans Pro"/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78228" y="3098680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973690" y="307389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  <a:latin typeface="Neo Sans Pro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784806" y="2063439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Neo Sans Pro"/>
              </a:rPr>
              <a:t>Conceitos</a:t>
            </a:r>
            <a:endParaRPr lang="pt-BR" dirty="0">
              <a:latin typeface="Neo Sans Pro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788336" y="2648998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Neo Sans Pro"/>
              </a:rPr>
              <a:t>Parametrizações</a:t>
            </a:r>
            <a:endParaRPr lang="pt-BR" dirty="0">
              <a:latin typeface="Neo Sans Pro"/>
            </a:endParaRPr>
          </a:p>
        </p:txBody>
      </p:sp>
      <p:cxnSp>
        <p:nvCxnSpPr>
          <p:cNvPr id="12" name="Conector reto 11"/>
          <p:cNvCxnSpPr/>
          <p:nvPr/>
        </p:nvCxnSpPr>
        <p:spPr>
          <a:xfrm>
            <a:off x="779322" y="367209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/>
          <p:cNvSpPr txBox="1"/>
          <p:nvPr/>
        </p:nvSpPr>
        <p:spPr>
          <a:xfrm>
            <a:off x="789430" y="3222417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Neo Sans Pro"/>
              </a:rPr>
              <a:t>Dúvidas</a:t>
            </a:r>
            <a:endParaRPr lang="pt-BR" dirty="0">
              <a:latin typeface="Neo Sans Pro"/>
            </a:endParaRPr>
          </a:p>
        </p:txBody>
      </p:sp>
      <p:sp>
        <p:nvSpPr>
          <p:cNvPr id="18" name="Elipse 17"/>
          <p:cNvSpPr/>
          <p:nvPr/>
        </p:nvSpPr>
        <p:spPr>
          <a:xfrm>
            <a:off x="6986484" y="3640369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  <a:latin typeface="Neo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90677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65072" y="407656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Objetivos da Transmissão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65073" y="1971586"/>
            <a:ext cx="4425200" cy="120032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>
                <a:latin typeface="Neo Sans Pro"/>
              </a:rPr>
              <a:t>Compreender o que é a Lista da Vez e a Lista do CRM;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>
                <a:latin typeface="Neo Sans Pro"/>
              </a:rPr>
              <a:t>Entender suas funcionalidades;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>
                <a:latin typeface="Neo Sans Pro"/>
              </a:rPr>
              <a:t>Aprender como parametrizar.</a:t>
            </a:r>
          </a:p>
        </p:txBody>
      </p:sp>
      <p:grpSp>
        <p:nvGrpSpPr>
          <p:cNvPr id="8" name="Grupo 7"/>
          <p:cNvGrpSpPr/>
          <p:nvPr/>
        </p:nvGrpSpPr>
        <p:grpSpPr>
          <a:xfrm>
            <a:off x="482202" y="4403598"/>
            <a:ext cx="8339457" cy="102618"/>
            <a:chOff x="649795" y="4051229"/>
            <a:chExt cx="5370250" cy="72000"/>
          </a:xfrm>
        </p:grpSpPr>
        <p:cxnSp>
          <p:nvCxnSpPr>
            <p:cNvPr id="9" name="Conector reto 8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lipse 9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686" y="1396784"/>
            <a:ext cx="3524900" cy="2349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6761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006" y="1200685"/>
            <a:ext cx="5223460" cy="27421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765072" y="407656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Conceito: Lista da Vez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6" name="Grupo 15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7" name="Conector reto 16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ipse 17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sp>
        <p:nvSpPr>
          <p:cNvPr id="9" name="Retângulo 8"/>
          <p:cNvSpPr/>
          <p:nvPr/>
        </p:nvSpPr>
        <p:spPr>
          <a:xfrm>
            <a:off x="659818" y="1710387"/>
            <a:ext cx="28989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A rotina Lista da Vez é uma funcionalidade no ERP que permite organizar a equipe de vendas com o atendimento ao cliente.</a:t>
            </a:r>
            <a:endParaRPr lang="pt-BR" dirty="0" smtClean="0">
              <a:solidFill>
                <a:schemeClr val="tx2">
                  <a:lumMod val="75000"/>
                </a:schemeClr>
              </a:solidFill>
              <a:latin typeface="Neo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06516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59818" y="223324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Parametrizações: Lista da Vez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659817" y="834768"/>
            <a:ext cx="83394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Para utilizar esse recurso é necessário acessar Faturamento </a:t>
            </a:r>
            <a:r>
              <a:rPr lang="pt-BR" dirty="0">
                <a:latin typeface="Neo Sans Pro"/>
              </a:rPr>
              <a:t>-&gt; Cadastros Auxiliares -&gt; Motivo da Não Conversão (motivo pelo qual a venda não foi concretizada</a:t>
            </a:r>
            <a:r>
              <a:rPr lang="pt-BR" dirty="0" smtClean="0">
                <a:latin typeface="Neo Sans Pro"/>
              </a:rPr>
              <a:t>).</a:t>
            </a:r>
            <a:endParaRPr lang="pt-BR" dirty="0" smtClean="0">
              <a:latin typeface="Neo Sans Pro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120" y="1995882"/>
            <a:ext cx="5516880" cy="2262912"/>
          </a:xfrm>
          <a:prstGeom prst="rect">
            <a:avLst/>
          </a:prstGeom>
          <a:effectLst/>
        </p:spPr>
      </p:pic>
      <p:sp>
        <p:nvSpPr>
          <p:cNvPr id="3" name="Retângulo 2"/>
          <p:cNvSpPr/>
          <p:nvPr/>
        </p:nvSpPr>
        <p:spPr>
          <a:xfrm>
            <a:off x="659817" y="2092418"/>
            <a:ext cx="28352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>
                <a:latin typeface="Neo Sans Pro" panose="020B0504030504040204" pitchFamily="34" charset="0"/>
              </a:rPr>
              <a:t>Obs.: A rotina da Lista da Vez está protegida pelo gerenciamento de segurança do sistema e somente estará disponível se o usuário em questão tiver permissão para </a:t>
            </a:r>
            <a:r>
              <a:rPr lang="pt-BR" dirty="0" smtClean="0">
                <a:latin typeface="Neo Sans Pro" panose="020B0504030504040204" pitchFamily="34" charset="0"/>
              </a:rPr>
              <a:t>acesso.</a:t>
            </a:r>
            <a:endParaRPr lang="pt-BR" dirty="0">
              <a:latin typeface="Neo Sans Pro" panose="020B05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16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59818" y="223324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Funcionalidade: Lista da Vez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659818" y="740405"/>
            <a:ext cx="8130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>
                <a:latin typeface="Neo Sans Pro"/>
              </a:rPr>
              <a:t>Acessar o menu Faturamento -&gt; Lista da Vez, será apresentado a Lista da Vez, conforme abaixo:</a:t>
            </a:r>
            <a:endParaRPr lang="pt-BR" dirty="0" smtClean="0">
              <a:latin typeface="Neo Sans Pro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113" y="1405179"/>
            <a:ext cx="5539775" cy="3004997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2891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59818" y="223324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Funcionalidade: Lista da Vez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sp>
        <p:nvSpPr>
          <p:cNvPr id="14" name="Retângulo 13"/>
          <p:cNvSpPr/>
          <p:nvPr/>
        </p:nvSpPr>
        <p:spPr>
          <a:xfrm>
            <a:off x="659818" y="909682"/>
            <a:ext cx="81303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1400" dirty="0" smtClean="0">
              <a:latin typeface="Neo Sans Pro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659818" y="1063570"/>
            <a:ext cx="82276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dirty="0" smtClean="0">
                <a:latin typeface="Neo Sans Pro"/>
              </a:rPr>
              <a:t>Caso </a:t>
            </a:r>
            <a:r>
              <a:rPr lang="pt-BR" sz="1600" dirty="0">
                <a:latin typeface="Neo Sans Pro"/>
              </a:rPr>
              <a:t>seja informada a senha que não pertença ao vendedor, será apresentada a mensagem informando que a senha está incorreta.</a:t>
            </a: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537" y="1947714"/>
            <a:ext cx="4303048" cy="182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70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59818" y="223324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Funcionalidade: Lista da Vez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sp>
        <p:nvSpPr>
          <p:cNvPr id="14" name="Retângulo 13"/>
          <p:cNvSpPr/>
          <p:nvPr/>
        </p:nvSpPr>
        <p:spPr>
          <a:xfrm>
            <a:off x="659818" y="909682"/>
            <a:ext cx="81303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1400" dirty="0" smtClean="0">
              <a:latin typeface="Neo Sans Pro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659818" y="934477"/>
            <a:ext cx="82276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dirty="0">
                <a:latin typeface="Neo Sans Pro"/>
              </a:rPr>
              <a:t>Caso o vendedor tenha finalizado a venda basta clicar no botão representado por uma mão com o gesto de </a:t>
            </a:r>
            <a:r>
              <a:rPr lang="pt-BR" sz="1600" dirty="0" smtClean="0">
                <a:latin typeface="Neo Sans Pro"/>
              </a:rPr>
              <a:t>positivo      (</a:t>
            </a:r>
            <a:r>
              <a:rPr lang="pt-BR" sz="1600" dirty="0">
                <a:latin typeface="Neo Sans Pro"/>
              </a:rPr>
              <a:t>Show! Fechei a venda), então, será apresentado o pop-up para ser incluída alguma observação a respeito da venda</a:t>
            </a:r>
            <a:r>
              <a:rPr lang="pt-BR" sz="1600" dirty="0" smtClean="0">
                <a:latin typeface="Neo Sans Pro"/>
              </a:rPr>
              <a:t>.</a:t>
            </a:r>
            <a:endParaRPr lang="pt-BR" sz="1600" dirty="0">
              <a:latin typeface="Neo Sans Pro"/>
            </a:endParaRPr>
          </a:p>
        </p:txBody>
      </p:sp>
      <p:pic>
        <p:nvPicPr>
          <p:cNvPr id="8196" name="Picture 4" descr="https://share.linx.com.br/download/attachments/8013167/worddavc8b44e879a10e4fd8c3ebe1b4f88839a.png?version=1&amp;modificationDate=1491918132406&amp;api=v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069" y="1281063"/>
            <a:ext cx="21907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share.linx.com.br/download/attachments/8013167/image2018-5-15_16-16-18.png?version=1&amp;modificationDate=1528903816608&amp;api=v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466" y="1852045"/>
            <a:ext cx="4447069" cy="243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687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59818" y="223324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Funcionalidade: Lista da Vez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sp>
        <p:nvSpPr>
          <p:cNvPr id="14" name="Retângulo 13"/>
          <p:cNvSpPr/>
          <p:nvPr/>
        </p:nvSpPr>
        <p:spPr>
          <a:xfrm>
            <a:off x="659818" y="909682"/>
            <a:ext cx="81303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1400" dirty="0" smtClean="0">
              <a:latin typeface="Neo Sans Pro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659817" y="1540699"/>
            <a:ext cx="455678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dirty="0">
                <a:latin typeface="Neo Sans Pro"/>
              </a:rPr>
              <a:t>Se a venda não foi finalizada e para que o vendedor retorne para o grupo de vendedores "Disponíveis" basta clicar no botão representado por uma mão com o gesto de negativo  </a:t>
            </a:r>
            <a:r>
              <a:rPr lang="pt-BR" sz="1600" dirty="0" smtClean="0">
                <a:latin typeface="Neo Sans Pro"/>
              </a:rPr>
              <a:t> (</a:t>
            </a:r>
            <a:r>
              <a:rPr lang="pt-BR" sz="1600" dirty="0">
                <a:latin typeface="Neo Sans Pro"/>
              </a:rPr>
              <a:t>Não fechei a venda), então, será apresentado um pop-up para que seja informado o motivo de não fechamento da venda.</a:t>
            </a:r>
          </a:p>
        </p:txBody>
      </p:sp>
      <p:pic>
        <p:nvPicPr>
          <p:cNvPr id="9220" name="Picture 4" descr="https://share.linx.com.br/download/attachments/8013167/worddavd183cb973b55aed490d9b7fb66276410.png?version=1&amp;modificationDate=1491918132111&amp;api=v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925" y="2571750"/>
            <a:ext cx="209550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share.linx.com.br/download/attachments/8013167/image2018-5-15_16-17-29.png?version=1&amp;modificationDate=1528903816519&amp;api=v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475" y="947737"/>
            <a:ext cx="3733800" cy="3248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34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744014f9-b381-4d57-9569-1658a6c28a47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7782</TotalTime>
  <Words>522</Words>
  <Application>Microsoft Office PowerPoint</Application>
  <PresentationFormat>Apresentação na tela (16:9)</PresentationFormat>
  <Paragraphs>52</Paragraphs>
  <Slides>18</Slides>
  <Notes>12</Notes>
  <HiddenSlides>0</HiddenSlides>
  <MMClips>0</MMClips>
  <ScaleCrop>false</ScaleCrop>
  <HeadingPairs>
    <vt:vector size="8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8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Linx.3.0</vt:lpstr>
      <vt:lpstr>Slide do think-cell</vt:lpstr>
      <vt:lpstr>Apresentação do PowerPoint</vt:lpstr>
      <vt:lpstr>INTRODUÇÃO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Muito obrigado!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jonatas.goncalves</cp:lastModifiedBy>
  <cp:revision>597</cp:revision>
  <dcterms:created xsi:type="dcterms:W3CDTF">2010-04-12T23:12:02Z</dcterms:created>
  <dcterms:modified xsi:type="dcterms:W3CDTF">2018-07-16T19:15:00Z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