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9"/>
  </p:notesMasterIdLst>
  <p:sldIdLst>
    <p:sldId id="366" r:id="rId5"/>
    <p:sldId id="329" r:id="rId6"/>
    <p:sldId id="334" r:id="rId7"/>
    <p:sldId id="342" r:id="rId8"/>
    <p:sldId id="364" r:id="rId9"/>
    <p:sldId id="343" r:id="rId10"/>
    <p:sldId id="368" r:id="rId11"/>
    <p:sldId id="372" r:id="rId12"/>
    <p:sldId id="374" r:id="rId13"/>
    <p:sldId id="345" r:id="rId14"/>
    <p:sldId id="378" r:id="rId15"/>
    <p:sldId id="376" r:id="rId16"/>
    <p:sldId id="350" r:id="rId17"/>
    <p:sldId id="36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3857" autoAdjust="0"/>
  </p:normalViewPr>
  <p:slideViewPr>
    <p:cSldViewPr snapToGrid="0" snapToObjects="1">
      <p:cViewPr varScale="1">
        <p:scale>
          <a:sx n="100" d="100"/>
          <a:sy n="100" d="100"/>
        </p:scale>
        <p:origin x="624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18/06/2018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517485" y="23401"/>
            <a:ext cx="8431306" cy="785719"/>
          </a:xfrm>
        </p:spPr>
        <p:txBody>
          <a:bodyPr/>
          <a:lstStyle/>
          <a:p>
            <a:pPr algn="ctr"/>
            <a:r>
              <a:rPr lang="pt-BR" sz="3200" dirty="0" smtClean="0"/>
              <a:t>Seja bem vindo a Nossa Transmissão ao vivo de TEF</a:t>
            </a:r>
            <a:endParaRPr lang="pt-BR" sz="3200" dirty="0">
              <a:latin typeface="Dosis Light" charset="0"/>
              <a:ea typeface="Dosis Light" charset="0"/>
              <a:cs typeface="Dosis Light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54010" y="1039305"/>
            <a:ext cx="608240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400" b="1" dirty="0"/>
              <a:t>A Qualidade de áudio da transmissão depende da qualidade de internet local de cada usuário por isso durante a </a:t>
            </a:r>
            <a:r>
              <a:rPr lang="pt-BR" sz="1400" b="1" dirty="0" smtClean="0"/>
              <a:t>transmissão</a:t>
            </a:r>
          </a:p>
          <a:p>
            <a:pPr algn="ctr"/>
            <a:endParaRPr lang="pt-BR" sz="1400" dirty="0"/>
          </a:p>
          <a:p>
            <a:r>
              <a:rPr lang="pt-BR" sz="1400" b="1" dirty="0">
                <a:solidFill>
                  <a:srgbClr val="FF0000"/>
                </a:solidFill>
              </a:rPr>
              <a:t>Evite: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Várias de páginas de internet aberta durante a transmissão.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Downloads, aplicativos de musicas ou qualquer aplicativo que dependa de internet. </a:t>
            </a:r>
            <a:endParaRPr lang="pt-B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00" dirty="0"/>
          </a:p>
          <a:p>
            <a:r>
              <a:rPr lang="pt-BR" sz="1400" b="1" dirty="0" smtClean="0">
                <a:solidFill>
                  <a:srgbClr val="FF0000"/>
                </a:solidFill>
              </a:rPr>
              <a:t>Sugestões:</a:t>
            </a:r>
            <a:endParaRPr lang="pt-BR" sz="1400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Utilize caixinhas de som, ou fone de ouvido.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Antes de iniciar a transmissão, teste seu equipamento de som com o Windows. (EX: Escute uma musica)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Qualquer problema relacionado ao seu som, verifique com um técnico de informática.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Aumente o volume de sua caixa de som.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/>
              <a:t>Verifique o volume do Microfone do transmissor</a:t>
            </a:r>
            <a:r>
              <a:rPr lang="pt-BR" sz="1400" dirty="0" smtClean="0"/>
              <a:t>.</a:t>
            </a:r>
            <a:endParaRPr lang="pt-BR" sz="1400" dirty="0"/>
          </a:p>
        </p:txBody>
      </p:sp>
      <p:pic>
        <p:nvPicPr>
          <p:cNvPr id="6146" name="Picture 2" descr="image2017-6-2_13-39-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926" y="2291137"/>
            <a:ext cx="3244749" cy="178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ângulo 2"/>
          <p:cNvSpPr/>
          <p:nvPr/>
        </p:nvSpPr>
        <p:spPr>
          <a:xfrm>
            <a:off x="5939926" y="1737139"/>
            <a:ext cx="32040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000" u="sng" dirty="0"/>
              <a:t>Ao lado do relógio do Windows, clique na opção de volume&gt; em seguida em </a:t>
            </a:r>
            <a:r>
              <a:rPr lang="pt-BR" sz="1000" u="sng" dirty="0" err="1"/>
              <a:t>Mixer</a:t>
            </a:r>
            <a:r>
              <a:rPr lang="pt-BR" sz="1000" u="sng" dirty="0"/>
              <a:t>&gt; e na opção de transmissão ao Vivo coloque o volume no máximo: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820807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TEF Microvix</a:t>
            </a:r>
            <a:endParaRPr lang="pt-BR" sz="40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pt-BR" sz="3200" b="1" dirty="0">
                <a:solidFill>
                  <a:srgbClr val="FFC000"/>
                </a:solidFill>
              </a:rPr>
              <a:t>Dúvidas Frequentes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874" y="1638718"/>
            <a:ext cx="1476190" cy="16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618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294904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Principais </a:t>
            </a:r>
            <a:r>
              <a:rPr lang="pt-BR" sz="4000" dirty="0" smtClean="0">
                <a:latin typeface="Dosis Light" charset="0"/>
              </a:rPr>
              <a:t>Ocorrências</a:t>
            </a:r>
            <a:endParaRPr lang="pt-BR" sz="40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1870785" y="3407074"/>
            <a:ext cx="4591661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pt-BR" sz="3200" b="1" dirty="0">
              <a:solidFill>
                <a:srgbClr val="FFC000"/>
              </a:solidFill>
            </a:endParaRP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670005" y="1340768"/>
            <a:ext cx="7777309" cy="2763146"/>
          </a:xfrm>
        </p:spPr>
        <p:txBody>
          <a:bodyPr>
            <a:normAutofit/>
          </a:bodyPr>
          <a:lstStyle/>
          <a:p>
            <a:endParaRPr lang="pt-BR" sz="16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Erro “Sem conexão </a:t>
            </a:r>
            <a:r>
              <a:rPr lang="pt-BR" sz="16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Sitef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”;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Erros 30/31 – Erro </a:t>
            </a:r>
            <a:r>
              <a:rPr lang="pt-BR" sz="16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pinpad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;</a:t>
            </a:r>
          </a:p>
          <a:p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Erro 57 – Transação </a:t>
            </a:r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Não Permitida;</a:t>
            </a:r>
            <a:endParaRPr lang="pt-BR" sz="1600" dirty="0" smtClean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 70 – Modo inválido;</a:t>
            </a:r>
          </a:p>
          <a:p>
            <a:r>
              <a:rPr lang="pt-BR" sz="16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6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Erro “Cartão não Configurado”.</a:t>
            </a:r>
          </a:p>
        </p:txBody>
      </p:sp>
      <p:sp>
        <p:nvSpPr>
          <p:cNvPr id="3" name="AutoShape 2" descr="Resultado de imagem para err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814" y="1453243"/>
            <a:ext cx="4000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2202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 Frequentes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800" dirty="0" smtClean="0"/>
              <a:t> Prazo de Cancelamento;</a:t>
            </a:r>
          </a:p>
          <a:p>
            <a:endParaRPr lang="pt-BR" sz="1800" dirty="0" smtClean="0"/>
          </a:p>
          <a:p>
            <a:r>
              <a:rPr lang="pt-BR" sz="1800" dirty="0"/>
              <a:t> </a:t>
            </a:r>
            <a:r>
              <a:rPr lang="pt-BR" sz="1800" dirty="0" smtClean="0"/>
              <a:t>Quando Cancelo o CF cancela o TEF?</a:t>
            </a:r>
          </a:p>
          <a:p>
            <a:endParaRPr lang="pt-BR" sz="1800" dirty="0" smtClean="0"/>
          </a:p>
          <a:p>
            <a:r>
              <a:rPr lang="pt-BR" sz="1800" dirty="0"/>
              <a:t> </a:t>
            </a:r>
            <a:r>
              <a:rPr lang="pt-BR" sz="1800" dirty="0" smtClean="0"/>
              <a:t>Reimpressão de comprovante;</a:t>
            </a:r>
          </a:p>
          <a:p>
            <a:pPr marL="0" indent="0">
              <a:buNone/>
            </a:pPr>
            <a:endParaRPr lang="pt-BR" sz="1800" dirty="0" smtClean="0"/>
          </a:p>
        </p:txBody>
      </p:sp>
    </p:spTree>
    <p:extLst>
      <p:ext uri="{BB962C8B-B14F-4D97-AF65-F5344CB8AC3E}">
        <p14:creationId xmlns:p14="http://schemas.microsoft.com/office/powerpoint/2010/main" val="35561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6742317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</a:t>
            </a:r>
            <a:r>
              <a:rPr lang="pt-BR" sz="3600" dirty="0" err="1" smtClean="0">
                <a:latin typeface="Dosis Light" charset="0"/>
              </a:rPr>
              <a:t>Microvix</a:t>
            </a:r>
            <a:r>
              <a:rPr lang="pt-BR" sz="3600" dirty="0" smtClean="0">
                <a:latin typeface="Dosis Light" charset="0"/>
              </a:rPr>
              <a:t> TEF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Obrigado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Suporte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TEF Microvix</a:t>
            </a:r>
            <a:br>
              <a:rPr lang="pt-BR" dirty="0" smtClean="0"/>
            </a:br>
            <a:r>
              <a:rPr lang="pt-BR" b="1" dirty="0" smtClean="0"/>
              <a:t>Conceito</a:t>
            </a:r>
            <a:r>
              <a:rPr lang="pt-BR" dirty="0" smtClean="0"/>
              <a:t> e </a:t>
            </a:r>
            <a:r>
              <a:rPr lang="pt-BR" b="1" dirty="0" smtClean="0"/>
              <a:t>Funcionalidade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12694" y="341405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47348" y="213980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53044" y="213192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73201" y="1434065"/>
            <a:ext cx="60824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Objetivo desse </a:t>
            </a:r>
            <a:r>
              <a:rPr lang="pt-BR" sz="1400" b="1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Webinar</a:t>
            </a:r>
            <a:endParaRPr lang="pt-BR" sz="1400" b="1" i="0" dirty="0">
              <a:solidFill>
                <a:schemeClr val="bg2">
                  <a:lumMod val="75000"/>
                </a:schemeClr>
              </a:solidFill>
              <a:effectLst/>
              <a:latin typeface="Neo Sans Pro" panose="020B0504030504040204" pitchFamily="34" charset="0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873202" y="2339581"/>
            <a:ext cx="61518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Conceitos Iniciais (TEF Microvix)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873202" y="3293773"/>
            <a:ext cx="45625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Funcionalidade e Dúvidas Frequentes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311624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310836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4788" y="38439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50484" y="38361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Apresentar </a:t>
            </a:r>
            <a:r>
              <a:rPr lang="pt-BR" sz="1400" b="1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o produto TEF Microvix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Abordar as principais dúvidas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  <a:p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Entender os conceitos  e Funcionalidades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2030695"/>
            <a:ext cx="3005857" cy="222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 que é TEF?</a:t>
            </a: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218749" y="2140283"/>
            <a:ext cx="4837444" cy="386762"/>
          </a:xfrm>
        </p:spPr>
        <p:txBody>
          <a:bodyPr/>
          <a:lstStyle/>
          <a:p>
            <a:pPr marL="0" indent="0">
              <a:buNone/>
            </a:pPr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Transferência Eletrônica de Fundos;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318151" y="266969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4200225" y="265351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5" name="Conector reto 14"/>
          <p:cNvCxnSpPr/>
          <p:nvPr/>
        </p:nvCxnSpPr>
        <p:spPr>
          <a:xfrm>
            <a:off x="4318151" y="33786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4200225" y="33624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7" name="Conector reto 16"/>
          <p:cNvCxnSpPr/>
          <p:nvPr/>
        </p:nvCxnSpPr>
        <p:spPr>
          <a:xfrm>
            <a:off x="4318151" y="4093016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ipse 17"/>
          <p:cNvSpPr/>
          <p:nvPr/>
        </p:nvSpPr>
        <p:spPr>
          <a:xfrm>
            <a:off x="4200225" y="4076831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218749" y="3644560"/>
            <a:ext cx="4524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Número Lógico. 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4218749" y="2931914"/>
            <a:ext cx="393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  <a:cs typeface="Neo Sans Pro"/>
              </a:rPr>
              <a:t>Adquirentes , Bandeiras;</a:t>
            </a:r>
            <a:endParaRPr lang="pt-BR" sz="1400" b="1" dirty="0">
              <a:solidFill>
                <a:schemeClr val="bg2">
                  <a:lumMod val="75000"/>
                </a:schemeClr>
              </a:solidFill>
              <a:latin typeface="Neo Sans Pro" panose="020B0504030504040204" pitchFamily="34" charset="0"/>
              <a:cs typeface="Neo Sans Pro"/>
            </a:endParaRPr>
          </a:p>
        </p:txBody>
      </p:sp>
      <p:cxnSp>
        <p:nvCxnSpPr>
          <p:cNvPr id="21" name="Conector reto 20"/>
          <p:cNvCxnSpPr/>
          <p:nvPr/>
        </p:nvCxnSpPr>
        <p:spPr>
          <a:xfrm>
            <a:off x="4318151" y="1875849"/>
            <a:ext cx="4425157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4200225" y="1859664"/>
            <a:ext cx="10721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148" name="Picture 4" descr="Resultado de imagem para tef cartã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61" y="2121560"/>
            <a:ext cx="3379240" cy="223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88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852755" y="1397286"/>
            <a:ext cx="7397393" cy="2938408"/>
          </a:xfrm>
        </p:spPr>
        <p:txBody>
          <a:bodyPr>
            <a:normAutofit/>
          </a:bodyPr>
          <a:lstStyle/>
          <a:p>
            <a:r>
              <a:rPr lang="pt-BR" sz="1800" b="1" dirty="0" smtClean="0">
                <a:solidFill>
                  <a:srgbClr val="FFC000"/>
                </a:solidFill>
              </a:rPr>
              <a:t>Pin </a:t>
            </a:r>
            <a:r>
              <a:rPr lang="pt-BR" sz="1800" b="1" dirty="0" err="1" smtClean="0">
                <a:solidFill>
                  <a:srgbClr val="FFC000"/>
                </a:solidFill>
              </a:rPr>
              <a:t>Pad</a:t>
            </a:r>
            <a:r>
              <a:rPr lang="pt-BR" sz="1800" b="1" dirty="0" smtClean="0">
                <a:solidFill>
                  <a:srgbClr val="FFC000"/>
                </a:solidFill>
              </a:rPr>
              <a:t> , POS e PDV;</a:t>
            </a:r>
          </a:p>
          <a:p>
            <a:endParaRPr lang="pt-BR" sz="1800" b="1" dirty="0">
              <a:solidFill>
                <a:srgbClr val="FFC000"/>
              </a:solidFill>
            </a:endParaRPr>
          </a:p>
          <a:p>
            <a:r>
              <a:rPr lang="pt-BR" sz="1800" b="1" dirty="0">
                <a:solidFill>
                  <a:srgbClr val="FFC000"/>
                </a:solidFill>
              </a:rPr>
              <a:t> </a:t>
            </a:r>
            <a:r>
              <a:rPr lang="pt-BR" sz="1800" b="1" dirty="0" smtClean="0">
                <a:solidFill>
                  <a:srgbClr val="FFC000"/>
                </a:solidFill>
              </a:rPr>
              <a:t>Benefícios do TEF;</a:t>
            </a:r>
          </a:p>
          <a:p>
            <a:endParaRPr lang="pt-BR" sz="1800" b="1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pt-BR" sz="2000" b="1" dirty="0">
              <a:solidFill>
                <a:srgbClr val="FFC000"/>
              </a:solidFill>
            </a:endParaRPr>
          </a:p>
          <a:p>
            <a:endParaRPr lang="pt-BR" sz="20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pt-BR" sz="14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200" dirty="0" smtClean="0"/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  <a:p>
            <a:pPr marL="457200" lvl="1" indent="0">
              <a:buNone/>
            </a:pPr>
            <a:endParaRPr lang="pt-BR" sz="1000" b="1" dirty="0" smtClean="0">
              <a:solidFill>
                <a:srgbClr val="FFC000"/>
              </a:solidFill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80786" y="368617"/>
            <a:ext cx="3420215" cy="398994"/>
          </a:xfrm>
        </p:spPr>
        <p:txBody>
          <a:bodyPr/>
          <a:lstStyle/>
          <a:p>
            <a:r>
              <a:rPr lang="pt-BR" dirty="0" smtClean="0">
                <a:latin typeface="Dosis Light" charset="0"/>
              </a:rPr>
              <a:t>Conceitos gerais de TEF</a:t>
            </a:r>
            <a:endParaRPr lang="pt-BR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617" y="1592495"/>
            <a:ext cx="28860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977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Administração de TEF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134" y="1756506"/>
            <a:ext cx="51435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Administração de TEF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938" y="1127732"/>
            <a:ext cx="46196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38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Relatório Transações TEF</a:t>
            </a:r>
            <a:br>
              <a:rPr lang="pt-BR" sz="4000" dirty="0" smtClean="0">
                <a:latin typeface="Dosis Light" charset="0"/>
              </a:rPr>
            </a:br>
            <a:endParaRPr lang="pt-BR" sz="4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307975" y="1653379"/>
            <a:ext cx="6433067" cy="1640607"/>
          </a:xfrm>
        </p:spPr>
        <p:txBody>
          <a:bodyPr>
            <a:normAutofit/>
          </a:bodyPr>
          <a:lstStyle/>
          <a:p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   ERP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Microvix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: Faturamento &gt; Relatórios &gt; Cartões &gt; Transações </a:t>
            </a:r>
            <a:r>
              <a:rPr lang="pt-BR" sz="1400" dirty="0" err="1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Tef</a:t>
            </a:r>
            <a:r>
              <a:rPr lang="pt-BR" sz="14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;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</a:p>
          <a:p>
            <a:r>
              <a:rPr lang="pt-BR" sz="1400" dirty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  Protegido por permissão de usuário!</a:t>
            </a:r>
          </a:p>
          <a:p>
            <a:pPr marL="0" indent="0">
              <a:buNone/>
            </a:pPr>
            <a:r>
              <a:rPr lang="pt-BR" sz="1400" dirty="0" smtClean="0">
                <a:solidFill>
                  <a:schemeClr val="bg2">
                    <a:lumMod val="75000"/>
                  </a:schemeClr>
                </a:solidFill>
                <a:latin typeface="Neo Sans Pro" panose="020B0504030504040204" pitchFamily="34" charset="0"/>
              </a:rPr>
              <a:t> 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481527" y="2367102"/>
            <a:ext cx="5779319" cy="0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586123" y="1482445"/>
            <a:ext cx="5674723" cy="14639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542" y="2473682"/>
            <a:ext cx="5383033" cy="220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156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744014f9-b381-4d57-9569-1658a6c28a47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3460</TotalTime>
  <Words>253</Words>
  <Application>Microsoft Office PowerPoint</Application>
  <PresentationFormat>Apresentação na tela (16:9)</PresentationFormat>
  <Paragraphs>62</Paragraphs>
  <Slides>14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4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Seja bem vindo a Nossa Transmissão ao vivo de TEF</vt:lpstr>
      <vt:lpstr>TEF Microvix Conceito e Funcionalidade</vt:lpstr>
      <vt:lpstr>Introdução</vt:lpstr>
      <vt:lpstr>Objetivos desse Webinar</vt:lpstr>
      <vt:lpstr>O que é TEF?</vt:lpstr>
      <vt:lpstr>Conceitos gerais de TEF</vt:lpstr>
      <vt:lpstr>Administração de TEF</vt:lpstr>
      <vt:lpstr>Administração de TEF</vt:lpstr>
      <vt:lpstr>Relatório Transações TEF </vt:lpstr>
      <vt:lpstr>TEF Microvix</vt:lpstr>
      <vt:lpstr>Principais Ocorrências</vt:lpstr>
      <vt:lpstr>Dúvidas Frequentes</vt:lpstr>
      <vt:lpstr>Linx Microvix TEF</vt:lpstr>
      <vt:lpstr>Obrigado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Jose Cleocir Sardagna</cp:lastModifiedBy>
  <cp:revision>224</cp:revision>
  <dcterms:created xsi:type="dcterms:W3CDTF">2010-04-12T23:12:02Z</dcterms:created>
  <dcterms:modified xsi:type="dcterms:W3CDTF">2018-06-18T19:18:29Z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