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4"/>
  </p:notesMasterIdLst>
  <p:sldIdLst>
    <p:sldId id="329" r:id="rId5"/>
    <p:sldId id="342" r:id="rId6"/>
    <p:sldId id="425" r:id="rId7"/>
    <p:sldId id="409" r:id="rId8"/>
    <p:sldId id="428" r:id="rId9"/>
    <p:sldId id="433" r:id="rId10"/>
    <p:sldId id="434" r:id="rId11"/>
    <p:sldId id="435" r:id="rId12"/>
    <p:sldId id="406" r:id="rId13"/>
    <p:sldId id="436" r:id="rId14"/>
    <p:sldId id="439" r:id="rId15"/>
    <p:sldId id="426" r:id="rId16"/>
    <p:sldId id="415" r:id="rId17"/>
    <p:sldId id="437" r:id="rId18"/>
    <p:sldId id="417" r:id="rId19"/>
    <p:sldId id="438" r:id="rId20"/>
    <p:sldId id="416" r:id="rId21"/>
    <p:sldId id="350" r:id="rId22"/>
    <p:sldId id="363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D91"/>
    <a:srgbClr val="7E5AA9"/>
    <a:srgbClr val="E99A00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434" autoAdjust="0"/>
  </p:normalViewPr>
  <p:slideViewPr>
    <p:cSldViewPr snapToGrid="0" snapToObjects="1">
      <p:cViewPr varScale="1">
        <p:scale>
          <a:sx n="94" d="100"/>
          <a:sy n="94" d="100"/>
        </p:scale>
        <p:origin x="780" y="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04/06/2018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0655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39711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84264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68140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7788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00518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953370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subtítulo horizontal do slide</a:t>
            </a:r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undo_rox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7" y="1008623"/>
            <a:ext cx="4557169" cy="290445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400" b="0" i="0">
                <a:solidFill>
                  <a:srgbClr val="FFB900"/>
                </a:solidFill>
                <a:latin typeface="Dosis Light"/>
                <a:cs typeface="Dosis Light"/>
              </a:defRPr>
            </a:lvl1pPr>
          </a:lstStyle>
          <a:p>
            <a:r>
              <a:rPr lang="x-none" dirty="0"/>
              <a:t>TÍTULO EM CAIXA ALTA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8" y="579024"/>
            <a:ext cx="8170881" cy="4576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 i="0" baseline="0">
                <a:solidFill>
                  <a:srgbClr val="FFB900"/>
                </a:solidFill>
                <a:latin typeface="Neo Sans Pro Light"/>
                <a:cs typeface="Neo Sans Pro Light"/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/>
              <a:t>Assunto</a:t>
            </a:r>
            <a:endParaRPr lang="en-US" dirty="0"/>
          </a:p>
        </p:txBody>
      </p:sp>
      <p:sp>
        <p:nvSpPr>
          <p:cNvPr id="8" name="Title 5"/>
          <p:cNvSpPr txBox="1">
            <a:spLocks/>
          </p:cNvSpPr>
          <p:nvPr userDrawn="1"/>
        </p:nvSpPr>
        <p:spPr>
          <a:xfrm>
            <a:off x="202975" y="4734090"/>
            <a:ext cx="3358513" cy="319709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rgbClr val="5A2E90"/>
                </a:solidFill>
                <a:latin typeface="Dosis Light"/>
                <a:ea typeface="+mj-ea"/>
                <a:cs typeface="Dosis Light"/>
              </a:defRPr>
            </a:lvl1pPr>
          </a:lstStyle>
          <a:p>
            <a:r>
              <a:rPr lang="en-US" sz="800" dirty="0">
                <a:solidFill>
                  <a:schemeClr val="bg1"/>
                </a:solidFill>
              </a:rPr>
              <a:t>SOFTWARE QUE MOVE O VAREJO</a:t>
            </a:r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38"/>
          <a:stretch/>
        </p:blipFill>
        <p:spPr>
          <a:xfrm>
            <a:off x="8298992" y="4533299"/>
            <a:ext cx="684511" cy="42082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8298992" y="4974283"/>
            <a:ext cx="302361" cy="38434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676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horizontal do slide</a:t>
            </a:r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/>
              <a:t>título vertical do slide</a:t>
            </a: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/>
              <a:t>Clique para editar o texto mestre</a:t>
            </a:r>
          </a:p>
          <a:p>
            <a:pPr lvl="1"/>
            <a:r>
              <a:rPr lang="pt-BR" dirty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adicione</a:t>
            </a:r>
            <a:r>
              <a:rPr lang="en-US" dirty="0"/>
              <a:t> o sub </a:t>
            </a:r>
            <a:r>
              <a:rPr lang="en-US" dirty="0" err="1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ADICIONE O TÍTULO</a:t>
            </a:r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/>
              <a:t>NOME DO PALESTRANTE</a:t>
            </a:r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>
                  <a:latin typeface="Dosis" charset="0"/>
                  <a:ea typeface="Dosis" charset="0"/>
                  <a:cs typeface="Dosis" charset="0"/>
                </a:rPr>
                <a:t>Webinar</a:t>
              </a: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/>
              <a:t>Descrição sobre o Palestrante... </a:t>
            </a:r>
            <a:r>
              <a:rPr lang="pt-BR" dirty="0" err="1"/>
              <a:t>Lorem</a:t>
            </a:r>
            <a:r>
              <a:rPr lang="pt-BR" dirty="0"/>
              <a:t> ipsum </a:t>
            </a:r>
            <a:r>
              <a:rPr lang="pt-BR" dirty="0" err="1"/>
              <a:t>dolor</a:t>
            </a:r>
            <a:r>
              <a:rPr lang="pt-BR" dirty="0"/>
              <a:t> </a:t>
            </a:r>
            <a:r>
              <a:rPr lang="pt-BR" dirty="0" err="1"/>
              <a:t>sit</a:t>
            </a:r>
            <a:r>
              <a:rPr lang="pt-BR" dirty="0"/>
              <a:t> </a:t>
            </a:r>
            <a:r>
              <a:rPr lang="pt-BR" dirty="0" err="1"/>
              <a:t>amet</a:t>
            </a:r>
            <a:r>
              <a:rPr lang="pt-BR" dirty="0"/>
              <a:t>, </a:t>
            </a:r>
            <a:r>
              <a:rPr lang="pt-BR" dirty="0" err="1"/>
              <a:t>consectetur</a:t>
            </a:r>
            <a:r>
              <a:rPr lang="pt-BR" dirty="0"/>
              <a:t> </a:t>
            </a:r>
            <a:r>
              <a:rPr lang="pt-BR" dirty="0" err="1"/>
              <a:t>adipiscing</a:t>
            </a:r>
            <a:r>
              <a:rPr lang="pt-BR" dirty="0"/>
              <a:t> </a:t>
            </a:r>
            <a:r>
              <a:rPr lang="pt-BR" dirty="0" err="1"/>
              <a:t>elit</a:t>
            </a:r>
            <a:r>
              <a:rPr lang="pt-BR" dirty="0"/>
              <a:t>. </a:t>
            </a:r>
            <a:r>
              <a:rPr lang="pt-BR" dirty="0" err="1"/>
              <a:t>Curabitur</a:t>
            </a:r>
            <a:r>
              <a:rPr lang="pt-BR" dirty="0"/>
              <a:t> </a:t>
            </a:r>
            <a:r>
              <a:rPr lang="pt-BR" dirty="0" err="1"/>
              <a:t>ultrices</a:t>
            </a:r>
            <a:r>
              <a:rPr lang="pt-BR" dirty="0"/>
              <a:t>, ante </a:t>
            </a:r>
            <a:r>
              <a:rPr lang="pt-BR" dirty="0" err="1"/>
              <a:t>fermentum</a:t>
            </a:r>
            <a:r>
              <a:rPr lang="pt-BR" dirty="0"/>
              <a:t> </a:t>
            </a:r>
            <a:r>
              <a:rPr lang="pt-BR" dirty="0" err="1"/>
              <a:t>suscipit</a:t>
            </a:r>
            <a:r>
              <a:rPr lang="pt-BR" dirty="0"/>
              <a:t> </a:t>
            </a:r>
            <a:r>
              <a:rPr lang="pt-BR" dirty="0" err="1"/>
              <a:t>mollis</a:t>
            </a:r>
            <a:r>
              <a:rPr lang="pt-BR" dirty="0"/>
              <a:t>, </a:t>
            </a:r>
            <a:r>
              <a:rPr lang="pt-BR" dirty="0" err="1"/>
              <a:t>eros</a:t>
            </a:r>
            <a:r>
              <a:rPr lang="pt-BR" dirty="0"/>
              <a:t> </a:t>
            </a:r>
            <a:r>
              <a:rPr lang="pt-BR" dirty="0" err="1"/>
              <a:t>tellus</a:t>
            </a:r>
            <a:r>
              <a:rPr lang="pt-BR" dirty="0"/>
              <a:t> </a:t>
            </a:r>
            <a:r>
              <a:rPr lang="pt-BR" dirty="0" err="1"/>
              <a:t>pretium</a:t>
            </a:r>
            <a:r>
              <a:rPr lang="pt-BR" dirty="0"/>
              <a:t> magna, non </a:t>
            </a:r>
            <a:r>
              <a:rPr lang="pt-BR" dirty="0" err="1"/>
              <a:t>rutrum</a:t>
            </a:r>
            <a:r>
              <a:rPr lang="pt-BR" dirty="0"/>
              <a:t> </a:t>
            </a:r>
            <a:r>
              <a:rPr lang="pt-BR" dirty="0" err="1"/>
              <a:t>leo</a:t>
            </a:r>
            <a:r>
              <a:rPr lang="pt-BR" dirty="0"/>
              <a:t> </a:t>
            </a:r>
            <a:r>
              <a:rPr lang="pt-BR" dirty="0" err="1"/>
              <a:t>neque</a:t>
            </a:r>
            <a:r>
              <a:rPr lang="pt-BR" dirty="0"/>
              <a:t> et </a:t>
            </a:r>
            <a:r>
              <a:rPr lang="pt-BR" dirty="0" err="1"/>
              <a:t>arcu</a:t>
            </a:r>
            <a:r>
              <a:rPr lang="pt-BR" dirty="0"/>
              <a:t>. In eu massa </a:t>
            </a:r>
            <a:r>
              <a:rPr lang="pt-BR" dirty="0" err="1"/>
              <a:t>pulvinar</a:t>
            </a:r>
            <a:r>
              <a:rPr lang="pt-BR" dirty="0"/>
              <a:t>, </a:t>
            </a:r>
            <a:r>
              <a:rPr lang="pt-BR" dirty="0" err="1"/>
              <a:t>tristique</a:t>
            </a:r>
            <a:r>
              <a:rPr lang="pt-BR" dirty="0"/>
              <a:t> </a:t>
            </a:r>
            <a:r>
              <a:rPr lang="pt-BR" dirty="0" err="1"/>
              <a:t>purus</a:t>
            </a:r>
            <a:r>
              <a:rPr lang="pt-BR" dirty="0"/>
              <a:t> </a:t>
            </a:r>
            <a:r>
              <a:rPr lang="pt-BR" dirty="0" err="1"/>
              <a:t>vel</a:t>
            </a:r>
            <a:r>
              <a:rPr lang="pt-BR" dirty="0"/>
              <a:t>, </a:t>
            </a:r>
            <a:r>
              <a:rPr lang="pt-BR" dirty="0" err="1"/>
              <a:t>tristique</a:t>
            </a:r>
            <a:r>
              <a:rPr lang="pt-BR" dirty="0"/>
              <a:t> </a:t>
            </a:r>
            <a:r>
              <a:rPr lang="pt-BR" dirty="0" err="1"/>
              <a:t>nulla</a:t>
            </a:r>
            <a:r>
              <a:rPr lang="pt-BR" dirty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Clique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editar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o </a:t>
            </a:r>
            <a:r>
              <a:rPr lang="en-US" dirty="0" err="1"/>
              <a:t>título</a:t>
            </a:r>
            <a:r>
              <a:rPr lang="en-US" dirty="0"/>
              <a:t> da </a:t>
            </a:r>
            <a:r>
              <a:rPr lang="en-US" dirty="0" err="1"/>
              <a:t>abertura</a:t>
            </a:r>
            <a:endParaRPr lang="en-US" dirty="0"/>
          </a:p>
        </p:txBody>
      </p:sp>
    </p:spTree>
    <p:extLst/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/>
              <a:t>Título vertical do slide</a:t>
            </a:r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3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/>
              <a:t>Editar </a:t>
            </a:r>
            <a:br>
              <a:rPr lang="pt-BR" dirty="0"/>
            </a:br>
            <a:r>
              <a:rPr lang="pt-BR" dirty="0"/>
              <a:t>título</a:t>
            </a:r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74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>
                  <a:latin typeface="Dosis" charset="0"/>
                  <a:ea typeface="Dosis" charset="0"/>
                  <a:cs typeface="Dosis" charset="0"/>
                </a:rPr>
                <a:t>Webinar</a:t>
              </a: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241615"/>
            <a:ext cx="4776476" cy="2528627"/>
          </a:xfrm>
        </p:spPr>
        <p:txBody>
          <a:bodyPr/>
          <a:lstStyle/>
          <a:p>
            <a:pPr algn="ctr"/>
            <a:r>
              <a:rPr lang="pt-BR" sz="5400" b="1" dirty="0" smtClean="0">
                <a:latin typeface="Dosis" panose="02010303020202060003" pitchFamily="2" charset="0"/>
              </a:rPr>
              <a:t/>
            </a:r>
            <a:br>
              <a:rPr lang="pt-BR" sz="5400" b="1" dirty="0" smtClean="0">
                <a:latin typeface="Dosis" panose="02010303020202060003" pitchFamily="2" charset="0"/>
              </a:rPr>
            </a:br>
            <a:r>
              <a:rPr lang="pt-BR" sz="5400" b="1" dirty="0" err="1" smtClean="0">
                <a:latin typeface="Dosis" panose="02010303020202060003" pitchFamily="2" charset="0"/>
              </a:rPr>
              <a:t>MID-e</a:t>
            </a:r>
            <a:endParaRPr lang="pt-BR" b="1" dirty="0"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/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Consulta de DANFES e </a:t>
            </a:r>
            <a:r>
              <a:rPr lang="pt-BR" sz="3300" b="1" dirty="0" err="1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CF-e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64029" y="1736294"/>
            <a:ext cx="83166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1 – Inserir o número de documento que deseja consultar no campo </a:t>
            </a:r>
            <a:r>
              <a:rPr lang="pt-BR" sz="1600" dirty="0" err="1" smtClean="0">
                <a:solidFill>
                  <a:srgbClr val="7030A0"/>
                </a:solidFill>
                <a:latin typeface="Dosis" panose="02010503020202060003" pitchFamily="2" charset="0"/>
              </a:rPr>
              <a:t>Nr</a:t>
            </a:r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. Nota Inicial.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2 – Clicar na lupa no topo das abas para consultar.</a:t>
            </a:r>
          </a:p>
          <a:p>
            <a:endParaRPr lang="pt-BR" sz="1600" dirty="0" smtClean="0">
              <a:solidFill>
                <a:srgbClr val="7030A0"/>
              </a:solidFill>
              <a:latin typeface="Dosis" panose="02010503020202060003" pitchFamily="2" charset="0"/>
            </a:endParaRP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- Podem ser adicionados outros filtros como Série NF que é a série de emissão que a nota teve. 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- Caso tenha mais de um CNPJ no grupo econômico atual, também pode ser inserido o CNPJ no campo CNPJ/CPF para que o resultado seja refinado apenas para o CNPJ desejado.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- O filtro de emissão serve para trazer resultados dentro de um determinado período.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- Status Nota pode ser selecionado em conjunto com outros filtros com o intuito de mostrar apenas documentos com um status único (autorizado, cancelado, </a:t>
            </a:r>
            <a:r>
              <a:rPr lang="pt-BR" sz="1600" dirty="0" err="1" smtClean="0">
                <a:solidFill>
                  <a:srgbClr val="7030A0"/>
                </a:solidFill>
                <a:latin typeface="Dosis" panose="02010503020202060003" pitchFamily="2" charset="0"/>
              </a:rPr>
              <a:t>etc</a:t>
            </a:r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).</a:t>
            </a:r>
          </a:p>
          <a:p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69371" y="1077686"/>
            <a:ext cx="721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Dentro do </a:t>
            </a:r>
            <a:r>
              <a:rPr lang="pt-BR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seguir até </a:t>
            </a:r>
            <a:r>
              <a:rPr lang="pt-BR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Cliente Master &gt; Consultas &gt; NFC-e &gt; Consulta de NFC-e:</a:t>
            </a:r>
            <a:endParaRPr lang="pt-BR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02470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499" y="-18751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179062" y="92053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26693" y="-36149"/>
            <a:ext cx="3285414" cy="1484682"/>
          </a:xfrm>
          <a:prstGeom prst="rect">
            <a:avLst/>
          </a:prstGeom>
        </p:spPr>
      </p:pic>
      <p:pic>
        <p:nvPicPr>
          <p:cNvPr id="85" name="Picture 6" descr="http://1mlzay48e8rxm0hetrwk7qcee.wpengine.netdna-cdn.com/assets/compatibility-computer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1"/>
          <a:stretch/>
        </p:blipFill>
        <p:spPr bwMode="auto">
          <a:xfrm>
            <a:off x="7149934" y="2222687"/>
            <a:ext cx="1595858" cy="137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Imagem 93"/>
          <p:cNvPicPr>
            <a:picLocks noChangeAspect="1"/>
          </p:cNvPicPr>
          <p:nvPr/>
        </p:nvPicPr>
        <p:blipFill rotWithShape="1">
          <a:blip r:embed="rId6"/>
          <a:srcRect r="16272" b="13267"/>
          <a:stretch/>
        </p:blipFill>
        <p:spPr>
          <a:xfrm>
            <a:off x="7340265" y="2338408"/>
            <a:ext cx="1215195" cy="746340"/>
          </a:xfrm>
          <a:prstGeom prst="rect">
            <a:avLst/>
          </a:prstGeom>
        </p:spPr>
      </p:pic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F3496E54-415B-4222-9986-89543731CC8A}"/>
              </a:ext>
            </a:extLst>
          </p:cNvPr>
          <p:cNvSpPr txBox="1">
            <a:spLocks/>
          </p:cNvSpPr>
          <p:nvPr/>
        </p:nvSpPr>
        <p:spPr>
          <a:xfrm>
            <a:off x="778229" y="139079"/>
            <a:ext cx="2948934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/>
            <a:r>
              <a:rPr lang="pt-BR" b="1" u="sng" dirty="0" smtClean="0">
                <a:latin typeface="Dosis" panose="02010303020202060003" pitchFamily="2" charset="0"/>
              </a:rPr>
              <a:t>Status de documentos no </a:t>
            </a:r>
            <a:r>
              <a:rPr lang="pt-BR" b="1" u="sng" dirty="0" err="1" smtClean="0">
                <a:latin typeface="Dosis" panose="02010303020202060003" pitchFamily="2" charset="0"/>
              </a:rPr>
              <a:t>MID-e</a:t>
            </a:r>
            <a:endParaRPr lang="pt-BR" b="1" u="sng" dirty="0">
              <a:latin typeface="Dosis" panose="02010303020202060003" pitchFamily="2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282102" y="1611503"/>
            <a:ext cx="677045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rgbClr val="5A2D91"/>
                </a:solidFill>
                <a:latin typeface="Dosis" panose="02010503020202060003" pitchFamily="2" charset="0"/>
              </a:rPr>
              <a:t>Status únicos definem como os documentos estão presentes na SEFAZ, dentre os mais comuns: Autorizado, Cancelado, Rejeitado, Inutilizado, Autorizado SAT/Autorizado </a:t>
            </a:r>
            <a:r>
              <a:rPr lang="pt-BR" sz="1600" dirty="0" err="1" smtClean="0">
                <a:solidFill>
                  <a:srgbClr val="5A2D91"/>
                </a:solidFill>
                <a:latin typeface="Dosis" panose="02010503020202060003" pitchFamily="2" charset="0"/>
              </a:rPr>
              <a:t>Sefaz</a:t>
            </a:r>
            <a:r>
              <a:rPr lang="pt-BR" sz="1600" dirty="0" smtClean="0">
                <a:solidFill>
                  <a:srgbClr val="5A2D91"/>
                </a:solidFill>
                <a:latin typeface="Dosis" panose="02010503020202060003" pitchFamily="2" charset="0"/>
              </a:rPr>
              <a:t>-SAT, Cancelado SAT/Cancelado </a:t>
            </a:r>
            <a:r>
              <a:rPr lang="pt-BR" sz="1600" dirty="0" err="1" smtClean="0">
                <a:solidFill>
                  <a:srgbClr val="5A2D91"/>
                </a:solidFill>
                <a:latin typeface="Dosis" panose="02010503020202060003" pitchFamily="2" charset="0"/>
              </a:rPr>
              <a:t>Sefaz</a:t>
            </a:r>
            <a:r>
              <a:rPr lang="pt-BR" sz="1600" dirty="0" smtClean="0">
                <a:solidFill>
                  <a:srgbClr val="5A2D91"/>
                </a:solidFill>
                <a:latin typeface="Dosis" panose="02010503020202060003" pitchFamily="2" charset="0"/>
              </a:rPr>
              <a:t>-SAT.</a:t>
            </a:r>
          </a:p>
          <a:p>
            <a:endParaRPr lang="pt-BR" sz="1600" dirty="0">
              <a:solidFill>
                <a:srgbClr val="5A2D91"/>
              </a:solidFill>
              <a:latin typeface="Dosis" panose="02010503020202060003" pitchFamily="2" charset="0"/>
            </a:endParaRPr>
          </a:p>
          <a:p>
            <a:r>
              <a:rPr lang="pt-BR" sz="1600" dirty="0" smtClean="0">
                <a:solidFill>
                  <a:srgbClr val="5A2D91"/>
                </a:solidFill>
                <a:latin typeface="Dosis" panose="02010503020202060003" pitchFamily="2" charset="0"/>
              </a:rPr>
              <a:t>Quando rejeitado, que neste caso é uma particularidade, através do </a:t>
            </a:r>
            <a:r>
              <a:rPr lang="pt-BR" sz="1600" dirty="0" err="1" smtClean="0">
                <a:solidFill>
                  <a:srgbClr val="5A2D91"/>
                </a:solidFill>
                <a:latin typeface="Dosis" panose="02010503020202060003" pitchFamily="2" charset="0"/>
              </a:rPr>
              <a:t>MID-e</a:t>
            </a:r>
            <a:r>
              <a:rPr lang="pt-BR" sz="1600" dirty="0" smtClean="0">
                <a:solidFill>
                  <a:srgbClr val="5A2D91"/>
                </a:solidFill>
                <a:latin typeface="Dosis" panose="02010503020202060003" pitchFamily="2" charset="0"/>
              </a:rPr>
              <a:t> é possível ver o motivo da rejeição da nota para que seja corrigido e o documento reenviado através do POS.</a:t>
            </a:r>
          </a:p>
          <a:p>
            <a:endParaRPr lang="pt-BR" sz="1600" dirty="0">
              <a:solidFill>
                <a:srgbClr val="5A2D91"/>
              </a:solidFill>
              <a:latin typeface="Dosis" panose="02010503020202060003" pitchFamily="2" charset="0"/>
            </a:endParaRPr>
          </a:p>
          <a:p>
            <a:r>
              <a:rPr lang="pt-BR" sz="1600" dirty="0" smtClean="0">
                <a:solidFill>
                  <a:srgbClr val="5A2D91"/>
                </a:solidFill>
                <a:latin typeface="Dosis" panose="02010503020202060003" pitchFamily="2" charset="0"/>
              </a:rPr>
              <a:t>O XML individual pode ser baixado nesta mesma tela com o botão “Download XML distribuição”. O DANFE também pode ser aberto na SEFAZ através do botão “Clique aqui para ver o DANFE”.</a:t>
            </a:r>
            <a:endParaRPr lang="pt-BR" sz="1600" dirty="0">
              <a:solidFill>
                <a:srgbClr val="5A2D91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9526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367524" y="1467647"/>
            <a:ext cx="4776476" cy="2528627"/>
          </a:xfrm>
        </p:spPr>
        <p:txBody>
          <a:bodyPr/>
          <a:lstStyle/>
          <a:p>
            <a:pPr algn="ctr"/>
            <a:r>
              <a:rPr lang="pt-BR" sz="54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Extração XML e consulta de Agendamento</a:t>
            </a:r>
            <a:endParaRPr lang="pt-BR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8664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0" r="38203"/>
          <a:stretch/>
        </p:blipFill>
        <p:spPr>
          <a:xfrm rot="21350379">
            <a:off x="0" y="54409"/>
            <a:ext cx="5000625" cy="51447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528" b="31305"/>
          <a:stretch/>
        </p:blipFill>
        <p:spPr>
          <a:xfrm>
            <a:off x="-9903" y="-36160"/>
            <a:ext cx="4123358" cy="5253605"/>
          </a:xfrm>
          <a:prstGeom prst="rect">
            <a:avLst/>
          </a:prstGeom>
        </p:spPr>
      </p:pic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3" r="78135" b="39452"/>
          <a:stretch/>
        </p:blipFill>
        <p:spPr>
          <a:xfrm>
            <a:off x="28950" y="2005855"/>
            <a:ext cx="2937133" cy="2560965"/>
          </a:xfrm>
          <a:prstGeom prst="rect">
            <a:avLst/>
          </a:prstGeom>
        </p:spPr>
      </p:pic>
      <p:sp>
        <p:nvSpPr>
          <p:cNvPr id="24" name="Retângulo 23"/>
          <p:cNvSpPr/>
          <p:nvPr/>
        </p:nvSpPr>
        <p:spPr>
          <a:xfrm>
            <a:off x="2995031" y="3868264"/>
            <a:ext cx="55154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350" b="1" dirty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Realização de testes de operação junto ao analista ainda em tempo de projeto;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79273817-C405-4640-BC80-C1B4D3D24E21}"/>
              </a:ext>
            </a:extLst>
          </p:cNvPr>
          <p:cNvSpPr txBox="1">
            <a:spLocks/>
          </p:cNvSpPr>
          <p:nvPr/>
        </p:nvSpPr>
        <p:spPr>
          <a:xfrm>
            <a:off x="5014732" y="211984"/>
            <a:ext cx="3525164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Download de XML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850" y="1011115"/>
            <a:ext cx="6031149" cy="3555705"/>
          </a:xfrm>
          <a:prstGeom prst="rect">
            <a:avLst/>
          </a:prstGeom>
        </p:spPr>
      </p:pic>
      <p:cxnSp>
        <p:nvCxnSpPr>
          <p:cNvPr id="12" name="Conector de seta reta 11"/>
          <p:cNvCxnSpPr/>
          <p:nvPr/>
        </p:nvCxnSpPr>
        <p:spPr>
          <a:xfrm flipH="1">
            <a:off x="4504652" y="701843"/>
            <a:ext cx="751097" cy="950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 flipH="1" flipV="1">
            <a:off x="5106985" y="2788967"/>
            <a:ext cx="339747" cy="1993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/>
          <p:nvPr/>
        </p:nvCxnSpPr>
        <p:spPr>
          <a:xfrm flipH="1">
            <a:off x="5106985" y="1398354"/>
            <a:ext cx="751097" cy="950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ector de seta reta 21"/>
          <p:cNvCxnSpPr/>
          <p:nvPr/>
        </p:nvCxnSpPr>
        <p:spPr>
          <a:xfrm flipH="1">
            <a:off x="3576484" y="148254"/>
            <a:ext cx="751097" cy="950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>
            <a:off x="2845927" y="2230214"/>
            <a:ext cx="871416" cy="8784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ector de seta reta 24"/>
          <p:cNvCxnSpPr/>
          <p:nvPr/>
        </p:nvCxnSpPr>
        <p:spPr>
          <a:xfrm flipH="1">
            <a:off x="6374395" y="2159946"/>
            <a:ext cx="751097" cy="950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5193952" y="638297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29" name="CaixaDeTexto 28"/>
          <p:cNvSpPr txBox="1"/>
          <p:nvPr/>
        </p:nvSpPr>
        <p:spPr>
          <a:xfrm>
            <a:off x="5818094" y="1150360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2</a:t>
            </a:r>
            <a:endParaRPr lang="pt-BR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5389964" y="2748606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3</a:t>
            </a:r>
            <a:endParaRPr lang="pt-BR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4053914" y="-66520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4</a:t>
            </a:r>
            <a:endParaRPr lang="pt-BR" dirty="0"/>
          </a:p>
        </p:txBody>
      </p:sp>
      <p:sp>
        <p:nvSpPr>
          <p:cNvPr id="32" name="CaixaDeTexto 31"/>
          <p:cNvSpPr txBox="1"/>
          <p:nvPr/>
        </p:nvSpPr>
        <p:spPr>
          <a:xfrm>
            <a:off x="2833660" y="1934611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5</a:t>
            </a:r>
            <a:endParaRPr lang="pt-BR" dirty="0"/>
          </a:p>
        </p:txBody>
      </p:sp>
      <p:sp>
        <p:nvSpPr>
          <p:cNvPr id="33" name="CaixaDeTexto 32"/>
          <p:cNvSpPr txBox="1"/>
          <p:nvPr/>
        </p:nvSpPr>
        <p:spPr>
          <a:xfrm>
            <a:off x="7014167" y="2159946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6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165377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/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Extração XML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64029" y="1493106"/>
            <a:ext cx="83166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1 – Clicar na primeira lupa do campo Cadastro.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2 – No campo Emissão selecionar o período desejado (máximo 31 dias).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3 – Selecionar o campo NFC-e / </a:t>
            </a:r>
            <a:r>
              <a:rPr lang="pt-BR" sz="1600" dirty="0" err="1" smtClean="0">
                <a:solidFill>
                  <a:srgbClr val="7030A0"/>
                </a:solidFill>
                <a:latin typeface="Dosis" panose="02010503020202060003" pitchFamily="2" charset="0"/>
              </a:rPr>
              <a:t>Cfe</a:t>
            </a:r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 SAT.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4 – Clicar na lupa no topo das guias.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5 – Clicar no botão “Marcar Todas”.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6 – Clicar no botão “Download dos </a:t>
            </a:r>
            <a:r>
              <a:rPr lang="pt-BR" sz="1600" dirty="0" err="1" smtClean="0">
                <a:solidFill>
                  <a:srgbClr val="7030A0"/>
                </a:solidFill>
                <a:latin typeface="Dosis" panose="02010503020202060003" pitchFamily="2" charset="0"/>
              </a:rPr>
              <a:t>XML’s</a:t>
            </a:r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”.</a:t>
            </a: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69371" y="1077686"/>
            <a:ext cx="721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Dentro do </a:t>
            </a:r>
            <a:r>
              <a:rPr lang="pt-BR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seguir até </a:t>
            </a:r>
            <a:r>
              <a:rPr lang="pt-BR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Cliente Master &gt; Movimentações &gt; Download de </a:t>
            </a:r>
            <a:r>
              <a:rPr lang="pt-BR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XML’s</a:t>
            </a:r>
            <a:endParaRPr lang="pt-BR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488546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499" y="-18751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179062" y="92053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26693" y="-36149"/>
            <a:ext cx="3285414" cy="1484682"/>
          </a:xfrm>
          <a:prstGeom prst="rect">
            <a:avLst/>
          </a:prstGeom>
        </p:spPr>
      </p:pic>
      <p:pic>
        <p:nvPicPr>
          <p:cNvPr id="85" name="Picture 6" descr="http://1mlzay48e8rxm0hetrwk7qcee.wpengine.netdna-cdn.com/assets/compatibility-computer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1"/>
          <a:stretch/>
        </p:blipFill>
        <p:spPr bwMode="auto">
          <a:xfrm>
            <a:off x="7149934" y="2222687"/>
            <a:ext cx="1595858" cy="137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Imagem 93"/>
          <p:cNvPicPr>
            <a:picLocks noChangeAspect="1"/>
          </p:cNvPicPr>
          <p:nvPr/>
        </p:nvPicPr>
        <p:blipFill rotWithShape="1">
          <a:blip r:embed="rId6"/>
          <a:srcRect r="16272" b="13267"/>
          <a:stretch/>
        </p:blipFill>
        <p:spPr>
          <a:xfrm>
            <a:off x="7340265" y="2338408"/>
            <a:ext cx="1215195" cy="746340"/>
          </a:xfrm>
          <a:prstGeom prst="rect">
            <a:avLst/>
          </a:prstGeom>
        </p:spPr>
      </p:pic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F3496E54-415B-4222-9986-89543731CC8A}"/>
              </a:ext>
            </a:extLst>
          </p:cNvPr>
          <p:cNvSpPr txBox="1">
            <a:spLocks/>
          </p:cNvSpPr>
          <p:nvPr/>
        </p:nvSpPr>
        <p:spPr>
          <a:xfrm>
            <a:off x="778229" y="139079"/>
            <a:ext cx="2948934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/>
            <a:r>
              <a:rPr lang="pt-BR" b="1" dirty="0" smtClean="0">
                <a:latin typeface="Dosis" panose="02010303020202060003" pitchFamily="2" charset="0"/>
              </a:rPr>
              <a:t>Consulta de </a:t>
            </a:r>
            <a:r>
              <a:rPr lang="pt-BR" b="1" dirty="0" err="1" smtClean="0">
                <a:latin typeface="Dosis" panose="02010303020202060003" pitchFamily="2" charset="0"/>
              </a:rPr>
              <a:t>Agendador</a:t>
            </a:r>
            <a:r>
              <a:rPr lang="pt-BR" b="1" dirty="0" smtClean="0">
                <a:latin typeface="Dosis" panose="02010303020202060003" pitchFamily="2" charset="0"/>
              </a:rPr>
              <a:t> de Download</a:t>
            </a:r>
            <a:endParaRPr lang="pt-BR" b="1" dirty="0">
              <a:latin typeface="Dosis" panose="02010303020202060003" pitchFamily="2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7989"/>
            <a:ext cx="6653820" cy="3225895"/>
          </a:xfrm>
          <a:prstGeom prst="rect">
            <a:avLst/>
          </a:prstGeom>
        </p:spPr>
      </p:pic>
      <p:cxnSp>
        <p:nvCxnSpPr>
          <p:cNvPr id="19" name="Conector de seta reta 18"/>
          <p:cNvCxnSpPr/>
          <p:nvPr/>
        </p:nvCxnSpPr>
        <p:spPr>
          <a:xfrm flipH="1">
            <a:off x="584405" y="517350"/>
            <a:ext cx="751097" cy="950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 flipH="1">
            <a:off x="4427965" y="2435744"/>
            <a:ext cx="751097" cy="9506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955629" y="438672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4849937" y="2281596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52069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 r="7967"/>
          <a:stretch/>
        </p:blipFill>
        <p:spPr>
          <a:xfrm>
            <a:off x="4218499" y="-187514"/>
            <a:ext cx="4978510" cy="1809398"/>
          </a:xfrm>
          <a:prstGeom prst="rect">
            <a:avLst/>
          </a:prstGeom>
        </p:spPr>
      </p:pic>
      <p:sp>
        <p:nvSpPr>
          <p:cNvPr id="39" name="Espaço Reservado para Conteúdo 2"/>
          <p:cNvSpPr txBox="1">
            <a:spLocks/>
          </p:cNvSpPr>
          <p:nvPr/>
        </p:nvSpPr>
        <p:spPr>
          <a:xfrm>
            <a:off x="5179062" y="920530"/>
            <a:ext cx="3517330" cy="38200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1100" dirty="0">
              <a:solidFill>
                <a:schemeClr val="bg2"/>
              </a:solidFill>
              <a:latin typeface="Neo Sans Pro" panose="020B05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4"/>
          <a:srcRect l="49875" t="5823" b="52037"/>
          <a:stretch/>
        </p:blipFill>
        <p:spPr>
          <a:xfrm flipH="1">
            <a:off x="2826693" y="-36149"/>
            <a:ext cx="3285414" cy="1484682"/>
          </a:xfrm>
          <a:prstGeom prst="rect">
            <a:avLst/>
          </a:prstGeom>
        </p:spPr>
      </p:pic>
      <p:pic>
        <p:nvPicPr>
          <p:cNvPr id="85" name="Picture 6" descr="http://1mlzay48e8rxm0hetrwk7qcee.wpengine.netdna-cdn.com/assets/compatibility-computer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91"/>
          <a:stretch/>
        </p:blipFill>
        <p:spPr bwMode="auto">
          <a:xfrm>
            <a:off x="7149934" y="2222687"/>
            <a:ext cx="1595858" cy="137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Imagem 93"/>
          <p:cNvPicPr>
            <a:picLocks noChangeAspect="1"/>
          </p:cNvPicPr>
          <p:nvPr/>
        </p:nvPicPr>
        <p:blipFill rotWithShape="1">
          <a:blip r:embed="rId6"/>
          <a:srcRect r="16272" b="13267"/>
          <a:stretch/>
        </p:blipFill>
        <p:spPr>
          <a:xfrm>
            <a:off x="7340265" y="2338408"/>
            <a:ext cx="1215195" cy="746340"/>
          </a:xfrm>
          <a:prstGeom prst="rect">
            <a:avLst/>
          </a:prstGeom>
        </p:spPr>
      </p:pic>
      <p:sp>
        <p:nvSpPr>
          <p:cNvPr id="20" name="Título 1">
            <a:extLst>
              <a:ext uri="{FF2B5EF4-FFF2-40B4-BE49-F238E27FC236}">
                <a16:creationId xmlns:a16="http://schemas.microsoft.com/office/drawing/2014/main" xmlns="" id="{F3496E54-415B-4222-9986-89543731CC8A}"/>
              </a:ext>
            </a:extLst>
          </p:cNvPr>
          <p:cNvSpPr txBox="1">
            <a:spLocks/>
          </p:cNvSpPr>
          <p:nvPr/>
        </p:nvSpPr>
        <p:spPr>
          <a:xfrm>
            <a:off x="778229" y="139079"/>
            <a:ext cx="2948934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/>
            <a:r>
              <a:rPr lang="pt-BR" b="1" dirty="0" smtClean="0">
                <a:latin typeface="Dosis" panose="02010303020202060003" pitchFamily="2" charset="0"/>
              </a:rPr>
              <a:t>Consulta de </a:t>
            </a:r>
            <a:r>
              <a:rPr lang="pt-BR" b="1" dirty="0" err="1" smtClean="0">
                <a:latin typeface="Dosis" panose="02010303020202060003" pitchFamily="2" charset="0"/>
              </a:rPr>
              <a:t>Agendador</a:t>
            </a:r>
            <a:r>
              <a:rPr lang="pt-BR" b="1" dirty="0" smtClean="0">
                <a:latin typeface="Dosis" panose="02010303020202060003" pitchFamily="2" charset="0"/>
              </a:rPr>
              <a:t> de Download</a:t>
            </a:r>
            <a:endParaRPr lang="pt-BR" b="1" dirty="0">
              <a:latin typeface="Dosis" panose="02010303020202060003" pitchFamily="2" charset="0"/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18289" y="1505148"/>
            <a:ext cx="6546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>
                <a:solidFill>
                  <a:srgbClr val="7030A0"/>
                </a:solidFill>
                <a:latin typeface="Dosis Bold" panose="02010803020202060003" pitchFamily="2" charset="0"/>
              </a:rPr>
              <a:t>Dentro do </a:t>
            </a:r>
            <a:r>
              <a:rPr lang="pt-BR" sz="1600" dirty="0" err="1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sz="1600" dirty="0">
                <a:solidFill>
                  <a:srgbClr val="7030A0"/>
                </a:solidFill>
                <a:latin typeface="Dosis Bold" panose="02010803020202060003" pitchFamily="2" charset="0"/>
              </a:rPr>
              <a:t> seguir até </a:t>
            </a:r>
            <a:r>
              <a:rPr lang="pt-BR" sz="1600" dirty="0" err="1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sz="1600" dirty="0">
                <a:solidFill>
                  <a:srgbClr val="7030A0"/>
                </a:solidFill>
                <a:latin typeface="Dosis Bold" panose="02010803020202060003" pitchFamily="2" charset="0"/>
              </a:rPr>
              <a:t> Cliente Master </a:t>
            </a:r>
            <a:r>
              <a:rPr lang="pt-BR" sz="16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&gt; Movimentações &gt; Consulta de </a:t>
            </a:r>
            <a:r>
              <a:rPr lang="pt-BR" sz="1600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Agendador</a:t>
            </a:r>
            <a:r>
              <a:rPr lang="pt-BR" sz="1600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de Download.</a:t>
            </a:r>
            <a:endParaRPr lang="pt-BR" sz="1600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418286" y="2173032"/>
            <a:ext cx="656617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1 – Clique na lupa no topo das guias para procurar os agendamentos realizados.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2 – Clique no botão “Clique aqui para baixar o arquivo” para efetuar o download dos registros de XML já contendo o status “Finalizado”.</a:t>
            </a:r>
          </a:p>
          <a:p>
            <a:endParaRPr lang="pt-BR" sz="1600" dirty="0">
              <a:solidFill>
                <a:srgbClr val="7030A0"/>
              </a:solidFill>
              <a:latin typeface="Dosis" panose="02010503020202060003" pitchFamily="2" charset="0"/>
            </a:endParaRP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Nos filtros poderá ser visto o período referente ao agendamento realizado, CNJP e tipo de emissão.</a:t>
            </a:r>
          </a:p>
          <a:p>
            <a:endParaRPr lang="pt-BR" sz="1600" dirty="0">
              <a:solidFill>
                <a:srgbClr val="7030A0"/>
              </a:solidFill>
              <a:latin typeface="Dosis" panose="02010503020202060003" pitchFamily="2" charset="0"/>
            </a:endParaRP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Poderá ser enviado para alguém o link de download obtido através do campo “Endereço Download”.</a:t>
            </a:r>
            <a:endParaRPr lang="pt-BR" sz="1600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889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698" y="192840"/>
            <a:ext cx="4919004" cy="1815480"/>
          </a:xfrm>
        </p:spPr>
        <p:txBody>
          <a:bodyPr/>
          <a:lstStyle/>
          <a:p>
            <a:r>
              <a:rPr lang="en-US" sz="3300" b="1" dirty="0" err="1">
                <a:solidFill>
                  <a:srgbClr val="EEECE1"/>
                </a:solidFill>
                <a:latin typeface="Dosis" panose="02010503020202060003" pitchFamily="2" charset="0"/>
              </a:rPr>
              <a:t>Impacto</a:t>
            </a:r>
            <a:r>
              <a:rPr lang="en-US" sz="3300" b="1" dirty="0">
                <a:solidFill>
                  <a:srgbClr val="EEECE1"/>
                </a:solidFill>
                <a:latin typeface="Dosis" panose="02010503020202060003" pitchFamily="2" charset="0"/>
              </a:rPr>
              <a:t> no </a:t>
            </a:r>
            <a:r>
              <a:rPr lang="en-US" sz="3300" b="1" dirty="0" err="1">
                <a:solidFill>
                  <a:srgbClr val="EEECE1"/>
                </a:solidFill>
                <a:latin typeface="Dosis" panose="02010503020202060003" pitchFamily="2" charset="0"/>
              </a:rPr>
              <a:t>Suporte</a:t>
            </a:r>
            <a:endParaRPr lang="en-US" sz="3300" b="1" dirty="0">
              <a:solidFill>
                <a:srgbClr val="EEECE1"/>
              </a:solidFill>
              <a:latin typeface="Dosis" panose="02010503020202060003" pitchFamily="2" charset="0"/>
            </a:endParaRPr>
          </a:p>
        </p:txBody>
      </p:sp>
      <p:sp>
        <p:nvSpPr>
          <p:cNvPr id="8" name="CaixaDeTexto 6"/>
          <p:cNvSpPr txBox="1"/>
          <p:nvPr/>
        </p:nvSpPr>
        <p:spPr>
          <a:xfrm>
            <a:off x="5058839" y="341462"/>
            <a:ext cx="401524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b="1" dirty="0">
                <a:solidFill>
                  <a:schemeClr val="tx2"/>
                </a:solidFill>
                <a:latin typeface="Dosis" panose="02010503020202060003"/>
                <a:ea typeface="Verdana" pitchFamily="34" charset="0"/>
                <a:cs typeface="Neo Sans Pro"/>
              </a:rPr>
              <a:t>Dúvidas</a:t>
            </a:r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"/>
            </a:endParaRPr>
          </a:p>
          <a:p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 smtClean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Extração XML</a:t>
            </a:r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 smtClean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Consulta de documento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 smtClean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Renovação de Certificado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20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171450" indent="-171450">
              <a:buFontTx/>
              <a:buChar char="-"/>
            </a:pPr>
            <a:endParaRPr lang="pt-BR" sz="750" dirty="0">
              <a:solidFill>
                <a:schemeClr val="bg1"/>
              </a:solidFill>
              <a:latin typeface="Neo Sans Pro Light"/>
              <a:ea typeface="Verdana" pitchFamily="34" charset="0"/>
              <a:cs typeface="Neo Sans Pro Light"/>
            </a:endParaRPr>
          </a:p>
          <a:p>
            <a:endParaRPr lang="pt-BR" sz="750" dirty="0">
              <a:solidFill>
                <a:schemeClr val="bg1"/>
              </a:solidFill>
              <a:latin typeface="Neo Sans Pro Light"/>
              <a:ea typeface="Verdana" pitchFamily="34" charset="0"/>
              <a:cs typeface="Neo Sans Pro Light"/>
            </a:endParaRPr>
          </a:p>
        </p:txBody>
      </p:sp>
      <p:sp>
        <p:nvSpPr>
          <p:cNvPr id="12" name="CaixaDeTexto 6"/>
          <p:cNvSpPr txBox="1"/>
          <p:nvPr/>
        </p:nvSpPr>
        <p:spPr>
          <a:xfrm>
            <a:off x="5047864" y="2003262"/>
            <a:ext cx="3987668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350" b="1" dirty="0">
                <a:solidFill>
                  <a:schemeClr val="tx2"/>
                </a:solidFill>
                <a:latin typeface="Dosis" panose="02010503020202060003"/>
                <a:ea typeface="Verdana" pitchFamily="34" charset="0"/>
                <a:cs typeface="Neo Sans Pro"/>
              </a:rPr>
              <a:t>Possíveis Erros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 smtClean="0">
                <a:solidFill>
                  <a:schemeClr val="bg1"/>
                </a:solidFill>
                <a:latin typeface="Neo Sans Pro" panose="020B0504030504040204" pitchFamily="34" charset="0"/>
                <a:ea typeface="Verdana" pitchFamily="34" charset="0"/>
                <a:cs typeface="Neo Sans Pro Light"/>
              </a:rPr>
              <a:t>Não recebimento de e-mail de agendamento de XML</a:t>
            </a:r>
            <a:endParaRPr lang="pt-BR" sz="1350" dirty="0">
              <a:solidFill>
                <a:schemeClr val="bg1"/>
              </a:solidFill>
              <a:latin typeface="Neo Sans Pro" panose="020B0504030504040204" pitchFamily="34" charset="0"/>
              <a:ea typeface="Verdana" pitchFamily="34" charset="0"/>
              <a:cs typeface="Neo Sans Pro Ligh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 smtClean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Não abrir o navegador como ADM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 smtClean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Ausência de </a:t>
            </a:r>
            <a:r>
              <a:rPr lang="pt-BR" sz="1350" dirty="0" err="1" smtClean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Silverlight</a:t>
            </a:r>
            <a:endParaRPr lang="pt-BR" sz="1350" dirty="0" smtClean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t-BR" sz="1350" dirty="0" smtClean="0">
                <a:solidFill>
                  <a:schemeClr val="bg1"/>
                </a:solidFill>
                <a:latin typeface="Neo Sans Pro"/>
                <a:ea typeface="Verdana" pitchFamily="34" charset="0"/>
                <a:cs typeface="Neo Sans Pro Light"/>
              </a:rPr>
              <a:t>Informações preenchidas incorretamente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pt-BR" sz="1350" dirty="0">
              <a:solidFill>
                <a:schemeClr val="bg1"/>
              </a:solidFill>
              <a:latin typeface="Neo Sans Pro"/>
              <a:ea typeface="Verdana" pitchFamily="34" charset="0"/>
              <a:cs typeface="Neo Sans Pro Light"/>
            </a:endParaRPr>
          </a:p>
        </p:txBody>
      </p:sp>
      <p:sp>
        <p:nvSpPr>
          <p:cNvPr id="19" name="object 23"/>
          <p:cNvSpPr/>
          <p:nvPr/>
        </p:nvSpPr>
        <p:spPr>
          <a:xfrm>
            <a:off x="0" y="2166653"/>
            <a:ext cx="3713871" cy="2986645"/>
          </a:xfrm>
          <a:prstGeom prst="rect">
            <a:avLst/>
          </a:prstGeom>
          <a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 t="2" b="-38551"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350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34" t="33243"/>
          <a:stretch/>
        </p:blipFill>
        <p:spPr>
          <a:xfrm flipH="1">
            <a:off x="0" y="2065763"/>
            <a:ext cx="4556716" cy="3077737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9459" y="485504"/>
            <a:ext cx="688405" cy="68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32086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0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pPr algn="ctr"/>
            <a:r>
              <a:rPr lang="pt-BR" b="1" dirty="0">
                <a:latin typeface="Dosis Light"/>
              </a:rPr>
              <a:t>Muito obrigado!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065" y="2858947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453631"/>
            <a:ext cx="7913709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>
                <a:latin typeface="Dosis" panose="02010303020202060003" pitchFamily="2" charset="0"/>
              </a:rPr>
              <a:t>OBJETIVOS DESTE WEBINAR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2224127"/>
            <a:ext cx="3510067" cy="2991937"/>
            <a:chOff x="-6885152" y="-3569497"/>
            <a:chExt cx="9504186" cy="7588250"/>
          </a:xfrm>
        </p:grpSpPr>
        <p:grpSp>
          <p:nvGrpSpPr>
            <p:cNvPr id="12" name="Group 11"/>
            <p:cNvGrpSpPr/>
            <p:nvPr/>
          </p:nvGrpSpPr>
          <p:grpSpPr>
            <a:xfrm>
              <a:off x="-6885152" y="-3569497"/>
              <a:ext cx="9504186" cy="7588250"/>
              <a:chOff x="-6520956" y="-5303520"/>
              <a:chExt cx="9504186" cy="7588250"/>
            </a:xfrm>
          </p:grpSpPr>
          <p:pic>
            <p:nvPicPr>
              <p:cNvPr id="14" name="Imagem 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51" r="45858"/>
              <a:stretch/>
            </p:blipFill>
            <p:spPr>
              <a:xfrm>
                <a:off x="-6520956" y="-5303520"/>
                <a:ext cx="9504186" cy="7588250"/>
              </a:xfrm>
              <a:prstGeom prst="rect">
                <a:avLst/>
              </a:prstGeom>
            </p:spPr>
          </p:pic>
          <p:pic>
            <p:nvPicPr>
              <p:cNvPr id="15" name="Imagem 3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955" r="51827"/>
              <a:stretch/>
            </p:blipFill>
            <p:spPr>
              <a:xfrm>
                <a:off x="-6520956" y="-4236720"/>
                <a:ext cx="8456436" cy="6521450"/>
              </a:xfrm>
              <a:prstGeom prst="rect">
                <a:avLst/>
              </a:prstGeom>
            </p:spPr>
          </p:pic>
        </p:grpSp>
        <p:pic>
          <p:nvPicPr>
            <p:cNvPr id="13" name="Imagem 38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65" t="26045" r="52044" b="18971"/>
            <a:stretch/>
          </p:blipFill>
          <p:spPr>
            <a:xfrm>
              <a:off x="180634" y="-3569497"/>
              <a:ext cx="2438400" cy="5429250"/>
            </a:xfrm>
            <a:prstGeom prst="rect">
              <a:avLst/>
            </a:prstGeom>
          </p:spPr>
        </p:pic>
      </p:grpSp>
      <p:pic>
        <p:nvPicPr>
          <p:cNvPr id="17" name="Imagem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056611" y="1136138"/>
            <a:ext cx="4912728" cy="632467"/>
          </a:xfrm>
          <a:prstGeom prst="rect">
            <a:avLst/>
          </a:prstGeom>
        </p:spPr>
      </p:pic>
      <p:sp>
        <p:nvSpPr>
          <p:cNvPr id="16" name="CaixaDeTexto 21"/>
          <p:cNvSpPr txBox="1"/>
          <p:nvPr/>
        </p:nvSpPr>
        <p:spPr>
          <a:xfrm>
            <a:off x="4180021" y="1305431"/>
            <a:ext cx="4665907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Cadastro de certificado / CSC</a:t>
            </a: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056611" y="2680997"/>
            <a:ext cx="4912728" cy="632467"/>
          </a:xfrm>
          <a:prstGeom prst="rect">
            <a:avLst/>
          </a:prstGeom>
        </p:spPr>
      </p:pic>
      <p:sp>
        <p:nvSpPr>
          <p:cNvPr id="20" name="CaixaDeTexto 21"/>
          <p:cNvSpPr txBox="1"/>
          <p:nvPr/>
        </p:nvSpPr>
        <p:spPr>
          <a:xfrm>
            <a:off x="4200691" y="2852306"/>
            <a:ext cx="4855121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Extração XML / Consulta de Agendamento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23" name="CaixaDeTexto 21"/>
          <p:cNvSpPr txBox="1"/>
          <p:nvPr/>
        </p:nvSpPr>
        <p:spPr>
          <a:xfrm>
            <a:off x="4200691" y="3677484"/>
            <a:ext cx="4665907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Impacto no Suporte</a:t>
            </a:r>
          </a:p>
        </p:txBody>
      </p:sp>
      <p:sp>
        <p:nvSpPr>
          <p:cNvPr id="24" name="object 18"/>
          <p:cNvSpPr/>
          <p:nvPr/>
        </p:nvSpPr>
        <p:spPr>
          <a:xfrm flipH="1">
            <a:off x="4082011" y="3626297"/>
            <a:ext cx="5022000" cy="421200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25" name="CaixaDeTexto 21"/>
          <p:cNvSpPr txBox="1"/>
          <p:nvPr/>
        </p:nvSpPr>
        <p:spPr>
          <a:xfrm>
            <a:off x="4200691" y="3677484"/>
            <a:ext cx="4855121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Impacto no Suporte</a:t>
            </a:r>
          </a:p>
        </p:txBody>
      </p:sp>
      <p:pic>
        <p:nvPicPr>
          <p:cNvPr id="18" name="Imagem 1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056611" y="1936313"/>
            <a:ext cx="4912728" cy="632467"/>
          </a:xfrm>
          <a:prstGeom prst="rect">
            <a:avLst/>
          </a:prstGeom>
        </p:spPr>
      </p:pic>
      <p:sp>
        <p:nvSpPr>
          <p:cNvPr id="21" name="CaixaDeTexto 21"/>
          <p:cNvSpPr txBox="1"/>
          <p:nvPr/>
        </p:nvSpPr>
        <p:spPr>
          <a:xfrm>
            <a:off x="4180021" y="2105606"/>
            <a:ext cx="4665907" cy="331526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b="1" dirty="0" smtClean="0">
                <a:solidFill>
                  <a:schemeClr val="bg1"/>
                </a:solidFill>
                <a:latin typeface="Dosis" panose="02010303020202060003" pitchFamily="2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Consulta de Documentos</a:t>
            </a:r>
            <a:endParaRPr lang="pt-BR" b="1" dirty="0">
              <a:solidFill>
                <a:schemeClr val="bg1"/>
              </a:solidFill>
              <a:latin typeface="Dosis" panose="02010303020202060003" pitchFamily="2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233960" y="1517459"/>
            <a:ext cx="4776476" cy="2528627"/>
          </a:xfrm>
        </p:spPr>
        <p:txBody>
          <a:bodyPr/>
          <a:lstStyle/>
          <a:p>
            <a:pPr algn="ctr"/>
            <a:r>
              <a:rPr lang="pt-BR" sz="54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Cadastro de Certificado / CSC</a:t>
            </a:r>
            <a:endParaRPr lang="pt-BR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54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848"/>
            <a:ext cx="6458857" cy="3844003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778228" y="9193"/>
            <a:ext cx="654785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600" b="1" dirty="0" smtClean="0">
                <a:latin typeface="Dosis" panose="02010303020202060003" pitchFamily="2" charset="0"/>
              </a:rPr>
              <a:t>Cadastro de certificado no </a:t>
            </a:r>
            <a:r>
              <a:rPr lang="pt-BR" sz="3600" b="1" dirty="0" err="1" smtClean="0">
                <a:latin typeface="Dosis" panose="02010303020202060003" pitchFamily="2" charset="0"/>
              </a:rPr>
              <a:t>MID-e</a:t>
            </a:r>
            <a:endParaRPr lang="pt-BR" sz="3600" b="1" dirty="0">
              <a:latin typeface="Dosis" panose="02010303020202060003" pitchFamily="2" charset="0"/>
            </a:endParaRP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xmlns="" id="{45ACFDB6-4FFF-4944-AB4E-887A43F806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4" t="12965"/>
          <a:stretch/>
        </p:blipFill>
        <p:spPr>
          <a:xfrm>
            <a:off x="6458857" y="1992285"/>
            <a:ext cx="2735340" cy="2696838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xmlns="" id="{4C99C9FB-06C6-4632-87DF-84426D2B674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6" t="34341"/>
          <a:stretch/>
        </p:blipFill>
        <p:spPr>
          <a:xfrm>
            <a:off x="6965879" y="2885670"/>
            <a:ext cx="2228318" cy="1781996"/>
          </a:xfrm>
          <a:prstGeom prst="rect">
            <a:avLst/>
          </a:prstGeom>
        </p:spPr>
      </p:pic>
      <p:cxnSp>
        <p:nvCxnSpPr>
          <p:cNvPr id="4" name="Conector de seta reta 3"/>
          <p:cNvCxnSpPr/>
          <p:nvPr/>
        </p:nvCxnSpPr>
        <p:spPr>
          <a:xfrm>
            <a:off x="544286" y="768183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>
            <a:off x="2523293" y="768183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ector de seta reta 16"/>
          <p:cNvCxnSpPr/>
          <p:nvPr/>
        </p:nvCxnSpPr>
        <p:spPr>
          <a:xfrm>
            <a:off x="529470" y="1140976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ector de seta reta 17"/>
          <p:cNvCxnSpPr/>
          <p:nvPr/>
        </p:nvCxnSpPr>
        <p:spPr>
          <a:xfrm>
            <a:off x="2500842" y="1140976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522517" y="453631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2403550" y="453631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  <p:sp>
        <p:nvSpPr>
          <p:cNvPr id="23" name="CaixaDeTexto 22"/>
          <p:cNvSpPr txBox="1"/>
          <p:nvPr/>
        </p:nvSpPr>
        <p:spPr>
          <a:xfrm>
            <a:off x="522517" y="1245831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3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2436207" y="1245831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4</a:t>
            </a:r>
            <a:endParaRPr lang="pt-BR" dirty="0"/>
          </a:p>
        </p:txBody>
      </p:sp>
      <p:cxnSp>
        <p:nvCxnSpPr>
          <p:cNvPr id="25" name="Conector de seta reta 24"/>
          <p:cNvCxnSpPr/>
          <p:nvPr/>
        </p:nvCxnSpPr>
        <p:spPr>
          <a:xfrm>
            <a:off x="4052157" y="958781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/>
          <p:cNvSpPr txBox="1"/>
          <p:nvPr/>
        </p:nvSpPr>
        <p:spPr>
          <a:xfrm>
            <a:off x="3932414" y="638297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5</a:t>
            </a:r>
            <a:endParaRPr lang="pt-BR" dirty="0"/>
          </a:p>
        </p:txBody>
      </p:sp>
      <p:cxnSp>
        <p:nvCxnSpPr>
          <p:cNvPr id="27" name="Conector de seta reta 26"/>
          <p:cNvCxnSpPr/>
          <p:nvPr/>
        </p:nvCxnSpPr>
        <p:spPr>
          <a:xfrm>
            <a:off x="381127" y="2663252"/>
            <a:ext cx="39710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CaixaDeTexto 27"/>
          <p:cNvSpPr txBox="1"/>
          <p:nvPr/>
        </p:nvSpPr>
        <p:spPr>
          <a:xfrm>
            <a:off x="459934" y="2353580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6</a:t>
            </a:r>
            <a:endParaRPr lang="pt-BR" dirty="0"/>
          </a:p>
        </p:txBody>
      </p:sp>
      <p:cxnSp>
        <p:nvCxnSpPr>
          <p:cNvPr id="29" name="Conector de seta reta 28"/>
          <p:cNvCxnSpPr/>
          <p:nvPr/>
        </p:nvCxnSpPr>
        <p:spPr>
          <a:xfrm>
            <a:off x="1828927" y="2097195"/>
            <a:ext cx="39710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/>
          <p:cNvSpPr txBox="1"/>
          <p:nvPr/>
        </p:nvSpPr>
        <p:spPr>
          <a:xfrm>
            <a:off x="1875076" y="2053852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837256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Cadastramento Certificado Digital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64029" y="1831342"/>
            <a:ext cx="831668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1 – Clicar na lupa do grupo econômico.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2 – Clicar na segunda lupa a direita na linha do grupo econômico.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3 – Clicar na lupa da matriz.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4 – Clicar na segunda lupa a direita na linha do grupo econômico.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5 – Vincular emissores.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6 – Inserir a senha do certificado que será importado.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7 – Importar o certificado que será utilizado.</a:t>
            </a:r>
          </a:p>
          <a:p>
            <a:endParaRPr lang="pt-BR" sz="1600" dirty="0">
              <a:solidFill>
                <a:srgbClr val="7030A0"/>
              </a:solidFill>
              <a:latin typeface="Dosis" panose="02010503020202060003" pitchFamily="2" charset="0"/>
            </a:endParaRP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Para salvar basta clicar no Disquete ao lado do botão X no topo da guia.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Obs.: inativar certificados já expirados.</a:t>
            </a:r>
          </a:p>
          <a:p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69371" y="1077686"/>
            <a:ext cx="721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Dentro do </a:t>
            </a:r>
            <a:r>
              <a:rPr lang="pt-BR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seguir até </a:t>
            </a:r>
            <a:r>
              <a:rPr lang="pt-BR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Cliente Master &gt; Cadastros &gt; Cadastro de Certificado &gt; Clicar em + para seguir os passos a seguir:</a:t>
            </a:r>
            <a:endParaRPr lang="pt-BR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73609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78228" y="9193"/>
            <a:ext cx="654785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600" b="1" dirty="0" smtClean="0">
                <a:latin typeface="Dosis" panose="02010303020202060003" pitchFamily="2" charset="0"/>
              </a:rPr>
              <a:t>Cadastro de CSC</a:t>
            </a:r>
            <a:endParaRPr lang="pt-BR" sz="3600" b="1" dirty="0">
              <a:latin typeface="Dosis" panose="02010303020202060003" pitchFamily="2" charset="0"/>
            </a:endParaRP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xmlns="" id="{45ACFDB6-4FFF-4944-AB4E-887A43F806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4" t="12965"/>
          <a:stretch/>
        </p:blipFill>
        <p:spPr>
          <a:xfrm>
            <a:off x="6458857" y="1992285"/>
            <a:ext cx="2735340" cy="2696838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xmlns="" id="{4C99C9FB-06C6-4632-87DF-84426D2B67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16" t="34341"/>
          <a:stretch/>
        </p:blipFill>
        <p:spPr>
          <a:xfrm>
            <a:off x="6965879" y="2885670"/>
            <a:ext cx="2228318" cy="1781996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940"/>
            <a:ext cx="6458857" cy="3841718"/>
          </a:xfrm>
          <a:prstGeom prst="rect">
            <a:avLst/>
          </a:prstGeom>
        </p:spPr>
      </p:pic>
      <p:cxnSp>
        <p:nvCxnSpPr>
          <p:cNvPr id="8" name="Conector de seta reta 7"/>
          <p:cNvCxnSpPr/>
          <p:nvPr/>
        </p:nvCxnSpPr>
        <p:spPr>
          <a:xfrm>
            <a:off x="406400" y="617978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ector de seta reta 8"/>
          <p:cNvCxnSpPr/>
          <p:nvPr/>
        </p:nvCxnSpPr>
        <p:spPr>
          <a:xfrm>
            <a:off x="3229428" y="638297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/>
          <p:nvPr/>
        </p:nvCxnSpPr>
        <p:spPr>
          <a:xfrm>
            <a:off x="115086" y="894676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>
          <a:xfrm>
            <a:off x="115086" y="1139270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ector de seta reta 11"/>
          <p:cNvCxnSpPr/>
          <p:nvPr/>
        </p:nvCxnSpPr>
        <p:spPr>
          <a:xfrm>
            <a:off x="115086" y="1395649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12"/>
          <p:cNvCxnSpPr/>
          <p:nvPr/>
        </p:nvCxnSpPr>
        <p:spPr>
          <a:xfrm>
            <a:off x="2439558" y="1845503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de seta reta 13"/>
          <p:cNvCxnSpPr/>
          <p:nvPr/>
        </p:nvCxnSpPr>
        <p:spPr>
          <a:xfrm>
            <a:off x="601598" y="2097196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de seta reta 14"/>
          <p:cNvCxnSpPr/>
          <p:nvPr/>
        </p:nvCxnSpPr>
        <p:spPr>
          <a:xfrm>
            <a:off x="3530227" y="2097196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aixaDeTexto 15"/>
          <p:cNvSpPr txBox="1"/>
          <p:nvPr/>
        </p:nvSpPr>
        <p:spPr>
          <a:xfrm>
            <a:off x="579366" y="493240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17" name="CaixaDeTexto 16"/>
          <p:cNvSpPr txBox="1"/>
          <p:nvPr/>
        </p:nvSpPr>
        <p:spPr>
          <a:xfrm>
            <a:off x="3410484" y="493240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2</a:t>
            </a:r>
          </a:p>
        </p:txBody>
      </p:sp>
      <p:sp>
        <p:nvSpPr>
          <p:cNvPr id="18" name="CaixaDeTexto 17"/>
          <p:cNvSpPr txBox="1"/>
          <p:nvPr/>
        </p:nvSpPr>
        <p:spPr>
          <a:xfrm>
            <a:off x="-100509" y="695117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3</a:t>
            </a:r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-100509" y="951496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4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-100509" y="1192982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5</a:t>
            </a:r>
            <a:endParaRPr lang="pt-BR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2310840" y="1814791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6</a:t>
            </a:r>
            <a:endParaRPr lang="pt-BR" dirty="0"/>
          </a:p>
        </p:txBody>
      </p:sp>
      <p:sp>
        <p:nvSpPr>
          <p:cNvPr id="24" name="CaixaDeTexto 23"/>
          <p:cNvSpPr txBox="1"/>
          <p:nvPr/>
        </p:nvSpPr>
        <p:spPr>
          <a:xfrm>
            <a:off x="357818" y="1814791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7</a:t>
            </a:r>
            <a:endParaRPr lang="pt-BR" dirty="0"/>
          </a:p>
        </p:txBody>
      </p:sp>
      <p:sp>
        <p:nvSpPr>
          <p:cNvPr id="25" name="CaixaDeTexto 24"/>
          <p:cNvSpPr txBox="1"/>
          <p:nvPr/>
        </p:nvSpPr>
        <p:spPr>
          <a:xfrm>
            <a:off x="3528129" y="1814791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2641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Cadastramento CSC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64029" y="1658470"/>
            <a:ext cx="831668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1 – Inserir o número de ID CSC SEFAZ.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2 – Inserir o CSC exatamente como está cadastrado na SEFAZ.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3 – A data de validade poderá ser preenchida com o ano 2100 (só irá expirar se o CSC na SEFAZ for revogado).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4 – Clicar na lupa de UF CSC e selecionar o seu estado.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5 – Clicar na lupa de produto.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6 – Clicar na segunda lupa a direita na linha do grupo econômico.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7 – Clicar na lupa de Matriz.</a:t>
            </a: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Passo 8 – Clicar em vincular emissores.</a:t>
            </a:r>
          </a:p>
          <a:p>
            <a:endParaRPr lang="pt-BR" sz="1600" dirty="0">
              <a:solidFill>
                <a:srgbClr val="7030A0"/>
              </a:solidFill>
              <a:latin typeface="Dosis" panose="02010503020202060003" pitchFamily="2" charset="0"/>
            </a:endParaRPr>
          </a:p>
          <a:p>
            <a:r>
              <a:rPr lang="pt-BR" sz="1600" dirty="0" smtClean="0">
                <a:solidFill>
                  <a:srgbClr val="7030A0"/>
                </a:solidFill>
                <a:latin typeface="Dosis" panose="02010503020202060003" pitchFamily="2" charset="0"/>
              </a:rPr>
              <a:t>Para salvar basta clicar no Disquete ao lado do botão X no topo da guia.</a:t>
            </a:r>
          </a:p>
          <a:p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69371" y="853949"/>
            <a:ext cx="72118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Dentro do </a:t>
            </a:r>
            <a:r>
              <a:rPr lang="pt-BR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seguir até </a:t>
            </a:r>
            <a:r>
              <a:rPr lang="pt-BR" dirty="0" err="1" smtClean="0">
                <a:solidFill>
                  <a:srgbClr val="7030A0"/>
                </a:solidFill>
                <a:latin typeface="Dosis Bold" panose="02010803020202060003" pitchFamily="2" charset="0"/>
              </a:rPr>
              <a:t>MID-e</a:t>
            </a:r>
            <a:r>
              <a:rPr lang="pt-BR" dirty="0" smtClean="0">
                <a:solidFill>
                  <a:srgbClr val="7030A0"/>
                </a:solidFill>
                <a:latin typeface="Dosis Bold" panose="02010803020202060003" pitchFamily="2" charset="0"/>
              </a:rPr>
              <a:t> Cliente Master &gt; Cadastros &gt; Cadastro de CSC &gt; Clicar em + para seguir os passos a seguir:</a:t>
            </a:r>
            <a:endParaRPr lang="pt-BR" dirty="0">
              <a:solidFill>
                <a:srgbClr val="7030A0"/>
              </a:solidFill>
              <a:latin typeface="Dosis Bold" panose="020108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0211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233960" y="1517459"/>
            <a:ext cx="4776476" cy="2528627"/>
          </a:xfrm>
        </p:spPr>
        <p:txBody>
          <a:bodyPr/>
          <a:lstStyle/>
          <a:p>
            <a:pPr algn="ctr"/>
            <a:r>
              <a:rPr lang="pt-BR" sz="5400" b="1" dirty="0" smtClean="0">
                <a:solidFill>
                  <a:schemeClr val="tx2"/>
                </a:solidFill>
                <a:latin typeface="Dosis" panose="02010303020202060003" pitchFamily="2" charset="0"/>
              </a:rPr>
              <a:t>Consulta de Documentos</a:t>
            </a:r>
            <a:endParaRPr lang="pt-BR" b="1" dirty="0">
              <a:solidFill>
                <a:schemeClr val="tx2"/>
              </a:solidFill>
              <a:latin typeface="Dosis" panose="020103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7155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778228" y="139079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 algn="ctr"/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Consulta 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8182"/>
            <a:ext cx="9144000" cy="3825225"/>
          </a:xfrm>
          <a:prstGeom prst="rect">
            <a:avLst/>
          </a:prstGeom>
        </p:spPr>
      </p:pic>
      <p:cxnSp>
        <p:nvCxnSpPr>
          <p:cNvPr id="7" name="Conector de seta reta 6"/>
          <p:cNvCxnSpPr/>
          <p:nvPr/>
        </p:nvCxnSpPr>
        <p:spPr>
          <a:xfrm>
            <a:off x="2021191" y="768183"/>
            <a:ext cx="1208314" cy="7884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de seta reta 7"/>
          <p:cNvCxnSpPr/>
          <p:nvPr/>
        </p:nvCxnSpPr>
        <p:spPr>
          <a:xfrm>
            <a:off x="233399" y="432547"/>
            <a:ext cx="304800" cy="3158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/>
          <p:cNvSpPr txBox="1"/>
          <p:nvPr/>
        </p:nvSpPr>
        <p:spPr>
          <a:xfrm>
            <a:off x="1901448" y="453631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1</a:t>
            </a:r>
            <a:endParaRPr lang="pt-BR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96875" y="123908"/>
            <a:ext cx="23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2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869550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744014f9-b381-4d57-9569-1658a6c28a47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9394</TotalTime>
  <Words>860</Words>
  <Application>Microsoft Office PowerPoint</Application>
  <PresentationFormat>Apresentação na tela (16:9)</PresentationFormat>
  <Paragraphs>122</Paragraphs>
  <Slides>19</Slides>
  <Notes>9</Notes>
  <HiddenSlides>0</HiddenSlides>
  <MMClips>0</MMClips>
  <ScaleCrop>false</ScaleCrop>
  <HeadingPairs>
    <vt:vector size="8" baseType="variant">
      <vt:variant>
        <vt:lpstr>Fontes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34" baseType="lpstr">
      <vt:lpstr>Arial</vt:lpstr>
      <vt:lpstr>Calibri</vt:lpstr>
      <vt:lpstr>Dosis</vt:lpstr>
      <vt:lpstr>Dosis Bold</vt:lpstr>
      <vt:lpstr>Dosis ExtraLight</vt:lpstr>
      <vt:lpstr>Dosis Light</vt:lpstr>
      <vt:lpstr>Kozuka Gothic Pr6N EL</vt:lpstr>
      <vt:lpstr>Neo Sans Pro</vt:lpstr>
      <vt:lpstr>Neo Sans Pro Light</vt:lpstr>
      <vt:lpstr>Segoe UI</vt:lpstr>
      <vt:lpstr>Tahoma</vt:lpstr>
      <vt:lpstr>Verdana</vt:lpstr>
      <vt:lpstr>Wingdings</vt:lpstr>
      <vt:lpstr>Linx.3.0</vt:lpstr>
      <vt:lpstr>Slide do think-cell</vt:lpstr>
      <vt:lpstr> MID-e</vt:lpstr>
      <vt:lpstr>Apresentação do PowerPoint</vt:lpstr>
      <vt:lpstr>Cadastro de Certificado / CSC</vt:lpstr>
      <vt:lpstr>Apresentação do PowerPoint</vt:lpstr>
      <vt:lpstr>Apresentação do PowerPoint</vt:lpstr>
      <vt:lpstr>Apresentação do PowerPoint</vt:lpstr>
      <vt:lpstr>Apresentação do PowerPoint</vt:lpstr>
      <vt:lpstr>Consulta de Documentos</vt:lpstr>
      <vt:lpstr>Apresentação do PowerPoint</vt:lpstr>
      <vt:lpstr>Apresentação do PowerPoint</vt:lpstr>
      <vt:lpstr>Apresentação do PowerPoint</vt:lpstr>
      <vt:lpstr>Extração XML e consulta de Agendamento</vt:lpstr>
      <vt:lpstr>Apresentação do PowerPoint</vt:lpstr>
      <vt:lpstr>Apresentação do PowerPoint</vt:lpstr>
      <vt:lpstr>Apresentação do PowerPoint</vt:lpstr>
      <vt:lpstr>Apresentação do PowerPoint</vt:lpstr>
      <vt:lpstr>Impacto no Suporte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Paulo Henrique Rode</cp:lastModifiedBy>
  <cp:revision>571</cp:revision>
  <dcterms:created xsi:type="dcterms:W3CDTF">2010-04-12T23:12:02Z</dcterms:created>
  <dcterms:modified xsi:type="dcterms:W3CDTF">2018-06-04T19:43:55Z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