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9"/>
  </p:notesMasterIdLst>
  <p:sldIdLst>
    <p:sldId id="487" r:id="rId5"/>
    <p:sldId id="488" r:id="rId6"/>
    <p:sldId id="501" r:id="rId7"/>
    <p:sldId id="502" r:id="rId8"/>
    <p:sldId id="538" r:id="rId9"/>
    <p:sldId id="542" r:id="rId10"/>
    <p:sldId id="539" r:id="rId11"/>
    <p:sldId id="540" r:id="rId12"/>
    <p:sldId id="543" r:id="rId13"/>
    <p:sldId id="532" r:id="rId14"/>
    <p:sldId id="506" r:id="rId15"/>
    <p:sldId id="544" r:id="rId16"/>
    <p:sldId id="545" r:id="rId17"/>
    <p:sldId id="533" r:id="rId18"/>
    <p:sldId id="534" r:id="rId19"/>
    <p:sldId id="535" r:id="rId20"/>
    <p:sldId id="541" r:id="rId21"/>
    <p:sldId id="546" r:id="rId22"/>
    <p:sldId id="536" r:id="rId23"/>
    <p:sldId id="547" r:id="rId24"/>
    <p:sldId id="548" r:id="rId25"/>
    <p:sldId id="549" r:id="rId26"/>
    <p:sldId id="499" r:id="rId27"/>
    <p:sldId id="500" r:id="rId28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72" y="22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14/05/2018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4239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6745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71584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5342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6637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4650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4451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1945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2966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042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1759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1B44D4B2-4AE6-4DC6-A863-7CE38F879A7F}" type="datetimeFigureOut">
              <a:rPr lang="pt-BR" smtClean="0"/>
              <a:t>14/05/2018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07028-5A5A-4AD7-98E6-8652E1496A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51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Relationship Id="rId27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0" name="Slide do think-cell" r:id="rId24" imgW="421" imgH="420" progId="TCLayout.ActiveDocument.1">
                  <p:embed/>
                </p:oleObj>
              </mc:Choice>
              <mc:Fallback>
                <p:oleObj name="Slide do think-cell" r:id="rId24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1" name="Slide do think-cell" r:id="rId27" imgW="421" imgH="420" progId="TCLayout.ActiveDocument.1">
                  <p:embed/>
                </p:oleObj>
              </mc:Choice>
              <mc:Fallback>
                <p:oleObj name="Slide do think-cell" r:id="rId27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  <p:sldLayoutId id="2147493501" r:id="rId18"/>
    <p:sldLayoutId id="2147493502" r:id="rId19"/>
  </p:sldLayoutIdLst>
  <p:transition spd="slow">
    <p:cover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emf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emf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2528627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ICMS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Imposto sobre Circulação de Mercadorias e Serviços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5398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Resultado de imagem para mapa do brasil regiÃµ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665" y="942103"/>
            <a:ext cx="3639992" cy="317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object 18"/>
          <p:cNvSpPr/>
          <p:nvPr/>
        </p:nvSpPr>
        <p:spPr>
          <a:xfrm>
            <a:off x="2352" y="1983"/>
            <a:ext cx="793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19" name="object 19"/>
          <p:cNvSpPr/>
          <p:nvPr/>
        </p:nvSpPr>
        <p:spPr>
          <a:xfrm>
            <a:off x="2351" y="1985"/>
            <a:ext cx="0" cy="793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0"/>
                </a:moveTo>
                <a:lnTo>
                  <a:pt x="0" y="1524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0" name="object 20"/>
          <p:cNvSpPr/>
          <p:nvPr/>
        </p:nvSpPr>
        <p:spPr>
          <a:xfrm>
            <a:off x="2352" y="2777"/>
            <a:ext cx="793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1" name="object 21"/>
          <p:cNvSpPr/>
          <p:nvPr/>
        </p:nvSpPr>
        <p:spPr>
          <a:xfrm>
            <a:off x="3144" y="1985"/>
            <a:ext cx="0" cy="793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1524"/>
                </a:moveTo>
                <a:lnTo>
                  <a:pt x="0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2" name="object 22"/>
          <p:cNvSpPr/>
          <p:nvPr/>
        </p:nvSpPr>
        <p:spPr>
          <a:xfrm>
            <a:off x="2352" y="1983"/>
            <a:ext cx="793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3" name="object 23"/>
          <p:cNvSpPr/>
          <p:nvPr/>
        </p:nvSpPr>
        <p:spPr>
          <a:xfrm>
            <a:off x="2351" y="1985"/>
            <a:ext cx="0" cy="793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0"/>
                </a:moveTo>
                <a:lnTo>
                  <a:pt x="0" y="1524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4" name="object 24"/>
          <p:cNvSpPr/>
          <p:nvPr/>
        </p:nvSpPr>
        <p:spPr>
          <a:xfrm>
            <a:off x="2352" y="2777"/>
            <a:ext cx="793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25" name="object 25"/>
          <p:cNvSpPr/>
          <p:nvPr/>
        </p:nvSpPr>
        <p:spPr>
          <a:xfrm>
            <a:off x="3144" y="1985"/>
            <a:ext cx="0" cy="793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1524"/>
                </a:moveTo>
                <a:lnTo>
                  <a:pt x="0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  <p:sp>
        <p:nvSpPr>
          <p:cNvPr id="12" name="object 12"/>
          <p:cNvSpPr txBox="1"/>
          <p:nvPr/>
        </p:nvSpPr>
        <p:spPr>
          <a:xfrm>
            <a:off x="261114" y="1788693"/>
            <a:ext cx="3498689" cy="418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612" marR="17875">
              <a:lnSpc>
                <a:spcPct val="95825"/>
              </a:lnSpc>
            </a:pPr>
            <a:endParaRPr sz="937" dirty="0">
              <a:latin typeface="Times New Roman"/>
              <a:cs typeface="Times New Roman"/>
            </a:endParaRPr>
          </a:p>
        </p:txBody>
      </p:sp>
      <p:sp>
        <p:nvSpPr>
          <p:cNvPr id="30" name="Retângulo 29"/>
          <p:cNvSpPr/>
          <p:nvPr/>
        </p:nvSpPr>
        <p:spPr>
          <a:xfrm>
            <a:off x="723014" y="336313"/>
            <a:ext cx="1913378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/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  <a:ea typeface="+mj-ea"/>
                <a:cs typeface="Dosis Bold"/>
              </a:rPr>
              <a:t>Alíquota do ICMS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953310" y="1232922"/>
            <a:ext cx="41585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Operação Interestadual:</a:t>
            </a:r>
          </a:p>
          <a:p>
            <a:pPr algn="just"/>
            <a:endParaRPr lang="pt-BR" sz="1400" dirty="0"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- 4,00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% para produtos de origem estrangeira;</a:t>
            </a:r>
          </a:p>
          <a:p>
            <a:pPr algn="just"/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- 7,00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% quando o Emitente for de um Estado da Região Sul ou Sudeste (exceto Espírito Santo) e emitir </a:t>
            </a:r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NF-e 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para Destinatário localizado nos Estados do Norte, Nordeste, Centro Oeste e Espírito Santo;</a:t>
            </a:r>
          </a:p>
          <a:p>
            <a:pPr algn="just"/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- 12,00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% para demais operações interestaduais.</a:t>
            </a:r>
          </a:p>
        </p:txBody>
      </p:sp>
      <p:sp>
        <p:nvSpPr>
          <p:cNvPr id="2" name="Retângulo 1"/>
          <p:cNvSpPr/>
          <p:nvPr/>
        </p:nvSpPr>
        <p:spPr>
          <a:xfrm>
            <a:off x="5238194" y="2571750"/>
            <a:ext cx="1505235" cy="15249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7" name="Picture 4" descr="Resultado de imagem para mapa do brasil regiÃµ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02" r="76210"/>
          <a:stretch/>
        </p:blipFill>
        <p:spPr bwMode="auto">
          <a:xfrm>
            <a:off x="5879320" y="2638681"/>
            <a:ext cx="865937" cy="134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ject 16"/>
          <p:cNvSpPr/>
          <p:nvPr/>
        </p:nvSpPr>
        <p:spPr>
          <a:xfrm>
            <a:off x="5115515" y="59264"/>
            <a:ext cx="4028485" cy="5143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937"/>
          </a:p>
        </p:txBody>
      </p:sp>
    </p:spTree>
    <p:extLst>
      <p:ext uri="{BB962C8B-B14F-4D97-AF65-F5344CB8AC3E}">
        <p14:creationId xmlns:p14="http://schemas.microsoft.com/office/powerpoint/2010/main" val="265338588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CST/ CSOSN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36823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9195" y="100098"/>
            <a:ext cx="3803869" cy="1136627"/>
          </a:xfrm>
        </p:spPr>
        <p:txBody>
          <a:bodyPr vert="horz" wrap="square" lIns="18749" tIns="18749" rIns="18749" bIns="18749" rtlCol="0" anchor="t" anchorCtr="0">
            <a:spAutoFit/>
          </a:bodyPr>
          <a:lstStyle/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CFOP </a:t>
            </a:r>
            <a:b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</a:br>
            <a:r>
              <a:rPr lang="pt-BR" sz="2800" dirty="0">
                <a:solidFill>
                  <a:srgbClr val="7030A0"/>
                </a:solidFill>
                <a:latin typeface="Dosis" panose="02010503020202060003" pitchFamily="2" charset="0"/>
              </a:rPr>
              <a:t>(Código Fiscal de Operações e de Prestações)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628650" y="1446766"/>
            <a:ext cx="7508828" cy="326350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100" dirty="0">
                <a:latin typeface="Neo Sans Pro" panose="020B0504030504040204" pitchFamily="34" charset="0"/>
              </a:rPr>
              <a:t>Código numérico que identifica a natureza de circulação da mercadoria, onde o prefixo identifica o tipo de operação, sendo:</a:t>
            </a:r>
          </a:p>
          <a:p>
            <a:pPr marL="0" indent="0" algn="just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1.000 </a:t>
            </a:r>
            <a:r>
              <a:rPr lang="pt-BR" sz="1800" dirty="0">
                <a:latin typeface="Neo Sans Pro" panose="020B0504030504040204" pitchFamily="34" charset="0"/>
              </a:rPr>
              <a:t>– Entrada e/ou Aquisição de Serviços do Estado;</a:t>
            </a: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2.000</a:t>
            </a:r>
            <a:r>
              <a:rPr lang="pt-BR" sz="1800" dirty="0">
                <a:latin typeface="Neo Sans Pro" panose="020B0504030504040204" pitchFamily="34" charset="0"/>
              </a:rPr>
              <a:t> – Entrada e/ou Aquisição de Serviços de outros Estados;</a:t>
            </a: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3.000</a:t>
            </a:r>
            <a:r>
              <a:rPr lang="pt-BR" sz="1800" dirty="0">
                <a:latin typeface="Neo Sans Pro" panose="020B0504030504040204" pitchFamily="34" charset="0"/>
              </a:rPr>
              <a:t> – Entrada e/ou Aquisição de Serviços do Exterior;</a:t>
            </a: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5.000</a:t>
            </a:r>
            <a:r>
              <a:rPr lang="pt-BR" sz="1800" dirty="0">
                <a:latin typeface="Neo Sans Pro" panose="020B0504030504040204" pitchFamily="34" charset="0"/>
              </a:rPr>
              <a:t> – Saída e/ou Aquisição de Serviços do Estado;</a:t>
            </a: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6.000</a:t>
            </a:r>
            <a:r>
              <a:rPr lang="pt-BR" sz="1800" dirty="0">
                <a:latin typeface="Neo Sans Pro" panose="020B0504030504040204" pitchFamily="34" charset="0"/>
              </a:rPr>
              <a:t> – Saída e/ou Aquisição de Serviços de outros Estado;</a:t>
            </a:r>
          </a:p>
          <a:p>
            <a:pPr marL="0" indent="0" algn="just">
              <a:buNone/>
            </a:pPr>
            <a:r>
              <a:rPr lang="pt-BR" sz="1800" dirty="0">
                <a:solidFill>
                  <a:srgbClr val="7030A0"/>
                </a:solidFill>
                <a:latin typeface="Neo Sans Pro" panose="020B0504030504040204" pitchFamily="34" charset="0"/>
              </a:rPr>
              <a:t>7.000</a:t>
            </a:r>
            <a:r>
              <a:rPr lang="pt-BR" sz="1800" dirty="0">
                <a:latin typeface="Neo Sans Pro" panose="020B0504030504040204" pitchFamily="34" charset="0"/>
              </a:rPr>
              <a:t> - Saída e/ou Aquisição de Serviços do Exterior.</a:t>
            </a:r>
          </a:p>
          <a:p>
            <a:pPr marL="0" indent="0" algn="just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 algn="just">
              <a:buNone/>
            </a:pPr>
            <a:endParaRPr lang="pt-BR" sz="2100" dirty="0"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0" y="278259"/>
            <a:ext cx="685800" cy="68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to 12"/>
          <p:cNvCxnSpPr/>
          <p:nvPr/>
        </p:nvCxnSpPr>
        <p:spPr>
          <a:xfrm>
            <a:off x="0" y="278259"/>
            <a:ext cx="685800" cy="68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131" y="1924049"/>
            <a:ext cx="6579738" cy="2124102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79195" y="100098"/>
            <a:ext cx="3803869" cy="1136627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smtClean="0">
                <a:solidFill>
                  <a:srgbClr val="7030A0"/>
                </a:solidFill>
                <a:latin typeface="Dosis" panose="02010503020202060003" pitchFamily="2" charset="0"/>
              </a:rPr>
              <a:t>CFOP </a:t>
            </a:r>
            <a:br>
              <a:rPr lang="pt-BR" sz="2800" b="1" smtClean="0">
                <a:solidFill>
                  <a:srgbClr val="7030A0"/>
                </a:solidFill>
                <a:latin typeface="Dosis" panose="02010503020202060003" pitchFamily="2" charset="0"/>
              </a:rPr>
            </a:br>
            <a:r>
              <a:rPr lang="pt-BR" sz="2800" smtClean="0">
                <a:solidFill>
                  <a:srgbClr val="7030A0"/>
                </a:solidFill>
                <a:latin typeface="Dosis" panose="02010503020202060003" pitchFamily="2" charset="0"/>
              </a:rPr>
              <a:t>(Código Fiscal de Operações e de Prestações)</a:t>
            </a:r>
            <a:endParaRPr lang="pt-BR" sz="2800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1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212633"/>
            <a:ext cx="4499776" cy="665728"/>
          </a:xfrm>
        </p:spPr>
        <p:txBody>
          <a:bodyPr vert="horz" wrap="square" lIns="18749" tIns="18749" rIns="18749" bIns="18749" rtlCol="0" anchor="t" anchorCtr="0">
            <a:spAutoFit/>
          </a:bodyPr>
          <a:lstStyle/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b="1" dirty="0">
                <a:solidFill>
                  <a:srgbClr val="7030A0"/>
                </a:solidFill>
                <a:latin typeface="Dosis" panose="02010503020202060003" pitchFamily="2" charset="0"/>
              </a:rPr>
              <a:t>CST – Tabela A </a:t>
            </a:r>
            <a:r>
              <a:rPr lang="pt-BR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/>
            </a:r>
            <a:br>
              <a:rPr lang="pt-BR" b="1" dirty="0" smtClean="0">
                <a:solidFill>
                  <a:srgbClr val="7030A0"/>
                </a:solidFill>
                <a:latin typeface="Dosis" panose="02010503020202060003" pitchFamily="2" charset="0"/>
              </a:rPr>
            </a:br>
            <a:r>
              <a:rPr lang="pt-BR" dirty="0" smtClean="0">
                <a:solidFill>
                  <a:srgbClr val="7030A0"/>
                </a:solidFill>
                <a:latin typeface="Dosis" panose="02010503020202060003" pitchFamily="2" charset="0"/>
              </a:rPr>
              <a:t>(Origem da Mercadoria)</a:t>
            </a:r>
            <a:endParaRPr lang="pt-BR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pic>
        <p:nvPicPr>
          <p:cNvPr id="9220" name="Picture 4" descr="Resultado de imagem para boneco com interrogaÃ§Ã£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34344" y="1242102"/>
            <a:ext cx="3071921" cy="303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503906" y="-200274"/>
            <a:ext cx="4693104" cy="170567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63" y="1029866"/>
            <a:ext cx="5365537" cy="34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8791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429721" y="373298"/>
            <a:ext cx="4015819" cy="665728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ctr">
              <a:lnSpc>
                <a:spcPct val="85000"/>
              </a:lnSpc>
              <a:spcBef>
                <a:spcPts val="312"/>
              </a:spcBef>
              <a:buNone/>
              <a:defRPr sz="2800" b="1">
                <a:solidFill>
                  <a:srgbClr val="7030A0"/>
                </a:solidFill>
                <a:latin typeface="Dosis" panose="02010503020202060003" pitchFamily="2" charset="0"/>
                <a:ea typeface="+mj-ea"/>
                <a:cs typeface="Dosis Bold"/>
              </a:defRPr>
            </a:lvl1pPr>
          </a:lstStyle>
          <a:p>
            <a:r>
              <a:rPr lang="pt-BR" sz="2400" dirty="0"/>
              <a:t>CST – Tabela B </a:t>
            </a: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b="0" dirty="0" smtClean="0"/>
              <a:t>(</a:t>
            </a:r>
            <a:r>
              <a:rPr lang="pt-BR" sz="2400" b="0" dirty="0"/>
              <a:t>Tributação pelo ICMS)</a:t>
            </a:r>
          </a:p>
        </p:txBody>
      </p:sp>
      <p:pic>
        <p:nvPicPr>
          <p:cNvPr id="10242" name="Picture 2" descr="Resultado de imagem para cst tributaÃ§Ã£o icms e dic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2" r="56144"/>
          <a:stretch/>
        </p:blipFill>
        <p:spPr bwMode="auto">
          <a:xfrm flipH="1">
            <a:off x="6980540" y="1446766"/>
            <a:ext cx="1890445" cy="3220112"/>
          </a:xfrm>
          <a:prstGeom prst="rect">
            <a:avLst/>
          </a:prstGeom>
          <a:noFill/>
          <a:effectLst>
            <a:softEdge rad="31750"/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004" y="1330033"/>
            <a:ext cx="5856787" cy="302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4920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83156" y="444494"/>
            <a:ext cx="3660651" cy="770372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defPPr>
              <a:defRPr lang="en-US"/>
            </a:defPPr>
            <a:lvl1pPr algn="ctr">
              <a:lnSpc>
                <a:spcPct val="85000"/>
              </a:lnSpc>
              <a:spcBef>
                <a:spcPts val="312"/>
              </a:spcBef>
              <a:buNone/>
              <a:defRPr sz="2800" b="1">
                <a:solidFill>
                  <a:srgbClr val="7030A0"/>
                </a:solidFill>
                <a:latin typeface="Dosis" panose="02010503020202060003" pitchFamily="2" charset="0"/>
                <a:ea typeface="+mj-ea"/>
                <a:cs typeface="Dosis Bold"/>
              </a:defRPr>
            </a:lvl1pPr>
          </a:lstStyle>
          <a:p>
            <a:r>
              <a:rPr lang="pt-BR" dirty="0"/>
              <a:t>CSOSN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0" dirty="0" smtClean="0"/>
              <a:t>(</a:t>
            </a:r>
            <a:r>
              <a:rPr lang="pt-BR" b="0" dirty="0"/>
              <a:t>Regime Simples Nacional)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38" y="1510851"/>
            <a:ext cx="5668491" cy="3136075"/>
          </a:xfrm>
          <a:prstGeom prst="rect">
            <a:avLst/>
          </a:prstGeom>
        </p:spPr>
      </p:pic>
      <p:pic>
        <p:nvPicPr>
          <p:cNvPr id="11268" name="Picture 4" descr="Resultado de imagem para tributaÃ§Ã£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755" y="1510851"/>
            <a:ext cx="2599362" cy="36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5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2749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738988" y="322653"/>
            <a:ext cx="3479512" cy="770372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CST/ CSOSN</a:t>
            </a:r>
            <a:b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</a:b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(Código de Situação Tributária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81914" y="1479786"/>
            <a:ext cx="7504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latin typeface="Neo Sans Pro" panose="020B0504030504040204" pitchFamily="34" charset="0"/>
              </a:rPr>
              <a:t>Finalidade de identificar a origem e o regime de tributação a que está sujeita a mercadoria, na operação praticada</a:t>
            </a:r>
            <a:r>
              <a:rPr lang="pt-BR" sz="1400" dirty="0" smtClean="0">
                <a:latin typeface="Neo Sans Pro" panose="020B0504030504040204" pitchFamily="34" charset="0"/>
              </a:rPr>
              <a:t>.</a:t>
            </a:r>
            <a:endParaRPr lang="pt-BR" sz="14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97520"/>
              </p:ext>
            </p:extLst>
          </p:nvPr>
        </p:nvGraphicFramePr>
        <p:xfrm>
          <a:off x="1410510" y="2103612"/>
          <a:ext cx="6336321" cy="2547155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31012"/>
                <a:gridCol w="792040"/>
                <a:gridCol w="792040"/>
                <a:gridCol w="792040"/>
                <a:gridCol w="792040"/>
                <a:gridCol w="792040"/>
                <a:gridCol w="792040"/>
                <a:gridCol w="1089055"/>
                <a:gridCol w="264014"/>
              </a:tblGrid>
              <a:tr h="23635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1907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7030A0"/>
                          </a:solidFill>
                          <a:effectLst/>
                          <a:latin typeface="Dosis" panose="02010503020202060003" pitchFamily="2" charset="0"/>
                        </a:rPr>
                        <a:t>CST 0.00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Dosis" panose="02010503020202060003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7030A0"/>
                          </a:solidFill>
                          <a:effectLst/>
                          <a:latin typeface="Dosis" panose="02010503020202060003" pitchFamily="2" charset="0"/>
                        </a:rPr>
                        <a:t>CSOSN 1.500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319072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Dosis" panose="02010503020202060003" pitchFamily="2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635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635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8361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 Nacional</a:t>
                      </a:r>
                      <a:endParaRPr lang="pt-BR" sz="1400" b="0" i="0" u="none" strike="noStrike" dirty="0">
                        <a:solidFill>
                          <a:srgbClr val="FFFFFF"/>
                        </a:solidFill>
                        <a:effectLst/>
                        <a:latin typeface="Neo Sans Pro" panose="020B05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 Estrangeira</a:t>
                      </a:r>
                      <a:endParaRPr lang="pt-BR" sz="1400" b="0" i="0" u="none" strike="noStrike" dirty="0">
                        <a:solidFill>
                          <a:srgbClr val="FFFFFF"/>
                        </a:solidFill>
                        <a:effectLst/>
                        <a:latin typeface="Neo Sans Pro" panose="020B05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635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4436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 Tributado </a:t>
                      </a:r>
                      <a:r>
                        <a:rPr lang="pt-BR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Integralmente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 Cobrado </a:t>
                      </a:r>
                      <a:r>
                        <a:rPr lang="pt-BR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Neo Sans Pro" panose="020B0504030504040204" pitchFamily="34" charset="0"/>
                        </a:rPr>
                        <a:t>anteriormente por ST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Neo Sans Pro" panose="020B05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635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cxnSp>
        <p:nvCxnSpPr>
          <p:cNvPr id="15" name="Conector reto 14"/>
          <p:cNvCxnSpPr/>
          <p:nvPr/>
        </p:nvCxnSpPr>
        <p:spPr>
          <a:xfrm>
            <a:off x="2648964" y="2874207"/>
            <a:ext cx="0" cy="6082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2868039" y="2874207"/>
            <a:ext cx="2" cy="11822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6015678" y="2860972"/>
            <a:ext cx="0" cy="6215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>
            <a:off x="6235625" y="2832320"/>
            <a:ext cx="0" cy="1224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99006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 anchor="ctr"/>
          <a:lstStyle/>
          <a:p>
            <a:pPr algn="ctr"/>
            <a:r>
              <a:rPr lang="pt-BR" b="1" dirty="0" smtClean="0">
                <a:latin typeface="Dosis" panose="02010303020202060003" pitchFamily="2" charset="0"/>
              </a:rPr>
              <a:t>Cálculo de ICMS</a:t>
            </a:r>
            <a:endParaRPr lang="pt-BR" sz="36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4346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2350" y="1983"/>
            <a:ext cx="794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351" y="1984"/>
            <a:ext cx="0" cy="794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0"/>
                </a:moveTo>
                <a:lnTo>
                  <a:pt x="0" y="1524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350" y="2777"/>
            <a:ext cx="794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144" y="1984"/>
            <a:ext cx="0" cy="794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1524"/>
                </a:moveTo>
                <a:lnTo>
                  <a:pt x="0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350" y="1983"/>
            <a:ext cx="794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51" y="1984"/>
            <a:ext cx="0" cy="794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0"/>
                </a:moveTo>
                <a:lnTo>
                  <a:pt x="0" y="1524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350" y="2777"/>
            <a:ext cx="794" cy="0"/>
          </a:xfrm>
          <a:custGeom>
            <a:avLst/>
            <a:gdLst/>
            <a:ahLst/>
            <a:cxnLst/>
            <a:rect l="l" t="t" r="r" b="b"/>
            <a:pathLst>
              <a:path w="1524">
                <a:moveTo>
                  <a:pt x="0" y="0"/>
                </a:moveTo>
                <a:lnTo>
                  <a:pt x="1524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144" y="1984"/>
            <a:ext cx="0" cy="794"/>
          </a:xfrm>
          <a:custGeom>
            <a:avLst/>
            <a:gdLst/>
            <a:ahLst/>
            <a:cxnLst/>
            <a:rect l="l" t="t" r="r" b="b"/>
            <a:pathLst>
              <a:path h="1524">
                <a:moveTo>
                  <a:pt x="0" y="1524"/>
                </a:moveTo>
                <a:lnTo>
                  <a:pt x="0" y="0"/>
                </a:lnTo>
              </a:path>
            </a:pathLst>
          </a:custGeom>
          <a:ln w="177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457178"/>
            <a:endParaRPr sz="1250">
              <a:solidFill>
                <a:srgbClr val="00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62" y="1548856"/>
            <a:ext cx="8598877" cy="1349194"/>
          </a:xfrm>
          <a:prstGeom prst="rect">
            <a:avLst/>
          </a:prstGeom>
        </p:spPr>
      </p:pic>
      <p:sp>
        <p:nvSpPr>
          <p:cNvPr id="26" name="Título 1"/>
          <p:cNvSpPr txBox="1">
            <a:spLocks/>
          </p:cNvSpPr>
          <p:nvPr/>
        </p:nvSpPr>
        <p:spPr>
          <a:xfrm>
            <a:off x="480719" y="34950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 smtClean="0"/>
              <a:t>Fórmula de Cálculo ICMS</a:t>
            </a:r>
          </a:p>
        </p:txBody>
      </p:sp>
      <p:pic>
        <p:nvPicPr>
          <p:cNvPr id="12292" name="Picture 4" descr="Resultado de imagem para tributaÃ§Ã£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377" y="2826724"/>
            <a:ext cx="4711247" cy="1948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3581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SUMÁRIO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143113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140900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62776" y="26663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01909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62776" y="2010278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262626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1571802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Formas de Tributação;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971626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ICMS;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2149566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Alíquotas;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760118" y="338084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Elipse 12"/>
          <p:cNvSpPr/>
          <p:nvPr/>
        </p:nvSpPr>
        <p:spPr>
          <a:xfrm>
            <a:off x="6971032" y="3340791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001509" y="286409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CSOSN/ CST;</a:t>
            </a:r>
          </a:p>
        </p:txBody>
      </p:sp>
      <p:cxnSp>
        <p:nvCxnSpPr>
          <p:cNvPr id="15" name="Conector reto 14"/>
          <p:cNvCxnSpPr/>
          <p:nvPr/>
        </p:nvCxnSpPr>
        <p:spPr>
          <a:xfrm>
            <a:off x="760118" y="414073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6971032" y="410067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1509" y="3623984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Cálculo de ICMS.</a:t>
            </a:r>
          </a:p>
        </p:txBody>
      </p:sp>
    </p:spTree>
    <p:extLst>
      <p:ext uri="{BB962C8B-B14F-4D97-AF65-F5344CB8AC3E}">
        <p14:creationId xmlns:p14="http://schemas.microsoft.com/office/powerpoint/2010/main" val="347779216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0" t="8646" r="5522" b="75975"/>
          <a:stretch/>
        </p:blipFill>
        <p:spPr>
          <a:xfrm>
            <a:off x="7123836" y="3231271"/>
            <a:ext cx="1401451" cy="1401451"/>
          </a:xfrm>
          <a:prstGeom prst="ellipse">
            <a:avLst/>
          </a:prstGeom>
        </p:spPr>
      </p:pic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628650" y="1369219"/>
            <a:ext cx="6370865" cy="326350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100" dirty="0">
                <a:latin typeface="Neo Sans Pro" panose="020B0504030504040204" pitchFamily="34" charset="0"/>
              </a:rPr>
              <a:t>Operação com CFOP 6.102 e CST 0.00 para uma nota fiscal com o valor total dos produtos de R$ 1.000,00, onde o destinatário reside em CE. Qual o valor do ICMS?</a:t>
            </a: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r>
              <a:rPr lang="pt-BR" sz="2100" dirty="0" smtClean="0">
                <a:solidFill>
                  <a:schemeClr val="accent4"/>
                </a:solidFill>
                <a:latin typeface="Neo Sans Pro" panose="020B0504030504040204" pitchFamily="34" charset="0"/>
              </a:rPr>
              <a:t>*</a:t>
            </a:r>
            <a:r>
              <a:rPr lang="pt-BR" sz="2100" dirty="0" smtClean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Fórmula </a:t>
            </a: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de cálculo para ICMS:</a:t>
            </a:r>
          </a:p>
          <a:p>
            <a:pPr marL="0" indent="0">
              <a:buNone/>
            </a:pP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BC_ICMS * ALIQ_ICMS = VLR_ICMS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0" y="278259"/>
            <a:ext cx="685800" cy="68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685801" y="2743200"/>
            <a:ext cx="66620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>
                <a:solidFill>
                  <a:srgbClr val="FF0000"/>
                </a:solidFill>
                <a:latin typeface="Neo Sans Pro" panose="020B0504030504040204" pitchFamily="34" charset="0"/>
              </a:rPr>
              <a:t>R) </a:t>
            </a:r>
            <a:r>
              <a:rPr lang="pt-BR" sz="2100" dirty="0">
                <a:latin typeface="Neo Sans Pro" panose="020B0504030504040204" pitchFamily="34" charset="0"/>
              </a:rPr>
              <a:t>1.000,00 * 7% = </a:t>
            </a:r>
            <a:r>
              <a:rPr lang="pt-BR" sz="2100" b="1" dirty="0">
                <a:latin typeface="Neo Sans Pro" panose="020B0504030504040204" pitchFamily="34" charset="0"/>
              </a:rPr>
              <a:t>70,00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628650" y="548680"/>
            <a:ext cx="3737714" cy="658181"/>
          </a:xfr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sz="2400" dirty="0"/>
              <a:t>CÁLCULO PARA PRÁTICA</a:t>
            </a:r>
          </a:p>
        </p:txBody>
      </p:sp>
    </p:spTree>
    <p:extLst>
      <p:ext uri="{BB962C8B-B14F-4D97-AF65-F5344CB8AC3E}">
        <p14:creationId xmlns:p14="http://schemas.microsoft.com/office/powerpoint/2010/main" val="262515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0" t="8646" r="5522" b="75975"/>
          <a:stretch/>
        </p:blipFill>
        <p:spPr>
          <a:xfrm>
            <a:off x="7123836" y="3231271"/>
            <a:ext cx="1401451" cy="1401451"/>
          </a:xfrm>
          <a:prstGeom prst="ellipse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548680"/>
            <a:ext cx="3737714" cy="658181"/>
          </a:xfr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sz="2400" dirty="0"/>
              <a:t>CÁLCULO PARA PRÁTICA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628650" y="1369219"/>
            <a:ext cx="6370865" cy="326350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100" dirty="0">
                <a:latin typeface="Neo Sans Pro" panose="020B0504030504040204" pitchFamily="34" charset="0"/>
              </a:rPr>
              <a:t>Operação com CFOP 6.102 e CST 1.00 para uma nota fiscal com o valor total dos produtos de R$ 840,00, onde o destinatário reside em SP. Qual o valor do ICMS?</a:t>
            </a: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r>
              <a:rPr lang="pt-BR" sz="2100" dirty="0" smtClean="0">
                <a:solidFill>
                  <a:schemeClr val="accent4"/>
                </a:solidFill>
                <a:latin typeface="Neo Sans Pro" panose="020B0504030504040204" pitchFamily="34" charset="0"/>
              </a:rPr>
              <a:t>*</a:t>
            </a: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Fórmula de cálculo para ICMS:</a:t>
            </a:r>
          </a:p>
          <a:p>
            <a:pPr marL="0" indent="0">
              <a:buNone/>
            </a:pP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BC_ICMS * ALIQ_ICMS = VLR_ICMS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0" y="278259"/>
            <a:ext cx="685800" cy="68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685801" y="2743200"/>
            <a:ext cx="66620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>
                <a:solidFill>
                  <a:srgbClr val="FF0000"/>
                </a:solidFill>
                <a:latin typeface="Neo Sans Pro" panose="020B0504030504040204" pitchFamily="34" charset="0"/>
              </a:rPr>
              <a:t>R) </a:t>
            </a:r>
            <a:r>
              <a:rPr lang="pt-BR" sz="2100" dirty="0">
                <a:latin typeface="Neo Sans Pro" panose="020B0504030504040204" pitchFamily="34" charset="0"/>
              </a:rPr>
              <a:t>840,00 * 4% = </a:t>
            </a:r>
            <a:r>
              <a:rPr lang="pt-BR" sz="2100" b="1" dirty="0">
                <a:latin typeface="Neo Sans Pro" panose="020B0504030504040204" pitchFamily="34" charset="0"/>
              </a:rPr>
              <a:t>33,60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5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00" t="8646" r="5522" b="75975"/>
          <a:stretch/>
        </p:blipFill>
        <p:spPr>
          <a:xfrm>
            <a:off x="7123836" y="3231271"/>
            <a:ext cx="1401451" cy="1401451"/>
          </a:xfrm>
          <a:prstGeom prst="ellipse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3386364" cy="527645"/>
          </a:xfr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sz="2400" dirty="0"/>
              <a:t>CÁLCULO PARA PRÁTICA</a:t>
            </a: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628650" y="1369219"/>
            <a:ext cx="6370865" cy="326350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100" dirty="0">
                <a:latin typeface="Neo Sans Pro" panose="020B0504030504040204" pitchFamily="34" charset="0"/>
              </a:rPr>
              <a:t>Operação com CFOP 6.201 e CSOSN 0.102 para uma nota fiscal com o valor total dos produtos de R$ 2.534,25, onde o destinatário reside em RN. Qual o valor do ICMS?</a:t>
            </a: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endParaRPr lang="pt-BR" sz="2100" dirty="0">
              <a:latin typeface="Neo Sans Pro" panose="020B0504030504040204" pitchFamily="34" charset="0"/>
            </a:endParaRPr>
          </a:p>
          <a:p>
            <a:pPr marL="0" indent="0">
              <a:buNone/>
            </a:pPr>
            <a:r>
              <a:rPr lang="pt-BR" sz="2100" dirty="0" smtClean="0">
                <a:solidFill>
                  <a:schemeClr val="accent4"/>
                </a:solidFill>
                <a:latin typeface="Neo Sans Pro" panose="020B0504030504040204" pitchFamily="34" charset="0"/>
              </a:rPr>
              <a:t>*</a:t>
            </a: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Fórmula de cálculo para ICMS:</a:t>
            </a:r>
          </a:p>
          <a:p>
            <a:pPr marL="0" indent="0">
              <a:buNone/>
            </a:pPr>
            <a:r>
              <a:rPr lang="pt-BR" sz="2100" dirty="0">
                <a:solidFill>
                  <a:schemeClr val="bg2">
                    <a:lumMod val="50000"/>
                  </a:schemeClr>
                </a:solidFill>
                <a:latin typeface="Neo Sans Pro" panose="020B0504030504040204" pitchFamily="34" charset="0"/>
              </a:rPr>
              <a:t>BC_ICMS * ALIQ_ICMS = VLR_ICMS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0" y="278259"/>
            <a:ext cx="685800" cy="68580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685801" y="2743200"/>
            <a:ext cx="6662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100" dirty="0">
                <a:solidFill>
                  <a:srgbClr val="FF0000"/>
                </a:solidFill>
                <a:latin typeface="Neo Sans Pro" panose="020B0504030504040204" pitchFamily="34" charset="0"/>
              </a:rPr>
              <a:t>R) </a:t>
            </a:r>
            <a:r>
              <a:rPr lang="pt-BR" sz="2100" dirty="0">
                <a:latin typeface="Neo Sans Pro" panose="020B0504030504040204" pitchFamily="34" charset="0"/>
              </a:rPr>
              <a:t>CSOSN 0.102 é destinada para operação </a:t>
            </a:r>
            <a:r>
              <a:rPr lang="pt-BR" sz="2100" b="1" dirty="0">
                <a:latin typeface="Neo Sans Pro" panose="020B0504030504040204" pitchFamily="34" charset="0"/>
              </a:rPr>
              <a:t>não contribuinte</a:t>
            </a:r>
            <a:r>
              <a:rPr lang="pt-BR" sz="2100" dirty="0">
                <a:latin typeface="Neo Sans Pro" panose="020B0504030504040204" pitchFamily="34" charset="0"/>
              </a:rPr>
              <a:t>, portanto não será destacado ICMS.</a:t>
            </a:r>
            <a:endParaRPr lang="pt-BR" sz="2100" b="1" dirty="0">
              <a:latin typeface="Neo Sans Pro" panose="020B0504030504040204" pitchFamily="34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6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328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9633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/>
          <a:lstStyle/>
          <a:p>
            <a:r>
              <a:rPr lang="pt-BR" sz="4800" b="1" dirty="0" smtClean="0">
                <a:latin typeface="Dosis" panose="02010303020202060003" pitchFamily="2" charset="0"/>
              </a:rPr>
              <a:t>ICMS</a:t>
            </a:r>
            <a:br>
              <a:rPr lang="pt-BR" sz="4800" b="1" dirty="0" smtClean="0">
                <a:latin typeface="Dosis" panose="02010303020202060003" pitchFamily="2" charset="0"/>
              </a:rPr>
            </a:br>
            <a:r>
              <a:rPr lang="pt-BR" sz="36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O que é?</a:t>
            </a:r>
            <a:endParaRPr lang="pt-BR" sz="40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8157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882764" y="273923"/>
            <a:ext cx="592503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ICMS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xmlns="" id="{DCE38A02-8A07-474F-940F-B20365FDA8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81914" y="836429"/>
            <a:ext cx="3104659" cy="373289"/>
          </a:xfrm>
          <a:prstGeom prst="rect">
            <a:avLst/>
          </a:prstGeom>
        </p:spPr>
      </p:pic>
      <p:sp>
        <p:nvSpPr>
          <p:cNvPr id="35" name="CaixaDeTexto 21">
            <a:extLst>
              <a:ext uri="{FF2B5EF4-FFF2-40B4-BE49-F238E27FC236}">
                <a16:creationId xmlns:a16="http://schemas.microsoft.com/office/drawing/2014/main" xmlns="" id="{5DC45835-EB69-4A4A-A3A6-8C074920BD03}"/>
              </a:ext>
            </a:extLst>
          </p:cNvPr>
          <p:cNvSpPr txBox="1"/>
          <p:nvPr/>
        </p:nvSpPr>
        <p:spPr>
          <a:xfrm>
            <a:off x="1881808" y="869448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O que é?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CaixaDeTexto 21">
            <a:extLst>
              <a:ext uri="{FF2B5EF4-FFF2-40B4-BE49-F238E27FC236}">
                <a16:creationId xmlns:a16="http://schemas.microsoft.com/office/drawing/2014/main" xmlns="" id="{5DC45835-EB69-4A4A-A3A6-8C074920BD03}"/>
              </a:ext>
            </a:extLst>
          </p:cNvPr>
          <p:cNvSpPr txBox="1"/>
          <p:nvPr/>
        </p:nvSpPr>
        <p:spPr>
          <a:xfrm>
            <a:off x="1777767" y="2431813"/>
            <a:ext cx="2822714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Sobre o que incide?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481914" y="1450567"/>
            <a:ext cx="7418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• </a:t>
            </a:r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Imposto 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sobre Circulação de Mercadorias e Serviços</a:t>
            </a:r>
            <a:endParaRPr lang="pt-BR" sz="1400" dirty="0"/>
          </a:p>
          <a:p>
            <a:pPr algn="just"/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• Prestações 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 serviços de transporte interestadual e intermunicipal;</a:t>
            </a:r>
          </a:p>
          <a:p>
            <a:pPr algn="just"/>
            <a:r>
              <a:rPr lang="pt-BR" sz="1400" dirty="0" smtClean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• </a:t>
            </a:r>
            <a:r>
              <a:rPr lang="pt-BR" sz="1400" dirty="0"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Imposto estadual.</a:t>
            </a:r>
          </a:p>
        </p:txBody>
      </p:sp>
      <p:pic>
        <p:nvPicPr>
          <p:cNvPr id="12" name="Picture 2" descr="Resultado de imagem para icm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625" y="2483468"/>
            <a:ext cx="4848751" cy="2145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84522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679782" y="144656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270948" y="275472"/>
            <a:ext cx="2392676" cy="770372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Exemplo</a:t>
            </a:r>
            <a:b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</a:br>
            <a:r>
              <a:rPr lang="pt-BR" sz="28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(Documento Interno)</a:t>
            </a:r>
            <a:endParaRPr lang="pt-BR" sz="28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5"/>
          <a:srcRect l="805"/>
          <a:stretch/>
        </p:blipFill>
        <p:spPr>
          <a:xfrm>
            <a:off x="1270948" y="1539872"/>
            <a:ext cx="6602105" cy="343217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59166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 anchor="ctr"/>
          <a:lstStyle/>
          <a:p>
            <a:pPr algn="ctr"/>
            <a:r>
              <a:rPr lang="pt-BR" b="1" dirty="0" smtClean="0">
                <a:latin typeface="Dosis" panose="02010303020202060003" pitchFamily="2" charset="0"/>
              </a:rPr>
              <a:t>Formas de Tributação</a:t>
            </a:r>
            <a:endParaRPr lang="pt-BR" sz="36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293853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6034" y="182071"/>
            <a:ext cx="8215606" cy="398994"/>
          </a:xfrm>
        </p:spPr>
        <p:txBody>
          <a:bodyPr/>
          <a:lstStyle/>
          <a:p>
            <a:r>
              <a:rPr lang="pt-BR" dirty="0" smtClean="0"/>
              <a:t>Sistemas de Tributação</a:t>
            </a:r>
            <a:br>
              <a:rPr lang="pt-BR" dirty="0" smtClean="0"/>
            </a:br>
            <a:r>
              <a:rPr lang="pt-BR" dirty="0" smtClean="0"/>
              <a:t>			x</a:t>
            </a:r>
            <a:br>
              <a:rPr lang="pt-BR" dirty="0" smtClean="0"/>
            </a:br>
            <a:r>
              <a:rPr lang="pt-BR" dirty="0" smtClean="0"/>
              <a:t>Regime de Tributação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929893"/>
              </p:ext>
            </p:extLst>
          </p:nvPr>
        </p:nvGraphicFramePr>
        <p:xfrm>
          <a:off x="1179032" y="1800879"/>
          <a:ext cx="6785936" cy="2356114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3147086"/>
                <a:gridCol w="3638850"/>
              </a:tblGrid>
              <a:tr h="71553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SISTEMA DE TRIBUTAÇÃO</a:t>
                      </a:r>
                      <a:endParaRPr lang="pt-BR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REGIME TRIBUTÁRIO</a:t>
                      </a:r>
                      <a:endParaRPr lang="pt-BR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ctr"/>
                </a:tc>
              </a:tr>
              <a:tr h="3953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smtClean="0">
                          <a:effectLst/>
                        </a:rPr>
                        <a:t> SIMPLES </a:t>
                      </a:r>
                      <a:r>
                        <a:rPr lang="pt-BR" sz="2000" u="none" strike="noStrike" dirty="0">
                          <a:effectLst/>
                        </a:rPr>
                        <a:t>NACIONAL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SIMPLES;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</a:tr>
              <a:tr h="415088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SIMPLES </a:t>
                      </a:r>
                      <a:r>
                        <a:rPr lang="pt-BR" sz="2000" u="none" strike="noStrike" dirty="0">
                          <a:effectLst/>
                        </a:rPr>
                        <a:t>- EXCESSO DE RECEITA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</a:tr>
              <a:tr h="41508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LUCRO </a:t>
                      </a:r>
                      <a:r>
                        <a:rPr lang="pt-BR" sz="2000" u="none" strike="noStrike" dirty="0">
                          <a:effectLst/>
                        </a:rPr>
                        <a:t>PRESUMIDO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REGIME </a:t>
                      </a:r>
                      <a:r>
                        <a:rPr lang="pt-BR" sz="2000" u="none" strike="noStrike" dirty="0">
                          <a:effectLst/>
                        </a:rPr>
                        <a:t>NORMAL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</a:tr>
              <a:tr h="415088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LUCRO </a:t>
                      </a:r>
                      <a:r>
                        <a:rPr lang="pt-BR" sz="2000" u="none" strike="noStrike" dirty="0">
                          <a:effectLst/>
                        </a:rPr>
                        <a:t>REAL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 smtClean="0">
                          <a:effectLst/>
                        </a:rPr>
                        <a:t> REGIME </a:t>
                      </a:r>
                      <a:r>
                        <a:rPr lang="pt-BR" sz="2000" u="none" strike="noStrike" dirty="0">
                          <a:effectLst/>
                        </a:rPr>
                        <a:t>NORMAL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1" marR="21271" marT="2127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069368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394" y="448928"/>
            <a:ext cx="8215606" cy="398994"/>
          </a:xfrm>
        </p:spPr>
        <p:txBody>
          <a:bodyPr/>
          <a:lstStyle/>
          <a:p>
            <a:r>
              <a:rPr lang="pt-BR" dirty="0" smtClean="0"/>
              <a:t>Regime de Tributação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500" y="-200274"/>
            <a:ext cx="4978510" cy="18093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l="49875" t="5823" b="52037"/>
          <a:stretch/>
        </p:blipFill>
        <p:spPr>
          <a:xfrm flipH="1">
            <a:off x="2819002" y="-37916"/>
            <a:ext cx="3285414" cy="1484682"/>
          </a:xfrm>
          <a:prstGeom prst="rect">
            <a:avLst/>
          </a:prstGeom>
        </p:spPr>
      </p:pic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004301"/>
              </p:ext>
            </p:extLst>
          </p:nvPr>
        </p:nvGraphicFramePr>
        <p:xfrm>
          <a:off x="1055452" y="1497124"/>
          <a:ext cx="7033097" cy="3286804"/>
        </p:xfrm>
        <a:graphic>
          <a:graphicData uri="http://schemas.openxmlformats.org/drawingml/2006/table">
            <a:tbl>
              <a:tblPr/>
              <a:tblGrid>
                <a:gridCol w="2833048"/>
                <a:gridCol w="1664169"/>
                <a:gridCol w="1267940"/>
                <a:gridCol w="1267940"/>
              </a:tblGrid>
              <a:tr h="37831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REGIME TRIBUTÁRIO</a:t>
                      </a:r>
                    </a:p>
                  </a:txBody>
                  <a:tcPr marL="21270" marR="21270" marT="21270" marB="0" anchor="ctr">
                    <a:lnL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OPERAÇÃO</a:t>
                      </a:r>
                    </a:p>
                  </a:txBody>
                  <a:tcPr marL="21270" marR="21270" marT="2127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CREDITA</a:t>
                      </a:r>
                    </a:p>
                  </a:txBody>
                  <a:tcPr marL="21270" marR="21270" marT="2127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DESTACA</a:t>
                      </a:r>
                    </a:p>
                  </a:txBody>
                  <a:tcPr marL="21270" marR="21270" marT="2127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9429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SIMPLES</a:t>
                      </a:r>
                    </a:p>
                  </a:txBody>
                  <a:tcPr marL="21270" marR="21270" marT="21270" marB="0" anchor="ctr">
                    <a:lnL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NÃO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2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SAÍDA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  <a:endParaRPr lang="pt-BR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783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DEVOLUÇÃO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29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SIMPLES - EXCESSO DE RECEITA</a:t>
                      </a:r>
                    </a:p>
                  </a:txBody>
                  <a:tcPr marL="21270" marR="21270" marT="21270" marB="0" anchor="ctr">
                    <a:lnL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42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SAÍDA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3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DEVOLUÇÃO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9429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REGIME NORMAL</a:t>
                      </a:r>
                    </a:p>
                  </a:txBody>
                  <a:tcPr marL="21270" marR="21270" marT="21270" marB="0" anchor="ctr">
                    <a:lnL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ENTRADA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29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SAÍDA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783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DEVOLUÇÃO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</a:t>
                      </a:r>
                    </a:p>
                  </a:txBody>
                  <a:tcPr marL="21270" marR="21270" marT="2127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71389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3"/>
            <a:ext cx="4776476" cy="2039908"/>
          </a:xfrm>
        </p:spPr>
        <p:txBody>
          <a:bodyPr anchor="ctr"/>
          <a:lstStyle/>
          <a:p>
            <a:pPr algn="ctr"/>
            <a:r>
              <a:rPr lang="pt-BR" b="1" dirty="0" smtClean="0">
                <a:latin typeface="Dosis" panose="02010303020202060003" pitchFamily="2" charset="0"/>
              </a:rPr>
              <a:t>Alíquotas</a:t>
            </a:r>
            <a:endParaRPr lang="pt-BR" sz="3600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44443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44014f9-b381-4d57-9569-1658a6c28a47">
      <UserInfo>
        <DisplayName>Roberto Carlos Ferreira Dantas Junior</DisplayName>
        <AccountId>704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4" ma:contentTypeDescription="Crie um novo documento." ma:contentTypeScope="" ma:versionID="c2ad6fb4ae83e0b046c3a55d5eb17850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bd7d00fe30803a61d1855d8be91489ec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Último Compartilhamento Por Usuário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Último Compartilhamento Por Tempo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744014f9-b381-4d57-9569-1658a6c28a47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B237EBD-258E-454B-A37A-C13828261B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7799</TotalTime>
  <Words>536</Words>
  <Application>Microsoft Office PowerPoint</Application>
  <PresentationFormat>Apresentação na tela (16:9)</PresentationFormat>
  <Paragraphs>195</Paragraphs>
  <Slides>24</Slides>
  <Notes>10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38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Segoe UI</vt:lpstr>
      <vt:lpstr>Tahoma</vt:lpstr>
      <vt:lpstr>Times New Roman</vt:lpstr>
      <vt:lpstr>Verdana</vt:lpstr>
      <vt:lpstr>Linx.3.0</vt:lpstr>
      <vt:lpstr>Slide do think-cell</vt:lpstr>
      <vt:lpstr>ICMS Imposto sobre Circulação de Mercadorias e Serviços</vt:lpstr>
      <vt:lpstr>SUMÁRIO</vt:lpstr>
      <vt:lpstr>ICMS O que é?</vt:lpstr>
      <vt:lpstr>Apresentação do PowerPoint</vt:lpstr>
      <vt:lpstr>Apresentação do PowerPoint</vt:lpstr>
      <vt:lpstr>Formas de Tributação</vt:lpstr>
      <vt:lpstr>Sistemas de Tributação    x Regime de Tributação</vt:lpstr>
      <vt:lpstr>Regime de Tributação</vt:lpstr>
      <vt:lpstr>Alíquotas</vt:lpstr>
      <vt:lpstr>Apresentação do PowerPoint</vt:lpstr>
      <vt:lpstr>CST/ CSOSN</vt:lpstr>
      <vt:lpstr>CFOP  (Código Fiscal de Operações e de Prestações)</vt:lpstr>
      <vt:lpstr>Apresentação do PowerPoint</vt:lpstr>
      <vt:lpstr>CST – Tabela A  (Origem da Mercadoria)</vt:lpstr>
      <vt:lpstr>Apresentação do PowerPoint</vt:lpstr>
      <vt:lpstr>Apresentação do PowerPoint</vt:lpstr>
      <vt:lpstr>Apresentação do PowerPoint</vt:lpstr>
      <vt:lpstr>Cálculo de ICMS</vt:lpstr>
      <vt:lpstr>Apresentação do PowerPoint</vt:lpstr>
      <vt:lpstr>CÁLCULO PARA PRÁTICA</vt:lpstr>
      <vt:lpstr>CÁLCULO PARA PRÁTICA</vt:lpstr>
      <vt:lpstr>CÁLCULO PARA PRÁTICA</vt:lpstr>
      <vt:lpstr>Apresentação do PowerPoint</vt:lpstr>
      <vt:lpstr>Muito obrigado!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Brenda Belegante</cp:lastModifiedBy>
  <cp:revision>586</cp:revision>
  <cp:lastPrinted>2017-12-15T13:05:34Z</cp:lastPrinted>
  <dcterms:created xsi:type="dcterms:W3CDTF">2010-04-12T23:12:02Z</dcterms:created>
  <dcterms:modified xsi:type="dcterms:W3CDTF">2018-05-14T12:39:18Z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