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4"/>
  </p:notesMasterIdLst>
  <p:sldIdLst>
    <p:sldId id="487" r:id="rId5"/>
    <p:sldId id="488" r:id="rId6"/>
    <p:sldId id="501" r:id="rId7"/>
    <p:sldId id="502" r:id="rId8"/>
    <p:sldId id="568" r:id="rId9"/>
    <p:sldId id="538" r:id="rId10"/>
    <p:sldId id="569" r:id="rId11"/>
    <p:sldId id="576" r:id="rId12"/>
    <p:sldId id="570" r:id="rId13"/>
    <p:sldId id="571" r:id="rId14"/>
    <p:sldId id="573" r:id="rId15"/>
    <p:sldId id="574" r:id="rId16"/>
    <p:sldId id="580" r:id="rId17"/>
    <p:sldId id="551" r:id="rId18"/>
    <p:sldId id="577" r:id="rId19"/>
    <p:sldId id="578" r:id="rId20"/>
    <p:sldId id="579" r:id="rId21"/>
    <p:sldId id="499" r:id="rId22"/>
    <p:sldId id="500" r:id="rId23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59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80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29/05/2018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4239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2418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5113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9659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395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35454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9660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87619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674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1584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5342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9348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6637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83588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7068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92115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0152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ransition spd="slow">
    <p:cover dir="d"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ransition spd="slow">
    <p:cover dir="d"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ransition spd="slow">
    <p:cover dir="d"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ransition spd="slow">
    <p:cover dir="d"/>
  </p:transition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ransition spd="slow">
    <p:cover dir="d"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ransition spd="slow">
    <p:cover dir="d"/>
  </p:transition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ransition spd="slow"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ransition spd="slow"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17597"/>
      </p:ext>
    </p:extLst>
  </p:cSld>
  <p:clrMapOvr>
    <a:masterClrMapping/>
  </p:clrMapOvr>
  <p:transition spd="slow">
    <p:cover dir="d"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ransition spd="slow">
    <p:cover dir="d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ransition spd="slow">
    <p:cover dir="d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ransition spd="slow">
    <p:cover dir="d"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ransition spd="slow">
    <p:cover dir="d"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ransition spd="slow">
    <p:cover dir="d"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ransition spd="slow">
    <p:cover dir="d"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4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Editar </a:t>
            </a:r>
            <a:br>
              <a:rPr lang="pt-BR" dirty="0"/>
            </a:br>
            <a:r>
              <a:rPr lang="pt-BR" dirty="0"/>
              <a:t>título</a:t>
            </a:r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5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  <p:sldLayoutId id="2147493501" r:id="rId18"/>
  </p:sldLayoutIdLst>
  <p:transition spd="slow">
    <p:cover dir="d"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2528627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NF-e 4.0</a:t>
            </a:r>
            <a:r>
              <a:rPr lang="pt-BR" sz="4800" b="1" dirty="0">
                <a:latin typeface="Dosis" panose="02010303020202060003" pitchFamily="2" charset="0"/>
              </a:rPr>
              <a:t/>
            </a:r>
            <a:br>
              <a:rPr lang="pt-BR" sz="4800" b="1" dirty="0">
                <a:latin typeface="Dosis" panose="02010303020202060003" pitchFamily="2" charset="0"/>
              </a:rPr>
            </a:b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53989"/>
      </p:ext>
    </p:extLst>
  </p:cSld>
  <p:clrMapOvr>
    <a:masterClrMapping/>
  </p:clrMapOvr>
  <p:transition spd="slow"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457884" y="331230"/>
            <a:ext cx="3242267" cy="325635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Fundo de Combate à Pobreza: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71672" y="2033899"/>
            <a:ext cx="3560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Novos campos para informar 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os valores referentes a tributação do Fundo de Combate a Pobreza</a:t>
            </a: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709" y="1904921"/>
            <a:ext cx="3133333" cy="306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57121"/>
      </p:ext>
    </p:extLst>
  </p:cSld>
  <p:clrMapOvr>
    <a:masterClrMapping/>
  </p:clrMapOvr>
  <p:transition spd="slow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373726" y="331230"/>
            <a:ext cx="3410582" cy="325635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 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Fundo de Combate à Pobreza: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172461" y="1917542"/>
            <a:ext cx="67877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Definição no cadastro do produto:</a:t>
            </a: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89" y="2382181"/>
            <a:ext cx="6670731" cy="237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62083"/>
      </p:ext>
    </p:extLst>
  </p:cSld>
  <p:clrMapOvr>
    <a:masterClrMapping/>
  </p:clrMapOvr>
  <p:transition spd="slow"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1478" y="331230"/>
            <a:ext cx="3675077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    </a:t>
            </a: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Fundo de Combate à Pobreza: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71671" y="2033899"/>
            <a:ext cx="67877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Detalhamento da Configuração Tributária:</a:t>
            </a: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71" y="2385582"/>
            <a:ext cx="7142857" cy="2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99357"/>
      </p:ext>
    </p:extLst>
  </p:cSld>
  <p:clrMapOvr>
    <a:masterClrMapping/>
  </p:clrMapOvr>
  <p:transition spd="slow"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313612" y="331230"/>
            <a:ext cx="3530808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  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Imposto Retido por ICMS - ST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87946" y="1979407"/>
            <a:ext cx="5616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Conforme definido na natureza de operação:</a:t>
            </a: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21" y="2502497"/>
            <a:ext cx="6201640" cy="22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80454"/>
      </p:ext>
    </p:extLst>
  </p:cSld>
  <p:clrMapOvr>
    <a:masterClrMapping/>
  </p:clrMapOvr>
  <p:transition spd="slow">
    <p:cover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349681" y="331230"/>
            <a:ext cx="3458672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 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75" y="933443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75875" y="937400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Inclusão do Indicador de Presença: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37" y="1512607"/>
            <a:ext cx="6791325" cy="315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55406"/>
      </p:ext>
    </p:extLst>
  </p:cSld>
  <p:clrMapOvr>
    <a:masterClrMapping/>
  </p:clrMapOvr>
  <p:transition spd="slow">
    <p:cover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Validações GTIN</a:t>
            </a:r>
            <a:r>
              <a:rPr lang="pt-BR" sz="4800" b="1" dirty="0">
                <a:latin typeface="Dosis" panose="02010303020202060003" pitchFamily="2" charset="0"/>
              </a:rPr>
              <a:t/>
            </a:r>
            <a:br>
              <a:rPr lang="pt-BR" sz="4800" b="1" dirty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O que mudou?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86568"/>
      </p:ext>
    </p:extLst>
  </p:cSld>
  <p:clrMapOvr>
    <a:masterClrMapping/>
  </p:clrMapOvr>
  <p:transition spd="slow">
    <p:cover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894691" y="331230"/>
            <a:ext cx="2368630" cy="808844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Validações GTIN</a:t>
            </a:r>
          </a:p>
          <a:p>
            <a:pPr algn="ctr">
              <a:lnSpc>
                <a:spcPct val="85000"/>
              </a:lnSpc>
              <a:spcBef>
                <a:spcPts val="312"/>
              </a:spcBef>
            </a:pP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1109762"/>
            <a:ext cx="3104659" cy="37328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218905" y="1900190"/>
            <a:ext cx="60097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/>
              <a:t>GTIN informado, mas não informado o GTIN da unidade tributável</a:t>
            </a:r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/>
              <a:t>GTIN </a:t>
            </a:r>
            <a:r>
              <a:rPr lang="pt-BR" sz="1600" dirty="0"/>
              <a:t>(</a:t>
            </a:r>
            <a:r>
              <a:rPr lang="pt-BR" sz="1600" dirty="0" err="1"/>
              <a:t>cEAN</a:t>
            </a:r>
            <a:r>
              <a:rPr lang="pt-BR" sz="1600" dirty="0"/>
              <a:t>) com prefixo inválido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/>
              <a:t>GTIN (</a:t>
            </a:r>
            <a:r>
              <a:rPr lang="pt-BR" sz="1600" dirty="0" err="1"/>
              <a:t>cEAN</a:t>
            </a:r>
            <a:r>
              <a:rPr lang="pt-BR" sz="1600" dirty="0"/>
              <a:t>) sem informação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/>
              <a:t>GTIN incompatível com a NCM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/>
              <a:t>GTIN incompatível com CEST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/>
              <a:t>GTIN inexistente no Cadastro Centralizado de GTIN (CCG</a:t>
            </a:r>
            <a:r>
              <a:rPr lang="pt-BR" sz="1600" dirty="0" smtClean="0"/>
              <a:t>)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/>
              <a:t>Obrigatória a informação do GTIN para o </a:t>
            </a:r>
            <a:r>
              <a:rPr lang="pt-BR" sz="1600" dirty="0" smtClean="0"/>
              <a:t>produto.</a:t>
            </a:r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87946" y="1114648"/>
            <a:ext cx="3104659" cy="3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Principais Validações: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13" name="Picture 2" descr="Resultado de imagem para pranche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525" y="1446560"/>
            <a:ext cx="3188422" cy="255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Resultado de imagem para ok 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2271">
            <a:off x="6734364" y="2306461"/>
            <a:ext cx="1118164" cy="106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622222"/>
      </p:ext>
    </p:extLst>
  </p:cSld>
  <p:clrMapOvr>
    <a:masterClrMapping/>
  </p:clrMapOvr>
  <p:transition spd="slow">
    <p:cover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894700" y="331230"/>
            <a:ext cx="2368631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Validações GTIN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GTIN 14: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85611" y="2754662"/>
            <a:ext cx="3248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GTIN informado, mas não informado o GTIN da unidade </a:t>
            </a:r>
            <a:r>
              <a:rPr lang="pt-BR" sz="1600" dirty="0" smtClean="0"/>
              <a:t>tributável</a:t>
            </a:r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847" y="2104553"/>
            <a:ext cx="4561905" cy="2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608663"/>
      </p:ext>
    </p:extLst>
  </p:cSld>
  <p:clrMapOvr>
    <a:masterClrMapping/>
  </p:clrMapOvr>
  <p:transition spd="slow">
    <p:cover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3288"/>
      </p:ext>
    </p:extLst>
  </p:cSld>
  <p:clrMapOvr>
    <a:masterClrMapping/>
  </p:clrMapOvr>
  <p:transition spd="slow">
    <p:cover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96337"/>
      </p:ext>
    </p:extLst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>
                <a:latin typeface="Dosis" panose="02010303020202060003" pitchFamily="2" charset="0"/>
                <a:ea typeface="Dosis Light" charset="0"/>
                <a:cs typeface="Dosis Light" charset="0"/>
              </a:rPr>
              <a:t>SUMÁRIO</a:t>
            </a: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143113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140900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62776" y="26663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01909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62776" y="2010278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262626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1571802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Alterações técnicas;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4167" y="100553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Prazos;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978529" y="2149566"/>
            <a:ext cx="4301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Adequação da NF-e para as </a:t>
            </a:r>
            <a:r>
              <a:rPr lang="pt-BR" dirty="0" smtClean="0">
                <a:latin typeface="Dosis" panose="02010503020202060003" pitchFamily="2" charset="0"/>
              </a:rPr>
              <a:t>legislações;</a:t>
            </a:r>
            <a:endParaRPr lang="pt-BR" dirty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12" name="Conector reto 11"/>
          <p:cNvCxnSpPr/>
          <p:nvPr/>
        </p:nvCxnSpPr>
        <p:spPr>
          <a:xfrm>
            <a:off x="760118" y="338084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Elipse 12"/>
          <p:cNvSpPr/>
          <p:nvPr/>
        </p:nvSpPr>
        <p:spPr>
          <a:xfrm>
            <a:off x="6971032" y="334079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001509" y="286409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Validações </a:t>
            </a:r>
            <a:r>
              <a:rPr lang="pt-BR" dirty="0" smtClean="0">
                <a:latin typeface="Dosis" panose="02010503020202060003" pitchFamily="2" charset="0"/>
              </a:rPr>
              <a:t>GTIN.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92162"/>
      </p:ext>
    </p:extLst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Prazos</a:t>
            </a:r>
            <a:r>
              <a:rPr lang="pt-BR" sz="4800" b="1" dirty="0">
                <a:latin typeface="Dosis" panose="02010303020202060003" pitchFamily="2" charset="0"/>
              </a:rPr>
              <a:t/>
            </a:r>
            <a:br>
              <a:rPr lang="pt-BR" sz="4800" b="1" dirty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Qual a data de obrigatoriedade?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81577"/>
      </p:ext>
    </p:extLst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767524" y="311887"/>
            <a:ext cx="1230499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PRAZOS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14" name="CaixaDeTexto 21">
            <a:extLst>
              <a:ext uri="{FF2B5EF4-FFF2-40B4-BE49-F238E27FC236}">
                <a16:creationId xmlns="" xmlns:a16="http://schemas.microsoft.com/office/drawing/2014/main" id="{5DC45835-EB69-4A4A-A3A6-8C074920BD03}"/>
              </a:ext>
            </a:extLst>
          </p:cNvPr>
          <p:cNvSpPr txBox="1"/>
          <p:nvPr/>
        </p:nvSpPr>
        <p:spPr>
          <a:xfrm>
            <a:off x="1777767" y="2431813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Sobre o que incide?</a:t>
            </a:r>
          </a:p>
        </p:txBody>
      </p:sp>
      <p:sp>
        <p:nvSpPr>
          <p:cNvPr id="2" name="Retângulo 1"/>
          <p:cNvSpPr/>
          <p:nvPr/>
        </p:nvSpPr>
        <p:spPr>
          <a:xfrm>
            <a:off x="481914" y="1547847"/>
            <a:ext cx="741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Ambiente </a:t>
            </a: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 Produção: 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04/12/2017</a:t>
            </a: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Desativação </a:t>
            </a: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da versão 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anterior (3.10): 02/07/2018</a:t>
            </a: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/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45224"/>
      </p:ext>
    </p:extLst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Alterações Técnicas</a:t>
            </a:r>
            <a:r>
              <a:rPr lang="pt-BR" sz="4800" b="1" dirty="0">
                <a:latin typeface="Dosis" panose="02010303020202060003" pitchFamily="2" charset="0"/>
              </a:rPr>
              <a:t/>
            </a:r>
            <a:br>
              <a:rPr lang="pt-BR" sz="4800" b="1" dirty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O que mudou?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31951"/>
      </p:ext>
    </p:extLst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15769" y="331230"/>
            <a:ext cx="2926475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Alterações Técnicas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1109762"/>
            <a:ext cx="3104659" cy="37328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509361" y="2114447"/>
            <a:ext cx="7418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Protocolo de Comunicação;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Variáveis SOAP Header;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Web Service (Nomes de métodos);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87946" y="1114648"/>
            <a:ext cx="3104659" cy="3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Principais Alterações: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13" name="Picture 2" descr="Resultado de imagem para pranche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35" y="1620001"/>
            <a:ext cx="3522165" cy="26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Resultado de imagem para ok 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2271">
            <a:off x="6734364" y="2306461"/>
            <a:ext cx="1118164" cy="106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91666"/>
      </p:ext>
    </p:extLst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Adequações para Legislação</a:t>
            </a:r>
            <a:r>
              <a:rPr lang="pt-BR" sz="4800" b="1" dirty="0">
                <a:latin typeface="Dosis" panose="02010303020202060003" pitchFamily="2" charset="0"/>
              </a:rPr>
              <a:t/>
            </a:r>
            <a:br>
              <a:rPr lang="pt-BR" sz="4800" b="1" dirty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O que mudou?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201815"/>
      </p:ext>
    </p:extLst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631414" y="352325"/>
            <a:ext cx="3242268" cy="65187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</a:t>
            </a:r>
            <a:r>
              <a:rPr lang="pt-BR" sz="2200" b="1" dirty="0">
                <a:solidFill>
                  <a:srgbClr val="7030A0"/>
                </a:solidFill>
                <a:latin typeface="Dosis" panose="02010503020202060003" pitchFamily="2" charset="0"/>
              </a:rPr>
              <a:t>Legislações</a:t>
            </a:r>
          </a:p>
          <a:p>
            <a:pPr algn="ctr">
              <a:lnSpc>
                <a:spcPct val="85000"/>
              </a:lnSpc>
              <a:spcBef>
                <a:spcPts val="312"/>
              </a:spcBef>
            </a:pP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1109762"/>
            <a:ext cx="3104659" cy="37328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509361" y="2114447"/>
            <a:ext cx="7418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ovos campos para o Fundo de Combate à Pobreza;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ovos </a:t>
            </a:r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campos 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para Escala não Relevante;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Informações de imposto retido por Subst. Tributária;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Novos campos referentes ao pagamento;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Novo campo referente ao IPI nas devoluções;</a:t>
            </a:r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87946" y="1114648"/>
            <a:ext cx="3104659" cy="3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Principais Alterações: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13" name="Picture 2" descr="Resultado de imagem para pranche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35" y="1620001"/>
            <a:ext cx="3522165" cy="26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Resultado de imagem para ok 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2271">
            <a:off x="6734364" y="2306461"/>
            <a:ext cx="1118164" cy="106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45423"/>
      </p:ext>
    </p:extLst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241481" y="331230"/>
            <a:ext cx="3675077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      </a:t>
            </a:r>
            <a:r>
              <a:rPr lang="pt-BR" sz="22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Adequação para Legislações</a:t>
            </a:r>
            <a:endParaRPr lang="pt-BR" sz="22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="" xmlns:a16="http://schemas.microsoft.com/office/drawing/2014/main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75882" y="1043204"/>
            <a:ext cx="3104659" cy="37328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87946" y="1043204"/>
            <a:ext cx="336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Indicador escala não relevante: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71671" y="2033899"/>
            <a:ext cx="6323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Novos campos para informar se o produto foi produzido em escala não 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relevante (</a:t>
            </a:r>
            <a:r>
              <a:rPr lang="pt-BR" sz="1600" dirty="0" err="1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indEscala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lang="pt-BR" sz="1600" dirty="0" err="1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CNPJFab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lang="pt-BR" sz="1600" dirty="0" err="1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CBenef</a:t>
            </a:r>
            <a:r>
              <a:rPr lang="pt-BR" sz="16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54" y="2947547"/>
            <a:ext cx="601027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270431"/>
      </p:ext>
    </p:extLst>
  </p:cSld>
  <p:clrMapOvr>
    <a:masterClrMapping/>
  </p:clrMapOvr>
  <p:transition spd="slow">
    <p:cover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4" ma:contentTypeDescription="Crie um novo documento." ma:contentTypeScope="" ma:versionID="c2ad6fb4ae83e0b046c3a55d5eb17850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bd7d00fe30803a61d1855d8be91489ec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Último Compartilhamento Por Usuário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Último Compartilhamento Por Tempo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44014f9-b381-4d57-9569-1658a6c28a47">
      <UserInfo>
        <DisplayName>Roberto Carlos Ferreira Dantas Junior</DisplayName>
        <AccountId>704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B237EBD-258E-454B-A37A-C13828261B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  <ds:schemaRef ds:uri="744014f9-b381-4d57-9569-1658a6c28a47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8421</TotalTime>
  <Words>311</Words>
  <Application>Microsoft Office PowerPoint</Application>
  <PresentationFormat>Apresentação na tela (16:9)</PresentationFormat>
  <Paragraphs>86</Paragraphs>
  <Slides>19</Slides>
  <Notes>17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33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Segoe UI</vt:lpstr>
      <vt:lpstr>Tahoma</vt:lpstr>
      <vt:lpstr>Verdana</vt:lpstr>
      <vt:lpstr>Wingdings</vt:lpstr>
      <vt:lpstr>Linx.3.0</vt:lpstr>
      <vt:lpstr>Slide do think-cell</vt:lpstr>
      <vt:lpstr>NF-e 4.0 </vt:lpstr>
      <vt:lpstr>SUMÁRIO</vt:lpstr>
      <vt:lpstr>Prazos Qual a data de obrigatoriedade?</vt:lpstr>
      <vt:lpstr>Apresentação do PowerPoint</vt:lpstr>
      <vt:lpstr>Alterações Técnicas O que mudou?</vt:lpstr>
      <vt:lpstr>Apresentação do PowerPoint</vt:lpstr>
      <vt:lpstr>Adequações para Legislação O que mudou?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Validações GTIN O que mudou?</vt:lpstr>
      <vt:lpstr>Apresentação do PowerPoint</vt:lpstr>
      <vt:lpstr>Apresentação do PowerPoint</vt:lpstr>
      <vt:lpstr>Apresentação do PowerPoint</vt:lpstr>
      <vt:lpstr>Muito obrigado!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Brenda Belegante</cp:lastModifiedBy>
  <cp:revision>649</cp:revision>
  <cp:lastPrinted>2017-12-15T13:05:34Z</cp:lastPrinted>
  <dcterms:created xsi:type="dcterms:W3CDTF">2010-04-12T23:12:02Z</dcterms:created>
  <dcterms:modified xsi:type="dcterms:W3CDTF">2018-05-29T12:51:37Z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