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572" r:id="rId4"/>
    <p:sldMasterId id="2147493575" r:id="rId5"/>
    <p:sldMasterId id="2147493708" r:id="rId6"/>
  </p:sldMasterIdLst>
  <p:notesMasterIdLst>
    <p:notesMasterId r:id="rId17"/>
  </p:notesMasterIdLst>
  <p:sldIdLst>
    <p:sldId id="489" r:id="rId7"/>
    <p:sldId id="604" r:id="rId8"/>
    <p:sldId id="609" r:id="rId9"/>
    <p:sldId id="611" r:id="rId10"/>
    <p:sldId id="612" r:id="rId11"/>
    <p:sldId id="560" r:id="rId12"/>
    <p:sldId id="613" r:id="rId13"/>
    <p:sldId id="517" r:id="rId14"/>
    <p:sldId id="610" r:id="rId15"/>
    <p:sldId id="493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lsinei Hansen" initials="GH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2D91"/>
    <a:srgbClr val="D4941E"/>
    <a:srgbClr val="ED7D31"/>
    <a:srgbClr val="FFC000"/>
    <a:srgbClr val="70AD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06" autoAdjust="0"/>
    <p:restoredTop sz="95470" autoAdjust="0"/>
  </p:normalViewPr>
  <p:slideViewPr>
    <p:cSldViewPr snapToGrid="0" snapToObjects="1">
      <p:cViewPr varScale="1">
        <p:scale>
          <a:sx n="98" d="100"/>
          <a:sy n="98" d="100"/>
        </p:scale>
        <p:origin x="408" y="9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10/04/2018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4A623-F551-8F40-8921-5FFF2B6D5D0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595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2B96F-70A8-4977-ABA9-688263D57BB8}" type="slidenum">
              <a:rPr lang="pt-BR" smtClean="0">
                <a:solidFill>
                  <a:prstClr val="black"/>
                </a:solidFill>
              </a:rPr>
              <a:pPr/>
              <a:t>4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5946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2B96F-70A8-4977-ABA9-688263D57BB8}" type="slidenum">
              <a:rPr lang="pt-BR" smtClean="0">
                <a:solidFill>
                  <a:prstClr val="black"/>
                </a:solidFill>
              </a:rPr>
              <a:pPr/>
              <a:t>5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158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36732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8177498"/>
      </p:ext>
    </p:extLst>
  </p:cSld>
  <p:clrMapOvr>
    <a:masterClrMapping/>
  </p:clrMapOvr>
  <p:transition>
    <p:fade/>
  </p:transition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433211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9634142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125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3046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81947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16418782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449907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7421855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450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815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087921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C92AD34-E9AE-4570-BF78-3AFB55E3D9F3}" type="datetimeFigureOut">
              <a:rPr lang="pt-BR" smtClean="0">
                <a:solidFill>
                  <a:srgbClr val="000000"/>
                </a:solidFill>
              </a:rPr>
              <a:pPr/>
              <a:t>10/04/2018</a:t>
            </a:fld>
            <a:endParaRPr lang="pt-BR">
              <a:solidFill>
                <a:srgbClr val="000000"/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pt-BR">
              <a:solidFill>
                <a:srgbClr val="000000"/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/>
              <a:pPr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835865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455286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765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794506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212022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70629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47758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960809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335927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449816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75987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386190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23612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884685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110544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732904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602" y="1294908"/>
            <a:ext cx="8229600" cy="3249956"/>
          </a:xfrm>
          <a:prstGeom prst="rect">
            <a:avLst/>
          </a:prstGeom>
        </p:spPr>
        <p:txBody>
          <a:bodyPr lIns="53337" tIns="26668" rIns="53337" bIns="26668"/>
          <a:lstStyle>
            <a:lvl1pPr>
              <a:lnSpc>
                <a:spcPts val="1138"/>
              </a:lnSpc>
              <a:spcBef>
                <a:spcPts val="263"/>
              </a:spcBef>
              <a:defRPr/>
            </a:lvl1pPr>
            <a:lvl2pPr marL="152094" indent="-152094">
              <a:lnSpc>
                <a:spcPts val="1138"/>
              </a:lnSpc>
              <a:spcBef>
                <a:spcPts val="263"/>
              </a:spcBef>
              <a:defRPr>
                <a:solidFill>
                  <a:schemeClr val="tx1"/>
                </a:solidFill>
              </a:defRPr>
            </a:lvl2pPr>
            <a:lvl3pPr marL="253030" indent="-108570">
              <a:lnSpc>
                <a:spcPts val="1138"/>
              </a:lnSpc>
              <a:spcBef>
                <a:spcPts val="263"/>
              </a:spcBef>
              <a:buClr>
                <a:schemeClr val="tx2"/>
              </a:buClr>
              <a:buFont typeface="Wingdings" panose="05000000000000000000" pitchFamily="2" charset="2"/>
              <a:buChar char="n"/>
              <a:defRPr>
                <a:solidFill>
                  <a:schemeClr val="tx1"/>
                </a:solidFill>
              </a:defRPr>
            </a:lvl3pPr>
            <a:lvl4pPr marL="358907" indent="-104981">
              <a:lnSpc>
                <a:spcPts val="1138"/>
              </a:lnSpc>
              <a:spcBef>
                <a:spcPts val="263"/>
              </a:spcBef>
              <a:buClr>
                <a:schemeClr val="accent2"/>
              </a:buClr>
              <a:buSzPct val="100000"/>
              <a:buFont typeface="Arial" panose="020B0604020202020204" pitchFamily="34" charset="0"/>
              <a:buChar char="–"/>
              <a:defRPr>
                <a:solidFill>
                  <a:schemeClr val="tx1"/>
                </a:solidFill>
              </a:defRPr>
            </a:lvl4pPr>
            <a:lvl5pPr>
              <a:lnSpc>
                <a:spcPts val="1138"/>
              </a:lnSpc>
              <a:spcBef>
                <a:spcPts val="263"/>
              </a:spcBef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31319008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895343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1580643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3526999"/>
      </p:ext>
    </p:extLst>
  </p:cSld>
  <p:clrMapOvr>
    <a:masterClrMapping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0519109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657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4963053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3304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2915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10948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9012636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10245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vmlDrawing" Target="../drawings/vmlDrawing1.vml"/><Relationship Id="rId7" Type="http://schemas.openxmlformats.org/officeDocument/2006/relationships/oleObject" Target="../embeddings/oleObject2.bin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26" Type="http://schemas.openxmlformats.org/officeDocument/2006/relationships/oleObject" Target="../embeddings/oleObject3.bin"/><Relationship Id="rId3" Type="http://schemas.openxmlformats.org/officeDocument/2006/relationships/slideLayout" Target="../slideLayouts/slideLayout4.xml"/><Relationship Id="rId21" Type="http://schemas.openxmlformats.org/officeDocument/2006/relationships/slideLayout" Target="../slideLayouts/slideLayout2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image" Target="../media/image2.jpg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29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24" Type="http://schemas.openxmlformats.org/officeDocument/2006/relationships/tags" Target="../tags/tag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23" Type="http://schemas.openxmlformats.org/officeDocument/2006/relationships/vmlDrawing" Target="../drawings/vmlDrawing2.vml"/><Relationship Id="rId28" Type="http://schemas.openxmlformats.org/officeDocument/2006/relationships/image" Target="../media/image3.png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theme" Target="../theme/theme2.xml"/><Relationship Id="rId27" Type="http://schemas.openxmlformats.org/officeDocument/2006/relationships/image" Target="../media/image1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32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4"/>
            </p:custDataLst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4" name="Slide do think-cell" r:id="rId5" imgW="421" imgH="420" progId="TCLayout.ActiveDocument.1">
                  <p:embed/>
                </p:oleObj>
              </mc:Choice>
              <mc:Fallback>
                <p:oleObj name="Slide do think-cell" r:id="rId5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/>
          </p:nvPr>
        </p:nvGraphicFramePr>
        <p:xfrm>
          <a:off x="1589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5" name="Slide do think-cell" r:id="rId7" imgW="421" imgH="420" progId="TCLayout.ActiveDocument.1">
                  <p:embed/>
                </p:oleObj>
              </mc:Choice>
              <mc:Fallback>
                <p:oleObj name="Slide do think-cell" r:id="rId7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877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73" r:id="rId1"/>
  </p:sldLayoutIdLst>
  <p:transition>
    <p:fade/>
  </p:transition>
  <p:hf hdr="0" ftr="0" dt="0"/>
  <p:txStyles>
    <p:titleStyle>
      <a:lvl1pPr algn="l" defTabSz="457178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884" indent="-342884" algn="l" defTabSz="457178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13" indent="-285736" algn="l" defTabSz="457178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2944" indent="-228588" algn="l" defTabSz="45717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8" algn="l" defTabSz="45717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7" indent="-228588" algn="l" defTabSz="457178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8" algn="l" defTabSz="45717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2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3" name="Slide do think-cell" r:id="rId29" imgW="421" imgH="420" progId="TCLayout.ActiveDocument.1">
                  <p:embed/>
                </p:oleObj>
              </mc:Choice>
              <mc:Fallback>
                <p:oleObj name="Slide do think-cell" r:id="rId2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8606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76" r:id="rId1"/>
    <p:sldLayoutId id="2147493577" r:id="rId2"/>
    <p:sldLayoutId id="2147493578" r:id="rId3"/>
    <p:sldLayoutId id="2147493579" r:id="rId4"/>
    <p:sldLayoutId id="2147493580" r:id="rId5"/>
    <p:sldLayoutId id="2147493581" r:id="rId6"/>
    <p:sldLayoutId id="2147493582" r:id="rId7"/>
    <p:sldLayoutId id="2147493583" r:id="rId8"/>
    <p:sldLayoutId id="2147493584" r:id="rId9"/>
    <p:sldLayoutId id="2147493585" r:id="rId10"/>
    <p:sldLayoutId id="2147493586" r:id="rId11"/>
    <p:sldLayoutId id="2147493587" r:id="rId12"/>
    <p:sldLayoutId id="2147493588" r:id="rId13"/>
    <p:sldLayoutId id="2147493589" r:id="rId14"/>
    <p:sldLayoutId id="2147493590" r:id="rId15"/>
    <p:sldLayoutId id="2147493591" r:id="rId16"/>
    <p:sldLayoutId id="2147493592" r:id="rId17"/>
    <p:sldLayoutId id="2147493593" r:id="rId18"/>
    <p:sldLayoutId id="2147493594" r:id="rId19"/>
    <p:sldLayoutId id="2147493595" r:id="rId20"/>
    <p:sldLayoutId id="2147493910" r:id="rId2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CC92AD34-E9AE-4570-BF78-3AFB55E3D9F3}" type="datetimeFigureOut">
              <a:rPr lang="pt-BR" smtClean="0">
                <a:solidFill>
                  <a:prstClr val="black">
                    <a:tint val="75000"/>
                  </a:prstClr>
                </a:solidFill>
              </a:rPr>
              <a:pPr defTabSz="685800"/>
              <a:t>10/04/2018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71B392A-B7F6-4AE9-A2BD-5AF63318AB16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 defTabSz="685800"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172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709" r:id="rId1"/>
    <p:sldLayoutId id="2147493710" r:id="rId2"/>
    <p:sldLayoutId id="2147493711" r:id="rId3"/>
    <p:sldLayoutId id="2147493712" r:id="rId4"/>
    <p:sldLayoutId id="2147493713" r:id="rId5"/>
    <p:sldLayoutId id="2147493714" r:id="rId6"/>
    <p:sldLayoutId id="2147493715" r:id="rId7"/>
    <p:sldLayoutId id="2147493716" r:id="rId8"/>
    <p:sldLayoutId id="2147493717" r:id="rId9"/>
    <p:sldLayoutId id="2147493718" r:id="rId10"/>
    <p:sldLayoutId id="2147493719" r:id="rId11"/>
    <p:sldLayoutId id="2147493720" r:id="rId12"/>
    <p:sldLayoutId id="2147493721" r:id="rId13"/>
    <p:sldLayoutId id="2147493722" r:id="rId14"/>
    <p:sldLayoutId id="2147493723" r:id="rId15"/>
    <p:sldLayoutId id="2147493724" r:id="rId16"/>
    <p:sldLayoutId id="2147493725" r:id="rId17"/>
    <p:sldLayoutId id="2147493909" r:id="rId18"/>
  </p:sldLayoutIdLst>
  <p:transition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hyperlink" Target="https://goo.gl/v3FpM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16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2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1732" cy="5143511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954385" y="2531132"/>
            <a:ext cx="41086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189"/>
            <a:r>
              <a:rPr lang="pt-BR" sz="3000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Linx Microvix POS 5.0</a:t>
            </a:r>
          </a:p>
          <a:p>
            <a:pPr algn="r" defTabSz="457189"/>
            <a:r>
              <a:rPr lang="pt-BR" sz="3000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Visão Geral</a:t>
            </a:r>
            <a:endParaRPr lang="pt-BR" sz="3000" b="1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8090134" y="4792582"/>
            <a:ext cx="102624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sz="1350" dirty="0" smtClean="0">
                <a:solidFill>
                  <a:srgbClr val="FFB900"/>
                </a:solidFill>
                <a:latin typeface="Dosis Bold" panose="020108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Março/2018</a:t>
            </a:r>
            <a:endParaRPr lang="pt-BR" sz="1350" dirty="0">
              <a:solidFill>
                <a:srgbClr val="FFB900"/>
              </a:solidFill>
              <a:latin typeface="Dosis Bold" panose="020108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4434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" y="0"/>
            <a:ext cx="9141732" cy="5143511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463784" y="2775561"/>
            <a:ext cx="376737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sz="66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OBRIGADO!</a:t>
            </a:r>
            <a:endParaRPr lang="pt-BR" sz="6600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6468275" y="3881640"/>
            <a:ext cx="263732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457189"/>
            <a:r>
              <a:rPr lang="pt-BR" sz="24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Guilherme Domingos</a:t>
            </a:r>
          </a:p>
          <a:p>
            <a:pPr algn="r" defTabSz="457189"/>
            <a:r>
              <a:rPr lang="pt-BR" sz="24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P&amp;D</a:t>
            </a:r>
            <a:endParaRPr lang="pt-BR" sz="2400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1883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940" r="19936" b="65565"/>
          <a:stretch>
            <a:fillRect/>
          </a:stretch>
        </p:blipFill>
        <p:spPr bwMode="auto">
          <a:xfrm>
            <a:off x="5472113" y="1"/>
            <a:ext cx="1852613" cy="17752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49" t="32620" r="39183" b="31650"/>
          <a:stretch>
            <a:fillRect/>
          </a:stretch>
        </p:blipFill>
        <p:spPr bwMode="auto">
          <a:xfrm>
            <a:off x="3609976" y="1664494"/>
            <a:ext cx="1951434" cy="1864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66" t="65891" r="59576"/>
          <a:stretch>
            <a:fillRect/>
          </a:stretch>
        </p:blipFill>
        <p:spPr bwMode="auto">
          <a:xfrm>
            <a:off x="1785939" y="3388519"/>
            <a:ext cx="1910953" cy="175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3" r="79938" b="33224"/>
          <a:stretch>
            <a:fillRect/>
          </a:stretch>
        </p:blipFill>
        <p:spPr bwMode="auto">
          <a:xfrm>
            <a:off x="1191" y="1625204"/>
            <a:ext cx="1827610" cy="1825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Retângulo 115"/>
          <p:cNvSpPr/>
          <p:nvPr/>
        </p:nvSpPr>
        <p:spPr>
          <a:xfrm>
            <a:off x="5469732" y="3433762"/>
            <a:ext cx="3673078" cy="1709738"/>
          </a:xfrm>
          <a:prstGeom prst="rect">
            <a:avLst/>
          </a:prstGeom>
          <a:solidFill>
            <a:srgbClr val="CE7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19" name="Retângulo 118"/>
          <p:cNvSpPr/>
          <p:nvPr/>
        </p:nvSpPr>
        <p:spPr>
          <a:xfrm>
            <a:off x="1192" y="0"/>
            <a:ext cx="1821656" cy="1703785"/>
          </a:xfrm>
          <a:prstGeom prst="rect">
            <a:avLst/>
          </a:prstGeom>
          <a:solidFill>
            <a:srgbClr val="60B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29" name="Retângulo 128"/>
          <p:cNvSpPr/>
          <p:nvPr/>
        </p:nvSpPr>
        <p:spPr>
          <a:xfrm>
            <a:off x="1192" y="3436144"/>
            <a:ext cx="1822847" cy="1707356"/>
          </a:xfrm>
          <a:prstGeom prst="rect">
            <a:avLst/>
          </a:prstGeom>
          <a:solidFill>
            <a:srgbClr val="5DC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31" name="Retângulo 130"/>
          <p:cNvSpPr/>
          <p:nvPr/>
        </p:nvSpPr>
        <p:spPr>
          <a:xfrm>
            <a:off x="7319963" y="1"/>
            <a:ext cx="1822847" cy="1707356"/>
          </a:xfrm>
          <a:prstGeom prst="rect">
            <a:avLst/>
          </a:prstGeom>
          <a:solidFill>
            <a:srgbClr val="5DC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33" name="Retângulo 132"/>
          <p:cNvSpPr/>
          <p:nvPr/>
        </p:nvSpPr>
        <p:spPr>
          <a:xfrm>
            <a:off x="3648076" y="0"/>
            <a:ext cx="1825228" cy="1703785"/>
          </a:xfrm>
          <a:prstGeom prst="rect">
            <a:avLst/>
          </a:prstGeom>
          <a:solidFill>
            <a:srgbClr val="CE74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34" name="Retângulo 133"/>
          <p:cNvSpPr/>
          <p:nvPr/>
        </p:nvSpPr>
        <p:spPr>
          <a:xfrm>
            <a:off x="1825229" y="1707357"/>
            <a:ext cx="1822847" cy="1726406"/>
          </a:xfrm>
          <a:prstGeom prst="rect">
            <a:avLst/>
          </a:prstGeom>
          <a:solidFill>
            <a:srgbClr val="E4A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35" name="Retângulo 134"/>
          <p:cNvSpPr/>
          <p:nvPr/>
        </p:nvSpPr>
        <p:spPr>
          <a:xfrm>
            <a:off x="5473304" y="1703785"/>
            <a:ext cx="1846660" cy="1729978"/>
          </a:xfrm>
          <a:prstGeom prst="rect">
            <a:avLst/>
          </a:prstGeom>
          <a:solidFill>
            <a:srgbClr val="E4A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7" name="CaixaDeTexto 2"/>
          <p:cNvSpPr txBox="1">
            <a:spLocks noChangeArrowheads="1"/>
          </p:cNvSpPr>
          <p:nvPr/>
        </p:nvSpPr>
        <p:spPr bwMode="auto">
          <a:xfrm>
            <a:off x="5847160" y="4021043"/>
            <a:ext cx="2944416" cy="622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4050" b="1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POS 5.0</a:t>
            </a:r>
            <a:endParaRPr lang="pt-BR" altLang="pt-PT" sz="4050" b="1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94" name="Retângulo 93"/>
          <p:cNvSpPr/>
          <p:nvPr/>
        </p:nvSpPr>
        <p:spPr>
          <a:xfrm>
            <a:off x="5891214" y="3768329"/>
            <a:ext cx="2859881" cy="1040606"/>
          </a:xfrm>
          <a:prstGeom prst="rect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200" dirty="0">
              <a:solidFill>
                <a:srgbClr val="FFFFFF"/>
              </a:solidFill>
            </a:endParaRPr>
          </a:p>
        </p:txBody>
      </p:sp>
      <p:sp>
        <p:nvSpPr>
          <p:cNvPr id="96" name="CaixaDeTexto 2"/>
          <p:cNvSpPr txBox="1">
            <a:spLocks noChangeArrowheads="1"/>
          </p:cNvSpPr>
          <p:nvPr/>
        </p:nvSpPr>
        <p:spPr bwMode="auto">
          <a:xfrm>
            <a:off x="-4761" y="674107"/>
            <a:ext cx="1801415" cy="955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Migração da versão 4.0.0 para a versão 5.0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98" name="CaixaDeTexto 2"/>
          <p:cNvSpPr txBox="1">
            <a:spLocks noChangeArrowheads="1"/>
          </p:cNvSpPr>
          <p:nvPr/>
        </p:nvSpPr>
        <p:spPr bwMode="auto">
          <a:xfrm>
            <a:off x="66676" y="4381606"/>
            <a:ext cx="1687115" cy="30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Novo Trocas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100" name="CaixaDeTexto 2"/>
          <p:cNvSpPr txBox="1">
            <a:spLocks noChangeArrowheads="1"/>
          </p:cNvSpPr>
          <p:nvPr/>
        </p:nvSpPr>
        <p:spPr bwMode="auto">
          <a:xfrm>
            <a:off x="3730229" y="889935"/>
            <a:ext cx="1685925" cy="52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40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Credenciamento</a:t>
            </a: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 PAF </a:t>
            </a:r>
            <a:r>
              <a:rPr lang="pt-BR" altLang="pt-PT" sz="1650" dirty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ECF</a:t>
            </a:r>
          </a:p>
        </p:txBody>
      </p:sp>
      <p:sp>
        <p:nvSpPr>
          <p:cNvPr id="104" name="CaixaDeTexto 2"/>
          <p:cNvSpPr txBox="1">
            <a:spLocks noChangeArrowheads="1"/>
          </p:cNvSpPr>
          <p:nvPr/>
        </p:nvSpPr>
        <p:spPr bwMode="auto">
          <a:xfrm>
            <a:off x="7392591" y="889936"/>
            <a:ext cx="1685925" cy="52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Nova tela de </a:t>
            </a:r>
            <a:r>
              <a:rPr lang="pt-BR" altLang="pt-PT" sz="1650" dirty="0" err="1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login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106" name="CaixaDeTexto 2"/>
          <p:cNvSpPr txBox="1">
            <a:spLocks noChangeArrowheads="1"/>
          </p:cNvSpPr>
          <p:nvPr/>
        </p:nvSpPr>
        <p:spPr bwMode="auto">
          <a:xfrm>
            <a:off x="1895476" y="2649842"/>
            <a:ext cx="1685925" cy="30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Estabilidade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108" name="CaixaDeTexto 2"/>
          <p:cNvSpPr txBox="1">
            <a:spLocks noChangeArrowheads="1"/>
          </p:cNvSpPr>
          <p:nvPr/>
        </p:nvSpPr>
        <p:spPr bwMode="auto">
          <a:xfrm>
            <a:off x="5557839" y="2649842"/>
            <a:ext cx="1687115" cy="30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Performance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  <p:sp>
        <p:nvSpPr>
          <p:cNvPr id="115" name="Retângulo 114"/>
          <p:cNvSpPr/>
          <p:nvPr/>
        </p:nvSpPr>
        <p:spPr>
          <a:xfrm>
            <a:off x="3650457" y="3433762"/>
            <a:ext cx="1822847" cy="1709738"/>
          </a:xfrm>
          <a:prstGeom prst="rect">
            <a:avLst/>
          </a:prstGeom>
          <a:solidFill>
            <a:srgbClr val="60B0E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350" dirty="0">
              <a:solidFill>
                <a:srgbClr val="FFFFFF"/>
              </a:solidFill>
            </a:endParaRPr>
          </a:p>
        </p:txBody>
      </p:sp>
      <p:sp>
        <p:nvSpPr>
          <p:cNvPr id="102" name="CaixaDeTexto 2"/>
          <p:cNvSpPr txBox="1">
            <a:spLocks noChangeArrowheads="1"/>
          </p:cNvSpPr>
          <p:nvPr/>
        </p:nvSpPr>
        <p:spPr bwMode="auto">
          <a:xfrm>
            <a:off x="3730229" y="4165777"/>
            <a:ext cx="1685925" cy="739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>
              <a:lnSpc>
                <a:spcPct val="85000"/>
              </a:lnSpc>
            </a:pPr>
            <a:r>
              <a:rPr lang="pt-BR" altLang="pt-PT" sz="1650" dirty="0" smtClean="0">
                <a:solidFill>
                  <a:srgbClr val="FFFFFF"/>
                </a:solidFill>
                <a:latin typeface="Century Gothic" charset="0"/>
                <a:ea typeface="Dotum" charset="0"/>
                <a:cs typeface="Verdana" charset="0"/>
              </a:rPr>
              <a:t>Esteja atualizado</a:t>
            </a: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  <a:p>
            <a:pPr algn="ctr">
              <a:lnSpc>
                <a:spcPct val="85000"/>
              </a:lnSpc>
            </a:pPr>
            <a:endParaRPr lang="pt-BR" altLang="pt-PT" sz="1650" dirty="0">
              <a:solidFill>
                <a:srgbClr val="FFFFFF"/>
              </a:solidFill>
              <a:latin typeface="Century Gothic" charset="0"/>
              <a:ea typeface="Dotum" charset="0"/>
              <a:cs typeface="Verdan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58608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5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7" presetClass="entr" presetSubtype="1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7" presetClass="entr" presetSubtype="1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7" presetClass="entr" presetSubtype="1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3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5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3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7" presetClass="entr" presetSubtype="1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 animBg="1"/>
      <p:bldP spid="119" grpId="0" animBg="1"/>
      <p:bldP spid="129" grpId="0" animBg="1"/>
      <p:bldP spid="131" grpId="0" animBg="1"/>
      <p:bldP spid="133" grpId="0" animBg="1"/>
      <p:bldP spid="134" grpId="0" animBg="1"/>
      <p:bldP spid="135" grpId="0" animBg="1"/>
      <p:bldP spid="7" grpId="0"/>
      <p:bldP spid="94" grpId="0" animBg="1"/>
      <p:bldP spid="96" grpId="0"/>
      <p:bldP spid="98" grpId="0"/>
      <p:bldP spid="100" grpId="0"/>
      <p:bldP spid="104" grpId="0"/>
      <p:bldP spid="106" grpId="0"/>
      <p:bldP spid="108" grpId="0"/>
      <p:bldP spid="115" grpId="0" animBg="1"/>
      <p:bldP spid="10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/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1" r="49480"/>
          <a:stretch/>
        </p:blipFill>
        <p:spPr>
          <a:xfrm>
            <a:off x="0" y="0"/>
            <a:ext cx="3971015" cy="5143500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53" t="10185" r="47187" b="73889"/>
          <a:stretch/>
        </p:blipFill>
        <p:spPr>
          <a:xfrm>
            <a:off x="3590015" y="523875"/>
            <a:ext cx="590550" cy="819150"/>
          </a:xfrm>
          <a:prstGeom prst="rect">
            <a:avLst/>
          </a:prstGeom>
        </p:spPr>
      </p:pic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03" r="43227" b="85185"/>
          <a:stretch/>
        </p:blipFill>
        <p:spPr>
          <a:xfrm>
            <a:off x="3475715" y="0"/>
            <a:ext cx="1066800" cy="762000"/>
          </a:xfrm>
          <a:prstGeom prst="rect">
            <a:avLst/>
          </a:prstGeom>
        </p:spPr>
      </p:pic>
      <p:pic>
        <p:nvPicPr>
          <p:cNvPr id="43" name="Imagem 42"/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82" t="20926" r="52292"/>
          <a:stretch/>
        </p:blipFill>
        <p:spPr>
          <a:xfrm>
            <a:off x="0" y="1076325"/>
            <a:ext cx="3713840" cy="4067175"/>
          </a:xfrm>
          <a:prstGeom prst="rect">
            <a:avLst/>
          </a:prstGeom>
        </p:spPr>
      </p:pic>
      <p:sp>
        <p:nvSpPr>
          <p:cNvPr id="52" name="Retângulo 51"/>
          <p:cNvSpPr/>
          <p:nvPr/>
        </p:nvSpPr>
        <p:spPr>
          <a:xfrm>
            <a:off x="3971015" y="118592"/>
            <a:ext cx="51937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BR" sz="2000" b="1" dirty="0" smtClean="0">
                <a:solidFill>
                  <a:srgbClr val="7030A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Migração de versão</a:t>
            </a:r>
            <a:endParaRPr lang="pt-BR" sz="2000" b="1" dirty="0">
              <a:solidFill>
                <a:srgbClr val="7030A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4" name="Retângulo 53"/>
          <p:cNvSpPr/>
          <p:nvPr/>
        </p:nvSpPr>
        <p:spPr>
          <a:xfrm>
            <a:off x="2934285" y="557731"/>
            <a:ext cx="6230449" cy="4062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85000"/>
              </a:lnSpc>
            </a:pPr>
            <a:r>
              <a:rPr lang="pt-BR" sz="2400" b="1" spc="225" dirty="0" smtClean="0">
                <a:solidFill>
                  <a:srgbClr val="FFC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De: 4.0.0 para: 5.0</a:t>
            </a:r>
            <a:endParaRPr lang="pt-BR" sz="2400" b="1" spc="225" dirty="0">
              <a:solidFill>
                <a:srgbClr val="FFC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4" name="Grupo 13"/>
          <p:cNvGrpSpPr/>
          <p:nvPr/>
        </p:nvGrpSpPr>
        <p:grpSpPr>
          <a:xfrm>
            <a:off x="172514" y="1470167"/>
            <a:ext cx="1859828" cy="1866900"/>
            <a:chOff x="88900" y="1778000"/>
            <a:chExt cx="3340100" cy="3352800"/>
          </a:xfrm>
        </p:grpSpPr>
        <p:pic>
          <p:nvPicPr>
            <p:cNvPr id="4" name="Imagem 3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7" t="25926" r="71881" b="25185"/>
            <a:stretch/>
          </p:blipFill>
          <p:spPr>
            <a:xfrm>
              <a:off x="88900" y="1778000"/>
              <a:ext cx="3340100" cy="3352800"/>
            </a:xfrm>
            <a:prstGeom prst="rect">
              <a:avLst/>
            </a:prstGeom>
          </p:spPr>
        </p:pic>
        <p:pic>
          <p:nvPicPr>
            <p:cNvPr id="2" name="Imagem 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72" t="37222" r="77715" b="37963"/>
            <a:stretch/>
          </p:blipFill>
          <p:spPr>
            <a:xfrm>
              <a:off x="863600" y="2552700"/>
              <a:ext cx="1854200" cy="1701800"/>
            </a:xfrm>
            <a:prstGeom prst="rect">
              <a:avLst/>
            </a:prstGeom>
          </p:spPr>
        </p:pic>
      </p:grpSp>
      <p:cxnSp>
        <p:nvCxnSpPr>
          <p:cNvPr id="79" name="Conector reto 72"/>
          <p:cNvCxnSpPr/>
          <p:nvPr/>
        </p:nvCxnSpPr>
        <p:spPr>
          <a:xfrm>
            <a:off x="2650888" y="2122559"/>
            <a:ext cx="6368373" cy="0"/>
          </a:xfrm>
          <a:prstGeom prst="line">
            <a:avLst/>
          </a:prstGeom>
          <a:ln>
            <a:solidFill>
              <a:srgbClr val="5C2D91">
                <a:alpha val="4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to 72"/>
          <p:cNvCxnSpPr/>
          <p:nvPr/>
        </p:nvCxnSpPr>
        <p:spPr>
          <a:xfrm>
            <a:off x="5668564" y="1690046"/>
            <a:ext cx="0" cy="2218522"/>
          </a:xfrm>
          <a:prstGeom prst="line">
            <a:avLst/>
          </a:prstGeom>
          <a:ln>
            <a:solidFill>
              <a:srgbClr val="5C2D91">
                <a:alpha val="4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tângulo 95"/>
          <p:cNvSpPr/>
          <p:nvPr/>
        </p:nvSpPr>
        <p:spPr>
          <a:xfrm>
            <a:off x="3008981" y="1860967"/>
            <a:ext cx="2395323" cy="279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1350" b="1" i="1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Antes</a:t>
            </a:r>
            <a:endParaRPr lang="pt-BR" sz="1350" b="1" i="1" dirty="0">
              <a:solidFill>
                <a:srgbClr val="5C2D91"/>
              </a:solidFill>
              <a:latin typeface="Neo Sans Pro" panose="020B0504030504040204" pitchFamily="34" charset="0"/>
            </a:endParaRPr>
          </a:p>
        </p:txBody>
      </p:sp>
      <p:sp>
        <p:nvSpPr>
          <p:cNvPr id="97" name="Retângulo 96"/>
          <p:cNvSpPr/>
          <p:nvPr/>
        </p:nvSpPr>
        <p:spPr>
          <a:xfrm>
            <a:off x="5964503" y="1868067"/>
            <a:ext cx="2559381" cy="279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pt-BR" sz="1350" b="1" i="1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Agora</a:t>
            </a:r>
            <a:endParaRPr lang="pt-BR" sz="1350" b="1" i="1" dirty="0">
              <a:solidFill>
                <a:srgbClr val="5C2D91"/>
              </a:solidFill>
              <a:latin typeface="Neo Sans Pro" panose="020B0504030504040204" pitchFamily="34" charset="0"/>
            </a:endParaRPr>
          </a:p>
        </p:txBody>
      </p:sp>
      <p:sp>
        <p:nvSpPr>
          <p:cNvPr id="111" name="Retângulo 110"/>
          <p:cNvSpPr/>
          <p:nvPr/>
        </p:nvSpPr>
        <p:spPr>
          <a:xfrm>
            <a:off x="2708699" y="2200408"/>
            <a:ext cx="2869659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pt-BR" sz="1400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Desinstalar atualizador 4.0</a:t>
            </a:r>
          </a:p>
          <a:p>
            <a:pPr algn="ctr">
              <a:lnSpc>
                <a:spcPct val="250000"/>
              </a:lnSpc>
            </a:pPr>
            <a:r>
              <a:rPr lang="pt-BR" sz="1400" i="1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Desinstalar instalador 4.0</a:t>
            </a:r>
          </a:p>
          <a:p>
            <a:pPr algn="ctr">
              <a:lnSpc>
                <a:spcPct val="250000"/>
              </a:lnSpc>
            </a:pPr>
            <a:r>
              <a:rPr lang="pt-BR" sz="1400" i="1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Baixar e instalar a versão 5.0</a:t>
            </a:r>
            <a:endParaRPr lang="pt-BR" sz="1400" i="1" dirty="0">
              <a:solidFill>
                <a:srgbClr val="5C2D91"/>
              </a:solidFill>
              <a:latin typeface="Neo Sans Pro" panose="020B0504030504040204" pitchFamily="34" charset="0"/>
            </a:endParaRPr>
          </a:p>
        </p:txBody>
      </p:sp>
      <p:sp>
        <p:nvSpPr>
          <p:cNvPr id="40" name="Retângulo 39"/>
          <p:cNvSpPr/>
          <p:nvPr/>
        </p:nvSpPr>
        <p:spPr>
          <a:xfrm>
            <a:off x="6063262" y="2205068"/>
            <a:ext cx="2460622" cy="53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50000"/>
              </a:lnSpc>
            </a:pPr>
            <a:r>
              <a:rPr lang="pt-BR" sz="1400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Baixar e instalar a versão 5.0</a:t>
            </a:r>
            <a:endParaRPr lang="pt-BR" sz="1400" dirty="0">
              <a:solidFill>
                <a:srgbClr val="5C2D91"/>
              </a:solidFill>
              <a:latin typeface="Neo Sans Pro" panose="020B0504030504040204" pitchFamily="34" charset="0"/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2414450" y="4114954"/>
            <a:ext cx="28559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BR" sz="1400" b="1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Como atualizo meu PDV?</a:t>
            </a:r>
          </a:p>
          <a:p>
            <a:pPr algn="ctr">
              <a:lnSpc>
                <a:spcPct val="150000"/>
              </a:lnSpc>
            </a:pPr>
            <a:r>
              <a:rPr lang="pt-BR" sz="1400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#</a:t>
            </a:r>
            <a:r>
              <a:rPr lang="pt-BR" sz="1400" dirty="0" err="1" smtClean="0">
                <a:solidFill>
                  <a:srgbClr val="5C2D91"/>
                </a:solidFill>
                <a:latin typeface="Neo Sans Pro" panose="020B0504030504040204" pitchFamily="34" charset="0"/>
              </a:rPr>
              <a:t>DicaLinx</a:t>
            </a:r>
            <a:r>
              <a:rPr lang="pt-BR" sz="1400" dirty="0" smtClean="0">
                <a:solidFill>
                  <a:srgbClr val="5C2D91"/>
                </a:solidFill>
                <a:latin typeface="Neo Sans Pro" panose="020B0504030504040204" pitchFamily="34" charset="0"/>
              </a:rPr>
              <a:t>: </a:t>
            </a:r>
            <a:r>
              <a:rPr lang="pt-BR" sz="1400" dirty="0">
                <a:hlinkClick r:id="rId7"/>
              </a:rPr>
              <a:t>https://</a:t>
            </a:r>
            <a:r>
              <a:rPr lang="pt-BR" sz="1400" dirty="0" smtClean="0">
                <a:hlinkClick r:id="rId7"/>
              </a:rPr>
              <a:t>goo.gl/v3FpMg</a:t>
            </a:r>
            <a:endParaRPr lang="pt-BR" sz="1400" dirty="0" smtClean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874" y="4017336"/>
            <a:ext cx="911380" cy="1183655"/>
          </a:xfrm>
          <a:prstGeom prst="rect">
            <a:avLst/>
          </a:prstGeom>
        </p:spPr>
      </p:pic>
      <p:cxnSp>
        <p:nvCxnSpPr>
          <p:cNvPr id="23" name="Conector reto 72"/>
          <p:cNvCxnSpPr/>
          <p:nvPr/>
        </p:nvCxnSpPr>
        <p:spPr>
          <a:xfrm>
            <a:off x="931025" y="3905841"/>
            <a:ext cx="8146471" cy="0"/>
          </a:xfrm>
          <a:prstGeom prst="line">
            <a:avLst/>
          </a:prstGeom>
          <a:ln>
            <a:solidFill>
              <a:srgbClr val="5C2D91">
                <a:alpha val="44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62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18"/>
          <p:cNvSpPr/>
          <p:nvPr/>
        </p:nvSpPr>
        <p:spPr>
          <a:xfrm>
            <a:off x="1250314" y="1308674"/>
            <a:ext cx="7351776" cy="371475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4" name="object 19"/>
          <p:cNvSpPr/>
          <p:nvPr/>
        </p:nvSpPr>
        <p:spPr>
          <a:xfrm>
            <a:off x="8201025" y="995166"/>
            <a:ext cx="942975" cy="9212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3637284" y="1310566"/>
            <a:ext cx="24416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Informações importantes!</a:t>
            </a:r>
            <a:endParaRPr lang="pt-BR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1406126" y="497813"/>
            <a:ext cx="7492757" cy="4662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700" dirty="0">
                <a:solidFill>
                  <a:srgbClr val="FFFFFF"/>
                </a:solidFill>
                <a:latin typeface="Dosis Light" panose="02010303020202060003" pitchFamily="2" charset="0"/>
              </a:rPr>
              <a:t>FUTURO DAS SOLUÇÕES LINX        </a:t>
            </a:r>
            <a:r>
              <a:rPr lang="pt-BR" sz="2700" dirty="0">
                <a:solidFill>
                  <a:srgbClr val="FFFFFF"/>
                </a:solidFill>
                <a:latin typeface="Dosis" panose="02010303020202060003" pitchFamily="2" charset="0"/>
              </a:rPr>
              <a:t>SUCESSO DO CLIENTE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3087857" y="185937"/>
            <a:ext cx="55142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89"/>
            <a:r>
              <a:rPr lang="pt-BR" sz="3300" b="1" dirty="0" smtClean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Credenciamento PAF ECF 2.05</a:t>
            </a:r>
            <a:endParaRPr lang="pt-BR" sz="3300" b="1" dirty="0">
              <a:solidFill>
                <a:srgbClr val="7030A0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5987" y="-669"/>
            <a:ext cx="3710992" cy="5143946"/>
            <a:chOff x="-3" y="-891"/>
            <a:chExt cx="4947989" cy="6858594"/>
          </a:xfrm>
        </p:grpSpPr>
        <p:pic>
          <p:nvPicPr>
            <p:cNvPr id="41" name="Imagem 40"/>
            <p:cNvPicPr>
              <a:picLocks noChangeAspect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3" r="72274"/>
            <a:stretch/>
          </p:blipFill>
          <p:spPr>
            <a:xfrm>
              <a:off x="-3" y="-297"/>
              <a:ext cx="2268638" cy="6858000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131390" y="-891"/>
              <a:ext cx="2816596" cy="6858594"/>
            </a:xfrm>
            <a:prstGeom prst="rtTriangle">
              <a:avLst/>
            </a:prstGeom>
          </p:spPr>
        </p:pic>
      </p:grpSp>
      <p:sp>
        <p:nvSpPr>
          <p:cNvPr id="7" name="Triângulo isósceles 6"/>
          <p:cNvSpPr/>
          <p:nvPr/>
        </p:nvSpPr>
        <p:spPr>
          <a:xfrm rot="3879195">
            <a:off x="1637353" y="-101862"/>
            <a:ext cx="616352" cy="5121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pt-BR">
              <a:solidFill>
                <a:srgbClr val="FFFFFF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710990" y="2159367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457189"/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Para as empresas que trabalham com o PAF ECF, ou seja, que tem um Emissor de Cupom Fiscal (ECF), a Linx tem a obrigação de realizar a cada </a:t>
            </a:r>
            <a:r>
              <a:rPr lang="pt-BR" sz="1500" b="1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2 anos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 homologação do PAF ECF, com base nos requisitos do Ato </a:t>
            </a:r>
            <a:r>
              <a:rPr lang="pt-BR" sz="15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Cotepe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, que determina explicitamente o que o PDV pode ou não realizar. 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457189"/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 versão 4.0.0 era com base no Ato </a:t>
            </a:r>
            <a:r>
              <a:rPr lang="pt-BR" sz="15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Cotepe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2.03</a:t>
            </a:r>
          </a:p>
          <a:p>
            <a:pPr algn="just" defTabSz="457189"/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 versão 5.0 é com base no Ato </a:t>
            </a:r>
            <a:r>
              <a:rPr lang="pt-BR" sz="1500" dirty="0" err="1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Cotepe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2.05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457189"/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457189"/>
            <a:endParaRPr lang="pt-BR" sz="1500" b="1" dirty="0">
              <a:solidFill>
                <a:srgbClr val="7030A0"/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4" r="74464" b="19799"/>
          <a:stretch/>
        </p:blipFill>
        <p:spPr>
          <a:xfrm rot="17535407">
            <a:off x="2062309" y="2374371"/>
            <a:ext cx="2334701" cy="2597656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6" t="1" r="57155" b="77243"/>
          <a:stretch/>
        </p:blipFill>
        <p:spPr>
          <a:xfrm rot="17472930">
            <a:off x="1297091" y="211758"/>
            <a:ext cx="1293669" cy="117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807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bject 18"/>
          <p:cNvSpPr/>
          <p:nvPr/>
        </p:nvSpPr>
        <p:spPr>
          <a:xfrm>
            <a:off x="1250314" y="1308674"/>
            <a:ext cx="7351776" cy="371475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4" name="object 19"/>
          <p:cNvSpPr/>
          <p:nvPr/>
        </p:nvSpPr>
        <p:spPr>
          <a:xfrm>
            <a:off x="8201025" y="995166"/>
            <a:ext cx="942975" cy="92125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pPr defTabSz="457189"/>
            <a:endParaRPr>
              <a:solidFill>
                <a:srgbClr val="000000"/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3637284" y="1310566"/>
            <a:ext cx="35333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Pra quem usa PAF ECF, o que mudou?</a:t>
            </a:r>
            <a:endParaRPr lang="pt-BR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6" name="Retângulo 25"/>
          <p:cNvSpPr/>
          <p:nvPr/>
        </p:nvSpPr>
        <p:spPr>
          <a:xfrm>
            <a:off x="1406126" y="497813"/>
            <a:ext cx="7492757" cy="4662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700" dirty="0">
                <a:solidFill>
                  <a:srgbClr val="FFFFFF"/>
                </a:solidFill>
                <a:latin typeface="Dosis Light" panose="02010303020202060003" pitchFamily="2" charset="0"/>
              </a:rPr>
              <a:t>FUTURO DAS SOLUÇÕES LINX        </a:t>
            </a:r>
            <a:r>
              <a:rPr lang="pt-BR" sz="2700" dirty="0">
                <a:solidFill>
                  <a:srgbClr val="FFFFFF"/>
                </a:solidFill>
                <a:latin typeface="Dosis" panose="02010303020202060003" pitchFamily="2" charset="0"/>
              </a:rPr>
              <a:t>SUCESSO DO CLIENTE</a:t>
            </a:r>
          </a:p>
        </p:txBody>
      </p:sp>
      <p:sp>
        <p:nvSpPr>
          <p:cNvPr id="28" name="Retângulo 27"/>
          <p:cNvSpPr/>
          <p:nvPr/>
        </p:nvSpPr>
        <p:spPr>
          <a:xfrm>
            <a:off x="3087857" y="185937"/>
            <a:ext cx="551423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189"/>
            <a:r>
              <a:rPr lang="pt-BR" sz="3300" b="1" dirty="0" smtClean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Credenciamento PAF ECF 2.05</a:t>
            </a:r>
            <a:endParaRPr lang="pt-BR" sz="3300" b="1" dirty="0">
              <a:solidFill>
                <a:srgbClr val="7030A0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15987" y="-669"/>
            <a:ext cx="3710992" cy="5143946"/>
            <a:chOff x="-3" y="-891"/>
            <a:chExt cx="4947989" cy="6858594"/>
          </a:xfrm>
        </p:grpSpPr>
        <p:pic>
          <p:nvPicPr>
            <p:cNvPr id="41" name="Imagem 40"/>
            <p:cNvPicPr>
              <a:picLocks noChangeAspect="1"/>
            </p:cNvPicPr>
            <p:nvPr/>
          </p:nvPicPr>
          <p:blipFill rotWithShape="1">
            <a:blip r:embed="rId4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73" r="72274"/>
            <a:stretch/>
          </p:blipFill>
          <p:spPr>
            <a:xfrm>
              <a:off x="-3" y="-297"/>
              <a:ext cx="2268638" cy="6858000"/>
            </a:xfrm>
            <a:prstGeom prst="rect">
              <a:avLst/>
            </a:prstGeom>
          </p:spPr>
        </p:pic>
        <p:pic>
          <p:nvPicPr>
            <p:cNvPr id="6" name="Imagem 5"/>
            <p:cNvPicPr>
              <a:picLocks noChangeAspect="1"/>
            </p:cNvPicPr>
            <p:nvPr/>
          </p:nvPicPr>
          <p:blipFill>
            <a:blip r:embed="rId5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131390" y="-891"/>
              <a:ext cx="2816596" cy="6858594"/>
            </a:xfrm>
            <a:prstGeom prst="rtTriangle">
              <a:avLst/>
            </a:prstGeom>
          </p:spPr>
        </p:pic>
      </p:grpSp>
      <p:sp>
        <p:nvSpPr>
          <p:cNvPr id="7" name="Triângulo isósceles 6"/>
          <p:cNvSpPr/>
          <p:nvPr/>
        </p:nvSpPr>
        <p:spPr>
          <a:xfrm rot="3879195">
            <a:off x="1637353" y="-101862"/>
            <a:ext cx="616352" cy="512180"/>
          </a:xfrm>
          <a:prstGeom prst="triangle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pt-BR">
              <a:solidFill>
                <a:srgbClr val="FFFFFF"/>
              </a:solidFill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726979" y="1945520"/>
            <a:ext cx="525531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Nova versão com suporte ao Bloco X</a:t>
            </a:r>
          </a:p>
          <a:p>
            <a:pPr marL="285750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Remoção dos recursos: Menu Fiscal:</a:t>
            </a:r>
          </a:p>
          <a:p>
            <a:pPr marL="742950" lvl="1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SPED</a:t>
            </a:r>
          </a:p>
          <a:p>
            <a:pPr marL="742950" lvl="1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Sintegra</a:t>
            </a:r>
          </a:p>
          <a:p>
            <a:pPr marL="742950" lvl="1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Arquivo DF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 defTabSz="457189"/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* Os recursos continuam funcionando da mesma forma no ERP.</a:t>
            </a:r>
          </a:p>
          <a:p>
            <a:pPr marL="285750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Cancelamento dos programas: 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“Minas Legal” e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do “Programa 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 Concessão de Créditos do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DF”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Informações 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de CEST e NCM na Tabela de Produtos e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Serviços</a:t>
            </a:r>
          </a:p>
          <a:p>
            <a:pPr marL="285750" indent="-285750" algn="just" defTabSz="457189"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Permitir reimprimir o DAV no mesmo dia de sua emissão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5" name="Imagem 1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704" r="74464" b="19799"/>
          <a:stretch/>
        </p:blipFill>
        <p:spPr>
          <a:xfrm rot="17535407">
            <a:off x="2062309" y="2374371"/>
            <a:ext cx="2334701" cy="2597656"/>
          </a:xfrm>
          <a:prstGeom prst="rect">
            <a:avLst/>
          </a:prstGeom>
        </p:spPr>
      </p:pic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96" t="1" r="57155" b="77243"/>
          <a:stretch/>
        </p:blipFill>
        <p:spPr>
          <a:xfrm rot="17472930">
            <a:off x="1297091" y="211758"/>
            <a:ext cx="1293669" cy="1170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377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677036" y="1718845"/>
            <a:ext cx="4603879" cy="2682178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Nova identidade visual</a:t>
            </a:r>
          </a:p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Novos componentes</a:t>
            </a:r>
          </a:p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Sem o campo frase</a:t>
            </a:r>
          </a:p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Nova opção: Esqueci minha senha?</a:t>
            </a:r>
          </a:p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err="1">
                <a:solidFill>
                  <a:srgbClr val="7030A0"/>
                </a:solidFill>
                <a:latin typeface="Dosis" panose="02010503020202060003" pitchFamily="2" charset="0"/>
              </a:rPr>
              <a:t>User</a:t>
            </a:r>
            <a:r>
              <a:rPr lang="pt-BR" sz="2100" b="1" dirty="0">
                <a:solidFill>
                  <a:srgbClr val="7030A0"/>
                </a:solidFill>
                <a:latin typeface="Dosis" panose="02010503020202060003" pitchFamily="2" charset="0"/>
              </a:rPr>
              <a:t> </a:t>
            </a:r>
            <a:r>
              <a:rPr lang="pt-BR" sz="2100" b="1" dirty="0" err="1">
                <a:solidFill>
                  <a:srgbClr val="7030A0"/>
                </a:solidFill>
                <a:latin typeface="Dosis" panose="02010503020202060003" pitchFamily="2" charset="0"/>
              </a:rPr>
              <a:t>experience</a:t>
            </a:r>
            <a:r>
              <a:rPr lang="pt-BR" sz="2100" b="1" dirty="0">
                <a:solidFill>
                  <a:srgbClr val="7030A0"/>
                </a:solidFill>
                <a:latin typeface="Dosis" panose="02010503020202060003" pitchFamily="2" charset="0"/>
              </a:rPr>
              <a:t> </a:t>
            </a:r>
            <a:endParaRPr lang="pt-BR" sz="2100" b="1" dirty="0" smtClean="0">
              <a:solidFill>
                <a:srgbClr val="7030A0"/>
              </a:solidFill>
              <a:latin typeface="Dosis" panose="02010503020202060003" pitchFamily="2" charset="0"/>
            </a:endParaRPr>
          </a:p>
          <a:p>
            <a:pPr algn="just">
              <a:spcBef>
                <a:spcPts val="1146"/>
              </a:spcBef>
              <a:buClr>
                <a:srgbClr val="098CC2"/>
              </a:buClr>
            </a:pPr>
            <a:r>
              <a:rPr lang="pt-BR" sz="2100" b="1" dirty="0" smtClean="0">
                <a:solidFill>
                  <a:srgbClr val="7030A0"/>
                </a:solidFill>
                <a:latin typeface="Dosis" panose="02010503020202060003" pitchFamily="2" charset="0"/>
              </a:rPr>
              <a:t>Tela intuitiva</a:t>
            </a: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18975"/>
          <a:stretch/>
        </p:blipFill>
        <p:spPr>
          <a:xfrm>
            <a:off x="4738736" y="976368"/>
            <a:ext cx="4405265" cy="4167132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638935" y="180576"/>
            <a:ext cx="6842343" cy="567625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4050" dirty="0" smtClean="0">
                <a:solidFill>
                  <a:srgbClr val="7030A0"/>
                </a:solidFill>
                <a:latin typeface="Dosis" panose="02010503020202060003" pitchFamily="2" charset="0"/>
              </a:rPr>
              <a:t>Nova tela de </a:t>
            </a:r>
            <a:r>
              <a:rPr lang="pt-BR" sz="405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login</a:t>
            </a:r>
            <a:endParaRPr lang="pt-BR" sz="4050" spc="312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11" name="Picture 2" descr="Resultado de imagem para monitor 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141" y="1998302"/>
            <a:ext cx="3724634" cy="3241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661" y="2202873"/>
            <a:ext cx="3319705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273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638935" y="180576"/>
            <a:ext cx="6842343" cy="567625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4050" dirty="0" smtClean="0">
                <a:solidFill>
                  <a:srgbClr val="7030A0"/>
                </a:solidFill>
                <a:latin typeface="Dosis" panose="02010503020202060003" pitchFamily="2" charset="0"/>
              </a:rPr>
              <a:t>Nova tela de </a:t>
            </a:r>
            <a:r>
              <a:rPr lang="pt-BR" sz="4050" dirty="0" err="1" smtClean="0">
                <a:solidFill>
                  <a:srgbClr val="7030A0"/>
                </a:solidFill>
                <a:latin typeface="Dosis" panose="02010503020202060003" pitchFamily="2" charset="0"/>
              </a:rPr>
              <a:t>login</a:t>
            </a:r>
            <a:endParaRPr lang="pt-BR" sz="4050" spc="312" dirty="0">
              <a:solidFill>
                <a:srgbClr val="7030A0"/>
              </a:solidFill>
              <a:latin typeface="Dosis" panose="02010503020202060003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75" y="757050"/>
            <a:ext cx="7806795" cy="4379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2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bject 18"/>
          <p:cNvSpPr/>
          <p:nvPr/>
        </p:nvSpPr>
        <p:spPr>
          <a:xfrm>
            <a:off x="1250314" y="1308674"/>
            <a:ext cx="7351776" cy="371475"/>
          </a:xfrm>
          <a:custGeom>
            <a:avLst/>
            <a:gdLst/>
            <a:ahLst/>
            <a:cxnLst/>
            <a:rect l="l" t="t" r="r" b="b"/>
            <a:pathLst>
              <a:path w="9802368" h="495300">
                <a:moveTo>
                  <a:pt x="9704428" y="495277"/>
                </a:moveTo>
                <a:lnTo>
                  <a:pt x="9745790" y="485367"/>
                </a:lnTo>
                <a:lnTo>
                  <a:pt x="9778402" y="460186"/>
                </a:lnTo>
                <a:lnTo>
                  <a:pt x="9798235" y="423763"/>
                </a:lnTo>
                <a:lnTo>
                  <a:pt x="9802368" y="395224"/>
                </a:lnTo>
                <a:lnTo>
                  <a:pt x="9802345" y="97939"/>
                </a:lnTo>
                <a:lnTo>
                  <a:pt x="9792435" y="56577"/>
                </a:lnTo>
                <a:lnTo>
                  <a:pt x="9767254" y="23965"/>
                </a:lnTo>
                <a:lnTo>
                  <a:pt x="9730831" y="4132"/>
                </a:lnTo>
                <a:lnTo>
                  <a:pt x="9702292" y="0"/>
                </a:lnTo>
                <a:lnTo>
                  <a:pt x="277368" y="22"/>
                </a:lnTo>
                <a:lnTo>
                  <a:pt x="277368" y="495299"/>
                </a:lnTo>
                <a:lnTo>
                  <a:pt x="9704428" y="495277"/>
                </a:lnTo>
                <a:close/>
              </a:path>
            </a:pathLst>
          </a:custGeom>
          <a:solidFill>
            <a:srgbClr val="5C2C90"/>
          </a:solid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88" b="19799"/>
          <a:stretch/>
        </p:blipFill>
        <p:spPr>
          <a:xfrm>
            <a:off x="-6294" y="51010"/>
            <a:ext cx="4124543" cy="4125686"/>
          </a:xfrm>
          <a:prstGeom prst="rect">
            <a:avLst/>
          </a:prstGeom>
        </p:spPr>
      </p:pic>
      <p:sp>
        <p:nvSpPr>
          <p:cNvPr id="39" name="Retângulo 38"/>
          <p:cNvSpPr/>
          <p:nvPr/>
        </p:nvSpPr>
        <p:spPr>
          <a:xfrm>
            <a:off x="2354507" y="4176696"/>
            <a:ext cx="1508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dirty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32" name="Retângulo 31"/>
          <p:cNvSpPr/>
          <p:nvPr/>
        </p:nvSpPr>
        <p:spPr>
          <a:xfrm>
            <a:off x="4019844" y="137567"/>
            <a:ext cx="5032717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3300" dirty="0" smtClean="0">
                <a:solidFill>
                  <a:srgbClr val="7030A0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Novo Trocas</a:t>
            </a:r>
            <a:endParaRPr lang="pt-BR" sz="3300" dirty="0">
              <a:solidFill>
                <a:srgbClr val="7030A0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Retângulo 40"/>
          <p:cNvSpPr/>
          <p:nvPr/>
        </p:nvSpPr>
        <p:spPr>
          <a:xfrm>
            <a:off x="4811996" y="1842276"/>
            <a:ext cx="439373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Acesso 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pela Tela de Vendas do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POS;</a:t>
            </a: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Menos cliques e mais fácil de realizar a troca;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Seleção 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intuitiva de produtos;</a:t>
            </a: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Seleção dos produtos a partir do documento fiscal de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origem;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User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500" dirty="0" err="1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experience</a:t>
            </a: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 no padrão de identificação visual 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Linx;</a:t>
            </a: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Rotina inicialmente está sendo liberada para os clientes que não possuem customização no processo de venda/troca;</a:t>
            </a:r>
          </a:p>
          <a:p>
            <a:pPr marL="285750" indent="-285750">
              <a:lnSpc>
                <a:spcPct val="85000"/>
              </a:lnSpc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500" dirty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Teremos uma transmissão ao vivo detalhando todo o processo</a:t>
            </a:r>
            <a:r>
              <a:rPr lang="pt-BR" sz="1500" dirty="0" smtClean="0">
                <a:solidFill>
                  <a:srgbClr val="000000">
                    <a:lumMod val="65000"/>
                    <a:lumOff val="35000"/>
                  </a:srgbClr>
                </a:solidFill>
                <a:latin typeface="Neo Sans Pro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t-BR" sz="1500" dirty="0">
              <a:solidFill>
                <a:srgbClr val="000000">
                  <a:lumMod val="65000"/>
                  <a:lumOff val="35000"/>
                </a:srgbClr>
              </a:solidFill>
              <a:latin typeface="Neo Sans Pro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6" name="Grupo 25"/>
          <p:cNvGrpSpPr/>
          <p:nvPr/>
        </p:nvGrpSpPr>
        <p:grpSpPr>
          <a:xfrm>
            <a:off x="97" y="-221"/>
            <a:ext cx="5108168" cy="5143946"/>
            <a:chOff x="42333" y="-14362"/>
            <a:chExt cx="6810891" cy="6858594"/>
          </a:xfrm>
        </p:grpSpPr>
        <p:pic>
          <p:nvPicPr>
            <p:cNvPr id="27" name="Imagem 26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r="51217"/>
            <a:stretch/>
          </p:blipFill>
          <p:spPr>
            <a:xfrm>
              <a:off x="42333" y="-14362"/>
              <a:ext cx="3333913" cy="6858594"/>
            </a:xfrm>
            <a:prstGeom prst="rect">
              <a:avLst/>
            </a:prstGeom>
          </p:spPr>
        </p:pic>
        <p:pic>
          <p:nvPicPr>
            <p:cNvPr id="28" name="Imagem 27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3359913" y="-14362"/>
              <a:ext cx="3493311" cy="6858594"/>
            </a:xfrm>
            <a:prstGeom prst="rtTriangle">
              <a:avLst/>
            </a:prstGeom>
          </p:spPr>
        </p:pic>
      </p:grpSp>
      <p:sp>
        <p:nvSpPr>
          <p:cNvPr id="40" name="object 19"/>
          <p:cNvSpPr/>
          <p:nvPr/>
        </p:nvSpPr>
        <p:spPr>
          <a:xfrm>
            <a:off x="8201025" y="995166"/>
            <a:ext cx="942975" cy="92125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sz="1350"/>
          </a:p>
        </p:txBody>
      </p:sp>
      <p:sp>
        <p:nvSpPr>
          <p:cNvPr id="37" name="Retângulo 36"/>
          <p:cNvSpPr/>
          <p:nvPr/>
        </p:nvSpPr>
        <p:spPr>
          <a:xfrm>
            <a:off x="3837000" y="1321287"/>
            <a:ext cx="1789272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pt-BR" sz="1350" dirty="0" smtClean="0">
                <a:solidFill>
                  <a:schemeClr val="bg1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características</a:t>
            </a:r>
            <a:endParaRPr lang="pt-BR" sz="1350" dirty="0">
              <a:solidFill>
                <a:schemeClr val="bg1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4717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18975"/>
          <a:stretch/>
        </p:blipFill>
        <p:spPr>
          <a:xfrm>
            <a:off x="4738735" y="1051672"/>
            <a:ext cx="4405265" cy="4167132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5335793" y="2947240"/>
            <a:ext cx="3808207" cy="22715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Retângulo 12"/>
          <p:cNvSpPr/>
          <p:nvPr/>
        </p:nvSpPr>
        <p:spPr>
          <a:xfrm>
            <a:off x="6875730" y="2008818"/>
            <a:ext cx="1411755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Retângulo 13"/>
          <p:cNvSpPr/>
          <p:nvPr/>
        </p:nvSpPr>
        <p:spPr>
          <a:xfrm>
            <a:off x="5831664" y="2481325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Retângulo 14"/>
          <p:cNvSpPr/>
          <p:nvPr/>
        </p:nvSpPr>
        <p:spPr>
          <a:xfrm>
            <a:off x="8099934" y="2474733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8280071" y="2369913"/>
            <a:ext cx="522033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tângulo 16"/>
          <p:cNvSpPr/>
          <p:nvPr/>
        </p:nvSpPr>
        <p:spPr>
          <a:xfrm>
            <a:off x="7414367" y="220617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17"/>
          <p:cNvSpPr/>
          <p:nvPr/>
        </p:nvSpPr>
        <p:spPr>
          <a:xfrm>
            <a:off x="7577901" y="225858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18"/>
          <p:cNvSpPr/>
          <p:nvPr/>
        </p:nvSpPr>
        <p:spPr>
          <a:xfrm>
            <a:off x="6614714" y="215376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/>
          <p:cNvSpPr/>
          <p:nvPr/>
        </p:nvSpPr>
        <p:spPr>
          <a:xfrm>
            <a:off x="6339865" y="220617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20"/>
          <p:cNvSpPr/>
          <p:nvPr/>
        </p:nvSpPr>
        <p:spPr>
          <a:xfrm>
            <a:off x="6149724" y="2465603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9" t="25821" r="27936" b="25713"/>
          <a:stretch/>
        </p:blipFill>
        <p:spPr>
          <a:xfrm>
            <a:off x="5331544" y="1940661"/>
            <a:ext cx="4064000" cy="3323772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675" y="3781953"/>
            <a:ext cx="1019175" cy="628650"/>
          </a:xfrm>
          <a:prstGeom prst="rect">
            <a:avLst/>
          </a:prstGeom>
          <a:scene3d>
            <a:camera prst="orthographicFront">
              <a:rot lat="600000" lon="2400000" rev="0"/>
            </a:camera>
            <a:lightRig rig="threePt" dir="t"/>
          </a:scene3d>
        </p:spPr>
      </p:pic>
      <p:pic>
        <p:nvPicPr>
          <p:cNvPr id="27" name="Imagem 5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9" t="31707" r="34386" b="57296"/>
          <a:stretch/>
        </p:blipFill>
        <p:spPr>
          <a:xfrm>
            <a:off x="-25578" y="298664"/>
            <a:ext cx="5564294" cy="646229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CaixaDeTexto 21"/>
          <p:cNvSpPr txBox="1"/>
          <p:nvPr/>
        </p:nvSpPr>
        <p:spPr>
          <a:xfrm>
            <a:off x="213798" y="1551670"/>
            <a:ext cx="4742906" cy="1947353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 marL="285750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200" b="1" dirty="0" smtClean="0">
                <a:solidFill>
                  <a:srgbClr val="7030A0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Por que atualizar?</a:t>
            </a:r>
            <a:endParaRPr lang="pt-BR" sz="1200" b="1" dirty="0">
              <a:solidFill>
                <a:srgbClr val="7030A0"/>
              </a:solidFill>
              <a:latin typeface="Century Gothic" panose="020B050202020202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  <a:p>
            <a:pPr marL="742950" lvl="1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350" dirty="0" smtClean="0">
                <a:solidFill>
                  <a:srgbClr val="7030A0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Mensalmente liberamos uma série de melhorias com novos recursos e funcionalidades;</a:t>
            </a:r>
          </a:p>
          <a:p>
            <a:pPr marL="742950" lvl="1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350" dirty="0" smtClean="0">
                <a:solidFill>
                  <a:srgbClr val="7030A0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Eventuais correções;</a:t>
            </a:r>
          </a:p>
          <a:p>
            <a:pPr marL="742950" lvl="1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350" dirty="0" smtClean="0">
                <a:solidFill>
                  <a:srgbClr val="7030A0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Versão com suporte;</a:t>
            </a:r>
          </a:p>
          <a:p>
            <a:pPr marL="742950" lvl="1" indent="-285750"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pt-BR" sz="1350" dirty="0" smtClean="0">
                <a:solidFill>
                  <a:srgbClr val="7030A0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Segoe UI" panose="020B0502040204020203" pitchFamily="34" charset="0"/>
              </a:rPr>
              <a:t>Um produto melhor para sua loja;</a:t>
            </a:r>
            <a:endParaRPr lang="pt-BR" sz="1350" dirty="0">
              <a:solidFill>
                <a:srgbClr val="7030A0"/>
              </a:solidFill>
              <a:latin typeface="Century Gothic" panose="020B0502020202020204" pitchFamily="34" charset="0"/>
              <a:ea typeface="Kozuka Gothic Pr6N EL" panose="020B0200000000000000" pitchFamily="34" charset="-128"/>
              <a:cs typeface="Segoe UI" panose="020B0502040204020203" pitchFamily="34" charset="0"/>
            </a:endParaRPr>
          </a:p>
        </p:txBody>
      </p:sp>
      <p:sp>
        <p:nvSpPr>
          <p:cNvPr id="29" name="Retângulo 27"/>
          <p:cNvSpPr/>
          <p:nvPr/>
        </p:nvSpPr>
        <p:spPr>
          <a:xfrm>
            <a:off x="122477" y="310235"/>
            <a:ext cx="5195951" cy="608525"/>
          </a:xfrm>
          <a:prstGeom prst="rect">
            <a:avLst/>
          </a:prstGeom>
        </p:spPr>
        <p:txBody>
          <a:bodyPr wrap="square" lIns="27000" tIns="27000" rIns="27000" bIns="27000">
            <a:spAutoFit/>
          </a:bodyPr>
          <a:lstStyle/>
          <a:p>
            <a:pPr algn="r"/>
            <a:r>
              <a:rPr lang="en-US" sz="3600" dirty="0" err="1" smtClean="0">
                <a:solidFill>
                  <a:schemeClr val="bg1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Calibri" panose="020F0502020204030204" pitchFamily="34" charset="0"/>
              </a:rPr>
              <a:t>Esteja</a:t>
            </a:r>
            <a:r>
              <a:rPr lang="en-US" sz="3600" dirty="0" smtClean="0">
                <a:solidFill>
                  <a:schemeClr val="bg1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Calibri" panose="020F0502020204030204" pitchFamily="34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Calibri" panose="020F0502020204030204" pitchFamily="34" charset="0"/>
              </a:rPr>
              <a:t>atualizado</a:t>
            </a:r>
            <a:r>
              <a:rPr lang="en-US" sz="3600" dirty="0" smtClean="0">
                <a:solidFill>
                  <a:schemeClr val="bg1"/>
                </a:solidFill>
                <a:latin typeface="Century Gothic" panose="020B0502020202020204" pitchFamily="34" charset="0"/>
                <a:ea typeface="Kozuka Gothic Pr6N EL" panose="020B0200000000000000" pitchFamily="34" charset="-128"/>
                <a:cs typeface="Calibri" panose="020F0502020204030204" pitchFamily="34" charset="0"/>
              </a:rPr>
              <a:t>!</a:t>
            </a:r>
            <a:endParaRPr lang="pt-BR" sz="3600" dirty="0">
              <a:solidFill>
                <a:schemeClr val="bg1"/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664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3_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5_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3.xml><?xml version="1.0" encoding="utf-8"?>
<a:theme xmlns:a="http://schemas.openxmlformats.org/drawingml/2006/main" name="2_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Linx 3.0">
    <a:dk1>
      <a:srgbClr val="000000"/>
    </a:dk1>
    <a:lt1>
      <a:srgbClr val="FFFFFF"/>
    </a:lt1>
    <a:dk2>
      <a:srgbClr val="FFB900"/>
    </a:dk2>
    <a:lt2>
      <a:srgbClr val="5A2D91"/>
    </a:lt2>
    <a:accent1>
      <a:srgbClr val="280037"/>
    </a:accent1>
    <a:accent2>
      <a:srgbClr val="FF9200"/>
    </a:accent2>
    <a:accent3>
      <a:srgbClr val="5A2D91"/>
    </a:accent3>
    <a:accent4>
      <a:srgbClr val="FFB900"/>
    </a:accent4>
    <a:accent5>
      <a:srgbClr val="D4D4D4"/>
    </a:accent5>
    <a:accent6>
      <a:srgbClr val="8E8E8E"/>
    </a:accent6>
    <a:hlink>
      <a:srgbClr val="FF9200"/>
    </a:hlink>
    <a:folHlink>
      <a:srgbClr val="280037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FA863489E8F748A81328EBE2695BFB" ma:contentTypeVersion="2" ma:contentTypeDescription="Create a new document." ma:contentTypeScope="" ma:versionID="83cf99faf64d49b60465547665f238af">
  <xsd:schema xmlns:xsd="http://www.w3.org/2001/XMLSchema" xmlns:xs="http://www.w3.org/2001/XMLSchema" xmlns:p="http://schemas.microsoft.com/office/2006/metadata/properties" xmlns:ns2="be4637c3-1cca-49d4-934e-b8337ff5709b" targetNamespace="http://schemas.microsoft.com/office/2006/metadata/properties" ma:root="true" ma:fieldsID="74dee92df828e7cc4b7414b5ca0adcd2" ns2:_="">
    <xsd:import namespace="be4637c3-1cca-49d4-934e-b8337ff5709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4637c3-1cca-49d4-934e-b8337ff5709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www.w3.org/XML/1998/namespace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be4637c3-1cca-49d4-934e-b8337ff5709b"/>
    <ds:schemaRef ds:uri="http://purl.org/dc/terms/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E4CD4138-F67C-4EE5-B1B3-1179490C13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4637c3-1cca-49d4-934e-b8337ff570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4900</TotalTime>
  <Words>399</Words>
  <Application>Microsoft Office PowerPoint</Application>
  <PresentationFormat>Apresentação na tela (16:9)</PresentationFormat>
  <Paragraphs>70</Paragraphs>
  <Slides>10</Slides>
  <Notes>4</Notes>
  <HiddenSlides>0</HiddenSlides>
  <MMClips>0</MMClips>
  <ScaleCrop>false</ScaleCrop>
  <HeadingPairs>
    <vt:vector size="8" baseType="variant">
      <vt:variant>
        <vt:lpstr>Fontes usadas</vt:lpstr>
      </vt:variant>
      <vt:variant>
        <vt:i4>14</vt:i4>
      </vt:variant>
      <vt:variant>
        <vt:lpstr>Tema</vt:lpstr>
      </vt:variant>
      <vt:variant>
        <vt:i4>3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28" baseType="lpstr">
      <vt:lpstr>Dotum</vt:lpstr>
      <vt:lpstr>Arial</vt:lpstr>
      <vt:lpstr>Calibri</vt:lpstr>
      <vt:lpstr>Calibri Light</vt:lpstr>
      <vt:lpstr>Century Gothic</vt:lpstr>
      <vt:lpstr>Dosis</vt:lpstr>
      <vt:lpstr>Dosis Bold</vt:lpstr>
      <vt:lpstr>Dosis ExtraLight</vt:lpstr>
      <vt:lpstr>Dosis Light</vt:lpstr>
      <vt:lpstr>Kozuka Gothic Pr6N EL</vt:lpstr>
      <vt:lpstr>Neo Sans Pro</vt:lpstr>
      <vt:lpstr>Segoe UI</vt:lpstr>
      <vt:lpstr>Verdana</vt:lpstr>
      <vt:lpstr>Wingdings</vt:lpstr>
      <vt:lpstr>3_Linx.3.0</vt:lpstr>
      <vt:lpstr>5_Linx.3.0</vt:lpstr>
      <vt:lpstr>2_Tema do Office</vt:lpstr>
      <vt:lpstr>Slide do think-cell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446</cp:revision>
  <dcterms:created xsi:type="dcterms:W3CDTF">2010-04-12T23:12:02Z</dcterms:created>
  <dcterms:modified xsi:type="dcterms:W3CDTF">2018-04-10T17:06:35Z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0x01010056FA863489E8F748A81328EBE2695BFB</vt:lpwstr>
  </property>
</Properties>
</file>