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36"/>
  </p:notesMasterIdLst>
  <p:sldIdLst>
    <p:sldId id="487" r:id="rId5"/>
    <p:sldId id="488" r:id="rId6"/>
    <p:sldId id="501" r:id="rId7"/>
    <p:sldId id="502" r:id="rId8"/>
    <p:sldId id="503" r:id="rId9"/>
    <p:sldId id="504" r:id="rId10"/>
    <p:sldId id="505" r:id="rId11"/>
    <p:sldId id="506" r:id="rId12"/>
    <p:sldId id="507" r:id="rId13"/>
    <p:sldId id="510" r:id="rId14"/>
    <p:sldId id="511" r:id="rId15"/>
    <p:sldId id="512" r:id="rId16"/>
    <p:sldId id="513" r:id="rId17"/>
    <p:sldId id="514" r:id="rId18"/>
    <p:sldId id="515" r:id="rId19"/>
    <p:sldId id="517" r:id="rId20"/>
    <p:sldId id="518" r:id="rId21"/>
    <p:sldId id="520" r:id="rId22"/>
    <p:sldId id="521" r:id="rId23"/>
    <p:sldId id="522" r:id="rId24"/>
    <p:sldId id="523" r:id="rId25"/>
    <p:sldId id="524" r:id="rId26"/>
    <p:sldId id="525" r:id="rId27"/>
    <p:sldId id="526" r:id="rId28"/>
    <p:sldId id="527" r:id="rId29"/>
    <p:sldId id="528" r:id="rId30"/>
    <p:sldId id="529" r:id="rId31"/>
    <p:sldId id="530" r:id="rId32"/>
    <p:sldId id="531" r:id="rId33"/>
    <p:sldId id="499" r:id="rId34"/>
    <p:sldId id="500" r:id="rId35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89" autoAdjust="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192" y="8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26/03/2018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4239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8631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873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476844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13297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187321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40733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31357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94810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798526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916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1584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35209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71578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72541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814607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170985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988224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030296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78409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439505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31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6745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35342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11805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8426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81651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51945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0414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85469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91759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4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5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500" r:id="rId2"/>
    <p:sldLayoutId id="2147493475" r:id="rId3"/>
    <p:sldLayoutId id="2147493472" r:id="rId4"/>
    <p:sldLayoutId id="2147493476" r:id="rId5"/>
    <p:sldLayoutId id="2147493478" r:id="rId6"/>
    <p:sldLayoutId id="2147493498" r:id="rId7"/>
    <p:sldLayoutId id="2147493499" r:id="rId8"/>
    <p:sldLayoutId id="2147493481" r:id="rId9"/>
    <p:sldLayoutId id="2147493480" r:id="rId10"/>
    <p:sldLayoutId id="2147493483" r:id="rId11"/>
    <p:sldLayoutId id="2147493484" r:id="rId12"/>
    <p:sldLayoutId id="2147493485" r:id="rId13"/>
    <p:sldLayoutId id="2147493489" r:id="rId14"/>
    <p:sldLayoutId id="2147493488" r:id="rId15"/>
    <p:sldLayoutId id="2147493467" r:id="rId16"/>
    <p:sldLayoutId id="2147493468" r:id="rId17"/>
    <p:sldLayoutId id="2147493501" r:id="rId18"/>
  </p:sldLayoutIdLst>
  <p:transition spd="slow">
    <p:cover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jp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confaz.fazenda.gov.br/legislacao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s://www.confaz.fazenda.gov.br/legislacao/convenios/2017/CV052_1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confaz.fazenda.gov.br/legislacao/convenios/2017/CV052_17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2"/>
            <a:ext cx="4776476" cy="2528627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CEST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Código Especificador da Substituição Tributária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05398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CEST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NF-e e NFC-e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ESPECIFICAÇÕES DO CEST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66426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2095" y="273923"/>
            <a:ext cx="387385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ESPECIFICAÇÕES DO 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Código CEST na NF-e e na NFC-e</a:t>
            </a:r>
          </a:p>
        </p:txBody>
      </p:sp>
      <p:sp>
        <p:nvSpPr>
          <p:cNvPr id="4" name="Retângulo 3"/>
          <p:cNvSpPr/>
          <p:nvPr/>
        </p:nvSpPr>
        <p:spPr>
          <a:xfrm>
            <a:off x="242096" y="1715390"/>
            <a:ext cx="895491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pt-BR" sz="1400" dirty="0"/>
              <a:t>Conforme dispõe a Nota Técnica 2015.003, o código CEST deverá ser informado na </a:t>
            </a:r>
            <a:r>
              <a:rPr lang="pt-BR" sz="1400" dirty="0" err="1"/>
              <a:t>tag</a:t>
            </a:r>
            <a:r>
              <a:rPr lang="pt-BR" sz="1400" dirty="0"/>
              <a:t> “Produtos e Serviços”, no campo “</a:t>
            </a:r>
            <a:r>
              <a:rPr lang="pt-BR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Cest</a:t>
            </a:r>
            <a:r>
              <a:rPr lang="pt-BR" sz="1400" dirty="0"/>
              <a:t>” do XML desses documentos: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4648" y="2201881"/>
            <a:ext cx="6414704" cy="246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8183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2095" y="273923"/>
            <a:ext cx="387385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ESPECIFICAÇÕES DO 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Código CEST na NF-e e na NFC-e</a:t>
            </a:r>
          </a:p>
        </p:txBody>
      </p:sp>
      <p:sp>
        <p:nvSpPr>
          <p:cNvPr id="4" name="Retângulo 3"/>
          <p:cNvSpPr/>
          <p:nvPr/>
        </p:nvSpPr>
        <p:spPr>
          <a:xfrm>
            <a:off x="242198" y="1648586"/>
            <a:ext cx="895491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1400" b="1" dirty="0">
                <a:latin typeface="Arial" panose="020B0604020202020204" pitchFamily="34" charset="0"/>
                <a:ea typeface="Calibri" panose="020F0502020204030204" pitchFamily="34" charset="0"/>
              </a:rPr>
              <a:t>Exemplo de trecho de XML referente ao campo do CEST, para NF-e e NFC-e: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0937" y="1991518"/>
            <a:ext cx="4429471" cy="276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98507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2095" y="273923"/>
            <a:ext cx="387385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ESPECIFICAÇÕES DO 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Código CEST na NF-e e na NFC-e</a:t>
            </a:r>
          </a:p>
        </p:txBody>
      </p:sp>
      <p:sp>
        <p:nvSpPr>
          <p:cNvPr id="4" name="Retângulo 3"/>
          <p:cNvSpPr/>
          <p:nvPr/>
        </p:nvSpPr>
        <p:spPr>
          <a:xfrm>
            <a:off x="242198" y="1758605"/>
            <a:ext cx="5358502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1400" b="1" dirty="0">
                <a:latin typeface="Arial" panose="020B0604020202020204" pitchFamily="34" charset="0"/>
                <a:ea typeface="Calibri" panose="020F0502020204030204" pitchFamily="34" charset="0"/>
              </a:rPr>
              <a:t>Impressão do DANFE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altLang="pt-BR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1400" dirty="0">
                <a:latin typeface="Arial" panose="020B0604020202020204" pitchFamily="34" charset="0"/>
                <a:ea typeface="Calibri" panose="020F0502020204030204" pitchFamily="34" charset="0"/>
              </a:rPr>
              <a:t>Não há previsão ainda para alteração do layout do DANFE para imprimir o CEST, nem para a NF-e, nem para a NFC-e, inclusive na versão 4.0.</a:t>
            </a: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altLang="pt-BR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1400" dirty="0">
                <a:latin typeface="Arial" panose="020B0604020202020204" pitchFamily="34" charset="0"/>
                <a:ea typeface="Calibri" panose="020F0502020204030204" pitchFamily="34" charset="0"/>
              </a:rPr>
              <a:t>Também não existe ainda qualquer dispositivo obrigando a impressão do CEST na NF-e ou na NFC-e, somente o envio por meio do XML.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761" y="1609124"/>
            <a:ext cx="3107371" cy="310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92562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CEST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Cupom Fiscal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ESPECIFICAÇÕES DO CEST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32804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2095" y="273923"/>
            <a:ext cx="387385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ESPECIFICAÇÕES DO 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Código CEST </a:t>
            </a:r>
            <a:r>
              <a:rPr lang="pt-BR" b="1" dirty="0" smtClean="0">
                <a:solidFill>
                  <a:schemeClr val="bg1"/>
                </a:solidFill>
              </a:rPr>
              <a:t>no Cupom Fiscal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21278" y="1610249"/>
            <a:ext cx="870842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pt-BR" sz="1400" dirty="0"/>
              <a:t>No cupom fiscal é obrigatória a impressão dos códigos CEST e NCM previstos no Convênio ICMS 52 de 2017 no campo de descrição da mercadoria, a partir do primeiro caractere, da seguinte forma</a:t>
            </a:r>
            <a:r>
              <a:rPr lang="pt-BR" sz="1400" dirty="0" smtClean="0"/>
              <a:t>:</a:t>
            </a:r>
            <a:endParaRPr lang="pt-BR" sz="1400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4242" y="2133469"/>
            <a:ext cx="3150083" cy="2994138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38125" y="3196709"/>
            <a:ext cx="4468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#código </a:t>
            </a:r>
            <a:r>
              <a:rPr lang="pt-B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CEST#NCM#descrição</a:t>
            </a: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 mercadoria</a:t>
            </a:r>
          </a:p>
        </p:txBody>
      </p:sp>
    </p:spTree>
    <p:extLst>
      <p:ext uri="{BB962C8B-B14F-4D97-AF65-F5344CB8AC3E}">
        <p14:creationId xmlns:p14="http://schemas.microsoft.com/office/powerpoint/2010/main" val="274190827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CEST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Cupom Fiscal Eletrônico SAT (</a:t>
            </a:r>
            <a:r>
              <a:rPr lang="pt-BR" sz="3600" b="1" dirty="0" err="1" smtClean="0">
                <a:solidFill>
                  <a:schemeClr val="tx2"/>
                </a:solidFill>
                <a:latin typeface="Dosis" panose="02010303020202060003" pitchFamily="2" charset="0"/>
              </a:rPr>
              <a:t>CF-e</a:t>
            </a: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 SAT)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ESPECIFICAÇÕES DO CEST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39137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2095" y="273923"/>
            <a:ext cx="387385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ESPECIFICAÇÕES DO 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Código CEST no </a:t>
            </a:r>
            <a:r>
              <a:rPr lang="pt-BR" b="1" dirty="0" err="1" smtClean="0">
                <a:solidFill>
                  <a:schemeClr val="bg1"/>
                </a:solidFill>
              </a:rPr>
              <a:t>CF-e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89239" y="2119671"/>
            <a:ext cx="836552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 </a:t>
            </a: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há previsão para impressão do CEST </a:t>
            </a:r>
            <a:r>
              <a:rPr lang="pt-BR" dirty="0"/>
              <a:t>no extrato do CF-e-SAT, no entanto, </a:t>
            </a: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 ser transmitido no XML do arquivo do CF-e-SAT</a:t>
            </a:r>
            <a:r>
              <a:rPr lang="pt-BR" dirty="0"/>
              <a:t>.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0651" y="3276550"/>
            <a:ext cx="3162698" cy="141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1300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CEST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NCM x CEST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ESPECIFICAÇÕES DO CEST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36835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2095" y="273923"/>
            <a:ext cx="387385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ESPECIFICAÇÕES DO 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NCM x CEST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42095" y="2176226"/>
            <a:ext cx="4969328" cy="16004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pt-BR" sz="1400" dirty="0" smtClean="0"/>
              <a:t>O NCM </a:t>
            </a:r>
            <a:r>
              <a:rPr lang="pt-BR" sz="1400" dirty="0"/>
              <a:t>é um código abrangente no que tange à identificação das mercadorias, que por vezes acaba englobando produtos com tributações diferentes no mesmo código.</a:t>
            </a:r>
          </a:p>
          <a:p>
            <a:pPr algn="just"/>
            <a:endParaRPr lang="pt-BR" sz="1400" dirty="0"/>
          </a:p>
          <a:p>
            <a:pPr algn="just"/>
            <a:r>
              <a:rPr lang="pt-BR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Diante disso, foi criado o CEST, com o propósito de segregar dentro de um mesmo NCM os produtos que tenham ou não a substituição tributária de ICMS.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1727829"/>
            <a:ext cx="3257549" cy="325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8466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SUMÁRIO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143113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73650" y="1409009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62776" y="26663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71032" y="2019091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62776" y="2010278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262626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4167" y="1571802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Especificações do CEST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971626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Introdução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4167" y="2149566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Parametrizações</a:t>
            </a:r>
          </a:p>
        </p:txBody>
      </p:sp>
    </p:spTree>
    <p:extLst>
      <p:ext uri="{BB962C8B-B14F-4D97-AF65-F5344CB8AC3E}">
        <p14:creationId xmlns:p14="http://schemas.microsoft.com/office/powerpoint/2010/main" val="347779216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811182"/>
          </a:xfrm>
        </p:spPr>
        <p:txBody>
          <a:bodyPr anchor="ctr"/>
          <a:lstStyle/>
          <a:p>
            <a:r>
              <a:rPr lang="pt-BR" sz="3600" b="1" dirty="0" smtClean="0">
                <a:latin typeface="Dosis" panose="02010303020202060003" pitchFamily="2" charset="0"/>
              </a:rPr>
              <a:t>PERMISSÃO DE USUÁRIO</a:t>
            </a:r>
            <a:endParaRPr lang="pt-BR" sz="28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PARAMETRIZAÇÕES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75805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699757" y="273923"/>
            <a:ext cx="295853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PARAMETRIZAÇÕES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PERMISSÃO DE USUÁRIO</a:t>
            </a:r>
          </a:p>
        </p:txBody>
      </p:sp>
      <p:sp>
        <p:nvSpPr>
          <p:cNvPr id="4" name="Retângulo 3"/>
          <p:cNvSpPr/>
          <p:nvPr/>
        </p:nvSpPr>
        <p:spPr>
          <a:xfrm>
            <a:off x="256960" y="2027594"/>
            <a:ext cx="3844130" cy="12126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30000"/>
              </a:lnSpc>
              <a:spcBef>
                <a:spcPct val="20000"/>
              </a:spcBef>
              <a:buFont typeface="Arial"/>
              <a:buNone/>
            </a:pPr>
            <a:r>
              <a:rPr lang="pt-BR" sz="1400" dirty="0">
                <a:latin typeface="Neo Sans Pro"/>
                <a:cs typeface="Neo Sans Pro"/>
              </a:rPr>
              <a:t>Para realizar o cadastro do CEST, o usuário deve possuir a permissão de “Cadastros auxiliares”, disponível no menu Empresa &gt; Segurança &gt; Configurar Usuários.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542" y="2021269"/>
            <a:ext cx="4813458" cy="209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77909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699757" y="273923"/>
            <a:ext cx="295853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PARAMETRIZAÇÕES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PERMISSÃO DE USUÁRIO</a:t>
            </a:r>
          </a:p>
        </p:txBody>
      </p:sp>
      <p:sp>
        <p:nvSpPr>
          <p:cNvPr id="4" name="Retângulo 3"/>
          <p:cNvSpPr/>
          <p:nvPr/>
        </p:nvSpPr>
        <p:spPr>
          <a:xfrm>
            <a:off x="256960" y="2021269"/>
            <a:ext cx="3844130" cy="205287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30000"/>
              </a:lnSpc>
              <a:spcBef>
                <a:spcPct val="20000"/>
              </a:spcBef>
              <a:buFont typeface="Arial"/>
              <a:buNone/>
            </a:pPr>
            <a:r>
              <a:rPr lang="pt-BR" sz="1400" dirty="0">
                <a:latin typeface="Neo Sans Pro"/>
                <a:cs typeface="Neo Sans Pro"/>
              </a:rPr>
              <a:t>Listar todos os usuários e utilizar </a:t>
            </a:r>
            <a:r>
              <a:rPr lang="pt-BR" sz="1400" dirty="0" smtClean="0">
                <a:latin typeface="Neo Sans Pro"/>
                <a:cs typeface="Neo Sans Pro"/>
              </a:rPr>
              <a:t>o botão para </a:t>
            </a:r>
            <a:r>
              <a:rPr lang="pt-BR" sz="1400" dirty="0">
                <a:latin typeface="Neo Sans Pro"/>
                <a:cs typeface="Neo Sans Pro"/>
              </a:rPr>
              <a:t>alterar </a:t>
            </a:r>
            <a:r>
              <a:rPr lang="pt-BR" sz="1400" dirty="0" smtClean="0">
                <a:latin typeface="Neo Sans Pro"/>
                <a:cs typeface="Neo Sans Pro"/>
              </a:rPr>
              <a:t>o que </a:t>
            </a:r>
            <a:r>
              <a:rPr lang="pt-BR" sz="1400" dirty="0">
                <a:latin typeface="Neo Sans Pro"/>
                <a:cs typeface="Neo Sans Pro"/>
              </a:rPr>
              <a:t>receberá a permissão. </a:t>
            </a:r>
            <a:r>
              <a:rPr lang="pt-BR" sz="1400" dirty="0" smtClean="0">
                <a:latin typeface="Neo Sans Pro"/>
                <a:cs typeface="Neo Sans Pro"/>
              </a:rPr>
              <a:t/>
            </a:r>
            <a:br>
              <a:rPr lang="pt-BR" sz="1400" dirty="0" smtClean="0">
                <a:latin typeface="Neo Sans Pro"/>
                <a:cs typeface="Neo Sans Pro"/>
              </a:rPr>
            </a:br>
            <a:r>
              <a:rPr lang="pt-BR" sz="1400" dirty="0" smtClean="0">
                <a:latin typeface="Neo Sans Pro"/>
                <a:cs typeface="Neo Sans Pro"/>
              </a:rPr>
              <a:t>Para </a:t>
            </a:r>
            <a:r>
              <a:rPr lang="pt-BR" sz="1400" dirty="0">
                <a:latin typeface="Neo Sans Pro"/>
                <a:cs typeface="Neo Sans Pro"/>
              </a:rPr>
              <a:t>prosseguir, clicar no botão “Alterar” na parte inferior da página. Expandir o menu Estoque &gt; Permissões Gerais do Grupo Estoque e marcar a opção “Cadastros auxiliares”. 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746" y="1609124"/>
            <a:ext cx="3250353" cy="346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65217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811182"/>
          </a:xfrm>
        </p:spPr>
        <p:txBody>
          <a:bodyPr anchor="ctr"/>
          <a:lstStyle/>
          <a:p>
            <a:r>
              <a:rPr lang="pt-BR" sz="3600" b="1" dirty="0" smtClean="0">
                <a:latin typeface="Dosis" panose="02010303020202060003" pitchFamily="2" charset="0"/>
              </a:rPr>
              <a:t>CADASTRO CEST</a:t>
            </a:r>
            <a:endParaRPr lang="pt-BR" sz="28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PARAMETRIZAÇÕES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92855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699757" y="273923"/>
            <a:ext cx="295853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PARAMETRIZAÇÕES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CADASTRO CEST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6960" y="2321111"/>
            <a:ext cx="3844130" cy="9014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30000"/>
              </a:lnSpc>
              <a:spcBef>
                <a:spcPct val="20000"/>
              </a:spcBef>
              <a:buFont typeface="Arial"/>
              <a:buNone/>
            </a:pPr>
            <a:r>
              <a:rPr lang="pt-BR" sz="1400" dirty="0">
                <a:latin typeface="Neo Sans Pro"/>
                <a:cs typeface="Neo Sans Pro"/>
              </a:rPr>
              <a:t>Para realizar o cadastro do CEST, o usuário deve acessar o menu Suprimentos &gt; Estoque &gt; Cadastros Auxiliares NCM/CEST &gt; CEST.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050" y="1511872"/>
            <a:ext cx="4707398" cy="36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68258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699757" y="273923"/>
            <a:ext cx="295853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PARAMETRIZAÇÕES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CADASTRO CEST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287" y="2997576"/>
            <a:ext cx="4922620" cy="2145924"/>
          </a:xfrm>
          <a:prstGeom prst="rect">
            <a:avLst/>
          </a:prstGeom>
        </p:spPr>
      </p:pic>
      <p:sp>
        <p:nvSpPr>
          <p:cNvPr id="12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913" y="1166709"/>
            <a:ext cx="8113589" cy="194706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BR" dirty="0"/>
              <a:t>E preencher os campos obrigatórios, que são: </a:t>
            </a:r>
          </a:p>
          <a:p>
            <a:pPr algn="just"/>
            <a:r>
              <a:rPr lang="pt-BR" b="1" dirty="0"/>
              <a:t>Código CEST</a:t>
            </a:r>
            <a:r>
              <a:rPr lang="pt-BR" dirty="0"/>
              <a:t>: código do CEST composto 7 dígitos numéricos, sendo que: os dois primeiros dígitos correspondem ao segmento da mercadoria, do terceiro até o quinto dígito ao item do segmento de mercadoria ou bem e os últimos dígitos à especificação do item;</a:t>
            </a:r>
          </a:p>
          <a:p>
            <a:pPr algn="just"/>
            <a:r>
              <a:rPr lang="pt-BR" b="1" dirty="0"/>
              <a:t>Descrição:</a:t>
            </a:r>
            <a:r>
              <a:rPr lang="pt-BR" dirty="0"/>
              <a:t> nome do Código CEST;</a:t>
            </a:r>
          </a:p>
          <a:p>
            <a:pPr algn="just"/>
            <a:r>
              <a:rPr lang="pt-BR" b="1" dirty="0"/>
              <a:t>Segmento:</a:t>
            </a:r>
            <a:r>
              <a:rPr lang="pt-BR" dirty="0"/>
              <a:t> exibe uma listagem dos Códigos do Segmento de Mercadorias e Bens para a escolha. Se for da preferência, através do campo de texto, pode-se informar diretamente o código do segmento;</a:t>
            </a:r>
          </a:p>
          <a:p>
            <a:pPr algn="just"/>
            <a:r>
              <a:rPr lang="pt-BR" b="1" dirty="0"/>
              <a:t>Ativo:</a:t>
            </a:r>
            <a:r>
              <a:rPr lang="pt-BR" dirty="0"/>
              <a:t> caso esteja desmarcado, o Código CEST estará inativo</a:t>
            </a:r>
            <a:r>
              <a:rPr lang="pt-BR" dirty="0" smtClean="0"/>
              <a:t>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6003834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699757" y="273923"/>
            <a:ext cx="295853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PARAMETRIZAÇÕES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CADASTRO CEST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913" y="1485051"/>
            <a:ext cx="8215606" cy="691020"/>
          </a:xfrm>
        </p:spPr>
        <p:txBody>
          <a:bodyPr/>
          <a:lstStyle/>
          <a:p>
            <a:pPr marL="0" indent="0">
              <a:buNone/>
            </a:pPr>
            <a:r>
              <a:rPr lang="pt-BR" dirty="0"/>
              <a:t>Através do botão “Exibir Registros”, serão listados os registros cadastrados, caso contrário, é possível ocultar a listagem por meio do botão “Ocultar Registros”, que ficará visível quando a listagem estiver sendo exibida.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" y="2084063"/>
            <a:ext cx="9144000" cy="2059116"/>
          </a:xfrm>
          <a:prstGeom prst="rect">
            <a:avLst/>
          </a:prstGeom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81012" y="4256444"/>
            <a:ext cx="8662987" cy="323550"/>
          </a:xfrm>
          <a:prstGeom prst="rect">
            <a:avLst/>
          </a:prstGeom>
        </p:spPr>
        <p:txBody>
          <a:bodyPr vert="horz" lIns="91413" tIns="45708" rIns="91413" bIns="45708" rtlCol="0">
            <a:normAutofit fontScale="92500" lnSpcReduction="10000"/>
          </a:bodyPr>
          <a:lstStyle/>
          <a:p>
            <a:pPr>
              <a:lnSpc>
                <a:spcPct val="130000"/>
              </a:lnSpc>
              <a:spcBef>
                <a:spcPct val="20000"/>
              </a:spcBef>
              <a:buFont typeface="Arial"/>
              <a:buNone/>
            </a:pPr>
            <a:r>
              <a:rPr lang="pt-BR" sz="1300" dirty="0">
                <a:latin typeface="Neo Sans Pro"/>
                <a:cs typeface="Neo Sans Pro"/>
              </a:rPr>
              <a:t>Através do botão     </a:t>
            </a:r>
            <a:r>
              <a:rPr lang="pt-BR" sz="1300" dirty="0" smtClean="0">
                <a:latin typeface="Neo Sans Pro"/>
                <a:cs typeface="Neo Sans Pro"/>
              </a:rPr>
              <a:t>	       é</a:t>
            </a:r>
            <a:r>
              <a:rPr lang="pt-BR" sz="1300" dirty="0">
                <a:latin typeface="Neo Sans Pro"/>
                <a:cs typeface="Neo Sans Pro"/>
              </a:rPr>
              <a:t> possível efetuar a edição do registro. Já o botão    </a:t>
            </a:r>
            <a:r>
              <a:rPr lang="pt-BR" sz="1300" dirty="0" smtClean="0">
                <a:latin typeface="Neo Sans Pro"/>
                <a:cs typeface="Neo Sans Pro"/>
              </a:rPr>
              <a:t>	  realizará</a:t>
            </a:r>
            <a:r>
              <a:rPr lang="pt-BR" sz="1300" dirty="0">
                <a:latin typeface="Neo Sans Pro"/>
                <a:cs typeface="Neo Sans Pro"/>
              </a:rPr>
              <a:t> a exclusão do registro. </a:t>
            </a:r>
          </a:p>
        </p:txBody>
      </p:sp>
      <p:pic>
        <p:nvPicPr>
          <p:cNvPr id="16" name="Picture 2" descr="https://share.linx.com.br/download/attachments/13708604/image2017-6-19_16-8-54.png?version=1&amp;modificationDate=1497902556518&amp;api=v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703" y="4222080"/>
            <a:ext cx="448318" cy="42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https://share.linx.com.br/download/attachments/13708604/image2017-6-19_16-8-59.png?version=1&amp;modificationDate=1497902556489&amp;api=v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172" y="4208070"/>
            <a:ext cx="504358" cy="43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08999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124325" y="1827243"/>
            <a:ext cx="5019675" cy="1306482"/>
          </a:xfrm>
        </p:spPr>
        <p:txBody>
          <a:bodyPr anchor="ctr"/>
          <a:lstStyle/>
          <a:p>
            <a:r>
              <a:rPr lang="pt-BR" sz="3600" b="1" dirty="0" smtClean="0">
                <a:latin typeface="Dosis" panose="02010303020202060003" pitchFamily="2" charset="0"/>
              </a:rPr>
              <a:t>ASSOCIAÇÃO DO CEST NO CADASTRO DO PRODUTO</a:t>
            </a:r>
            <a:endParaRPr lang="pt-BR" sz="28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PARAMETRIZAÇÕES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65581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65" name="Título 1"/>
          <p:cNvSpPr txBox="1">
            <a:spLocks/>
          </p:cNvSpPr>
          <p:nvPr/>
        </p:nvSpPr>
        <p:spPr>
          <a:xfrm>
            <a:off x="699757" y="273923"/>
            <a:ext cx="295853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PARAMETRIZAÇÕES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ASSOCIAÇÃO DO CEST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913" y="1357165"/>
            <a:ext cx="8113589" cy="1947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 smtClean="0"/>
              <a:t>A </a:t>
            </a:r>
            <a:r>
              <a:rPr lang="pt-BR" dirty="0"/>
              <a:t>associação pode ser realizada de duas formas: manual ou automática.</a:t>
            </a:r>
          </a:p>
          <a:p>
            <a:pPr marL="0" indent="0">
              <a:buNone/>
            </a:pPr>
            <a:r>
              <a:rPr lang="pt-BR" dirty="0"/>
              <a:t>Para realizar a associação manual o usuário deve acessar o cadastro/alteração de produtos no menu Suprimentos &gt; Estoque &gt; Produtos. Dentre os itens para o cadastro/alteração de produto, no quadro "Tributação" será apresentado o campo “CEST” com a listagem de todos os códigos cadastrados e ativos, disponível para configuração.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5" y="2824375"/>
            <a:ext cx="5392134" cy="212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2181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65" name="Título 1"/>
          <p:cNvSpPr txBox="1">
            <a:spLocks/>
          </p:cNvSpPr>
          <p:nvPr/>
        </p:nvSpPr>
        <p:spPr>
          <a:xfrm>
            <a:off x="699757" y="273923"/>
            <a:ext cx="295853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PARAMETRIZAÇÕES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3" y="836429"/>
            <a:ext cx="3736484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827677" y="846015"/>
            <a:ext cx="3634032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ASSOCIAÇÃO DO CEST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913" y="1552386"/>
            <a:ext cx="3979795" cy="10384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1200" dirty="0"/>
              <a:t>Caso seja de interesse do usuário realizar a associação automática, na página de cadastro do CEST, através do botão "Associar CEST aos Produtos" os códigos serão configurados seguindo o mapeamento do NCM alinhado ao CEST.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711" y="1446766"/>
            <a:ext cx="4516289" cy="1968791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506" y="3415557"/>
            <a:ext cx="6922988" cy="166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44718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CEST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O que é?</a:t>
            </a:r>
            <a:b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Para que serve?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08157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328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>
                <a:latin typeface="Dosis Light"/>
              </a:rPr>
              <a:t>Muito obrigado!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9633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1777767" y="273923"/>
            <a:ext cx="802497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836429"/>
            <a:ext cx="3104659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1881808" y="869448"/>
            <a:ext cx="2822714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O que é?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81914" y="1479786"/>
            <a:ext cx="8662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/>
              <a:t>O CEST é um código, denominado Código Especificador da Substituição Tributária, criado inicialmente por meio do Convênio ICMS 92/2015, pelo CONFAZ (</a:t>
            </a:r>
            <a:r>
              <a:rPr lang="pt-BR" sz="1400" dirty="0">
                <a:hlinkClick r:id="rId6"/>
              </a:rPr>
              <a:t>Conselho Nacional de Política Fazendária</a:t>
            </a:r>
            <a:r>
              <a:rPr lang="pt-BR" sz="1400" dirty="0"/>
              <a:t>), que é um órgão constituído por representantes dos fiscos estaduais e </a:t>
            </a:r>
            <a:r>
              <a:rPr lang="pt-BR" sz="1400" dirty="0" smtClean="0"/>
              <a:t>federal.</a:t>
            </a:r>
            <a:endParaRPr lang="pt-BR" sz="1400" dirty="0"/>
          </a:p>
        </p:txBody>
      </p:sp>
      <p:pic>
        <p:nvPicPr>
          <p:cNvPr id="13" name="Imagem 12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2410932"/>
            <a:ext cx="3104659" cy="373289"/>
          </a:xfrm>
          <a:prstGeom prst="rect">
            <a:avLst/>
          </a:prstGeom>
        </p:spPr>
      </p:pic>
      <p:sp>
        <p:nvSpPr>
          <p:cNvPr id="14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1777767" y="2431813"/>
            <a:ext cx="2822714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Para que serve?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481914" y="2886626"/>
            <a:ext cx="8662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/>
              <a:t>A finalidade da tabela do </a:t>
            </a:r>
            <a:r>
              <a:rPr lang="pt-BR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CEST</a:t>
            </a:r>
            <a:r>
              <a:rPr lang="pt-BR" sz="1400" dirty="0"/>
              <a:t> é </a:t>
            </a:r>
            <a:r>
              <a:rPr lang="pt-BR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uniformizar e identificar as mercadorias passíveis de sujeição ao regime da substituição tributária do ICMS, ainda que a operação não esteja sujeita ao regime de substituição tributária</a:t>
            </a:r>
            <a:r>
              <a:rPr lang="pt-BR" sz="1400" dirty="0" smtClean="0"/>
              <a:t>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73984522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CEST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Quando utilizar?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ESPECIFICAÇÕES DO CEST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05490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099" y="1609124"/>
            <a:ext cx="4593014" cy="3534376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2095" y="273923"/>
            <a:ext cx="387385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ESPECIFICAÇÕES DO 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5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836429"/>
            <a:ext cx="3104659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1881808" y="869448"/>
            <a:ext cx="2822714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Quando utilizar?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42095" y="1963672"/>
            <a:ext cx="45394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/>
              <a:t>O código CEST deve ser utilizado no documento fiscal emitido, nas operações para identificar os bens e mercadorias constantes nas listas dos Anexos II a XXVI do </a:t>
            </a:r>
            <a:r>
              <a:rPr lang="pt-BR" sz="1400" dirty="0">
                <a:hlinkClick r:id="rId7"/>
              </a:rPr>
              <a:t>Convênio ICMS 52 de 2017</a:t>
            </a:r>
            <a:r>
              <a:rPr lang="pt-BR" sz="1400" dirty="0"/>
              <a:t>, ainda que a operação não esteja sujeita ao regime de substituição tributária no estado do emitente.</a:t>
            </a:r>
          </a:p>
        </p:txBody>
      </p:sp>
    </p:spTree>
    <p:extLst>
      <p:ext uri="{BB962C8B-B14F-4D97-AF65-F5344CB8AC3E}">
        <p14:creationId xmlns:p14="http://schemas.microsoft.com/office/powerpoint/2010/main" val="11208399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2095" y="273923"/>
            <a:ext cx="387385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ESPECIFICAÇÕES DO 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836429"/>
            <a:ext cx="3104659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1881808" y="869448"/>
            <a:ext cx="2822714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ATENÇÃO!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42095" y="1963672"/>
            <a:ext cx="4539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/>
              <a:t>Caso a mercadoria não esteja listada na relação de mercadorias do </a:t>
            </a:r>
            <a:r>
              <a:rPr lang="pt-BR" sz="1400" dirty="0">
                <a:hlinkClick r:id="rId6"/>
              </a:rPr>
              <a:t>Convênio ICMS 52 de 2017</a:t>
            </a:r>
            <a:r>
              <a:rPr lang="pt-BR" sz="1400" dirty="0"/>
              <a:t>, </a:t>
            </a:r>
            <a:r>
              <a:rPr lang="pt-B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</a:t>
            </a:r>
            <a:r>
              <a:rPr lang="pt-BR" sz="1400" dirty="0"/>
              <a:t> deve ser informado o </a:t>
            </a:r>
            <a:r>
              <a:rPr lang="pt-B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CEST</a:t>
            </a:r>
            <a:r>
              <a:rPr lang="pt-BR" sz="1400" dirty="0"/>
              <a:t> no documento fiscal</a:t>
            </a:r>
            <a:r>
              <a:rPr lang="pt-BR" sz="1600" dirty="0"/>
              <a:t>, </a:t>
            </a:r>
            <a:r>
              <a:rPr lang="pt-BR" sz="1400" dirty="0"/>
              <a:t>até porque, não existirá CEST a ser informado.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182" y="1584108"/>
            <a:ext cx="3560818" cy="354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62402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CEST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Quem está obrigado?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19537" y="228280"/>
            <a:ext cx="531971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ESPECIFICAÇÕES DO CEST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36823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2095" y="273923"/>
            <a:ext cx="387385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ESPECIFICAÇÕES DO CEST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836429"/>
            <a:ext cx="3104659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1481758" y="857310"/>
            <a:ext cx="2822714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Quem está obrigado?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09686" y="2483779"/>
            <a:ext cx="45394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dirty="0"/>
              <a:t>Estão obrigadas a informar o CEST todas as empresas que realizam a emissão de NF-e, NFC-e, Cupom Fiscal e o Cupom Fiscal Eletrônico - CFE-e-SAT, com produtos que estejam sujeitos à substituição tributária ou antecipação do </a:t>
            </a:r>
            <a:r>
              <a:rPr lang="pt-BR" sz="1600" dirty="0" smtClean="0"/>
              <a:t>ICMS</a:t>
            </a:r>
            <a:r>
              <a:rPr lang="pt-BR" sz="1600" dirty="0"/>
              <a:t>.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9782" y="1873311"/>
            <a:ext cx="3517228" cy="294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2336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4" ma:contentTypeDescription="Crie um novo documento." ma:contentTypeScope="" ma:versionID="c2ad6fb4ae83e0b046c3a55d5eb17850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bd7d00fe30803a61d1855d8be91489ec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Último Compartilhamento Por Usuário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Último Compartilhamento Por Tempo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44014f9-b381-4d57-9569-1658a6c28a47">
      <UserInfo>
        <DisplayName>Roberto Carlos Ferreira Dantas Junior</DisplayName>
        <AccountId>704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237EBD-258E-454B-A37A-C13828261B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744014f9-b381-4d57-9569-1658a6c28a47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7733</TotalTime>
  <Words>720</Words>
  <Application>Microsoft Office PowerPoint</Application>
  <PresentationFormat>Apresentação na tela (16:9)</PresentationFormat>
  <Paragraphs>121</Paragraphs>
  <Slides>31</Slides>
  <Notes>29</Notes>
  <HiddenSlides>0</HiddenSlides>
  <MMClips>0</MMClips>
  <ScaleCrop>false</ScaleCrop>
  <HeadingPairs>
    <vt:vector size="8" baseType="variant">
      <vt:variant>
        <vt:lpstr>Fontes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44" baseType="lpstr">
      <vt:lpstr>Arial</vt:lpstr>
      <vt:lpstr>Calibri</vt:lpstr>
      <vt:lpstr>Dosis</vt:lpstr>
      <vt:lpstr>Dosis Bold</vt:lpstr>
      <vt:lpstr>Dosis ExtraLight</vt:lpstr>
      <vt:lpstr>Dosis Light</vt:lpstr>
      <vt:lpstr>Kozuka Gothic Pr6N EL</vt:lpstr>
      <vt:lpstr>Neo Sans Pro</vt:lpstr>
      <vt:lpstr>Segoe UI</vt:lpstr>
      <vt:lpstr>Tahoma</vt:lpstr>
      <vt:lpstr>Verdana</vt:lpstr>
      <vt:lpstr>Linx.3.0</vt:lpstr>
      <vt:lpstr>Slide do think-cell</vt:lpstr>
      <vt:lpstr>CEST Código Especificador da Substituição Tributária</vt:lpstr>
      <vt:lpstr>SUMÁRIO</vt:lpstr>
      <vt:lpstr>CEST O que é? Para que serve?</vt:lpstr>
      <vt:lpstr>Apresentação do PowerPoint</vt:lpstr>
      <vt:lpstr>CEST Quando utilizar?</vt:lpstr>
      <vt:lpstr>Apresentação do PowerPoint</vt:lpstr>
      <vt:lpstr>Apresentação do PowerPoint</vt:lpstr>
      <vt:lpstr>CEST Quem está obrigado?</vt:lpstr>
      <vt:lpstr>Apresentação do PowerPoint</vt:lpstr>
      <vt:lpstr>CEST NF-e e NFC-e</vt:lpstr>
      <vt:lpstr>Apresentação do PowerPoint</vt:lpstr>
      <vt:lpstr>Apresentação do PowerPoint</vt:lpstr>
      <vt:lpstr>Apresentação do PowerPoint</vt:lpstr>
      <vt:lpstr>CEST Cupom Fiscal</vt:lpstr>
      <vt:lpstr>Apresentação do PowerPoint</vt:lpstr>
      <vt:lpstr>CEST Cupom Fiscal Eletrônico SAT (CF-e SAT)</vt:lpstr>
      <vt:lpstr>Apresentação do PowerPoint</vt:lpstr>
      <vt:lpstr>CEST NCM x CEST</vt:lpstr>
      <vt:lpstr>Apresentação do PowerPoint</vt:lpstr>
      <vt:lpstr>PERMISSÃO DE USUÁRIO</vt:lpstr>
      <vt:lpstr>Apresentação do PowerPoint</vt:lpstr>
      <vt:lpstr>Apresentação do PowerPoint</vt:lpstr>
      <vt:lpstr>CADASTRO CEST</vt:lpstr>
      <vt:lpstr>Apresentação do PowerPoint</vt:lpstr>
      <vt:lpstr>Apresentação do PowerPoint</vt:lpstr>
      <vt:lpstr>Apresentação do PowerPoint</vt:lpstr>
      <vt:lpstr>ASSOCIAÇÃO DO CEST NO CADASTRO DO PRODUTO</vt:lpstr>
      <vt:lpstr>Apresentação do PowerPoint</vt:lpstr>
      <vt:lpstr>Apresentação do PowerPoint</vt:lpstr>
      <vt:lpstr>Apresentação do PowerPoint</vt:lpstr>
      <vt:lpstr>Muito obrigado!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jonatas.goncalves</cp:lastModifiedBy>
  <cp:revision>578</cp:revision>
  <cp:lastPrinted>2017-12-15T13:05:34Z</cp:lastPrinted>
  <dcterms:created xsi:type="dcterms:W3CDTF">2010-04-12T23:12:02Z</dcterms:created>
  <dcterms:modified xsi:type="dcterms:W3CDTF">2018-03-26T19:12:14Z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