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2"/>
  </p:notesMasterIdLst>
  <p:sldIdLst>
    <p:sldId id="329" r:id="rId5"/>
    <p:sldId id="342" r:id="rId6"/>
    <p:sldId id="425" r:id="rId7"/>
    <p:sldId id="409" r:id="rId8"/>
    <p:sldId id="428" r:id="rId9"/>
    <p:sldId id="415" r:id="rId10"/>
    <p:sldId id="406" r:id="rId11"/>
    <p:sldId id="416" r:id="rId12"/>
    <p:sldId id="426" r:id="rId13"/>
    <p:sldId id="417" r:id="rId14"/>
    <p:sldId id="430" r:id="rId15"/>
    <p:sldId id="429" r:id="rId16"/>
    <p:sldId id="418" r:id="rId17"/>
    <p:sldId id="431" r:id="rId18"/>
    <p:sldId id="432" r:id="rId19"/>
    <p:sldId id="350" r:id="rId20"/>
    <p:sldId id="363" r:id="rId2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2D91"/>
    <a:srgbClr val="E99A00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9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810" y="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notesViewPr>
    <p:cSldViewPr snapToGrid="0" snapToObjects="1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05/03/2018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0655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95337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68140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77882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95898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27172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2B96F-70A8-4977-ABA9-688263D57BB8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74663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07239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/>
              <a:t>título vertical do slide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/>
              <a:t>subtítulo horizontal do slide</a:t>
            </a:r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/>
              <a:t>título horizontal do slide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/>
              <a:t>subtítulo horizontal do slide</a:t>
            </a:r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undo_rox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7" y="1008623"/>
            <a:ext cx="4557169" cy="290445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400" b="0" i="0">
                <a:solidFill>
                  <a:srgbClr val="FFB900"/>
                </a:solidFill>
                <a:latin typeface="Dosis Light"/>
                <a:cs typeface="Dosis Light"/>
              </a:defRPr>
            </a:lvl1pPr>
          </a:lstStyle>
          <a:p>
            <a:r>
              <a:rPr lang="x-none" dirty="0"/>
              <a:t>TÍTULO EM CAIXA ALTA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8" y="579024"/>
            <a:ext cx="8170881" cy="4576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 i="0" baseline="0">
                <a:solidFill>
                  <a:srgbClr val="FFB900"/>
                </a:solidFill>
                <a:latin typeface="Neo Sans Pro Light"/>
                <a:cs typeface="Neo Sans Pro Light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/>
              <a:t>Assunto</a:t>
            </a:r>
            <a:endParaRPr lang="en-US" dirty="0"/>
          </a:p>
        </p:txBody>
      </p:sp>
      <p:sp>
        <p:nvSpPr>
          <p:cNvPr id="8" name="Title 5"/>
          <p:cNvSpPr txBox="1">
            <a:spLocks/>
          </p:cNvSpPr>
          <p:nvPr userDrawn="1"/>
        </p:nvSpPr>
        <p:spPr>
          <a:xfrm>
            <a:off x="202975" y="4734090"/>
            <a:ext cx="3358513" cy="319709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rgbClr val="5A2E90"/>
                </a:solidFill>
                <a:latin typeface="Dosis Light"/>
                <a:ea typeface="+mj-ea"/>
                <a:cs typeface="Dosis Light"/>
              </a:defRPr>
            </a:lvl1pPr>
          </a:lstStyle>
          <a:p>
            <a:r>
              <a:rPr lang="en-US" sz="800" dirty="0">
                <a:solidFill>
                  <a:schemeClr val="bg1"/>
                </a:solidFill>
              </a:rPr>
              <a:t>SOFTWARE QUE MOVE O VAREJO</a:t>
            </a:r>
          </a:p>
        </p:txBody>
      </p:sp>
      <p:pic>
        <p:nvPicPr>
          <p:cNvPr id="9" name="Picture 8" descr="log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38"/>
          <a:stretch/>
        </p:blipFill>
        <p:spPr>
          <a:xfrm>
            <a:off x="8298992" y="4533299"/>
            <a:ext cx="684511" cy="42082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8298992" y="4974283"/>
            <a:ext cx="302361" cy="38434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7676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09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/>
              <a:t>adicione</a:t>
            </a:r>
            <a:r>
              <a:rPr lang="en-US" dirty="0"/>
              <a:t> o sub </a:t>
            </a:r>
            <a:r>
              <a:rPr lang="en-US" dirty="0" err="1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horizontal do slide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vertical do slide</a:t>
            </a: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/>
              <a:t>adicione</a:t>
            </a:r>
            <a:r>
              <a:rPr lang="en-US" dirty="0"/>
              <a:t> o sub </a:t>
            </a:r>
            <a:r>
              <a:rPr lang="en-US" dirty="0" err="1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NOME DO PALESTRANTE</a:t>
            </a:r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>
                  <a:latin typeface="Dosis" charset="0"/>
                  <a:ea typeface="Dosis" charset="0"/>
                  <a:cs typeface="Dosis" charset="0"/>
                </a:rPr>
                <a:t>Webinar</a:t>
              </a: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/>
              <a:t>Descrição sobre o Palestrante... </a:t>
            </a:r>
            <a:r>
              <a:rPr lang="pt-BR" dirty="0" err="1"/>
              <a:t>Lorem</a:t>
            </a:r>
            <a:r>
              <a:rPr lang="pt-BR" dirty="0"/>
              <a:t> ipsum </a:t>
            </a:r>
            <a:r>
              <a:rPr lang="pt-BR" dirty="0" err="1"/>
              <a:t>dolor</a:t>
            </a:r>
            <a:r>
              <a:rPr lang="pt-BR" dirty="0"/>
              <a:t> </a:t>
            </a:r>
            <a:r>
              <a:rPr lang="pt-BR" dirty="0" err="1"/>
              <a:t>sit</a:t>
            </a:r>
            <a:r>
              <a:rPr lang="pt-BR" dirty="0"/>
              <a:t> </a:t>
            </a:r>
            <a:r>
              <a:rPr lang="pt-BR" dirty="0" err="1"/>
              <a:t>amet</a:t>
            </a:r>
            <a:r>
              <a:rPr lang="pt-BR" dirty="0"/>
              <a:t>, </a:t>
            </a:r>
            <a:r>
              <a:rPr lang="pt-BR" dirty="0" err="1"/>
              <a:t>consectetur</a:t>
            </a:r>
            <a:r>
              <a:rPr lang="pt-BR" dirty="0"/>
              <a:t> </a:t>
            </a:r>
            <a:r>
              <a:rPr lang="pt-BR" dirty="0" err="1"/>
              <a:t>adipiscing</a:t>
            </a:r>
            <a:r>
              <a:rPr lang="pt-BR" dirty="0"/>
              <a:t> </a:t>
            </a:r>
            <a:r>
              <a:rPr lang="pt-BR" dirty="0" err="1"/>
              <a:t>elit</a:t>
            </a:r>
            <a:r>
              <a:rPr lang="pt-BR" dirty="0"/>
              <a:t>. </a:t>
            </a:r>
            <a:r>
              <a:rPr lang="pt-BR" dirty="0" err="1"/>
              <a:t>Curabitur</a:t>
            </a:r>
            <a:r>
              <a:rPr lang="pt-BR" dirty="0"/>
              <a:t> </a:t>
            </a:r>
            <a:r>
              <a:rPr lang="pt-BR" dirty="0" err="1"/>
              <a:t>ultrices</a:t>
            </a:r>
            <a:r>
              <a:rPr lang="pt-BR" dirty="0"/>
              <a:t>, ante </a:t>
            </a:r>
            <a:r>
              <a:rPr lang="pt-BR" dirty="0" err="1"/>
              <a:t>fermentum</a:t>
            </a:r>
            <a:r>
              <a:rPr lang="pt-BR" dirty="0"/>
              <a:t> </a:t>
            </a:r>
            <a:r>
              <a:rPr lang="pt-BR" dirty="0" err="1"/>
              <a:t>suscipit</a:t>
            </a:r>
            <a:r>
              <a:rPr lang="pt-BR" dirty="0"/>
              <a:t> </a:t>
            </a:r>
            <a:r>
              <a:rPr lang="pt-BR" dirty="0" err="1"/>
              <a:t>mollis</a:t>
            </a:r>
            <a:r>
              <a:rPr lang="pt-BR" dirty="0"/>
              <a:t>, </a:t>
            </a:r>
            <a:r>
              <a:rPr lang="pt-BR" dirty="0" err="1"/>
              <a:t>eros</a:t>
            </a:r>
            <a:r>
              <a:rPr lang="pt-BR" dirty="0"/>
              <a:t> </a:t>
            </a:r>
            <a:r>
              <a:rPr lang="pt-BR" dirty="0" err="1"/>
              <a:t>tellus</a:t>
            </a:r>
            <a:r>
              <a:rPr lang="pt-BR" dirty="0"/>
              <a:t> </a:t>
            </a:r>
            <a:r>
              <a:rPr lang="pt-BR" dirty="0" err="1"/>
              <a:t>pretium</a:t>
            </a:r>
            <a:r>
              <a:rPr lang="pt-BR" dirty="0"/>
              <a:t> magna, non </a:t>
            </a:r>
            <a:r>
              <a:rPr lang="pt-BR" dirty="0" err="1"/>
              <a:t>rutrum</a:t>
            </a:r>
            <a:r>
              <a:rPr lang="pt-BR" dirty="0"/>
              <a:t> </a:t>
            </a:r>
            <a:r>
              <a:rPr lang="pt-BR" dirty="0" err="1"/>
              <a:t>leo</a:t>
            </a:r>
            <a:r>
              <a:rPr lang="pt-BR" dirty="0"/>
              <a:t> </a:t>
            </a:r>
            <a:r>
              <a:rPr lang="pt-BR" dirty="0" err="1"/>
              <a:t>neque</a:t>
            </a:r>
            <a:r>
              <a:rPr lang="pt-BR" dirty="0"/>
              <a:t> et </a:t>
            </a:r>
            <a:r>
              <a:rPr lang="pt-BR" dirty="0" err="1"/>
              <a:t>arcu</a:t>
            </a:r>
            <a:r>
              <a:rPr lang="pt-BR" dirty="0"/>
              <a:t>. In eu massa </a:t>
            </a:r>
            <a:r>
              <a:rPr lang="pt-BR" dirty="0" err="1"/>
              <a:t>pulvinar</a:t>
            </a:r>
            <a:r>
              <a:rPr lang="pt-BR" dirty="0"/>
              <a:t>, </a:t>
            </a:r>
            <a:r>
              <a:rPr lang="pt-BR" dirty="0" err="1"/>
              <a:t>tristique</a:t>
            </a:r>
            <a:r>
              <a:rPr lang="pt-BR" dirty="0"/>
              <a:t> </a:t>
            </a:r>
            <a:r>
              <a:rPr lang="pt-BR" dirty="0" err="1"/>
              <a:t>purus</a:t>
            </a:r>
            <a:r>
              <a:rPr lang="pt-BR" dirty="0"/>
              <a:t> </a:t>
            </a:r>
            <a:r>
              <a:rPr lang="pt-BR" dirty="0" err="1"/>
              <a:t>vel</a:t>
            </a:r>
            <a:r>
              <a:rPr lang="pt-BR" dirty="0"/>
              <a:t>, </a:t>
            </a:r>
            <a:r>
              <a:rPr lang="pt-BR" dirty="0" err="1"/>
              <a:t>tristique</a:t>
            </a:r>
            <a:r>
              <a:rPr lang="pt-BR" dirty="0"/>
              <a:t> </a:t>
            </a:r>
            <a:r>
              <a:rPr lang="pt-BR" dirty="0" err="1"/>
              <a:t>nulla</a:t>
            </a:r>
            <a:r>
              <a:rPr lang="pt-BR" dirty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Clique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editar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 </a:t>
            </a:r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abertura</a:t>
            </a:r>
            <a:endParaRPr lang="en-US" dirty="0"/>
          </a:p>
        </p:txBody>
      </p:sp>
    </p:spTree>
    <p:extLst/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/>
              <a:t>Título vertical do slide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4.tif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oleObject" Target="../embeddings/oleObject2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7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/>
              <a:t>Editar </a:t>
            </a:r>
            <a:br>
              <a:rPr lang="pt-BR" dirty="0"/>
            </a:br>
            <a:r>
              <a:rPr lang="pt-BR" dirty="0"/>
              <a:t>título</a:t>
            </a:r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8" name="Slide do think-cell" r:id="rId22" imgW="421" imgH="420" progId="TCLayout.ActiveDocument.1">
                  <p:embed/>
                </p:oleObj>
              </mc:Choice>
              <mc:Fallback>
                <p:oleObj name="Slide do think-cell" r:id="rId22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>
                  <a:latin typeface="Dosis" charset="0"/>
                  <a:ea typeface="Dosis" charset="0"/>
                  <a:cs typeface="Dosis" charset="0"/>
                </a:rPr>
                <a:t>Webinar</a:t>
              </a: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  <p:sldLayoutId id="2147493515" r:id="rId14"/>
    <p:sldLayoutId id="2147493516" r:id="rId1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5.PNG"/><Relationship Id="rId5" Type="http://schemas.openxmlformats.org/officeDocument/2006/relationships/image" Target="../media/image17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9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241615"/>
            <a:ext cx="4776476" cy="2528627"/>
          </a:xfrm>
        </p:spPr>
        <p:txBody>
          <a:bodyPr/>
          <a:lstStyle/>
          <a:p>
            <a:pPr algn="ctr"/>
            <a:r>
              <a:rPr lang="pt-BR" sz="5400" b="1" dirty="0">
                <a:latin typeface="Dosis" panose="02010303020202060003" pitchFamily="2" charset="0"/>
              </a:rPr>
              <a:t>Fechamento e </a:t>
            </a:r>
            <a:r>
              <a:rPr lang="pt-BR" sz="5400" b="1" dirty="0" smtClean="0">
                <a:latin typeface="Dosis" panose="02010303020202060003" pitchFamily="2" charset="0"/>
              </a:rPr>
              <a:t>Conferência </a:t>
            </a:r>
            <a:r>
              <a:rPr lang="pt-BR" sz="5400" b="1" dirty="0">
                <a:latin typeface="Dosis" panose="02010303020202060003" pitchFamily="2" charset="0"/>
              </a:rPr>
              <a:t>de </a:t>
            </a:r>
            <a:r>
              <a:rPr lang="pt-BR" sz="5400" b="1" dirty="0" smtClean="0">
                <a:latin typeface="Dosis" panose="02010303020202060003" pitchFamily="2" charset="0"/>
              </a:rPr>
              <a:t>Caixa</a:t>
            </a:r>
            <a:endParaRPr lang="pt-BR" b="1" dirty="0"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499" y="-18751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179062" y="92053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26693" y="-36149"/>
            <a:ext cx="3285414" cy="1484682"/>
          </a:xfrm>
          <a:prstGeom prst="rect">
            <a:avLst/>
          </a:prstGeom>
        </p:spPr>
      </p:pic>
      <p:sp>
        <p:nvSpPr>
          <p:cNvPr id="81" name="Espaço Reservado para Conteúdo 2"/>
          <p:cNvSpPr txBox="1">
            <a:spLocks/>
          </p:cNvSpPr>
          <p:nvPr/>
        </p:nvSpPr>
        <p:spPr>
          <a:xfrm>
            <a:off x="321679" y="1605101"/>
            <a:ext cx="6192137" cy="2585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endParaRPr lang="pt-BR" sz="140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t-BR" sz="140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Alteração de formas/planos de pagamento em </a:t>
            </a:r>
            <a:r>
              <a:rPr lang="pt-BR" sz="1400" b="1" dirty="0" smtClean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vendas</a:t>
            </a:r>
          </a:p>
          <a:p>
            <a:pPr>
              <a:buFont typeface="Wingdings" panose="05000000000000000000" pitchFamily="2" charset="2"/>
              <a:buChar char="ü"/>
            </a:pPr>
            <a:endParaRPr lang="pt-BR" sz="140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pt-BR" sz="140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t-BR" sz="140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Alteração de vendedores em vendas</a:t>
            </a:r>
          </a:p>
          <a:p>
            <a:pPr>
              <a:buFont typeface="Wingdings" panose="05000000000000000000" pitchFamily="2" charset="2"/>
              <a:buChar char="ü"/>
            </a:pPr>
            <a:endParaRPr lang="pt-BR" sz="1400" b="1" dirty="0" smtClean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pt-BR" sz="140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t-BR" sz="140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Confrontar valores informados e calculados</a:t>
            </a:r>
          </a:p>
          <a:p>
            <a:pPr>
              <a:buFont typeface="Wingdings" panose="05000000000000000000" pitchFamily="2" charset="2"/>
              <a:buChar char="ü"/>
            </a:pPr>
            <a:endParaRPr lang="pt-BR" sz="110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pt-BR" sz="110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pt-BR" sz="90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ü"/>
            </a:pPr>
            <a:endParaRPr lang="pt-BR" sz="90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ü"/>
            </a:pPr>
            <a:endParaRPr lang="pt-BR" sz="90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5" name="Picture 6" descr="http://1mlzay48e8rxm0hetrwk7qcee.wpengine.netdna-cdn.com/assets/compatibility-computer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1"/>
          <a:stretch/>
        </p:blipFill>
        <p:spPr bwMode="auto">
          <a:xfrm>
            <a:off x="6653821" y="2144863"/>
            <a:ext cx="1595858" cy="137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Imagem 93"/>
          <p:cNvPicPr>
            <a:picLocks noChangeAspect="1"/>
          </p:cNvPicPr>
          <p:nvPr/>
        </p:nvPicPr>
        <p:blipFill rotWithShape="1">
          <a:blip r:embed="rId6"/>
          <a:srcRect r="16272" b="13267"/>
          <a:stretch/>
        </p:blipFill>
        <p:spPr>
          <a:xfrm>
            <a:off x="6844152" y="2260584"/>
            <a:ext cx="1215195" cy="746340"/>
          </a:xfrm>
          <a:prstGeom prst="rect">
            <a:avLst/>
          </a:prstGeom>
        </p:spPr>
      </p:pic>
      <p:sp>
        <p:nvSpPr>
          <p:cNvPr id="20" name="Título 1">
            <a:extLst>
              <a:ext uri="{FF2B5EF4-FFF2-40B4-BE49-F238E27FC236}">
                <a16:creationId xmlns:a16="http://schemas.microsoft.com/office/drawing/2014/main" xmlns="" id="{F3496E54-415B-4222-9986-89543731CC8A}"/>
              </a:ext>
            </a:extLst>
          </p:cNvPr>
          <p:cNvSpPr txBox="1">
            <a:spLocks/>
          </p:cNvSpPr>
          <p:nvPr/>
        </p:nvSpPr>
        <p:spPr>
          <a:xfrm>
            <a:off x="778229" y="139079"/>
            <a:ext cx="2948934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600" b="1" dirty="0">
                <a:latin typeface="Dosis" panose="02010303020202060003" pitchFamily="2" charset="0"/>
              </a:rPr>
              <a:t>Finalidade</a:t>
            </a:r>
          </a:p>
        </p:txBody>
      </p:sp>
      <p:sp>
        <p:nvSpPr>
          <p:cNvPr id="24" name="object 18">
            <a:extLst>
              <a:ext uri="{FF2B5EF4-FFF2-40B4-BE49-F238E27FC236}">
                <a16:creationId xmlns:a16="http://schemas.microsoft.com/office/drawing/2014/main" xmlns="" id="{6E16F271-7111-415B-A079-111B3F5AECA1}"/>
              </a:ext>
            </a:extLst>
          </p:cNvPr>
          <p:cNvSpPr/>
          <p:nvPr/>
        </p:nvSpPr>
        <p:spPr>
          <a:xfrm>
            <a:off x="900525" y="1538265"/>
            <a:ext cx="4278536" cy="25853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27" name="CaixaDeTexto 21">
            <a:extLst>
              <a:ext uri="{FF2B5EF4-FFF2-40B4-BE49-F238E27FC236}">
                <a16:creationId xmlns:a16="http://schemas.microsoft.com/office/drawing/2014/main" xmlns="" id="{D3548CC6-B536-4472-B34C-7077C567B542}"/>
              </a:ext>
            </a:extLst>
          </p:cNvPr>
          <p:cNvSpPr txBox="1"/>
          <p:nvPr/>
        </p:nvSpPr>
        <p:spPr>
          <a:xfrm>
            <a:off x="1042277" y="1558585"/>
            <a:ext cx="4146944" cy="223804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sz="1100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Verificação de cada tipo de moeda e suas respectivas entradas</a:t>
            </a:r>
          </a:p>
        </p:txBody>
      </p:sp>
      <p:sp>
        <p:nvSpPr>
          <p:cNvPr id="28" name="object 18">
            <a:extLst>
              <a:ext uri="{FF2B5EF4-FFF2-40B4-BE49-F238E27FC236}">
                <a16:creationId xmlns:a16="http://schemas.microsoft.com/office/drawing/2014/main" xmlns="" id="{45A69A4F-2301-493B-9052-8201A0EA9A06}"/>
              </a:ext>
            </a:extLst>
          </p:cNvPr>
          <p:cNvSpPr/>
          <p:nvPr/>
        </p:nvSpPr>
        <p:spPr>
          <a:xfrm>
            <a:off x="901239" y="2274083"/>
            <a:ext cx="4278536" cy="25853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29" name="CaixaDeTexto 21">
            <a:extLst>
              <a:ext uri="{FF2B5EF4-FFF2-40B4-BE49-F238E27FC236}">
                <a16:creationId xmlns:a16="http://schemas.microsoft.com/office/drawing/2014/main" xmlns="" id="{660C2001-58C8-43FD-A11B-F818EAD7ADC8}"/>
              </a:ext>
            </a:extLst>
          </p:cNvPr>
          <p:cNvSpPr txBox="1"/>
          <p:nvPr/>
        </p:nvSpPr>
        <p:spPr>
          <a:xfrm>
            <a:off x="1022399" y="2296272"/>
            <a:ext cx="3977204" cy="223804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sz="1100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Correção de formas/planos de pagamento com retroatividade</a:t>
            </a:r>
          </a:p>
        </p:txBody>
      </p:sp>
      <p:sp>
        <p:nvSpPr>
          <p:cNvPr id="30" name="object 18">
            <a:extLst>
              <a:ext uri="{FF2B5EF4-FFF2-40B4-BE49-F238E27FC236}">
                <a16:creationId xmlns:a16="http://schemas.microsoft.com/office/drawing/2014/main" xmlns="" id="{B9F4ED87-5F72-4D5E-939A-34B0D6B937F8}"/>
              </a:ext>
            </a:extLst>
          </p:cNvPr>
          <p:cNvSpPr/>
          <p:nvPr/>
        </p:nvSpPr>
        <p:spPr>
          <a:xfrm>
            <a:off x="894321" y="2990830"/>
            <a:ext cx="4278536" cy="25853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31" name="CaixaDeTexto 21">
            <a:extLst>
              <a:ext uri="{FF2B5EF4-FFF2-40B4-BE49-F238E27FC236}">
                <a16:creationId xmlns:a16="http://schemas.microsoft.com/office/drawing/2014/main" xmlns="" id="{4F3DA2E4-5E8B-43BB-BF50-222DB5AA5DA8}"/>
              </a:ext>
            </a:extLst>
          </p:cNvPr>
          <p:cNvSpPr txBox="1"/>
          <p:nvPr/>
        </p:nvSpPr>
        <p:spPr>
          <a:xfrm>
            <a:off x="1021393" y="3002814"/>
            <a:ext cx="4161623" cy="223804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sz="1100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Correção de vendedores em determinadas vendas com retroatividade</a:t>
            </a:r>
          </a:p>
        </p:txBody>
      </p:sp>
      <p:sp>
        <p:nvSpPr>
          <p:cNvPr id="32" name="object 18">
            <a:extLst>
              <a:ext uri="{FF2B5EF4-FFF2-40B4-BE49-F238E27FC236}">
                <a16:creationId xmlns:a16="http://schemas.microsoft.com/office/drawing/2014/main" xmlns="" id="{BCF21CDE-24FD-4C8B-AD1D-9D37A66168E1}"/>
              </a:ext>
            </a:extLst>
          </p:cNvPr>
          <p:cNvSpPr/>
          <p:nvPr/>
        </p:nvSpPr>
        <p:spPr>
          <a:xfrm>
            <a:off x="901239" y="3721713"/>
            <a:ext cx="4277914" cy="427864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33" name="CaixaDeTexto 21">
            <a:extLst>
              <a:ext uri="{FF2B5EF4-FFF2-40B4-BE49-F238E27FC236}">
                <a16:creationId xmlns:a16="http://schemas.microsoft.com/office/drawing/2014/main" xmlns="" id="{ED806C7C-40AE-440E-B698-906AC0BDEAA0}"/>
              </a:ext>
            </a:extLst>
          </p:cNvPr>
          <p:cNvSpPr txBox="1"/>
          <p:nvPr/>
        </p:nvSpPr>
        <p:spPr>
          <a:xfrm>
            <a:off x="1038563" y="3734964"/>
            <a:ext cx="4161623" cy="393082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sz="1100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Comparar valores informados pelo usuário com os calculados pelo sistema a fim de encontrar divergências</a:t>
            </a:r>
          </a:p>
        </p:txBody>
      </p:sp>
      <p:sp>
        <p:nvSpPr>
          <p:cNvPr id="2" name="Retângulo 1"/>
          <p:cNvSpPr/>
          <p:nvPr/>
        </p:nvSpPr>
        <p:spPr>
          <a:xfrm>
            <a:off x="365176" y="110800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pt-BR" b="1" dirty="0" smtClean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pt-BR" sz="140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Visualização de valores movimentados</a:t>
            </a:r>
          </a:p>
        </p:txBody>
      </p:sp>
    </p:spTree>
    <p:extLst>
      <p:ext uri="{BB962C8B-B14F-4D97-AF65-F5344CB8AC3E}">
        <p14:creationId xmlns:p14="http://schemas.microsoft.com/office/powerpoint/2010/main" val="1252069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0" r="38203"/>
          <a:stretch/>
        </p:blipFill>
        <p:spPr>
          <a:xfrm rot="21350379">
            <a:off x="0" y="54409"/>
            <a:ext cx="5000625" cy="5144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28" b="31305"/>
          <a:stretch/>
        </p:blipFill>
        <p:spPr>
          <a:xfrm>
            <a:off x="-9903" y="-36160"/>
            <a:ext cx="4123358" cy="5253605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63" r="78135" b="39452"/>
          <a:stretch/>
        </p:blipFill>
        <p:spPr>
          <a:xfrm>
            <a:off x="28950" y="2005855"/>
            <a:ext cx="2937133" cy="2560965"/>
          </a:xfrm>
          <a:prstGeom prst="rect">
            <a:avLst/>
          </a:prstGeom>
        </p:spPr>
      </p:pic>
      <p:sp>
        <p:nvSpPr>
          <p:cNvPr id="21" name="Retângulo 20"/>
          <p:cNvSpPr/>
          <p:nvPr/>
        </p:nvSpPr>
        <p:spPr>
          <a:xfrm>
            <a:off x="2955923" y="2679634"/>
            <a:ext cx="37364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b="1" dirty="0">
                <a:solidFill>
                  <a:srgbClr val="FFC00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Leitura dos campos apresentados</a:t>
            </a:r>
          </a:p>
        </p:txBody>
      </p:sp>
      <p:sp>
        <p:nvSpPr>
          <p:cNvPr id="24" name="Retângulo 23"/>
          <p:cNvSpPr/>
          <p:nvPr/>
        </p:nvSpPr>
        <p:spPr>
          <a:xfrm>
            <a:off x="1929431" y="4453923"/>
            <a:ext cx="551542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350" b="1" dirty="0">
                <a:solidFill>
                  <a:schemeClr val="bg1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Realização de testes de operação junto ao analista ainda em tempo de projeto;</a:t>
            </a:r>
          </a:p>
        </p:txBody>
      </p:sp>
      <p:sp>
        <p:nvSpPr>
          <p:cNvPr id="10" name="Retângulo 9"/>
          <p:cNvSpPr/>
          <p:nvPr/>
        </p:nvSpPr>
        <p:spPr>
          <a:xfrm>
            <a:off x="2955923" y="3431474"/>
            <a:ext cx="19370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b="1" dirty="0">
                <a:solidFill>
                  <a:srgbClr val="FFC00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Detalhar Vendas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2966083" y="1927794"/>
            <a:ext cx="27928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b="1" dirty="0">
                <a:solidFill>
                  <a:srgbClr val="FFC00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Acesso a rotina pelo ERP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79273817-C405-4640-BC80-C1B4D3D24E21}"/>
              </a:ext>
            </a:extLst>
          </p:cNvPr>
          <p:cNvSpPr txBox="1">
            <a:spLocks/>
          </p:cNvSpPr>
          <p:nvPr/>
        </p:nvSpPr>
        <p:spPr>
          <a:xfrm>
            <a:off x="5905108" y="108144"/>
            <a:ext cx="3525164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Funcionamento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672235F0-F827-4058-9175-37DA0785F0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8991" y="1424337"/>
            <a:ext cx="200025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45548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996527" y="273923"/>
            <a:ext cx="2364976" cy="407324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>
                <a:solidFill>
                  <a:srgbClr val="7030A0"/>
                </a:solidFill>
                <a:latin typeface="Dosis" panose="02010503020202060003" pitchFamily="2" charset="0"/>
              </a:rPr>
              <a:t>Funcionamento</a:t>
            </a: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:a16="http://schemas.microsoft.com/office/drawing/2014/main" xmlns="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4" y="836429"/>
            <a:ext cx="3104659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:a16="http://schemas.microsoft.com/office/drawing/2014/main" xmlns="" id="{5DC45835-EB69-4A4A-A3A6-8C074920BD03}"/>
              </a:ext>
            </a:extLst>
          </p:cNvPr>
          <p:cNvSpPr txBox="1"/>
          <p:nvPr/>
        </p:nvSpPr>
        <p:spPr>
          <a:xfrm>
            <a:off x="1602769" y="869448"/>
            <a:ext cx="3101753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Parametrizações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5428FCBA-86FC-4C36-BC98-A71611AFD420}"/>
              </a:ext>
            </a:extLst>
          </p:cNvPr>
          <p:cNvSpPr txBox="1"/>
          <p:nvPr/>
        </p:nvSpPr>
        <p:spPr>
          <a:xfrm>
            <a:off x="423508" y="1615068"/>
            <a:ext cx="8594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Alterar formas de pagamento estará disponível somente se o usuário já tiver a permissão “Alterar forma de pagamento na conferência de caixa” marcada. 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644F0515-E619-4A40-898C-FBA817FD8F98}"/>
              </a:ext>
            </a:extLst>
          </p:cNvPr>
          <p:cNvSpPr txBox="1"/>
          <p:nvPr/>
        </p:nvSpPr>
        <p:spPr>
          <a:xfrm>
            <a:off x="483621" y="3798582"/>
            <a:ext cx="8594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Detalhar vendas no conferência de caixa só estará disponível para usuários já com permissão. </a:t>
            </a:r>
            <a:r>
              <a:rPr lang="pt-BR" sz="1400" dirty="0" smtClean="0"/>
              <a:t>Basta marcar a permissão acima que também aparecerá.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98362"/>
            <a:ext cx="9144000" cy="1564517"/>
          </a:xfrm>
          <a:prstGeom prst="rect">
            <a:avLst/>
          </a:prstGeom>
        </p:spPr>
      </p:pic>
      <p:cxnSp>
        <p:nvCxnSpPr>
          <p:cNvPr id="6" name="Conector de seta reta 5"/>
          <p:cNvCxnSpPr/>
          <p:nvPr/>
        </p:nvCxnSpPr>
        <p:spPr>
          <a:xfrm>
            <a:off x="280850" y="3447480"/>
            <a:ext cx="187274" cy="1560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2604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996527" y="273923"/>
            <a:ext cx="2364976" cy="407324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>
                <a:solidFill>
                  <a:srgbClr val="7030A0"/>
                </a:solidFill>
                <a:latin typeface="Dosis" panose="02010503020202060003" pitchFamily="2" charset="0"/>
              </a:rPr>
              <a:t>Funcionamento</a:t>
            </a: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26693" y="11609"/>
            <a:ext cx="3285414" cy="1484682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:a16="http://schemas.microsoft.com/office/drawing/2014/main" xmlns="" id="{5DC45835-EB69-4A4A-A3A6-8C074920BD03}"/>
              </a:ext>
            </a:extLst>
          </p:cNvPr>
          <p:cNvSpPr txBox="1"/>
          <p:nvPr/>
        </p:nvSpPr>
        <p:spPr>
          <a:xfrm>
            <a:off x="1881808" y="869448"/>
            <a:ext cx="2822714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Parametrizações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48D27A8E-C2BF-484E-96E8-844B75AE6B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888" y="1242737"/>
            <a:ext cx="2986615" cy="2432182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E18C35BE-B768-4523-9E9D-6E35AD4049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5984" y="1821008"/>
            <a:ext cx="5415478" cy="272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5611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71" b="68554"/>
          <a:stretch/>
        </p:blipFill>
        <p:spPr>
          <a:xfrm>
            <a:off x="5026411" y="0"/>
            <a:ext cx="4116446" cy="1188720"/>
          </a:xfrm>
          <a:prstGeom prst="rect">
            <a:avLst/>
          </a:prstGeom>
        </p:spPr>
      </p:pic>
      <p:sp>
        <p:nvSpPr>
          <p:cNvPr id="44" name="Canto dobrado 43"/>
          <p:cNvSpPr/>
          <p:nvPr/>
        </p:nvSpPr>
        <p:spPr>
          <a:xfrm>
            <a:off x="6695490" y="979801"/>
            <a:ext cx="2132239" cy="462015"/>
          </a:xfrm>
          <a:prstGeom prst="foldedCorner">
            <a:avLst/>
          </a:prstGeom>
          <a:noFill/>
          <a:ln>
            <a:noFill/>
          </a:ln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alpha val="4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alpha val="4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2000" tIns="115839" rIns="81000" bIns="115839" numCol="1" spcCol="1270" anchor="t" anchorCtr="0">
            <a:noAutofit/>
          </a:bodyPr>
          <a:lstStyle/>
          <a:p>
            <a:pPr algn="r"/>
            <a:r>
              <a:rPr lang="pt-BR" sz="1350" dirty="0">
                <a:solidFill>
                  <a:schemeClr val="bg1"/>
                </a:solidFill>
                <a:latin typeface="Neo Sans Pro" panose="020B0504030504040204" pitchFamily="34" charset="0"/>
                <a:cs typeface="Arial" panose="020B0604020202020204" pitchFamily="34" charset="0"/>
              </a:rPr>
              <a:t>Áreas Corporativas</a:t>
            </a:r>
            <a:br>
              <a:rPr lang="pt-BR" sz="1350" dirty="0">
                <a:solidFill>
                  <a:schemeClr val="bg1"/>
                </a:solidFill>
                <a:latin typeface="Neo Sans Pro" panose="020B0504030504040204" pitchFamily="34" charset="0"/>
                <a:cs typeface="Arial" panose="020B0604020202020204" pitchFamily="34" charset="0"/>
              </a:rPr>
            </a:br>
            <a:endParaRPr lang="pt-BR" sz="1350" dirty="0">
              <a:solidFill>
                <a:schemeClr val="bg1"/>
              </a:solidFill>
              <a:latin typeface="Neo Sans Pro" panose="020B05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6394174" y="190404"/>
            <a:ext cx="2507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solidFill>
                  <a:srgbClr val="E99A00"/>
                </a:solidFill>
                <a:latin typeface="Dosis Light" panose="02010303020202060003" pitchFamily="2" charset="0"/>
                <a:cs typeface="Arial" panose="020B0604020202020204" pitchFamily="34" charset="0"/>
              </a:rPr>
              <a:t>Detalhamento de vendas</a:t>
            </a:r>
          </a:p>
        </p:txBody>
      </p:sp>
      <p:pic>
        <p:nvPicPr>
          <p:cNvPr id="56" name="Imagem 55"/>
          <p:cNvPicPr>
            <a:picLocks noChangeAspect="1"/>
          </p:cNvPicPr>
          <p:nvPr/>
        </p:nvPicPr>
        <p:blipFill rotWithShape="1">
          <a:blip r:embed="rId4"/>
          <a:srcRect l="49875" b="38444"/>
          <a:stretch/>
        </p:blipFill>
        <p:spPr>
          <a:xfrm flipH="1">
            <a:off x="3954304" y="0"/>
            <a:ext cx="3285414" cy="1588770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5DDAC07D-DF78-4652-994F-39BD8D15B1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333" y="190404"/>
            <a:ext cx="5045715" cy="4427979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9879CB54-9916-420B-9FB0-AC39F9C42064}"/>
              </a:ext>
            </a:extLst>
          </p:cNvPr>
          <p:cNvSpPr txBox="1"/>
          <p:nvPr/>
        </p:nvSpPr>
        <p:spPr>
          <a:xfrm>
            <a:off x="5360504" y="1497496"/>
            <a:ext cx="37823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pt-BR" sz="1400" dirty="0">
                <a:solidFill>
                  <a:schemeClr val="bg2"/>
                </a:solidFill>
                <a:latin typeface="Dosis" panose="02010303020202060003"/>
              </a:rPr>
              <a:t>Separação das formas de pagamento por colunas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sz="1400" dirty="0">
              <a:solidFill>
                <a:schemeClr val="bg2"/>
              </a:solidFill>
              <a:latin typeface="Dosis" panose="02010303020202060003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pt-BR" sz="1400" dirty="0" err="1" smtClean="0">
                <a:solidFill>
                  <a:schemeClr val="bg2"/>
                </a:solidFill>
                <a:latin typeface="Dosis" panose="02010303020202060003"/>
              </a:rPr>
              <a:t>Categorías</a:t>
            </a:r>
            <a:r>
              <a:rPr lang="pt-BR" sz="1400" dirty="0" smtClean="0">
                <a:solidFill>
                  <a:schemeClr val="bg2"/>
                </a:solidFill>
                <a:latin typeface="Dosis" panose="02010303020202060003"/>
              </a:rPr>
              <a:t> </a:t>
            </a:r>
            <a:r>
              <a:rPr lang="pt-BR" sz="1400" dirty="0">
                <a:solidFill>
                  <a:schemeClr val="bg2"/>
                </a:solidFill>
                <a:latin typeface="Dosis" panose="02010303020202060003"/>
              </a:rPr>
              <a:t>de vendas (dinheiro, cheque, cartão)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sz="1400" dirty="0">
              <a:solidFill>
                <a:schemeClr val="bg2"/>
              </a:solidFill>
              <a:latin typeface="Dosis" panose="02010303020202060003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pt-BR" sz="1400" dirty="0">
                <a:solidFill>
                  <a:schemeClr val="bg2"/>
                </a:solidFill>
                <a:latin typeface="Dosis" panose="02010303020202060003"/>
              </a:rPr>
              <a:t>Número do documento referenciado e a série deste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sz="1400" dirty="0">
              <a:solidFill>
                <a:schemeClr val="bg2"/>
              </a:solidFill>
              <a:latin typeface="Dosis" panose="02010303020202060003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pt-BR" sz="1400" dirty="0">
                <a:solidFill>
                  <a:schemeClr val="bg2"/>
                </a:solidFill>
                <a:latin typeface="Dosis" panose="02010303020202060003"/>
              </a:rPr>
              <a:t>Possibilidade de alteração em uma venda específica mediante parametrizações de permissão para o usuário</a:t>
            </a:r>
          </a:p>
        </p:txBody>
      </p:sp>
    </p:spTree>
    <p:extLst>
      <p:ext uri="{BB962C8B-B14F-4D97-AF65-F5344CB8AC3E}">
        <p14:creationId xmlns:p14="http://schemas.microsoft.com/office/powerpoint/2010/main" val="3289255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623" y="174824"/>
            <a:ext cx="3236623" cy="1815480"/>
          </a:xfrm>
        </p:spPr>
        <p:txBody>
          <a:bodyPr/>
          <a:lstStyle/>
          <a:p>
            <a:r>
              <a:rPr lang="en-US" sz="3300" b="1" dirty="0" err="1">
                <a:solidFill>
                  <a:srgbClr val="EEECE1"/>
                </a:solidFill>
                <a:latin typeface="Dosis" panose="02010503020202060003" pitchFamily="2" charset="0"/>
              </a:rPr>
              <a:t>Impacto</a:t>
            </a:r>
            <a:r>
              <a:rPr lang="en-US" sz="3300" b="1" dirty="0">
                <a:solidFill>
                  <a:srgbClr val="EEECE1"/>
                </a:solidFill>
                <a:latin typeface="Dosis" panose="02010503020202060003" pitchFamily="2" charset="0"/>
              </a:rPr>
              <a:t> no </a:t>
            </a:r>
            <a:r>
              <a:rPr lang="en-US" sz="3300" b="1" dirty="0" err="1">
                <a:solidFill>
                  <a:srgbClr val="EEECE1"/>
                </a:solidFill>
                <a:latin typeface="Dosis" panose="02010503020202060003" pitchFamily="2" charset="0"/>
              </a:rPr>
              <a:t>Suporte</a:t>
            </a:r>
            <a:endParaRPr lang="en-US" sz="3300" b="1" dirty="0">
              <a:solidFill>
                <a:srgbClr val="EEECE1"/>
              </a:solidFill>
              <a:latin typeface="Dosis" panose="02010503020202060003" pitchFamily="2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2645746" y="-1069511"/>
            <a:ext cx="1544867" cy="1965340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aixaDeTexto 6"/>
          <p:cNvSpPr txBox="1"/>
          <p:nvPr/>
        </p:nvSpPr>
        <p:spPr>
          <a:xfrm>
            <a:off x="5058839" y="964033"/>
            <a:ext cx="4015247" cy="1858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50" b="1" dirty="0">
                <a:solidFill>
                  <a:schemeClr val="tx2"/>
                </a:solidFill>
                <a:latin typeface="Dosis" panose="02010503020202060003"/>
                <a:ea typeface="Verdana" pitchFamily="34" charset="0"/>
                <a:cs typeface="Neo Sans Pro"/>
              </a:rPr>
              <a:t>Dúvidas</a:t>
            </a:r>
          </a:p>
          <a:p>
            <a:endParaRPr lang="pt-BR" sz="1350" dirty="0">
              <a:solidFill>
                <a:schemeClr val="bg1"/>
              </a:solidFill>
              <a:latin typeface="Neo Sans Pro"/>
              <a:ea typeface="Verdana" pitchFamily="34" charset="0"/>
              <a:cs typeface="Neo Sans Pro Ligh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>
                <a:solidFill>
                  <a:schemeClr val="bg1"/>
                </a:solidFill>
                <a:latin typeface="Dosis" panose="02010503020202060003"/>
                <a:ea typeface="Verdana" pitchFamily="34" charset="0"/>
                <a:cs typeface="Neo Sans Pro Light"/>
              </a:rPr>
              <a:t>Filtros ao gerar o relatório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>
                <a:solidFill>
                  <a:schemeClr val="bg1"/>
                </a:solidFill>
                <a:latin typeface="Dosis" panose="02010503020202060003"/>
                <a:ea typeface="Verdana" pitchFamily="34" charset="0"/>
                <a:cs typeface="Neo Sans Pro Light"/>
              </a:rPr>
              <a:t>Visualização das formas de pagamento detalhadas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>
                <a:solidFill>
                  <a:schemeClr val="bg1"/>
                </a:solidFill>
                <a:latin typeface="Dosis" panose="02010503020202060003"/>
                <a:ea typeface="Verdana" pitchFamily="34" charset="0"/>
                <a:cs typeface="Neo Sans Pro Light"/>
              </a:rPr>
              <a:t>Alteração de informações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200" dirty="0">
              <a:solidFill>
                <a:schemeClr val="bg1"/>
              </a:solidFill>
              <a:latin typeface="Neo Sans Pro"/>
              <a:ea typeface="Verdana" pitchFamily="34" charset="0"/>
              <a:cs typeface="Neo Sans Pro Light"/>
            </a:endParaRPr>
          </a:p>
          <a:p>
            <a:pPr marL="171450" indent="-171450">
              <a:buFontTx/>
              <a:buChar char="-"/>
            </a:pPr>
            <a:endParaRPr lang="pt-BR" sz="750" dirty="0">
              <a:solidFill>
                <a:schemeClr val="bg1"/>
              </a:solidFill>
              <a:latin typeface="Neo Sans Pro Light"/>
              <a:ea typeface="Verdana" pitchFamily="34" charset="0"/>
              <a:cs typeface="Neo Sans Pro Light"/>
            </a:endParaRPr>
          </a:p>
          <a:p>
            <a:endParaRPr lang="pt-BR" sz="750" dirty="0">
              <a:solidFill>
                <a:schemeClr val="bg1"/>
              </a:solidFill>
              <a:latin typeface="Neo Sans Pro Light"/>
              <a:ea typeface="Verdana" pitchFamily="34" charset="0"/>
              <a:cs typeface="Neo Sans Pro Light"/>
            </a:endParaRPr>
          </a:p>
        </p:txBody>
      </p:sp>
      <p:sp>
        <p:nvSpPr>
          <p:cNvPr id="12" name="CaixaDeTexto 6"/>
          <p:cNvSpPr txBox="1"/>
          <p:nvPr/>
        </p:nvSpPr>
        <p:spPr>
          <a:xfrm>
            <a:off x="5047864" y="2763379"/>
            <a:ext cx="398766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50" b="1" dirty="0" smtClean="0">
                <a:solidFill>
                  <a:schemeClr val="tx2"/>
                </a:solidFill>
                <a:latin typeface="Dosis" panose="02010503020202060003"/>
                <a:ea typeface="Verdana" pitchFamily="34" charset="0"/>
                <a:cs typeface="Neo Sans Pro"/>
              </a:rPr>
              <a:t>Possíveis Erros</a:t>
            </a:r>
            <a:endParaRPr lang="pt-BR" sz="1350" b="1" dirty="0">
              <a:solidFill>
                <a:schemeClr val="tx2"/>
              </a:solidFill>
              <a:latin typeface="Dosis" panose="02010503020202060003"/>
              <a:ea typeface="Verdana" pitchFamily="34" charset="0"/>
              <a:cs typeface="Neo Sans Pro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350" dirty="0">
              <a:solidFill>
                <a:schemeClr val="bg1"/>
              </a:solidFill>
              <a:latin typeface="Dosis" panose="02010503020202060003"/>
              <a:ea typeface="Verdana" pitchFamily="34" charset="0"/>
              <a:cs typeface="Neo Sans Pro Ligh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>
                <a:solidFill>
                  <a:schemeClr val="bg1"/>
                </a:solidFill>
                <a:latin typeface="Dosis" panose="02010503020202060003"/>
                <a:ea typeface="Verdana" pitchFamily="34" charset="0"/>
                <a:cs typeface="Neo Sans Pro Light"/>
              </a:rPr>
              <a:t>Comparar com outros relatórios com funções distintas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 smtClean="0">
                <a:solidFill>
                  <a:schemeClr val="bg1"/>
                </a:solidFill>
                <a:latin typeface="Dosis" panose="02010503020202060003"/>
                <a:ea typeface="Verdana" pitchFamily="34" charset="0"/>
                <a:cs typeface="Neo Sans Pro Light"/>
              </a:rPr>
              <a:t>Forma de pagamento incorreta na hora da venda</a:t>
            </a:r>
            <a:endParaRPr lang="pt-BR" sz="1350" dirty="0">
              <a:solidFill>
                <a:schemeClr val="bg1"/>
              </a:solidFill>
              <a:latin typeface="Dosis" panose="02010503020202060003"/>
              <a:ea typeface="Verdana" pitchFamily="34" charset="0"/>
              <a:cs typeface="Neo Sans Pro Light"/>
            </a:endParaRPr>
          </a:p>
        </p:txBody>
      </p:sp>
      <p:sp>
        <p:nvSpPr>
          <p:cNvPr id="19" name="object 23"/>
          <p:cNvSpPr/>
          <p:nvPr/>
        </p:nvSpPr>
        <p:spPr>
          <a:xfrm>
            <a:off x="0" y="2166653"/>
            <a:ext cx="3713871" cy="2986645"/>
          </a:xfrm>
          <a:prstGeom prst="rect">
            <a:avLst/>
          </a:prstGeom>
          <a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 t="2" b="-38551"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350"/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34" t="33243"/>
          <a:stretch/>
        </p:blipFill>
        <p:spPr>
          <a:xfrm flipH="1">
            <a:off x="0" y="2065763"/>
            <a:ext cx="4556716" cy="3077737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9459" y="952435"/>
            <a:ext cx="688405" cy="68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2236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37" y="0"/>
            <a:ext cx="633412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4059399" cy="1296144"/>
          </a:xfrm>
        </p:spPr>
        <p:txBody>
          <a:bodyPr/>
          <a:lstStyle/>
          <a:p>
            <a:pPr algn="ctr"/>
            <a:r>
              <a:rPr lang="pt-BR" b="1" dirty="0">
                <a:latin typeface="Dosis Light"/>
              </a:rPr>
              <a:t>Muito obrigado!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065" y="2858947"/>
            <a:ext cx="1070981" cy="107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78228" y="453631"/>
            <a:ext cx="7913709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>
                <a:latin typeface="Dosis" panose="02010303020202060003" pitchFamily="2" charset="0"/>
              </a:rPr>
              <a:t>OBJETIVOS DESTE WEBINAR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0" y="2224127"/>
            <a:ext cx="3510067" cy="2991937"/>
            <a:chOff x="-6885152" y="-3569497"/>
            <a:chExt cx="9504186" cy="7588250"/>
          </a:xfrm>
        </p:grpSpPr>
        <p:grpSp>
          <p:nvGrpSpPr>
            <p:cNvPr id="12" name="Group 11"/>
            <p:cNvGrpSpPr/>
            <p:nvPr/>
          </p:nvGrpSpPr>
          <p:grpSpPr>
            <a:xfrm>
              <a:off x="-6885152" y="-3569497"/>
              <a:ext cx="9504186" cy="7588250"/>
              <a:chOff x="-6520956" y="-5303520"/>
              <a:chExt cx="9504186" cy="7588250"/>
            </a:xfrm>
          </p:grpSpPr>
          <p:pic>
            <p:nvPicPr>
              <p:cNvPr id="14" name="Imagem 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151" r="45858"/>
              <a:stretch/>
            </p:blipFill>
            <p:spPr>
              <a:xfrm>
                <a:off x="-6520956" y="-5303520"/>
                <a:ext cx="9504186" cy="7588250"/>
              </a:xfrm>
              <a:prstGeom prst="rect">
                <a:avLst/>
              </a:prstGeom>
            </p:spPr>
          </p:pic>
          <p:pic>
            <p:nvPicPr>
              <p:cNvPr id="15" name="Imagem 3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3955" r="51827"/>
              <a:stretch/>
            </p:blipFill>
            <p:spPr>
              <a:xfrm>
                <a:off x="-6520956" y="-4236720"/>
                <a:ext cx="8456436" cy="6521450"/>
              </a:xfrm>
              <a:prstGeom prst="rect">
                <a:avLst/>
              </a:prstGeom>
            </p:spPr>
          </p:pic>
        </p:grpSp>
        <p:pic>
          <p:nvPicPr>
            <p:cNvPr id="13" name="Imagem 3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65" t="26045" r="52044" b="18971"/>
            <a:stretch/>
          </p:blipFill>
          <p:spPr>
            <a:xfrm>
              <a:off x="180634" y="-3569497"/>
              <a:ext cx="2438400" cy="5429250"/>
            </a:xfrm>
            <a:prstGeom prst="rect">
              <a:avLst/>
            </a:prstGeom>
          </p:spPr>
        </p:pic>
      </p:grpSp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056611" y="1866329"/>
            <a:ext cx="4912728" cy="632467"/>
          </a:xfrm>
          <a:prstGeom prst="rect">
            <a:avLst/>
          </a:prstGeom>
        </p:spPr>
      </p:pic>
      <p:sp>
        <p:nvSpPr>
          <p:cNvPr id="16" name="CaixaDeTexto 21"/>
          <p:cNvSpPr txBox="1"/>
          <p:nvPr/>
        </p:nvSpPr>
        <p:spPr>
          <a:xfrm>
            <a:off x="4180021" y="2035622"/>
            <a:ext cx="4665907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Para que serve</a:t>
            </a: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056611" y="2680997"/>
            <a:ext cx="4912728" cy="632467"/>
          </a:xfrm>
          <a:prstGeom prst="rect">
            <a:avLst/>
          </a:prstGeom>
        </p:spPr>
      </p:pic>
      <p:sp>
        <p:nvSpPr>
          <p:cNvPr id="20" name="CaixaDeTexto 21"/>
          <p:cNvSpPr txBox="1"/>
          <p:nvPr/>
        </p:nvSpPr>
        <p:spPr>
          <a:xfrm>
            <a:off x="4200691" y="2852306"/>
            <a:ext cx="4855121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Funcionamento das rotinas</a:t>
            </a:r>
          </a:p>
        </p:txBody>
      </p:sp>
      <p:sp>
        <p:nvSpPr>
          <p:cNvPr id="23" name="CaixaDeTexto 21"/>
          <p:cNvSpPr txBox="1"/>
          <p:nvPr/>
        </p:nvSpPr>
        <p:spPr>
          <a:xfrm>
            <a:off x="4200691" y="3677484"/>
            <a:ext cx="4665907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Impacto no Suporte</a:t>
            </a:r>
          </a:p>
        </p:txBody>
      </p:sp>
      <p:sp>
        <p:nvSpPr>
          <p:cNvPr id="24" name="object 18"/>
          <p:cNvSpPr/>
          <p:nvPr/>
        </p:nvSpPr>
        <p:spPr>
          <a:xfrm flipH="1">
            <a:off x="4082011" y="3626297"/>
            <a:ext cx="5022000" cy="421200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25" name="CaixaDeTexto 21"/>
          <p:cNvSpPr txBox="1"/>
          <p:nvPr/>
        </p:nvSpPr>
        <p:spPr>
          <a:xfrm>
            <a:off x="4200691" y="3677484"/>
            <a:ext cx="4855121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Impacto no Suporte</a:t>
            </a:r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233960" y="1517459"/>
            <a:ext cx="4776476" cy="2528627"/>
          </a:xfrm>
        </p:spPr>
        <p:txBody>
          <a:bodyPr/>
          <a:lstStyle/>
          <a:p>
            <a:pPr algn="ctr"/>
            <a:r>
              <a:rPr lang="pt-BR" sz="5400" b="1" dirty="0">
                <a:solidFill>
                  <a:schemeClr val="tx2"/>
                </a:solidFill>
                <a:latin typeface="Dosis" panose="02010303020202060003" pitchFamily="2" charset="0"/>
              </a:rPr>
              <a:t>Fechamento de caixa</a:t>
            </a:r>
            <a:endParaRPr lang="pt-BR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54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600" b="1" dirty="0">
                <a:latin typeface="Dosis" panose="02010303020202060003" pitchFamily="2" charset="0"/>
              </a:rPr>
              <a:t>Finalidade</a:t>
            </a:r>
          </a:p>
        </p:txBody>
      </p:sp>
      <p:sp>
        <p:nvSpPr>
          <p:cNvPr id="9" name="object 18"/>
          <p:cNvSpPr/>
          <p:nvPr/>
        </p:nvSpPr>
        <p:spPr>
          <a:xfrm>
            <a:off x="1015956" y="911607"/>
            <a:ext cx="4278534" cy="55568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023586" y="1039407"/>
            <a:ext cx="309633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  <a:spcAft>
                <a:spcPts val="900"/>
              </a:spcAft>
            </a:pPr>
            <a:r>
              <a:rPr lang="pt-BR" sz="1500" b="1" dirty="0">
                <a:solidFill>
                  <a:schemeClr val="bg1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Conscientização do usuário</a:t>
            </a:r>
            <a:endParaRPr lang="pt-BR" sz="1500" dirty="0">
              <a:solidFill>
                <a:schemeClr val="bg1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13" name="object 18"/>
          <p:cNvSpPr/>
          <p:nvPr/>
        </p:nvSpPr>
        <p:spPr>
          <a:xfrm>
            <a:off x="1015957" y="2194563"/>
            <a:ext cx="4278533" cy="55568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2023585" y="2308488"/>
            <a:ext cx="309633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  <a:spcAft>
                <a:spcPts val="900"/>
              </a:spcAft>
            </a:pPr>
            <a:r>
              <a:rPr lang="pt-BR" sz="1500" b="1" dirty="0">
                <a:solidFill>
                  <a:schemeClr val="bg1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Controle dos gerentes</a:t>
            </a:r>
            <a:endParaRPr lang="pt-BR" sz="1500" dirty="0">
              <a:solidFill>
                <a:schemeClr val="bg1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object 18"/>
          <p:cNvSpPr/>
          <p:nvPr/>
        </p:nvSpPr>
        <p:spPr>
          <a:xfrm>
            <a:off x="1015957" y="3468519"/>
            <a:ext cx="4278533" cy="55568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2088046" y="3492444"/>
            <a:ext cx="30963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  <a:spcAft>
                <a:spcPts val="900"/>
              </a:spcAft>
            </a:pPr>
            <a:r>
              <a:rPr lang="pt-BR" sz="1500" b="1" dirty="0">
                <a:solidFill>
                  <a:schemeClr val="bg1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Adição de informações para conferências futuras</a:t>
            </a:r>
            <a:endParaRPr lang="pt-BR" sz="1500" dirty="0">
              <a:solidFill>
                <a:schemeClr val="bg1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11" name="object 18">
            <a:extLst>
              <a:ext uri="{FF2B5EF4-FFF2-40B4-BE49-F238E27FC236}">
                <a16:creationId xmlns:a16="http://schemas.microsoft.com/office/drawing/2014/main" xmlns="" id="{2EA9AB48-8024-4FEE-B6B6-96673F1694C8}"/>
              </a:ext>
            </a:extLst>
          </p:cNvPr>
          <p:cNvSpPr/>
          <p:nvPr/>
        </p:nvSpPr>
        <p:spPr>
          <a:xfrm>
            <a:off x="1432484" y="1568613"/>
            <a:ext cx="4500955" cy="25853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xmlns="" id="{D8D95C11-FEA1-4E2F-B26B-BEE7C58F2F72}"/>
              </a:ext>
            </a:extLst>
          </p:cNvPr>
          <p:cNvSpPr txBox="1"/>
          <p:nvPr/>
        </p:nvSpPr>
        <p:spPr>
          <a:xfrm>
            <a:off x="1562050" y="1568613"/>
            <a:ext cx="4371389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Aft>
                <a:spcPts val="900"/>
              </a:spcAft>
            </a:pPr>
            <a:r>
              <a:rPr lang="pt-BR" sz="1200" dirty="0"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Responsabilidade no preenchimento das informações</a:t>
            </a:r>
          </a:p>
        </p:txBody>
      </p:sp>
      <p:sp>
        <p:nvSpPr>
          <p:cNvPr id="15" name="object 18">
            <a:extLst>
              <a:ext uri="{FF2B5EF4-FFF2-40B4-BE49-F238E27FC236}">
                <a16:creationId xmlns:a16="http://schemas.microsoft.com/office/drawing/2014/main" xmlns="" id="{5769410F-B91F-4719-87E2-8E90B703EF5F}"/>
              </a:ext>
            </a:extLst>
          </p:cNvPr>
          <p:cNvSpPr/>
          <p:nvPr/>
        </p:nvSpPr>
        <p:spPr>
          <a:xfrm>
            <a:off x="1432487" y="2850850"/>
            <a:ext cx="4500952" cy="25853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xmlns="" id="{C8954D74-9C2E-4BA0-AD0D-D0CCA2AB8D8C}"/>
              </a:ext>
            </a:extLst>
          </p:cNvPr>
          <p:cNvSpPr txBox="1"/>
          <p:nvPr/>
        </p:nvSpPr>
        <p:spPr>
          <a:xfrm>
            <a:off x="1562050" y="2847539"/>
            <a:ext cx="4019405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Aft>
                <a:spcPts val="900"/>
              </a:spcAft>
            </a:pPr>
            <a:r>
              <a:rPr lang="pt-BR" sz="1200" dirty="0"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Facilitador para supervisão de valores</a:t>
            </a:r>
          </a:p>
        </p:txBody>
      </p:sp>
      <p:sp>
        <p:nvSpPr>
          <p:cNvPr id="19" name="object 18">
            <a:extLst>
              <a:ext uri="{FF2B5EF4-FFF2-40B4-BE49-F238E27FC236}">
                <a16:creationId xmlns:a16="http://schemas.microsoft.com/office/drawing/2014/main" xmlns="" id="{86BCCCF8-C840-418A-B6F6-FEBD9F08222A}"/>
              </a:ext>
            </a:extLst>
          </p:cNvPr>
          <p:cNvSpPr/>
          <p:nvPr/>
        </p:nvSpPr>
        <p:spPr>
          <a:xfrm>
            <a:off x="1432485" y="4133087"/>
            <a:ext cx="4500954" cy="25853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xmlns="" id="{209E6B1F-583A-4032-8664-D06B31929BF7}"/>
              </a:ext>
            </a:extLst>
          </p:cNvPr>
          <p:cNvSpPr txBox="1"/>
          <p:nvPr/>
        </p:nvSpPr>
        <p:spPr>
          <a:xfrm>
            <a:off x="1562049" y="4133087"/>
            <a:ext cx="4019405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Aft>
                <a:spcPts val="900"/>
              </a:spcAft>
            </a:pPr>
            <a:r>
              <a:rPr lang="pt-BR" sz="1200" dirty="0"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Visualização dos dados inseridos em relatório</a:t>
            </a:r>
          </a:p>
        </p:txBody>
      </p:sp>
      <p:pic>
        <p:nvPicPr>
          <p:cNvPr id="21" name="Imagem 20">
            <a:extLst>
              <a:ext uri="{FF2B5EF4-FFF2-40B4-BE49-F238E27FC236}">
                <a16:creationId xmlns:a16="http://schemas.microsoft.com/office/drawing/2014/main" xmlns="" id="{45ACFDB6-4FFF-4944-AB4E-887A43F806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4" t="12965"/>
          <a:stretch/>
        </p:blipFill>
        <p:spPr>
          <a:xfrm>
            <a:off x="6458857" y="1992285"/>
            <a:ext cx="2735340" cy="2696838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:a16="http://schemas.microsoft.com/office/drawing/2014/main" xmlns="" id="{4C99C9FB-06C6-4632-87DF-84426D2B67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16" t="34341"/>
          <a:stretch/>
        </p:blipFill>
        <p:spPr>
          <a:xfrm>
            <a:off x="6965879" y="2885670"/>
            <a:ext cx="2228318" cy="1781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7256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Funcionamento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xmlns="" id="{30A3820C-76A2-42E6-852F-2EB05F38E8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778227" y="693511"/>
            <a:ext cx="3104659" cy="373289"/>
          </a:xfrm>
          <a:prstGeom prst="rect">
            <a:avLst/>
          </a:prstGeom>
        </p:spPr>
      </p:pic>
      <p:sp>
        <p:nvSpPr>
          <p:cNvPr id="8" name="CaixaDeTexto 21">
            <a:extLst>
              <a:ext uri="{FF2B5EF4-FFF2-40B4-BE49-F238E27FC236}">
                <a16:creationId xmlns:a16="http://schemas.microsoft.com/office/drawing/2014/main" xmlns="" id="{6662DB65-8601-47B0-9D09-16FC7485044C}"/>
              </a:ext>
            </a:extLst>
          </p:cNvPr>
          <p:cNvSpPr txBox="1"/>
          <p:nvPr/>
        </p:nvSpPr>
        <p:spPr>
          <a:xfrm>
            <a:off x="1767155" y="726530"/>
            <a:ext cx="3233680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Parametrizações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652A9150-E0B3-4B52-92AE-07B60F29EAAF}"/>
              </a:ext>
            </a:extLst>
          </p:cNvPr>
          <p:cNvSpPr txBox="1"/>
          <p:nvPr/>
        </p:nvSpPr>
        <p:spPr>
          <a:xfrm>
            <a:off x="861391" y="1258957"/>
            <a:ext cx="7997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O usuário que está </a:t>
            </a:r>
            <a:r>
              <a:rPr lang="pt-BR" sz="1400" dirty="0" err="1"/>
              <a:t>logado</a:t>
            </a:r>
            <a:r>
              <a:rPr lang="pt-BR" sz="1400" dirty="0"/>
              <a:t> irá realizar o fechamento. Na hora do fechamento poderá ser trocado ativando o seguinte parâmetro em Faturamento – Frente de Loja: "Selecionar usuário para fechamento“.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xmlns="" id="{D34F3F50-9D0A-441E-BC05-1B12C8B7D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316" y="1974334"/>
            <a:ext cx="2905125" cy="1228725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xmlns="" id="{2424D460-0BB5-4815-BE1B-FB0BC9866DB5}"/>
              </a:ext>
            </a:extLst>
          </p:cNvPr>
          <p:cNvSpPr txBox="1"/>
          <p:nvPr/>
        </p:nvSpPr>
        <p:spPr>
          <a:xfrm>
            <a:off x="778227" y="3458817"/>
            <a:ext cx="78886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Obs.: Somente aparecerá usuários com atividade configurada para a empresa atual e que estiverem denominados como “Operador de caixa”.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10" y="2400836"/>
            <a:ext cx="4498190" cy="43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73609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0" r="38203"/>
          <a:stretch/>
        </p:blipFill>
        <p:spPr>
          <a:xfrm rot="21350379">
            <a:off x="0" y="54409"/>
            <a:ext cx="5000625" cy="5144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28" b="31305"/>
          <a:stretch/>
        </p:blipFill>
        <p:spPr>
          <a:xfrm>
            <a:off x="-9903" y="-36160"/>
            <a:ext cx="4123358" cy="5253605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63" r="78135" b="39452"/>
          <a:stretch/>
        </p:blipFill>
        <p:spPr>
          <a:xfrm>
            <a:off x="28950" y="2005855"/>
            <a:ext cx="2937133" cy="2560965"/>
          </a:xfrm>
          <a:prstGeom prst="rect">
            <a:avLst/>
          </a:prstGeom>
        </p:spPr>
      </p:pic>
      <p:sp>
        <p:nvSpPr>
          <p:cNvPr id="21" name="Retângulo 20"/>
          <p:cNvSpPr/>
          <p:nvPr/>
        </p:nvSpPr>
        <p:spPr>
          <a:xfrm>
            <a:off x="3938458" y="2590643"/>
            <a:ext cx="30580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b="1" dirty="0">
                <a:solidFill>
                  <a:srgbClr val="FFC00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Preenchimento dos campos</a:t>
            </a:r>
          </a:p>
        </p:txBody>
      </p:sp>
      <p:sp>
        <p:nvSpPr>
          <p:cNvPr id="24" name="Retângulo 23"/>
          <p:cNvSpPr/>
          <p:nvPr/>
        </p:nvSpPr>
        <p:spPr>
          <a:xfrm>
            <a:off x="2995031" y="3868264"/>
            <a:ext cx="551542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350" b="1" dirty="0">
                <a:solidFill>
                  <a:schemeClr val="bg1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Realização de testes de operação junto ao analista ainda em tempo de projeto;</a:t>
            </a:r>
          </a:p>
        </p:txBody>
      </p:sp>
      <p:sp>
        <p:nvSpPr>
          <p:cNvPr id="10" name="Retângulo 9"/>
          <p:cNvSpPr/>
          <p:nvPr/>
        </p:nvSpPr>
        <p:spPr>
          <a:xfrm>
            <a:off x="3938458" y="3342483"/>
            <a:ext cx="20587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b="1" dirty="0">
                <a:solidFill>
                  <a:srgbClr val="FFC00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Pontos relevantes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3948618" y="1838803"/>
            <a:ext cx="35879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b="1" dirty="0">
                <a:solidFill>
                  <a:srgbClr val="FFC00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Acesso a rotina pelo ERP e POS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79273817-C405-4640-BC80-C1B4D3D24E21}"/>
              </a:ext>
            </a:extLst>
          </p:cNvPr>
          <p:cNvSpPr txBox="1">
            <a:spLocks/>
          </p:cNvSpPr>
          <p:nvPr/>
        </p:nvSpPr>
        <p:spPr>
          <a:xfrm>
            <a:off x="5997227" y="211984"/>
            <a:ext cx="3525164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Funcionamento</a:t>
            </a:r>
          </a:p>
        </p:txBody>
      </p:sp>
    </p:spTree>
    <p:extLst>
      <p:ext uri="{BB962C8B-B14F-4D97-AF65-F5344CB8AC3E}">
        <p14:creationId xmlns:p14="http://schemas.microsoft.com/office/powerpoint/2010/main" val="11165377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Funcionamento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144" y="768183"/>
            <a:ext cx="2327058" cy="4272643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029" y="1248228"/>
            <a:ext cx="2607656" cy="389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9550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698" y="192840"/>
            <a:ext cx="4919004" cy="1815480"/>
          </a:xfrm>
        </p:spPr>
        <p:txBody>
          <a:bodyPr/>
          <a:lstStyle/>
          <a:p>
            <a:r>
              <a:rPr lang="en-US" sz="3300" b="1" dirty="0" err="1">
                <a:solidFill>
                  <a:srgbClr val="EEECE1"/>
                </a:solidFill>
                <a:latin typeface="Dosis" panose="02010503020202060003" pitchFamily="2" charset="0"/>
              </a:rPr>
              <a:t>Impacto</a:t>
            </a:r>
            <a:r>
              <a:rPr lang="en-US" sz="3300" b="1" dirty="0">
                <a:solidFill>
                  <a:srgbClr val="EEECE1"/>
                </a:solidFill>
                <a:latin typeface="Dosis" panose="02010503020202060003" pitchFamily="2" charset="0"/>
              </a:rPr>
              <a:t> no </a:t>
            </a:r>
            <a:r>
              <a:rPr lang="en-US" sz="3300" b="1" dirty="0" err="1">
                <a:solidFill>
                  <a:srgbClr val="EEECE1"/>
                </a:solidFill>
                <a:latin typeface="Dosis" panose="02010503020202060003" pitchFamily="2" charset="0"/>
              </a:rPr>
              <a:t>Suporte</a:t>
            </a:r>
            <a:endParaRPr lang="en-US" sz="3300" b="1" dirty="0">
              <a:solidFill>
                <a:srgbClr val="EEECE1"/>
              </a:solidFill>
              <a:latin typeface="Dosis" panose="02010503020202060003" pitchFamily="2" charset="0"/>
            </a:endParaRPr>
          </a:p>
        </p:txBody>
      </p:sp>
      <p:sp>
        <p:nvSpPr>
          <p:cNvPr id="8" name="CaixaDeTexto 6"/>
          <p:cNvSpPr txBox="1"/>
          <p:nvPr/>
        </p:nvSpPr>
        <p:spPr>
          <a:xfrm>
            <a:off x="5058839" y="964033"/>
            <a:ext cx="4015247" cy="1858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50" b="1" dirty="0">
                <a:solidFill>
                  <a:schemeClr val="tx2"/>
                </a:solidFill>
                <a:latin typeface="Dosis" panose="02010503020202060003"/>
                <a:ea typeface="Verdana" pitchFamily="34" charset="0"/>
                <a:cs typeface="Neo Sans Pro"/>
              </a:rPr>
              <a:t>Dúvidas</a:t>
            </a:r>
            <a:endParaRPr lang="pt-BR" sz="1350" dirty="0">
              <a:solidFill>
                <a:schemeClr val="bg1"/>
              </a:solidFill>
              <a:latin typeface="Neo Sans Pro"/>
              <a:ea typeface="Verdana" pitchFamily="34" charset="0"/>
              <a:cs typeface="Neo Sans Pro"/>
            </a:endParaRPr>
          </a:p>
          <a:p>
            <a:endParaRPr lang="pt-BR" sz="1350" dirty="0">
              <a:solidFill>
                <a:schemeClr val="bg1"/>
              </a:solidFill>
              <a:latin typeface="Neo Sans Pro"/>
              <a:ea typeface="Verdana" pitchFamily="34" charset="0"/>
              <a:cs typeface="Neo Sans Pro Ligh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Suprimento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Sangria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Quando fazer o fechamento (retroatividade)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200" dirty="0">
              <a:solidFill>
                <a:schemeClr val="bg1"/>
              </a:solidFill>
              <a:latin typeface="Neo Sans Pro"/>
              <a:ea typeface="Verdana" pitchFamily="34" charset="0"/>
              <a:cs typeface="Neo Sans Pro Light"/>
            </a:endParaRPr>
          </a:p>
          <a:p>
            <a:pPr marL="171450" indent="-171450">
              <a:buFontTx/>
              <a:buChar char="-"/>
            </a:pPr>
            <a:endParaRPr lang="pt-BR" sz="750" dirty="0">
              <a:solidFill>
                <a:schemeClr val="bg1"/>
              </a:solidFill>
              <a:latin typeface="Neo Sans Pro Light"/>
              <a:ea typeface="Verdana" pitchFamily="34" charset="0"/>
              <a:cs typeface="Neo Sans Pro Light"/>
            </a:endParaRPr>
          </a:p>
          <a:p>
            <a:endParaRPr lang="pt-BR" sz="750" dirty="0">
              <a:solidFill>
                <a:schemeClr val="bg1"/>
              </a:solidFill>
              <a:latin typeface="Neo Sans Pro Light"/>
              <a:ea typeface="Verdana" pitchFamily="34" charset="0"/>
              <a:cs typeface="Neo Sans Pro Light"/>
            </a:endParaRPr>
          </a:p>
        </p:txBody>
      </p:sp>
      <p:sp>
        <p:nvSpPr>
          <p:cNvPr id="12" name="CaixaDeTexto 6"/>
          <p:cNvSpPr txBox="1"/>
          <p:nvPr/>
        </p:nvSpPr>
        <p:spPr>
          <a:xfrm>
            <a:off x="5047864" y="2937121"/>
            <a:ext cx="398766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50" b="1" dirty="0">
                <a:solidFill>
                  <a:schemeClr val="tx2"/>
                </a:solidFill>
                <a:latin typeface="Dosis" panose="02010503020202060003"/>
                <a:ea typeface="Verdana" pitchFamily="34" charset="0"/>
                <a:cs typeface="Neo Sans Pro"/>
              </a:rPr>
              <a:t>Possíveis Erros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350" dirty="0">
              <a:solidFill>
                <a:schemeClr val="bg1"/>
              </a:solidFill>
              <a:latin typeface="Neo Sans Pro"/>
              <a:ea typeface="Verdana" pitchFamily="34" charset="0"/>
              <a:cs typeface="Neo Sans Pro Ligh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>
                <a:solidFill>
                  <a:schemeClr val="bg1"/>
                </a:solidFill>
                <a:latin typeface="Neo Sans Pro" panose="020B0504030504040204" pitchFamily="34" charset="0"/>
                <a:ea typeface="Verdana" pitchFamily="34" charset="0"/>
                <a:cs typeface="Neo Sans Pro Light"/>
              </a:rPr>
              <a:t>Fechamento salvo incorretamente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Não realizar a gravação dos dados</a:t>
            </a:r>
          </a:p>
        </p:txBody>
      </p:sp>
      <p:sp>
        <p:nvSpPr>
          <p:cNvPr id="19" name="object 23"/>
          <p:cNvSpPr/>
          <p:nvPr/>
        </p:nvSpPr>
        <p:spPr>
          <a:xfrm>
            <a:off x="0" y="2166653"/>
            <a:ext cx="3713871" cy="2986645"/>
          </a:xfrm>
          <a:prstGeom prst="rect">
            <a:avLst/>
          </a:prstGeom>
          <a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 t="2" b="-38551"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350"/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34" t="33243"/>
          <a:stretch/>
        </p:blipFill>
        <p:spPr>
          <a:xfrm flipH="1">
            <a:off x="0" y="2065763"/>
            <a:ext cx="4556716" cy="3077737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9459" y="952435"/>
            <a:ext cx="688405" cy="68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32086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467647"/>
            <a:ext cx="4776476" cy="2528627"/>
          </a:xfrm>
        </p:spPr>
        <p:txBody>
          <a:bodyPr/>
          <a:lstStyle/>
          <a:p>
            <a:pPr algn="ctr"/>
            <a:r>
              <a:rPr lang="pt-BR" sz="5400" b="1" dirty="0">
                <a:solidFill>
                  <a:schemeClr val="tx2"/>
                </a:solidFill>
                <a:latin typeface="Dosis" panose="02010303020202060003" pitchFamily="2" charset="0"/>
              </a:rPr>
              <a:t>Conferência de </a:t>
            </a:r>
            <a:r>
              <a:rPr lang="pt-BR" sz="54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Caixa</a:t>
            </a:r>
            <a:endParaRPr lang="pt-BR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664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744014f9-b381-4d57-9569-1658a6c28a47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8453</TotalTime>
  <Words>400</Words>
  <Application>Microsoft Office PowerPoint</Application>
  <PresentationFormat>Apresentação na tela (16:9)</PresentationFormat>
  <Paragraphs>95</Paragraphs>
  <Slides>17</Slides>
  <Notes>10</Notes>
  <HiddenSlides>0</HiddenSlides>
  <MMClips>0</MMClips>
  <ScaleCrop>false</ScaleCrop>
  <HeadingPairs>
    <vt:vector size="8" baseType="variant">
      <vt:variant>
        <vt:lpstr>Fontes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32" baseType="lpstr">
      <vt:lpstr>Arial</vt:lpstr>
      <vt:lpstr>Calibri</vt:lpstr>
      <vt:lpstr>Dosis</vt:lpstr>
      <vt:lpstr>Dosis Bold</vt:lpstr>
      <vt:lpstr>Dosis ExtraLight</vt:lpstr>
      <vt:lpstr>Dosis Light</vt:lpstr>
      <vt:lpstr>Kozuka Gothic Pr6N EL</vt:lpstr>
      <vt:lpstr>Neo Sans Pro</vt:lpstr>
      <vt:lpstr>Neo Sans Pro Light</vt:lpstr>
      <vt:lpstr>Segoe UI</vt:lpstr>
      <vt:lpstr>Tahoma</vt:lpstr>
      <vt:lpstr>Verdana</vt:lpstr>
      <vt:lpstr>Wingdings</vt:lpstr>
      <vt:lpstr>Linx.3.0</vt:lpstr>
      <vt:lpstr>Slide do think-cell</vt:lpstr>
      <vt:lpstr>Fechamento e Conferência de Caixa</vt:lpstr>
      <vt:lpstr>Apresentação do PowerPoint</vt:lpstr>
      <vt:lpstr>Fechamento de caixa</vt:lpstr>
      <vt:lpstr>Apresentação do PowerPoint</vt:lpstr>
      <vt:lpstr>Apresentação do PowerPoint</vt:lpstr>
      <vt:lpstr>Apresentação do PowerPoint</vt:lpstr>
      <vt:lpstr>Apresentação do PowerPoint</vt:lpstr>
      <vt:lpstr>Impacto no Suporte</vt:lpstr>
      <vt:lpstr>Conferência de Caixa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Impacto no Suporte</vt:lpstr>
      <vt:lpstr>Apresentação do PowerPoint</vt:lpstr>
      <vt:lpstr>Muito obrigado!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536</cp:revision>
  <dcterms:created xsi:type="dcterms:W3CDTF">2010-04-12T23:12:02Z</dcterms:created>
  <dcterms:modified xsi:type="dcterms:W3CDTF">2018-03-05T13:39:27Z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