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2"/>
  </p:notesMasterIdLst>
  <p:sldIdLst>
    <p:sldId id="329" r:id="rId5"/>
    <p:sldId id="439" r:id="rId6"/>
    <p:sldId id="409" r:id="rId7"/>
    <p:sldId id="406" r:id="rId8"/>
    <p:sldId id="425" r:id="rId9"/>
    <p:sldId id="428" r:id="rId10"/>
    <p:sldId id="429" r:id="rId11"/>
    <p:sldId id="430" r:id="rId12"/>
    <p:sldId id="433" r:id="rId13"/>
    <p:sldId id="431" r:id="rId14"/>
    <p:sldId id="434" r:id="rId15"/>
    <p:sldId id="432" r:id="rId16"/>
    <p:sldId id="437" r:id="rId17"/>
    <p:sldId id="436" r:id="rId18"/>
    <p:sldId id="438" r:id="rId19"/>
    <p:sldId id="350" r:id="rId20"/>
    <p:sldId id="363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12/02/2018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495011" y="1289128"/>
            <a:ext cx="4648989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48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ASSOCIAÇÃO DE PRODUTOS E KITS</a:t>
            </a: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EXEMPLO PRÁTICO!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778228" y="4274971"/>
            <a:ext cx="5370250" cy="72000"/>
            <a:chOff x="649795" y="4051229"/>
            <a:chExt cx="5370250" cy="72000"/>
          </a:xfrm>
        </p:grpSpPr>
        <p:cxnSp>
          <p:nvCxnSpPr>
            <p:cNvPr id="11" name="Conector reto 10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4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28" y="1038442"/>
            <a:ext cx="6062446" cy="29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0735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2035" y="100765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Habilitar Rotina: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50874" y="1577720"/>
            <a:ext cx="76971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Para ativar a funcionalidade será necessário acionar o suporte ou consultor de implantação </a:t>
            </a:r>
            <a:r>
              <a:rPr lang="pt-BR" dirty="0" err="1">
                <a:latin typeface="Dosis" panose="02010503020202060003" pitchFamily="2" charset="0"/>
              </a:rPr>
              <a:t>Linx</a:t>
            </a:r>
            <a:r>
              <a:rPr lang="pt-BR" dirty="0">
                <a:latin typeface="Dosis" panose="02010503020202060003" pitchFamily="2" charset="0"/>
              </a:rPr>
              <a:t>. </a:t>
            </a:r>
            <a:endParaRPr lang="pt-BR" dirty="0" smtClean="0">
              <a:latin typeface="Dosis" panose="02010503020202060003" pitchFamily="2" charset="0"/>
            </a:endParaRPr>
          </a:p>
          <a:p>
            <a:r>
              <a:rPr lang="pt-BR" dirty="0">
                <a:latin typeface="Dosis" panose="02010503020202060003" pitchFamily="2" charset="0"/>
              </a:rPr>
              <a:t/>
            </a:r>
            <a:br>
              <a:rPr lang="pt-BR" dirty="0">
                <a:latin typeface="Dosis" panose="02010503020202060003" pitchFamily="2" charset="0"/>
              </a:rPr>
            </a:br>
            <a:r>
              <a:rPr lang="pt-BR" dirty="0">
                <a:latin typeface="Dosis" panose="02010503020202060003" pitchFamily="2" charset="0"/>
              </a:rPr>
              <a:t>Empresa&gt; Parâmetros Globais&gt; Acesso Restrito&gt; Faturamento&gt; Forma de associação:</a:t>
            </a:r>
          </a:p>
        </p:txBody>
      </p:sp>
      <p:sp>
        <p:nvSpPr>
          <p:cNvPr id="21" name="Título 1"/>
          <p:cNvSpPr txBox="1">
            <a:spLocks/>
          </p:cNvSpPr>
          <p:nvPr/>
        </p:nvSpPr>
        <p:spPr>
          <a:xfrm>
            <a:off x="793647" y="224804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KITS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24" y="3378893"/>
            <a:ext cx="4848902" cy="914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61489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5812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KITS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50874" y="1463506"/>
            <a:ext cx="60300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Dosis" panose="02010503020202060003" pitchFamily="2" charset="0"/>
            </a:endParaRPr>
          </a:p>
          <a:p>
            <a:r>
              <a:rPr lang="pt-BR" dirty="0" smtClean="0">
                <a:latin typeface="Dosis" panose="02010503020202060003" pitchFamily="2" charset="0"/>
              </a:rPr>
              <a:t>Os </a:t>
            </a:r>
            <a:r>
              <a:rPr lang="pt-BR" dirty="0">
                <a:latin typeface="Dosis" panose="02010503020202060003" pitchFamily="2" charset="0"/>
              </a:rPr>
              <a:t>itens associados aos kits </a:t>
            </a:r>
            <a:r>
              <a:rPr lang="pt-BR" dirty="0" smtClean="0">
                <a:latin typeface="Dosis" panose="02010503020202060003" pitchFamily="2" charset="0"/>
              </a:rPr>
              <a:t>são de quantidades e descontos </a:t>
            </a:r>
            <a:r>
              <a:rPr lang="pt-BR" dirty="0">
                <a:solidFill>
                  <a:srgbClr val="FF9900"/>
                </a:solidFill>
                <a:latin typeface="Dosis" panose="02010503020202060003" pitchFamily="2" charset="0"/>
              </a:rPr>
              <a:t>FIXOS</a:t>
            </a:r>
            <a:r>
              <a:rPr lang="pt-BR" dirty="0" smtClean="0">
                <a:latin typeface="Dosis" panose="02010503020202060003" pitchFamily="2" charset="0"/>
              </a:rPr>
              <a:t>, </a:t>
            </a:r>
            <a:r>
              <a:rPr lang="pt-BR" dirty="0">
                <a:latin typeface="Dosis" panose="02010503020202060003" pitchFamily="2" charset="0"/>
              </a:rPr>
              <a:t>e uma vez vendido o produto </a:t>
            </a:r>
            <a:r>
              <a:rPr lang="pt-BR" dirty="0" smtClean="0">
                <a:latin typeface="Dosis" panose="02010503020202060003" pitchFamily="2" charset="0"/>
              </a:rPr>
              <a:t>principal, </a:t>
            </a:r>
            <a:r>
              <a:rPr lang="pt-BR" dirty="0">
                <a:latin typeface="Dosis" panose="02010503020202060003" pitchFamily="2" charset="0"/>
              </a:rPr>
              <a:t>automaticamente todos os itens associados </a:t>
            </a:r>
            <a:r>
              <a:rPr lang="pt-BR" dirty="0" smtClean="0">
                <a:latin typeface="Dosis" panose="02010503020202060003" pitchFamily="2" charset="0"/>
              </a:rPr>
              <a:t>à </a:t>
            </a:r>
            <a:r>
              <a:rPr lang="pt-BR" dirty="0">
                <a:latin typeface="Dosis" panose="02010503020202060003" pitchFamily="2" charset="0"/>
              </a:rPr>
              <a:t>ele entram na venda. </a:t>
            </a:r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919287" y="4386042"/>
            <a:ext cx="5370250" cy="72000"/>
            <a:chOff x="649795" y="4051229"/>
            <a:chExt cx="5370250" cy="72000"/>
          </a:xfrm>
        </p:grpSpPr>
        <p:cxnSp>
          <p:nvCxnSpPr>
            <p:cNvPr id="11" name="Conector reto 10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903" y="1018951"/>
            <a:ext cx="2638793" cy="3200847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750874" y="10941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Funcionalidade: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271273" y="3577060"/>
            <a:ext cx="346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Caminho </a:t>
            </a:r>
            <a:r>
              <a:rPr lang="pt-BR" dirty="0">
                <a:solidFill>
                  <a:srgbClr val="FF9900"/>
                </a:solidFill>
                <a:latin typeface="Dosis" panose="02010503020202060003" pitchFamily="2" charset="0"/>
              </a:rPr>
              <a:t>para acessar a rotina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  <a:p>
            <a:endParaRPr lang="pt-BR" dirty="0"/>
          </a:p>
        </p:txBody>
      </p:sp>
      <p:cxnSp>
        <p:nvCxnSpPr>
          <p:cNvPr id="8" name="Conector de seta reta 7"/>
          <p:cNvCxnSpPr/>
          <p:nvPr/>
        </p:nvCxnSpPr>
        <p:spPr>
          <a:xfrm flipV="1">
            <a:off x="5640512" y="1908061"/>
            <a:ext cx="1140432" cy="20313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3677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84834" y="1069720"/>
            <a:ext cx="7697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Insira </a:t>
            </a:r>
            <a:r>
              <a:rPr lang="pt-BR" dirty="0">
                <a:latin typeface="Dosis" panose="02010503020202060003" pitchFamily="2" charset="0"/>
              </a:rPr>
              <a:t>o código do produto </a:t>
            </a:r>
            <a:r>
              <a:rPr lang="pt-BR" dirty="0" smtClean="0">
                <a:latin typeface="Dosis" panose="02010503020202060003" pitchFamily="2" charset="0"/>
              </a:rPr>
              <a:t>principal, o kit que irá incluir os demais itens:</a:t>
            </a:r>
            <a:endParaRPr lang="pt-BR" dirty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778228" y="4142297"/>
            <a:ext cx="5370250" cy="72000"/>
            <a:chOff x="649795" y="4051229"/>
            <a:chExt cx="5370250" cy="72000"/>
          </a:xfrm>
        </p:grpSpPr>
        <p:cxnSp>
          <p:nvCxnSpPr>
            <p:cNvPr id="11" name="Conector reto 10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0242" name="Picture 2" descr="worddav0f5b4791a4eb91cd3a9eebf1440aa08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28" y="2132197"/>
            <a:ext cx="6115050" cy="1038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664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34734" y="764920"/>
            <a:ext cx="7697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Em seguida insira os produtos associados: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53" y="1286742"/>
            <a:ext cx="8180341" cy="306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22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EXEMPLO PRÁTICO!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778228" y="4274971"/>
            <a:ext cx="5370250" cy="72000"/>
            <a:chOff x="649795" y="4051229"/>
            <a:chExt cx="5370250" cy="72000"/>
          </a:xfrm>
        </p:grpSpPr>
        <p:cxnSp>
          <p:nvCxnSpPr>
            <p:cNvPr id="11" name="Conector reto 10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4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28" y="1038442"/>
            <a:ext cx="6062446" cy="29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549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712" y="525755"/>
            <a:ext cx="4962077" cy="328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994641" y="480339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" panose="02010503020202060003" pitchFamily="50" charset="0"/>
              </a:rPr>
              <a:t>Muito obrigado!</a:t>
            </a:r>
            <a:endParaRPr lang="pt-BR" b="1" dirty="0">
              <a:latin typeface="Dosis" panose="02010503020202060003" pitchFamily="50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43" y="1862140"/>
            <a:ext cx="1070981" cy="107098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926831" y="3500481"/>
            <a:ext cx="4179069" cy="64529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sz="2800" b="1" dirty="0" smtClean="0">
                <a:latin typeface="Dosis" panose="02010503020202060003" pitchFamily="50" charset="0"/>
              </a:rPr>
              <a:t>Pedro Henrique de Oliveira</a:t>
            </a:r>
          </a:p>
          <a:p>
            <a:endParaRPr lang="pt-BR" sz="2800" b="1" dirty="0">
              <a:latin typeface="Dosis" panose="0201050302020206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348283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84806" y="193750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71032" y="183753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55453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24416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84806" y="149341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09868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02734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784806" y="2050283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Exemplos Práticos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788336" y="2648998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Dúvidas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71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790287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8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ASSOCIAÇÃO DE PRODUTOS E KITS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411" y="1359587"/>
            <a:ext cx="2794535" cy="1716904"/>
          </a:xfrm>
          <a:prstGeom prst="rect">
            <a:avLst/>
          </a:prstGeom>
        </p:spPr>
      </p:pic>
      <p:sp>
        <p:nvSpPr>
          <p:cNvPr id="9" name="object 18"/>
          <p:cNvSpPr/>
          <p:nvPr/>
        </p:nvSpPr>
        <p:spPr>
          <a:xfrm>
            <a:off x="829637" y="1544047"/>
            <a:ext cx="4278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10" name="Picture 4" descr="Linx_Institucional_Numeros_Presenc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2" r="45000" b="69293"/>
          <a:stretch/>
        </p:blipFill>
        <p:spPr>
          <a:xfrm>
            <a:off x="898114" y="953457"/>
            <a:ext cx="832811" cy="1361152"/>
          </a:xfrm>
          <a:prstGeom prst="rect">
            <a:avLst/>
          </a:prstGeom>
        </p:spPr>
      </p:pic>
      <p:sp>
        <p:nvSpPr>
          <p:cNvPr id="13" name="object 18"/>
          <p:cNvSpPr/>
          <p:nvPr/>
        </p:nvSpPr>
        <p:spPr>
          <a:xfrm>
            <a:off x="829637" y="2482709"/>
            <a:ext cx="4278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15" name="Picture 4" descr="Linx_Institucional_Numeros_Presenc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2" r="45000" b="69293"/>
          <a:stretch/>
        </p:blipFill>
        <p:spPr>
          <a:xfrm>
            <a:off x="907639" y="1912999"/>
            <a:ext cx="832811" cy="1361152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2064803" y="1609631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Dosis" panose="02010503020202060003" pitchFamily="2" charset="0"/>
              </a:rPr>
              <a:t>Exige Produto Associado</a:t>
            </a:r>
            <a:endParaRPr lang="pt-BR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860769" y="2591106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Dosis" panose="02010503020202060003" pitchFamily="2" charset="0"/>
              </a:rPr>
              <a:t>KITS</a:t>
            </a:r>
            <a:endParaRPr lang="pt-BR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829637" y="3473610"/>
            <a:ext cx="7302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Para ativar a funcionalidade será necessário acionar o suporte ou consultor de implantação </a:t>
            </a:r>
            <a:r>
              <a:rPr lang="pt-BR" dirty="0" err="1">
                <a:latin typeface="Dosis" panose="02010503020202060003" pitchFamily="2" charset="0"/>
              </a:rPr>
              <a:t>Linx</a:t>
            </a:r>
            <a:r>
              <a:rPr lang="pt-BR" dirty="0">
                <a:latin typeface="Dosis" panose="02010503020202060003" pitchFamily="2" charset="0"/>
              </a:rPr>
              <a:t>. 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851420" y="4298342"/>
            <a:ext cx="5370250" cy="72000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902053" y="3979737"/>
            <a:ext cx="5370250" cy="72000"/>
            <a:chOff x="649795" y="4051229"/>
            <a:chExt cx="5370250" cy="72000"/>
          </a:xfrm>
        </p:grpSpPr>
        <p:cxnSp>
          <p:nvCxnSpPr>
            <p:cNvPr id="19" name="Conector reto 1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ipse 1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2" name="Retângulo 1"/>
          <p:cNvSpPr/>
          <p:nvPr/>
        </p:nvSpPr>
        <p:spPr>
          <a:xfrm>
            <a:off x="811872" y="12083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Habilitar Rotina: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36599" y="1577720"/>
            <a:ext cx="7697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/>
            </a:r>
            <a:br>
              <a:rPr lang="pt-BR" dirty="0">
                <a:latin typeface="Dosis" panose="02010503020202060003" pitchFamily="2" charset="0"/>
              </a:rPr>
            </a:br>
            <a:r>
              <a:rPr lang="pt-BR" dirty="0" smtClean="0">
                <a:latin typeface="Dosis" panose="02010503020202060003" pitchFamily="2" charset="0"/>
              </a:rPr>
              <a:t>Empresa &gt; </a:t>
            </a:r>
            <a:r>
              <a:rPr lang="pt-BR" dirty="0">
                <a:latin typeface="Dosis" panose="02010503020202060003" pitchFamily="2" charset="0"/>
              </a:rPr>
              <a:t>Parâmetros </a:t>
            </a:r>
            <a:r>
              <a:rPr lang="pt-BR" dirty="0" smtClean="0">
                <a:latin typeface="Dosis" panose="02010503020202060003" pitchFamily="2" charset="0"/>
              </a:rPr>
              <a:t>Globais &gt; </a:t>
            </a:r>
            <a:r>
              <a:rPr lang="pt-BR" dirty="0">
                <a:latin typeface="Dosis" panose="02010503020202060003" pitchFamily="2" charset="0"/>
              </a:rPr>
              <a:t>Acesso </a:t>
            </a:r>
            <a:r>
              <a:rPr lang="pt-BR" dirty="0" smtClean="0">
                <a:latin typeface="Dosis" panose="02010503020202060003" pitchFamily="2" charset="0"/>
              </a:rPr>
              <a:t>Restrito &gt; Faturamento &gt; </a:t>
            </a:r>
            <a:r>
              <a:rPr lang="pt-BR" dirty="0">
                <a:latin typeface="Dosis" panose="02010503020202060003" pitchFamily="2" charset="0"/>
              </a:rPr>
              <a:t>Forma de associação: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62" y="2569576"/>
            <a:ext cx="4839375" cy="866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Título 1"/>
          <p:cNvSpPr txBox="1">
            <a:spLocks/>
          </p:cNvSpPr>
          <p:nvPr/>
        </p:nvSpPr>
        <p:spPr>
          <a:xfrm>
            <a:off x="778228" y="290852"/>
            <a:ext cx="809864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EXIGE PRODUTO ASSOCIADO</a:t>
            </a:r>
            <a:endParaRPr lang="pt-BR" sz="2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63928" y="295403"/>
            <a:ext cx="7988709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EXIGE PRODUTO ASSOCIADO</a:t>
            </a:r>
            <a:endParaRPr lang="pt-BR" sz="2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07097" y="13202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Funcionalidade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44" y="1326286"/>
            <a:ext cx="2638793" cy="32008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60375" y="2030321"/>
            <a:ext cx="5909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Possibilita a inserção de um item principal, que sugere a inclusão outros itens adicionais no orçamento de venda. 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2445249" y="3459300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Caminho </a:t>
            </a:r>
            <a:r>
              <a:rPr lang="pt-BR" dirty="0">
                <a:solidFill>
                  <a:srgbClr val="FF9900"/>
                </a:solidFill>
                <a:latin typeface="Dosis" panose="02010503020202060003" pitchFamily="2" charset="0"/>
              </a:rPr>
              <a:t>para acessar a rotina</a:t>
            </a:r>
            <a:endParaRPr lang="pt-BR" dirty="0">
              <a:solidFill>
                <a:srgbClr val="333333"/>
              </a:solidFill>
              <a:latin typeface="Dosis" panose="02010503020202060003" pitchFamily="2" charset="0"/>
            </a:endParaRPr>
          </a:p>
          <a:p>
            <a:endParaRPr lang="pt-BR" dirty="0"/>
          </a:p>
        </p:txBody>
      </p:sp>
      <p:cxnSp>
        <p:nvCxnSpPr>
          <p:cNvPr id="7" name="Conector de seta reta 6"/>
          <p:cNvCxnSpPr>
            <a:stCxn id="3" idx="3"/>
          </p:cNvCxnSpPr>
          <p:nvPr/>
        </p:nvCxnSpPr>
        <p:spPr>
          <a:xfrm flipV="1">
            <a:off x="5784625" y="2291626"/>
            <a:ext cx="944948" cy="14908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9620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4704" y="1160322"/>
            <a:ext cx="7697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Insira </a:t>
            </a:r>
            <a:r>
              <a:rPr lang="pt-BR" dirty="0">
                <a:latin typeface="Dosis" panose="02010503020202060003" pitchFamily="2" charset="0"/>
              </a:rPr>
              <a:t>o código do produto </a:t>
            </a:r>
            <a:r>
              <a:rPr lang="pt-BR" dirty="0" smtClean="0">
                <a:latin typeface="Dosis" panose="02010503020202060003" pitchFamily="2" charset="0"/>
              </a:rPr>
              <a:t>principal, que fará a sugestão dos itens:</a:t>
            </a:r>
            <a:endParaRPr lang="pt-BR" dirty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778228" y="4142297"/>
            <a:ext cx="5370250" cy="72000"/>
            <a:chOff x="649795" y="4051229"/>
            <a:chExt cx="5370250" cy="72000"/>
          </a:xfrm>
        </p:grpSpPr>
        <p:cxnSp>
          <p:nvCxnSpPr>
            <p:cNvPr id="11" name="Conector reto 10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0242" name="Picture 2" descr="worddav0f5b4791a4eb91cd3a9eebf1440aa08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353" y="2132197"/>
            <a:ext cx="6115050" cy="1038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9824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34734" y="764920"/>
            <a:ext cx="7697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Em seguida insira os produtos associados: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34" y="1230960"/>
            <a:ext cx="6924008" cy="33340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12087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861351" y="7379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Orçamento de venda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67" y="1248947"/>
            <a:ext cx="6021403" cy="2885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380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>
              <a:latin typeface="Dosis" panose="02010503020202060003" pitchFamily="2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849972" y="9226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FF9900"/>
                </a:solidFill>
                <a:latin typeface="Dosis" panose="02010503020202060003" pitchFamily="2" charset="0"/>
              </a:rPr>
              <a:t>Orçamento de venda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5" y="1731307"/>
            <a:ext cx="8420100" cy="2055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0975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44014f9-b381-4d57-9569-1658a6c28a4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7371</TotalTime>
  <Words>194</Words>
  <Application>Microsoft Office PowerPoint</Application>
  <PresentationFormat>Apresentação na tela (16:9)</PresentationFormat>
  <Paragraphs>37</Paragraphs>
  <Slides>17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7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Apresentação do PowerPoint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555</cp:revision>
  <dcterms:created xsi:type="dcterms:W3CDTF">2010-04-12T23:12:02Z</dcterms:created>
  <dcterms:modified xsi:type="dcterms:W3CDTF">2018-02-12T18:40:31Z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