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9"/>
  </p:notesMasterIdLst>
  <p:sldIdLst>
    <p:sldId id="329" r:id="rId5"/>
    <p:sldId id="334" r:id="rId6"/>
    <p:sldId id="342" r:id="rId7"/>
    <p:sldId id="409" r:id="rId8"/>
    <p:sldId id="406" r:id="rId9"/>
    <p:sldId id="444" r:id="rId10"/>
    <p:sldId id="446" r:id="rId11"/>
    <p:sldId id="447" r:id="rId12"/>
    <p:sldId id="448" r:id="rId13"/>
    <p:sldId id="424" r:id="rId14"/>
    <p:sldId id="431" r:id="rId15"/>
    <p:sldId id="415" r:id="rId16"/>
    <p:sldId id="445" r:id="rId17"/>
    <p:sldId id="433" r:id="rId18"/>
    <p:sldId id="350" r:id="rId19"/>
    <p:sldId id="363" r:id="rId20"/>
    <p:sldId id="441" r:id="rId21"/>
    <p:sldId id="434" r:id="rId22"/>
    <p:sldId id="435" r:id="rId23"/>
    <p:sldId id="436" r:id="rId24"/>
    <p:sldId id="437" r:id="rId25"/>
    <p:sldId id="438" r:id="rId26"/>
    <p:sldId id="439" r:id="rId27"/>
    <p:sldId id="440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5" autoAdjust="0"/>
    <p:restoredTop sz="91143" autoAdjust="0"/>
  </p:normalViewPr>
  <p:slideViewPr>
    <p:cSldViewPr snapToGrid="0" snapToObjects="1">
      <p:cViewPr varScale="1">
        <p:scale>
          <a:sx n="98" d="100"/>
          <a:sy n="98" d="100"/>
        </p:scale>
        <p:origin x="672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29/01/2018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sng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1051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09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7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8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8.png"/><Relationship Id="rId9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png"/><Relationship Id="rId5" Type="http://schemas.openxmlformats.org/officeDocument/2006/relationships/image" Target="../media/image32.e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oleObject" Target="../embeddings/oleObject9.bin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png"/><Relationship Id="rId5" Type="http://schemas.openxmlformats.org/officeDocument/2006/relationships/image" Target="../media/image36.png"/><Relationship Id="rId4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2"/>
            <a:ext cx="4776476" cy="2528627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Dicas do Suporte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48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Linx Microvix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469589" y="855663"/>
            <a:ext cx="4372854" cy="1296144"/>
          </a:xfrm>
        </p:spPr>
        <p:txBody>
          <a:bodyPr/>
          <a:lstStyle/>
          <a:p>
            <a:r>
              <a:rPr lang="pt-BR" dirty="0" smtClean="0"/>
              <a:t>CANAIS DE ATENDIMENTO</a:t>
            </a:r>
            <a:endParaRPr lang="pt-BR" dirty="0"/>
          </a:p>
        </p:txBody>
      </p:sp>
      <p:graphicFrame>
        <p:nvGraphicFramePr>
          <p:cNvPr id="15" name="Obje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2786149"/>
              </p:ext>
            </p:extLst>
          </p:nvPr>
        </p:nvGraphicFramePr>
        <p:xfrm>
          <a:off x="2788559" y="754454"/>
          <a:ext cx="1187450" cy="1307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r:id="rId3" imgW="344714" imgH="379797" progId="">
                  <p:embed/>
                </p:oleObj>
              </mc:Choice>
              <mc:Fallback>
                <p:oleObj r:id="rId3" imgW="344714" imgH="379797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88559" y="754454"/>
                        <a:ext cx="1187450" cy="1307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705147"/>
              </p:ext>
            </p:extLst>
          </p:nvPr>
        </p:nvGraphicFramePr>
        <p:xfrm>
          <a:off x="2490283" y="533609"/>
          <a:ext cx="1791302" cy="1791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r:id="rId5" imgW="870829" imgH="870806" progId="">
                  <p:embed/>
                </p:oleObj>
              </mc:Choice>
              <mc:Fallback>
                <p:oleObj r:id="rId5" imgW="870829" imgH="870806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90283" y="533609"/>
                        <a:ext cx="1791302" cy="1791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569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de cantos arredondados 7"/>
          <p:cNvSpPr/>
          <p:nvPr/>
        </p:nvSpPr>
        <p:spPr>
          <a:xfrm>
            <a:off x="2876273" y="1573070"/>
            <a:ext cx="4043125" cy="121753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01603" y="1187861"/>
            <a:ext cx="6037945" cy="4028210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723152" y="1810707"/>
            <a:ext cx="3138410" cy="731203"/>
          </a:xfrm>
        </p:spPr>
        <p:txBody>
          <a:bodyPr/>
          <a:lstStyle/>
          <a:p>
            <a:pPr algn="ctr"/>
            <a:r>
              <a:rPr lang="pt-BR" sz="4000" dirty="0" smtClean="0"/>
              <a:t>CHAT Online</a:t>
            </a:r>
            <a:endParaRPr lang="pt-BR" sz="40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7" t="26447" r="26738" b="25187"/>
          <a:stretch/>
        </p:blipFill>
        <p:spPr>
          <a:xfrm>
            <a:off x="3085300" y="1844601"/>
            <a:ext cx="884434" cy="63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54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VANTAGENS </a:t>
            </a:r>
            <a:r>
              <a:rPr lang="pt-BR" sz="3300" b="1" dirty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O CHAT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6" y="1247183"/>
            <a:ext cx="4483637" cy="354835"/>
          </a:xfrm>
          <a:prstGeom prst="rect">
            <a:avLst/>
          </a:prstGeom>
        </p:spPr>
      </p:pic>
      <p:grpSp>
        <p:nvGrpSpPr>
          <p:cNvPr id="25" name="Grupo 45"/>
          <p:cNvGrpSpPr/>
          <p:nvPr/>
        </p:nvGrpSpPr>
        <p:grpSpPr>
          <a:xfrm>
            <a:off x="460375" y="1121993"/>
            <a:ext cx="583151" cy="574382"/>
            <a:chOff x="267664" y="1838784"/>
            <a:chExt cx="777535" cy="765842"/>
          </a:xfrm>
        </p:grpSpPr>
        <p:pic>
          <p:nvPicPr>
            <p:cNvPr id="27" name="Imagem 4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72" t="15368" r="62716" b="36119"/>
            <a:stretch/>
          </p:blipFill>
          <p:spPr>
            <a:xfrm>
              <a:off x="267664" y="1838784"/>
              <a:ext cx="777535" cy="765842"/>
            </a:xfrm>
            <a:prstGeom prst="rect">
              <a:avLst/>
            </a:prstGeom>
          </p:spPr>
        </p:pic>
        <p:pic>
          <p:nvPicPr>
            <p:cNvPr id="28" name="Imagem 4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" t="31742" r="92392" b="61063"/>
            <a:stretch/>
          </p:blipFill>
          <p:spPr>
            <a:xfrm>
              <a:off x="323397" y="1985332"/>
              <a:ext cx="624113" cy="493486"/>
            </a:xfrm>
            <a:prstGeom prst="rect">
              <a:avLst/>
            </a:prstGeom>
          </p:spPr>
        </p:pic>
      </p:grpSp>
      <p:sp>
        <p:nvSpPr>
          <p:cNvPr id="29" name="CaixaDeTexto 7"/>
          <p:cNvSpPr txBox="1"/>
          <p:nvPr/>
        </p:nvSpPr>
        <p:spPr>
          <a:xfrm>
            <a:off x="1085326" y="1266920"/>
            <a:ext cx="42414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dirty="0" smtClean="0"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Conversa online com um especialista.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7" y="1944758"/>
            <a:ext cx="4483636" cy="354835"/>
          </a:xfrm>
          <a:prstGeom prst="rect">
            <a:avLst/>
          </a:prstGeom>
        </p:spPr>
      </p:pic>
      <p:grpSp>
        <p:nvGrpSpPr>
          <p:cNvPr id="31" name="Grupo 45"/>
          <p:cNvGrpSpPr/>
          <p:nvPr/>
        </p:nvGrpSpPr>
        <p:grpSpPr>
          <a:xfrm>
            <a:off x="460375" y="1819568"/>
            <a:ext cx="583151" cy="574382"/>
            <a:chOff x="267664" y="1838784"/>
            <a:chExt cx="777535" cy="765842"/>
          </a:xfrm>
        </p:grpSpPr>
        <p:pic>
          <p:nvPicPr>
            <p:cNvPr id="32" name="Imagem 4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72" t="15368" r="62716" b="36119"/>
            <a:stretch/>
          </p:blipFill>
          <p:spPr>
            <a:xfrm>
              <a:off x="267664" y="1838784"/>
              <a:ext cx="777535" cy="765842"/>
            </a:xfrm>
            <a:prstGeom prst="rect">
              <a:avLst/>
            </a:prstGeom>
          </p:spPr>
        </p:pic>
        <p:pic>
          <p:nvPicPr>
            <p:cNvPr id="33" name="Imagem 4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" t="31742" r="92392" b="61063"/>
            <a:stretch/>
          </p:blipFill>
          <p:spPr>
            <a:xfrm>
              <a:off x="323397" y="1985332"/>
              <a:ext cx="624113" cy="493486"/>
            </a:xfrm>
            <a:prstGeom prst="rect">
              <a:avLst/>
            </a:prstGeom>
          </p:spPr>
        </p:pic>
      </p:grpSp>
      <p:sp>
        <p:nvSpPr>
          <p:cNvPr id="34" name="CaixaDeTexto 7"/>
          <p:cNvSpPr txBox="1"/>
          <p:nvPr/>
        </p:nvSpPr>
        <p:spPr>
          <a:xfrm>
            <a:off x="1085326" y="1964495"/>
            <a:ext cx="42414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dirty="0" smtClean="0"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Você pode vender enquanto é atendido.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35" name="Imagem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7" y="2634466"/>
            <a:ext cx="4483636" cy="354835"/>
          </a:xfrm>
          <a:prstGeom prst="rect">
            <a:avLst/>
          </a:prstGeom>
        </p:spPr>
      </p:pic>
      <p:sp>
        <p:nvSpPr>
          <p:cNvPr id="39" name="CaixaDeTexto 7"/>
          <p:cNvSpPr txBox="1"/>
          <p:nvPr/>
        </p:nvSpPr>
        <p:spPr>
          <a:xfrm>
            <a:off x="1085326" y="2654203"/>
            <a:ext cx="42414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dirty="0" smtClean="0"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Ideal para assuntos que envolvem simulação.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47" name="object 60"/>
          <p:cNvSpPr/>
          <p:nvPr/>
        </p:nvSpPr>
        <p:spPr>
          <a:xfrm>
            <a:off x="384902" y="2484564"/>
            <a:ext cx="670941" cy="7600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11165377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de cantos arredondados 7"/>
          <p:cNvSpPr/>
          <p:nvPr/>
        </p:nvSpPr>
        <p:spPr>
          <a:xfrm>
            <a:off x="2876273" y="1573070"/>
            <a:ext cx="4393207" cy="121753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151763" y="1810707"/>
            <a:ext cx="4552544" cy="731203"/>
          </a:xfrm>
        </p:spPr>
        <p:txBody>
          <a:bodyPr/>
          <a:lstStyle/>
          <a:p>
            <a:pPr algn="ctr"/>
            <a:r>
              <a:rPr lang="pt-BR" sz="3800" dirty="0" err="1" smtClean="0"/>
              <a:t>WEBChamados</a:t>
            </a:r>
            <a:endParaRPr lang="pt-BR" sz="38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8" t="32593" r="39306" b="28889"/>
          <a:stretch/>
        </p:blipFill>
        <p:spPr>
          <a:xfrm>
            <a:off x="3024651" y="1847850"/>
            <a:ext cx="698500" cy="74126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563" y="1265237"/>
            <a:ext cx="4124325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23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1"/>
          <p:cNvSpPr txBox="1">
            <a:spLocks/>
          </p:cNvSpPr>
          <p:nvPr/>
        </p:nvSpPr>
        <p:spPr>
          <a:xfrm>
            <a:off x="778228" y="139079"/>
            <a:ext cx="7607015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VANTAGENS </a:t>
            </a:r>
            <a:r>
              <a:rPr lang="pt-BR" sz="3300" b="1" dirty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O WEBCHAMADOS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6" y="1247183"/>
            <a:ext cx="5649237" cy="354835"/>
          </a:xfrm>
          <a:prstGeom prst="rect">
            <a:avLst/>
          </a:prstGeom>
        </p:spPr>
      </p:pic>
      <p:grpSp>
        <p:nvGrpSpPr>
          <p:cNvPr id="25" name="Grupo 45"/>
          <p:cNvGrpSpPr/>
          <p:nvPr/>
        </p:nvGrpSpPr>
        <p:grpSpPr>
          <a:xfrm>
            <a:off x="460375" y="1121993"/>
            <a:ext cx="583151" cy="574382"/>
            <a:chOff x="267664" y="1838784"/>
            <a:chExt cx="777535" cy="765842"/>
          </a:xfrm>
        </p:grpSpPr>
        <p:pic>
          <p:nvPicPr>
            <p:cNvPr id="27" name="Imagem 4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72" t="15368" r="62716" b="36119"/>
            <a:stretch/>
          </p:blipFill>
          <p:spPr>
            <a:xfrm>
              <a:off x="267664" y="1838784"/>
              <a:ext cx="777535" cy="765842"/>
            </a:xfrm>
            <a:prstGeom prst="rect">
              <a:avLst/>
            </a:prstGeom>
          </p:spPr>
        </p:pic>
        <p:pic>
          <p:nvPicPr>
            <p:cNvPr id="28" name="Imagem 4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" t="31742" r="92392" b="61063"/>
            <a:stretch/>
          </p:blipFill>
          <p:spPr>
            <a:xfrm>
              <a:off x="323397" y="1985332"/>
              <a:ext cx="624113" cy="493486"/>
            </a:xfrm>
            <a:prstGeom prst="rect">
              <a:avLst/>
            </a:prstGeom>
          </p:spPr>
        </p:pic>
      </p:grpSp>
      <p:sp>
        <p:nvSpPr>
          <p:cNvPr id="29" name="CaixaDeTexto 7"/>
          <p:cNvSpPr txBox="1"/>
          <p:nvPr/>
        </p:nvSpPr>
        <p:spPr>
          <a:xfrm>
            <a:off x="1085325" y="1266920"/>
            <a:ext cx="608396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400" dirty="0" smtClean="0"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Atendimento por analistas com o maior know-how do suporte</a:t>
            </a:r>
            <a:endParaRPr lang="pt-BR" sz="14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7" y="1944758"/>
            <a:ext cx="5649236" cy="354835"/>
          </a:xfrm>
          <a:prstGeom prst="rect">
            <a:avLst/>
          </a:prstGeom>
        </p:spPr>
      </p:pic>
      <p:grpSp>
        <p:nvGrpSpPr>
          <p:cNvPr id="31" name="Grupo 45"/>
          <p:cNvGrpSpPr/>
          <p:nvPr/>
        </p:nvGrpSpPr>
        <p:grpSpPr>
          <a:xfrm>
            <a:off x="460375" y="1819568"/>
            <a:ext cx="583151" cy="574382"/>
            <a:chOff x="267664" y="1838784"/>
            <a:chExt cx="777535" cy="765842"/>
          </a:xfrm>
        </p:grpSpPr>
        <p:pic>
          <p:nvPicPr>
            <p:cNvPr id="32" name="Imagem 4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72" t="15368" r="62716" b="36119"/>
            <a:stretch/>
          </p:blipFill>
          <p:spPr>
            <a:xfrm>
              <a:off x="267664" y="1838784"/>
              <a:ext cx="777535" cy="765842"/>
            </a:xfrm>
            <a:prstGeom prst="rect">
              <a:avLst/>
            </a:prstGeom>
          </p:spPr>
        </p:pic>
        <p:pic>
          <p:nvPicPr>
            <p:cNvPr id="33" name="Imagem 4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" t="31742" r="92392" b="61063"/>
            <a:stretch/>
          </p:blipFill>
          <p:spPr>
            <a:xfrm>
              <a:off x="323397" y="1985332"/>
              <a:ext cx="624113" cy="493486"/>
            </a:xfrm>
            <a:prstGeom prst="rect">
              <a:avLst/>
            </a:prstGeom>
          </p:spPr>
        </p:pic>
      </p:grpSp>
      <p:sp>
        <p:nvSpPr>
          <p:cNvPr id="34" name="CaixaDeTexto 7"/>
          <p:cNvSpPr txBox="1"/>
          <p:nvPr/>
        </p:nvSpPr>
        <p:spPr>
          <a:xfrm>
            <a:off x="1085326" y="1964495"/>
            <a:ext cx="53440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dirty="0" smtClean="0"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Acompanhamento de todos os chamados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35" name="Imagem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7" y="2634466"/>
            <a:ext cx="5649236" cy="354835"/>
          </a:xfrm>
          <a:prstGeom prst="rect">
            <a:avLst/>
          </a:prstGeom>
        </p:spPr>
      </p:pic>
      <p:sp>
        <p:nvSpPr>
          <p:cNvPr id="39" name="CaixaDeTexto 7"/>
          <p:cNvSpPr txBox="1"/>
          <p:nvPr/>
        </p:nvSpPr>
        <p:spPr>
          <a:xfrm>
            <a:off x="1085326" y="2654203"/>
            <a:ext cx="53440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dirty="0" smtClean="0"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Ideal para assuntos com maior complexidade.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47" name="object 60"/>
          <p:cNvSpPr/>
          <p:nvPr/>
        </p:nvSpPr>
        <p:spPr>
          <a:xfrm>
            <a:off x="384902" y="2484564"/>
            <a:ext cx="670941" cy="7600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27387740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 Light"/>
              </a:rPr>
              <a:t>Muito obrigado!</a:t>
            </a:r>
            <a:endParaRPr lang="pt-BR" b="1" dirty="0">
              <a:latin typeface="Dosis Ligh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BACKUP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Acesso as rotinas do chat e </a:t>
            </a:r>
            <a:r>
              <a:rPr lang="pt-BR" dirty="0" err="1" smtClean="0"/>
              <a:t>webchamados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97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23"/>
          <p:cNvSpPr/>
          <p:nvPr/>
        </p:nvSpPr>
        <p:spPr>
          <a:xfrm>
            <a:off x="2995031" y="3868264"/>
            <a:ext cx="55154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350" b="1" dirty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Realização de testes de operação junto ao analista ainda em tempo de projeto;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ACESSANDO O WEBCHAMADOS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84488" y="1161143"/>
            <a:ext cx="5952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Neo Sans Pro" panose="020B0504030504040204" pitchFamily="34" charset="0"/>
              </a:rPr>
              <a:t>Acessado pelo ERP, no menu Ajuda &gt; Atendimento ao Cliente.</a:t>
            </a:r>
            <a:endParaRPr lang="pt-BR" sz="1400" dirty="0">
              <a:latin typeface="Neo Sans Pro" panose="020B050403050404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/>
          <a:srcRect l="51722" t="11903" b="35914"/>
          <a:stretch/>
        </p:blipFill>
        <p:spPr>
          <a:xfrm>
            <a:off x="-783773" y="1640114"/>
            <a:ext cx="10990489" cy="3817258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3503488" y="1640114"/>
            <a:ext cx="965770" cy="486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Conector reto 10"/>
          <p:cNvCxnSpPr>
            <a:stCxn id="9" idx="2"/>
          </p:cNvCxnSpPr>
          <p:nvPr/>
        </p:nvCxnSpPr>
        <p:spPr>
          <a:xfrm>
            <a:off x="3986373" y="2126751"/>
            <a:ext cx="0" cy="11404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>
            <a:off x="3986373" y="3267182"/>
            <a:ext cx="205247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>
          <a:xfrm>
            <a:off x="6130774" y="3062106"/>
            <a:ext cx="2060725" cy="486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779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ACESSANDO O WEBCHAMADOS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t="10937" r="59163" b="3515"/>
          <a:stretch/>
        </p:blipFill>
        <p:spPr>
          <a:xfrm>
            <a:off x="478871" y="914683"/>
            <a:ext cx="8142615" cy="548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2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78228" y="164147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71032" y="163359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225981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73650" y="2237684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78228" y="285701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71032" y="28477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1164491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  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78228" y="344732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345493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4167" y="2400477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Canais de atendimento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180030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Introdução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4167" y="29782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Bases de conhecimento</a:t>
            </a: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23"/>
          <p:cNvSpPr/>
          <p:nvPr/>
        </p:nvSpPr>
        <p:spPr>
          <a:xfrm>
            <a:off x="2995031" y="3868264"/>
            <a:ext cx="55154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350" b="1" dirty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Realização de testes de operação junto ao analista ainda em tempo de projeto;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ACESSANDO O WEBCHAMADOS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84488" y="1161143"/>
            <a:ext cx="5952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Neo Sans Pro" panose="020B0504030504040204" pitchFamily="34" charset="0"/>
              </a:rPr>
              <a:t>Desça a barra de rolagem até o final &gt; Criar chamado</a:t>
            </a:r>
          </a:p>
          <a:p>
            <a:endParaRPr lang="pt-BR" sz="1400" dirty="0">
              <a:latin typeface="Neo Sans Pro" panose="020B05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3503488" y="1640114"/>
            <a:ext cx="965770" cy="486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Conector reto 10"/>
          <p:cNvCxnSpPr>
            <a:stCxn id="9" idx="2"/>
          </p:cNvCxnSpPr>
          <p:nvPr/>
        </p:nvCxnSpPr>
        <p:spPr>
          <a:xfrm>
            <a:off x="3986373" y="2126751"/>
            <a:ext cx="0" cy="11404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>
            <a:off x="3986373" y="3267182"/>
            <a:ext cx="205247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>
          <a:xfrm>
            <a:off x="6130774" y="3062106"/>
            <a:ext cx="2060725" cy="486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46904" t="10937" r="3891" b="27865"/>
          <a:stretch/>
        </p:blipFill>
        <p:spPr>
          <a:xfrm>
            <a:off x="-62288" y="1521346"/>
            <a:ext cx="9063092" cy="3622154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3815994" y="4106984"/>
            <a:ext cx="2407006" cy="9222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777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23"/>
          <p:cNvSpPr/>
          <p:nvPr/>
        </p:nvSpPr>
        <p:spPr>
          <a:xfrm>
            <a:off x="2995031" y="3868264"/>
            <a:ext cx="55154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350" b="1" dirty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Realização de testes de operação junto ao analista ainda em tempo de projeto;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ACESSANDO O CHAT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84488" y="1161143"/>
            <a:ext cx="5952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Neo Sans Pro" panose="020B0504030504040204" pitchFamily="34" charset="0"/>
              </a:rPr>
              <a:t>O chat é acessado pelo ERP, no menu Ajuda &gt; Atendimento ao Cliente.</a:t>
            </a:r>
            <a:endParaRPr lang="pt-BR" sz="1400" dirty="0">
              <a:latin typeface="Neo Sans Pro" panose="020B050403050404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/>
          <a:srcRect l="51722" t="11903" b="35914"/>
          <a:stretch/>
        </p:blipFill>
        <p:spPr>
          <a:xfrm>
            <a:off x="-783773" y="1640114"/>
            <a:ext cx="10990489" cy="3817258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3503488" y="1640114"/>
            <a:ext cx="965770" cy="486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Conector reto 10"/>
          <p:cNvCxnSpPr>
            <a:stCxn id="9" idx="2"/>
          </p:cNvCxnSpPr>
          <p:nvPr/>
        </p:nvCxnSpPr>
        <p:spPr>
          <a:xfrm>
            <a:off x="3986373" y="2126751"/>
            <a:ext cx="0" cy="11404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>
            <a:off x="3986373" y="3267182"/>
            <a:ext cx="205247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>
          <a:xfrm>
            <a:off x="6130774" y="3062106"/>
            <a:ext cx="2060725" cy="486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023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23"/>
          <p:cNvSpPr/>
          <p:nvPr/>
        </p:nvSpPr>
        <p:spPr>
          <a:xfrm>
            <a:off x="2995031" y="3868264"/>
            <a:ext cx="55154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350" b="1" dirty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Realização de testes de operação junto ao analista ainda em tempo de projeto;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ACESSANDO O CHAT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84488" y="1161143"/>
            <a:ext cx="5952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Neo Sans Pro" panose="020B0504030504040204" pitchFamily="34" charset="0"/>
              </a:rPr>
              <a:t>Desça a barra de rolagem até o final &gt; Iniciar Chat</a:t>
            </a:r>
            <a:endParaRPr lang="pt-BR" sz="1400" dirty="0">
              <a:latin typeface="Neo Sans Pro" panose="020B05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3503488" y="1640114"/>
            <a:ext cx="965770" cy="486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Conector reto 10"/>
          <p:cNvCxnSpPr>
            <a:stCxn id="9" idx="2"/>
          </p:cNvCxnSpPr>
          <p:nvPr/>
        </p:nvCxnSpPr>
        <p:spPr>
          <a:xfrm>
            <a:off x="3986373" y="2126751"/>
            <a:ext cx="0" cy="11404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>
            <a:off x="3986373" y="3267182"/>
            <a:ext cx="205247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>
          <a:xfrm>
            <a:off x="6130774" y="3062106"/>
            <a:ext cx="2060725" cy="4866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46904" t="10937" r="3891" b="27865"/>
          <a:stretch/>
        </p:blipFill>
        <p:spPr>
          <a:xfrm>
            <a:off x="-62288" y="1521346"/>
            <a:ext cx="9063092" cy="3622154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6482994" y="3941884"/>
            <a:ext cx="2407006" cy="9222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996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ACESSANDO O CHAT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84488" y="1161143"/>
            <a:ext cx="5952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Neo Sans Pro" panose="020B0504030504040204" pitchFamily="34" charset="0"/>
              </a:rPr>
              <a:t>Preencha todos</a:t>
            </a:r>
          </a:p>
          <a:p>
            <a:r>
              <a:rPr lang="pt-BR" sz="1400" dirty="0" smtClean="0">
                <a:latin typeface="Neo Sans Pro" panose="020B0504030504040204" pitchFamily="34" charset="0"/>
              </a:rPr>
              <a:t> os dados.</a:t>
            </a:r>
            <a:endParaRPr lang="pt-BR" sz="1400" dirty="0">
              <a:latin typeface="Neo Sans Pro" panose="020B050403050404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l="60584" t="7899" r="11299" b="5593"/>
          <a:stretch/>
        </p:blipFill>
        <p:spPr>
          <a:xfrm>
            <a:off x="2599904" y="934357"/>
            <a:ext cx="4037202" cy="399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43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ACESSANDO O CHAT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84488" y="1161143"/>
            <a:ext cx="1860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latin typeface="Neo Sans Pro" panose="020B0504030504040204" pitchFamily="34" charset="0"/>
              </a:rPr>
              <a:t>Seja atendido por um especialista online!</a:t>
            </a:r>
            <a:endParaRPr lang="pt-BR" sz="1400" dirty="0">
              <a:latin typeface="Neo Sans Pro" panose="020B050403050404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l="71715" t="43521" b="12890"/>
          <a:stretch/>
        </p:blipFill>
        <p:spPr>
          <a:xfrm>
            <a:off x="2545443" y="1737179"/>
            <a:ext cx="6438900" cy="3188608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l="71715" t="8203" b="65920"/>
          <a:stretch/>
        </p:blipFill>
        <p:spPr>
          <a:xfrm>
            <a:off x="2545443" y="947342"/>
            <a:ext cx="6438900" cy="189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79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</a:rPr>
              <a:t>OBJETIVOS DESTE WEBINAR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2224127"/>
            <a:ext cx="3510067" cy="2991937"/>
            <a:chOff x="-6885152" y="-3569497"/>
            <a:chExt cx="9504186" cy="7588250"/>
          </a:xfrm>
        </p:grpSpPr>
        <p:grpSp>
          <p:nvGrpSpPr>
            <p:cNvPr id="12" name="Group 11"/>
            <p:cNvGrpSpPr/>
            <p:nvPr/>
          </p:nvGrpSpPr>
          <p:grpSpPr>
            <a:xfrm>
              <a:off x="-6885152" y="-3569497"/>
              <a:ext cx="9504186" cy="7588250"/>
              <a:chOff x="-6520956" y="-5303520"/>
              <a:chExt cx="9504186" cy="7588250"/>
            </a:xfrm>
          </p:grpSpPr>
          <p:pic>
            <p:nvPicPr>
              <p:cNvPr id="14" name="Imagem 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51" r="45858"/>
              <a:stretch/>
            </p:blipFill>
            <p:spPr>
              <a:xfrm>
                <a:off x="-6520956" y="-5303520"/>
                <a:ext cx="9504186" cy="7588250"/>
              </a:xfrm>
              <a:prstGeom prst="rect">
                <a:avLst/>
              </a:prstGeom>
            </p:spPr>
          </p:pic>
          <p:pic>
            <p:nvPicPr>
              <p:cNvPr id="15" name="Imagem 3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955" r="51827"/>
              <a:stretch/>
            </p:blipFill>
            <p:spPr>
              <a:xfrm>
                <a:off x="-6520956" y="-4236720"/>
                <a:ext cx="8456436" cy="6521450"/>
              </a:xfrm>
              <a:prstGeom prst="rect">
                <a:avLst/>
              </a:prstGeom>
            </p:spPr>
          </p:pic>
        </p:grpSp>
        <p:pic>
          <p:nvPicPr>
            <p:cNvPr id="13" name="Imagem 3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65" t="26045" r="52044" b="18971"/>
            <a:stretch/>
          </p:blipFill>
          <p:spPr>
            <a:xfrm>
              <a:off x="180634" y="-3569497"/>
              <a:ext cx="2438400" cy="5429250"/>
            </a:xfrm>
            <a:prstGeom prst="rect">
              <a:avLst/>
            </a:prstGeom>
          </p:spPr>
        </p:pic>
      </p:grpSp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3953870" y="2447693"/>
            <a:ext cx="4912728" cy="632467"/>
          </a:xfrm>
          <a:prstGeom prst="rect">
            <a:avLst/>
          </a:prstGeom>
        </p:spPr>
      </p:pic>
      <p:sp>
        <p:nvSpPr>
          <p:cNvPr id="16" name="CaixaDeTexto 21"/>
          <p:cNvSpPr txBox="1"/>
          <p:nvPr/>
        </p:nvSpPr>
        <p:spPr>
          <a:xfrm>
            <a:off x="4180020" y="2613551"/>
            <a:ext cx="4665907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Apresentar o escopo do suporte técnico</a:t>
            </a: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3953870" y="3313464"/>
            <a:ext cx="4912728" cy="632467"/>
          </a:xfrm>
          <a:prstGeom prst="rect">
            <a:avLst/>
          </a:prstGeom>
        </p:spPr>
      </p:pic>
      <p:sp>
        <p:nvSpPr>
          <p:cNvPr id="18" name="CaixaDeTexto 21"/>
          <p:cNvSpPr txBox="1"/>
          <p:nvPr/>
        </p:nvSpPr>
        <p:spPr>
          <a:xfrm>
            <a:off x="4180021" y="3479322"/>
            <a:ext cx="4665907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Divulgar canais para facilitar a operação .</a:t>
            </a: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m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65" y="-139700"/>
            <a:ext cx="6970329" cy="5422279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</a:rPr>
              <a:t>O SUPORTE TÉCNICO</a:t>
            </a:r>
            <a:endParaRPr lang="pt-BR" sz="3300" b="1" dirty="0">
              <a:latin typeface="Dosis" panose="02010303020202060003" pitchFamily="2" charset="0"/>
            </a:endParaRPr>
          </a:p>
        </p:txBody>
      </p:sp>
      <p:sp>
        <p:nvSpPr>
          <p:cNvPr id="9" name="object 18"/>
          <p:cNvSpPr/>
          <p:nvPr/>
        </p:nvSpPr>
        <p:spPr>
          <a:xfrm>
            <a:off x="143838" y="2047962"/>
            <a:ext cx="3789534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44674" y="2168837"/>
            <a:ext cx="30963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Aft>
                <a:spcPts val="900"/>
              </a:spcAft>
            </a:pPr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Tratativa para Incidentes</a:t>
            </a:r>
            <a:endParaRPr lang="pt-BR" sz="16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object 18"/>
          <p:cNvSpPr/>
          <p:nvPr/>
        </p:nvSpPr>
        <p:spPr>
          <a:xfrm>
            <a:off x="143838" y="2815174"/>
            <a:ext cx="3789533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744674" y="2936049"/>
            <a:ext cx="30963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Aft>
                <a:spcPts val="900"/>
              </a:spcAft>
            </a:pPr>
            <a:r>
              <a:rPr lang="pt-BR" sz="1600" dirty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Após Implantação</a:t>
            </a:r>
          </a:p>
        </p:txBody>
      </p:sp>
      <p:graphicFrame>
        <p:nvGraphicFramePr>
          <p:cNvPr id="21" name="Obje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151536"/>
              </p:ext>
            </p:extLst>
          </p:nvPr>
        </p:nvGraphicFramePr>
        <p:xfrm>
          <a:off x="334038" y="2870485"/>
          <a:ext cx="445060" cy="445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r:id="rId5" imgW="1471718" imgH="1471678" progId="">
                  <p:embed/>
                </p:oleObj>
              </mc:Choice>
              <mc:Fallback>
                <p:oleObj r:id="rId5" imgW="1471718" imgH="1471678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4038" y="2870485"/>
                        <a:ext cx="445060" cy="4450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487986"/>
              </p:ext>
            </p:extLst>
          </p:nvPr>
        </p:nvGraphicFramePr>
        <p:xfrm>
          <a:off x="349385" y="2118460"/>
          <a:ext cx="414685" cy="414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3" r:id="rId7" imgW="228100" imgH="228634" progId="">
                  <p:embed/>
                </p:oleObj>
              </mc:Choice>
              <mc:Fallback>
                <p:oleObj r:id="rId7" imgW="228100" imgH="228634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9385" y="2118460"/>
                        <a:ext cx="414685" cy="414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object 18"/>
          <p:cNvSpPr/>
          <p:nvPr/>
        </p:nvSpPr>
        <p:spPr>
          <a:xfrm>
            <a:off x="143837" y="1278691"/>
            <a:ext cx="3789534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744673" y="1399566"/>
            <a:ext cx="30963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Aft>
                <a:spcPts val="900"/>
              </a:spcAft>
            </a:pPr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Auxílio na Operação</a:t>
            </a:r>
            <a:endParaRPr lang="pt-BR" sz="16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graphicFrame>
        <p:nvGraphicFramePr>
          <p:cNvPr id="28" name="Objeto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459331"/>
              </p:ext>
            </p:extLst>
          </p:nvPr>
        </p:nvGraphicFramePr>
        <p:xfrm>
          <a:off x="349384" y="1349189"/>
          <a:ext cx="414685" cy="414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4" r:id="rId9" imgW="228100" imgH="228634" progId="">
                  <p:embed/>
                </p:oleObj>
              </mc:Choice>
              <mc:Fallback>
                <p:oleObj r:id="rId9" imgW="228100" imgH="228634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9384" y="1349189"/>
                        <a:ext cx="414685" cy="414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37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3" grpId="0" animBg="1"/>
      <p:bldP spid="14" grpId="0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655501"/>
              </p:ext>
            </p:extLst>
          </p:nvPr>
        </p:nvGraphicFramePr>
        <p:xfrm>
          <a:off x="-87084" y="987303"/>
          <a:ext cx="3529858" cy="2706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r:id="rId3" imgW="1217163" imgH="933700" progId="">
                  <p:embed/>
                </p:oleObj>
              </mc:Choice>
              <mc:Fallback>
                <p:oleObj r:id="rId3" imgW="1217163" imgH="9337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7084" y="987303"/>
                        <a:ext cx="3529858" cy="2706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QUANDO SOLICITAR SUPORTE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15" y="1944915"/>
            <a:ext cx="4480213" cy="3479632"/>
          </a:xfrm>
          <a:prstGeom prst="rect">
            <a:avLst/>
          </a:prstGeom>
        </p:spPr>
      </p:pic>
      <p:sp>
        <p:nvSpPr>
          <p:cNvPr id="21" name="object 18"/>
          <p:cNvSpPr/>
          <p:nvPr/>
        </p:nvSpPr>
        <p:spPr>
          <a:xfrm flipH="1">
            <a:off x="5180295" y="1977463"/>
            <a:ext cx="3789534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5374734" y="2098338"/>
            <a:ext cx="30963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Dúvidas Pontuais</a:t>
            </a:r>
            <a:endParaRPr lang="pt-BR" sz="16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25" name="object 18"/>
          <p:cNvSpPr/>
          <p:nvPr/>
        </p:nvSpPr>
        <p:spPr>
          <a:xfrm flipH="1">
            <a:off x="5180295" y="2744675"/>
            <a:ext cx="3789533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374734" y="2865550"/>
            <a:ext cx="30963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Plantão – Faturamento parado</a:t>
            </a:r>
            <a:endParaRPr lang="pt-BR" sz="16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29" name="object 18"/>
          <p:cNvSpPr/>
          <p:nvPr/>
        </p:nvSpPr>
        <p:spPr>
          <a:xfrm flipH="1">
            <a:off x="5180294" y="1208192"/>
            <a:ext cx="3789534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5374733" y="1329067"/>
            <a:ext cx="30963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Incidente no Produto</a:t>
            </a:r>
            <a:endParaRPr lang="pt-BR" sz="16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95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47" y="1077567"/>
            <a:ext cx="1721995" cy="1259996"/>
          </a:xfrm>
          <a:prstGeom prst="rect">
            <a:avLst/>
          </a:prstGeom>
        </p:spPr>
      </p:pic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FLUXO DE ATENDIMENTO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5" y="1056567"/>
            <a:ext cx="979122" cy="1280996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931" y="1077566"/>
            <a:ext cx="1559246" cy="1259997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03" y="1358441"/>
            <a:ext cx="1693120" cy="979122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781" y="2349427"/>
            <a:ext cx="1553996" cy="207899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04" y="1358441"/>
            <a:ext cx="1664245" cy="97912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97" y="2347350"/>
            <a:ext cx="3478114" cy="117599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031" y="2452091"/>
            <a:ext cx="1834869" cy="1259996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415" y="3695531"/>
            <a:ext cx="4081863" cy="39899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75" y="3483913"/>
            <a:ext cx="2677492" cy="93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79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469589" y="855663"/>
            <a:ext cx="4421492" cy="1296144"/>
          </a:xfrm>
        </p:spPr>
        <p:txBody>
          <a:bodyPr/>
          <a:lstStyle/>
          <a:p>
            <a:r>
              <a:rPr lang="pt-BR" dirty="0" smtClean="0"/>
              <a:t>BASES DE CONHECIMENTO</a:t>
            </a:r>
            <a:endParaRPr lang="pt-BR" dirty="0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923570"/>
              </p:ext>
            </p:extLst>
          </p:nvPr>
        </p:nvGraphicFramePr>
        <p:xfrm>
          <a:off x="2522771" y="556471"/>
          <a:ext cx="1747672" cy="1747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r:id="rId3" imgW="870829" imgH="870806" progId="">
                  <p:embed/>
                </p:oleObj>
              </mc:Choice>
              <mc:Fallback>
                <p:oleObj r:id="rId3" imgW="870829" imgH="870806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22771" y="556471"/>
                        <a:ext cx="1747672" cy="1747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209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37" y="378372"/>
            <a:ext cx="3100058" cy="997721"/>
          </a:xfrm>
          <a:prstGeom prst="rect">
            <a:avLst/>
          </a:prstGeom>
        </p:spPr>
      </p:pic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275591"/>
              </p:ext>
            </p:extLst>
          </p:nvPr>
        </p:nvGraphicFramePr>
        <p:xfrm>
          <a:off x="1582057" y="-261257"/>
          <a:ext cx="8171543" cy="5711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r:id="rId4" imgW="4877562" imgH="3539909" progId="">
                  <p:embed/>
                </p:oleObj>
              </mc:Choice>
              <mc:Fallback>
                <p:oleObj r:id="rId4" imgW="4877562" imgH="3539909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2057" y="-261257"/>
                        <a:ext cx="8171543" cy="5711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bject 18"/>
          <p:cNvSpPr/>
          <p:nvPr/>
        </p:nvSpPr>
        <p:spPr>
          <a:xfrm>
            <a:off x="4682115" y="1376093"/>
            <a:ext cx="4284085" cy="673523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6" name="object 29"/>
          <p:cNvSpPr/>
          <p:nvPr/>
        </p:nvSpPr>
        <p:spPr>
          <a:xfrm rot="12060306">
            <a:off x="4287376" y="1189548"/>
            <a:ext cx="1121283" cy="11041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pic>
        <p:nvPicPr>
          <p:cNvPr id="17" name="Picture 2" descr="Imagem relacionada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backgroundMark x1="6078" y1="32941" x2="6078" y2="32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861" y="1346567"/>
            <a:ext cx="757323" cy="75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ixaDeTexto 11"/>
          <p:cNvSpPr txBox="1"/>
          <p:nvPr/>
        </p:nvSpPr>
        <p:spPr>
          <a:xfrm>
            <a:off x="5311302" y="1376093"/>
            <a:ext cx="3654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</a:rPr>
              <a:t>Mais de 400 artigos de suporte para facilitar a operação no dia-a-dia.</a:t>
            </a:r>
            <a:endParaRPr lang="pt-BR" sz="1600" dirty="0">
              <a:solidFill>
                <a:schemeClr val="bg1"/>
              </a:solidFill>
              <a:latin typeface="Neo Sans Pro" panose="020B050403050404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682115" y="2624321"/>
            <a:ext cx="4284085" cy="673523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9" name="object 29"/>
          <p:cNvSpPr/>
          <p:nvPr/>
        </p:nvSpPr>
        <p:spPr>
          <a:xfrm rot="12060306">
            <a:off x="4287376" y="2437776"/>
            <a:ext cx="1121283" cy="11041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pic>
        <p:nvPicPr>
          <p:cNvPr id="20" name="Picture 2" descr="Imagem relacionada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backgroundMark x1="6078" y1="32941" x2="6078" y2="32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861" y="2594795"/>
            <a:ext cx="757323" cy="75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aixaDeTexto 20"/>
          <p:cNvSpPr txBox="1"/>
          <p:nvPr/>
        </p:nvSpPr>
        <p:spPr>
          <a:xfrm>
            <a:off x="5230184" y="2624321"/>
            <a:ext cx="373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</a:rPr>
              <a:t>Explicação de conceitos de rotinas, além dos assuntos mais procurados.</a:t>
            </a:r>
            <a:endParaRPr lang="pt-BR" sz="1600" dirty="0">
              <a:solidFill>
                <a:schemeClr val="bg1"/>
              </a:solidFill>
              <a:latin typeface="Neo Sans Pro" panose="020B05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986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to 9"/>
          <p:cNvGraphicFramePr>
            <a:graphicFrameLocks noChangeAspect="1"/>
          </p:cNvGraphicFramePr>
          <p:nvPr/>
        </p:nvGraphicFramePr>
        <p:xfrm>
          <a:off x="1582057" y="-261257"/>
          <a:ext cx="8316686" cy="5711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r:id="rId3" imgW="4877562" imgH="3539909" progId="">
                  <p:embed/>
                </p:oleObj>
              </mc:Choice>
              <mc:Fallback>
                <p:oleObj r:id="rId3" imgW="4877562" imgH="3539909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2057" y="-261257"/>
                        <a:ext cx="8316686" cy="5711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67" y="632715"/>
            <a:ext cx="2893793" cy="1308751"/>
          </a:xfrm>
          <a:prstGeom prst="rect">
            <a:avLst/>
          </a:prstGeom>
        </p:spPr>
      </p:pic>
      <p:sp>
        <p:nvSpPr>
          <p:cNvPr id="14" name="object 18"/>
          <p:cNvSpPr/>
          <p:nvPr/>
        </p:nvSpPr>
        <p:spPr>
          <a:xfrm>
            <a:off x="4682115" y="1376093"/>
            <a:ext cx="4284085" cy="673523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5" name="object 29"/>
          <p:cNvSpPr/>
          <p:nvPr/>
        </p:nvSpPr>
        <p:spPr>
          <a:xfrm rot="12060306">
            <a:off x="4287376" y="1189548"/>
            <a:ext cx="1121283" cy="11041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pic>
        <p:nvPicPr>
          <p:cNvPr id="22" name="Picture 2" descr="Imagem relacionada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backgroundMark x1="6078" y1="32941" x2="6078" y2="32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861" y="1346567"/>
            <a:ext cx="757323" cy="75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aixaDeTexto 22"/>
          <p:cNvSpPr txBox="1"/>
          <p:nvPr/>
        </p:nvSpPr>
        <p:spPr>
          <a:xfrm>
            <a:off x="5439438" y="1416197"/>
            <a:ext cx="3526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</a:rPr>
              <a:t>Vídeos </a:t>
            </a:r>
            <a:r>
              <a:rPr lang="pt-BR" sz="1600" dirty="0">
                <a:solidFill>
                  <a:schemeClr val="bg1"/>
                </a:solidFill>
                <a:latin typeface="Neo Sans Pro" panose="020B0504030504040204" pitchFamily="34" charset="0"/>
              </a:rPr>
              <a:t>explicativos </a:t>
            </a:r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</a:rPr>
              <a:t>de rotinas, com duração de 5 minutos.</a:t>
            </a:r>
            <a:endParaRPr lang="pt-BR" sz="1600" dirty="0">
              <a:solidFill>
                <a:schemeClr val="bg1"/>
              </a:solidFill>
              <a:latin typeface="Neo Sans Pro" panose="020B0504030504040204" pitchFamily="34" charset="0"/>
            </a:endParaRPr>
          </a:p>
        </p:txBody>
      </p:sp>
      <p:sp>
        <p:nvSpPr>
          <p:cNvPr id="24" name="object 18"/>
          <p:cNvSpPr/>
          <p:nvPr/>
        </p:nvSpPr>
        <p:spPr>
          <a:xfrm>
            <a:off x="4682115" y="2624321"/>
            <a:ext cx="4284085" cy="673523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25" name="object 29"/>
          <p:cNvSpPr/>
          <p:nvPr/>
        </p:nvSpPr>
        <p:spPr>
          <a:xfrm rot="12060306">
            <a:off x="4287376" y="2437776"/>
            <a:ext cx="1121283" cy="11041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pic>
        <p:nvPicPr>
          <p:cNvPr id="26" name="Picture 2" descr="Imagem relacionada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backgroundMark x1="6078" y1="32941" x2="6078" y2="32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861" y="2594795"/>
            <a:ext cx="757323" cy="75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aixaDeTexto 26"/>
          <p:cNvSpPr txBox="1"/>
          <p:nvPr/>
        </p:nvSpPr>
        <p:spPr>
          <a:xfrm>
            <a:off x="5429594" y="2677125"/>
            <a:ext cx="3536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Neo Sans Pro" panose="020B0504030504040204" pitchFamily="34" charset="0"/>
              </a:rPr>
              <a:t>A melhor plataforma para quem está aprendendo sobre o Microvix.</a:t>
            </a:r>
            <a:endParaRPr lang="pt-BR" sz="1600" dirty="0">
              <a:solidFill>
                <a:schemeClr val="bg1"/>
              </a:solidFill>
              <a:latin typeface="Neo Sans Pro" panose="020B05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086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744014f9-b381-4d57-9569-1658a6c28a47"/>
    <ds:schemaRef ds:uri="http://schemas.microsoft.com/office/2006/documentManagement/types"/>
    <ds:schemaRef ds:uri="http://purl.org/dc/terms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10572</TotalTime>
  <Words>313</Words>
  <Application>Microsoft Office PowerPoint</Application>
  <PresentationFormat>Apresentação na tela (16:9)</PresentationFormat>
  <Paragraphs>58</Paragraphs>
  <Slides>24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36" baseType="lpstr">
      <vt:lpstr>Arial</vt:lpstr>
      <vt:lpstr>Calibri</vt:lpstr>
      <vt:lpstr>Dosis</vt:lpstr>
      <vt:lpstr>Dosis Bold</vt:lpstr>
      <vt:lpstr>Dosis ExtraLight</vt:lpstr>
      <vt:lpstr>Dosis Light</vt:lpstr>
      <vt:lpstr>Kozuka Gothic Pr6N EL</vt:lpstr>
      <vt:lpstr>Neo Sans Pro</vt:lpstr>
      <vt:lpstr>Segoe UI</vt:lpstr>
      <vt:lpstr>Verdana</vt:lpstr>
      <vt:lpstr>Linx.3.0</vt:lpstr>
      <vt:lpstr>Slide do think-cell</vt:lpstr>
      <vt:lpstr>Dicas do Suporte Linx Microvix</vt:lpstr>
      <vt:lpstr>INTRODUÇÃO</vt:lpstr>
      <vt:lpstr>Apresentação do PowerPoint</vt:lpstr>
      <vt:lpstr>Apresentação do PowerPoint</vt:lpstr>
      <vt:lpstr>Apresentação do PowerPoint</vt:lpstr>
      <vt:lpstr>Apresentação do PowerPoint</vt:lpstr>
      <vt:lpstr>BASES DE CONHECIMENTO</vt:lpstr>
      <vt:lpstr>Apresentação do PowerPoint</vt:lpstr>
      <vt:lpstr>Apresentação do PowerPoint</vt:lpstr>
      <vt:lpstr>CANAIS DE ATENDIMENTO</vt:lpstr>
      <vt:lpstr>CHAT Online</vt:lpstr>
      <vt:lpstr>Apresentação do PowerPoint</vt:lpstr>
      <vt:lpstr>WEBChamados</vt:lpstr>
      <vt:lpstr>Apresentação do PowerPoint</vt:lpstr>
      <vt:lpstr>Apresentação do PowerPoint</vt:lpstr>
      <vt:lpstr>Muito obrigado!</vt:lpstr>
      <vt:lpstr>BACKUP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558</cp:revision>
  <dcterms:created xsi:type="dcterms:W3CDTF">2010-04-12T23:12:02Z</dcterms:created>
  <dcterms:modified xsi:type="dcterms:W3CDTF">2018-01-29T13:08:55Z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