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7"/>
  </p:notesMasterIdLst>
  <p:sldIdLst>
    <p:sldId id="329" r:id="rId5"/>
    <p:sldId id="334" r:id="rId6"/>
    <p:sldId id="342" r:id="rId7"/>
    <p:sldId id="424" r:id="rId8"/>
    <p:sldId id="429" r:id="rId9"/>
    <p:sldId id="425" r:id="rId10"/>
    <p:sldId id="428" r:id="rId11"/>
    <p:sldId id="430" r:id="rId12"/>
    <p:sldId id="431" r:id="rId13"/>
    <p:sldId id="426" r:id="rId14"/>
    <p:sldId id="432" r:id="rId15"/>
    <p:sldId id="433" r:id="rId16"/>
    <p:sldId id="436" r:id="rId17"/>
    <p:sldId id="435" r:id="rId18"/>
    <p:sldId id="437" r:id="rId19"/>
    <p:sldId id="438" r:id="rId20"/>
    <p:sldId id="439" r:id="rId21"/>
    <p:sldId id="440" r:id="rId22"/>
    <p:sldId id="441" r:id="rId23"/>
    <p:sldId id="434" r:id="rId24"/>
    <p:sldId id="350" r:id="rId25"/>
    <p:sldId id="363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434" autoAdjust="0"/>
  </p:normalViewPr>
  <p:slideViewPr>
    <p:cSldViewPr snapToGrid="0" snapToObjects="1">
      <p:cViewPr varScale="1">
        <p:scale>
          <a:sx n="110" d="100"/>
          <a:sy n="110" d="100"/>
        </p:scale>
        <p:origin x="78" y="5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10/01/2018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0801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8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3.png"/><Relationship Id="rId4" Type="http://schemas.openxmlformats.org/officeDocument/2006/relationships/image" Target="../media/image32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68323" y="1063912"/>
            <a:ext cx="5260768" cy="3524596"/>
          </a:xfrm>
        </p:spPr>
        <p:txBody>
          <a:bodyPr/>
          <a:lstStyle/>
          <a:p>
            <a:r>
              <a:rPr lang="pt-BR" sz="5400" dirty="0" smtClean="0"/>
              <a:t> Inventário </a:t>
            </a:r>
            <a:r>
              <a:rPr lang="pt-BR" sz="5400" dirty="0"/>
              <a:t/>
            </a:r>
            <a:br>
              <a:rPr lang="pt-BR" sz="5400" dirty="0"/>
            </a:br>
            <a:r>
              <a:rPr lang="pt-BR" sz="5400" dirty="0" smtClean="0"/>
              <a:t>Balanço </a:t>
            </a:r>
            <a:r>
              <a:rPr lang="pt-BR" sz="5400" dirty="0"/>
              <a:t>de Estoque</a:t>
            </a:r>
            <a:br>
              <a:rPr lang="pt-BR" sz="5400" dirty="0"/>
            </a:br>
            <a:r>
              <a:rPr lang="pt-BR" sz="5400" dirty="0" smtClean="0"/>
              <a:t/>
            </a:r>
            <a:br>
              <a:rPr lang="pt-BR" sz="5400" dirty="0" smtClean="0"/>
            </a:b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44166" y="304742"/>
            <a:ext cx="8147417" cy="538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 smtClean="0"/>
              <a:t>Atualmente existem 4 formatos de arquivo aceitos pelo sistema.</a:t>
            </a:r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 smtClean="0"/>
          </a:p>
          <a:p>
            <a:pPr marL="0" indent="0">
              <a:buNone/>
            </a:pPr>
            <a:endParaRPr lang="pt-BR" sz="16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05" y="897343"/>
            <a:ext cx="4076096" cy="61980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683" y="843390"/>
            <a:ext cx="4073709" cy="993446"/>
          </a:xfrm>
          <a:prstGeom prst="rect">
            <a:avLst/>
          </a:prstGeom>
        </p:spPr>
      </p:pic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50455" y="1854200"/>
            <a:ext cx="4299702" cy="26394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/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/>
          </a:p>
          <a:p>
            <a:pPr marL="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/>
          </a:p>
        </p:txBody>
      </p:sp>
      <p:sp>
        <p:nvSpPr>
          <p:cNvPr id="10" name="Retângulo 9"/>
          <p:cNvSpPr/>
          <p:nvPr/>
        </p:nvSpPr>
        <p:spPr>
          <a:xfrm>
            <a:off x="444166" y="1936059"/>
            <a:ext cx="2623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600" dirty="0" smtClean="0">
                <a:latin typeface="Neo Sans Pro"/>
                <a:cs typeface="Neo Sans Pro"/>
              </a:rPr>
              <a:t>- Somente </a:t>
            </a:r>
            <a:r>
              <a:rPr lang="pt-BR" sz="1600" dirty="0">
                <a:latin typeface="Neo Sans Pro"/>
                <a:cs typeface="Neo Sans Pro"/>
              </a:rPr>
              <a:t>código de barras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550455" y="3279054"/>
            <a:ext cx="2866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600" dirty="0" smtClean="0">
                <a:latin typeface="Neo Sans Pro"/>
                <a:cs typeface="Neo Sans Pro"/>
              </a:rPr>
              <a:t>- Somente </a:t>
            </a:r>
            <a:r>
              <a:rPr lang="pt-BR" sz="1600" dirty="0">
                <a:latin typeface="Neo Sans Pro"/>
                <a:cs typeface="Neo Sans Pro"/>
              </a:rPr>
              <a:t>código de produtos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4622683" y="1936059"/>
            <a:ext cx="31181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1600" dirty="0" smtClean="0">
                <a:latin typeface="Neo Sans Pro"/>
                <a:cs typeface="Neo Sans Pro"/>
              </a:rPr>
              <a:t>- Código </a:t>
            </a:r>
            <a:r>
              <a:rPr lang="pt-BR" sz="1600" dirty="0">
                <a:latin typeface="Neo Sans Pro"/>
                <a:cs typeface="Neo Sans Pro"/>
              </a:rPr>
              <a:t>de barras e quantidades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622683" y="3285724"/>
            <a:ext cx="3412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sz="1600" dirty="0" smtClean="0">
                <a:latin typeface="Neo Sans Pro"/>
                <a:cs typeface="Neo Sans Pro"/>
              </a:rPr>
              <a:t>- Código </a:t>
            </a:r>
            <a:r>
              <a:rPr lang="pt-BR" sz="1600" dirty="0">
                <a:latin typeface="Neo Sans Pro"/>
                <a:cs typeface="Neo Sans Pro"/>
              </a:rPr>
              <a:t>de produtos e quantidades 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436" y="2356471"/>
            <a:ext cx="2148273" cy="944296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1563" y="2416379"/>
            <a:ext cx="1857374" cy="904040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435" y="3667341"/>
            <a:ext cx="2148273" cy="908140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1564" y="3667341"/>
            <a:ext cx="1857374" cy="90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38770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Logo após o envio haverá a opção de processar o </a:t>
            </a:r>
            <a:r>
              <a:rPr lang="pt-BR" sz="1600" dirty="0" smtClean="0"/>
              <a:t>balanço ou acessar suprimento &gt; estoque &gt; balanço &gt; processar balanço.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Na rotina de processar balanço deve ser preenchido algumas informações: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1° Selecionar o arquivo correto (o nome é composto por: n° do arquivo, data do envio, nome do arquivo </a:t>
            </a:r>
            <a:r>
              <a:rPr lang="pt-BR" sz="1600" dirty="0" err="1" smtClean="0"/>
              <a:t>txt</a:t>
            </a:r>
            <a:r>
              <a:rPr lang="pt-BR" sz="1600" dirty="0" smtClean="0"/>
              <a:t>).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2° Selecionar o depósito, deve ser selecionado o deposito que deseja efetuar o ajuste do estoque.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0785" y="163992"/>
            <a:ext cx="6316829" cy="731553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Processar Balanço</a:t>
            </a:r>
            <a:endParaRPr lang="pt-BR" sz="4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7" y="2736241"/>
            <a:ext cx="7687853" cy="39710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86" y="4045638"/>
            <a:ext cx="7498024" cy="46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8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4197" y="530108"/>
            <a:ext cx="8215606" cy="315815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3</a:t>
            </a:r>
            <a:r>
              <a:rPr lang="pt-BR" sz="1600" dirty="0" smtClean="0"/>
              <a:t>° </a:t>
            </a:r>
            <a:r>
              <a:rPr lang="pt-BR" sz="1600" dirty="0"/>
              <a:t>Data de lançamento, deve ser informado a data do ajuste. </a:t>
            </a: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** Lembrando que será considerado o saldo do final do dia. Sendo assim, caso a contagem foi feito antes de abrir a loja (exemplo data da contagem 04/01/2018), deve ser informado a data de lançamento 03/01/2018; E se a contagem foi feita depois de fechar a loja, deve ser informado a data de lançamento 04/01/2018.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4</a:t>
            </a:r>
            <a:r>
              <a:rPr lang="pt-BR" sz="1600" dirty="0" smtClean="0"/>
              <a:t>° Zerar quantidade, se o usuário marcar Sim será feito o zeramento e ajustado conforme arquivo, e se marcar Não será somado as quantidades do arquivo com as quantidades do sistema.</a:t>
            </a:r>
          </a:p>
          <a:p>
            <a:endParaRPr lang="pt-BR" sz="1600" dirty="0"/>
          </a:p>
          <a:p>
            <a:endParaRPr lang="pt-BR" sz="1600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31" y="3847922"/>
            <a:ext cx="6319029" cy="61435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97" y="956471"/>
            <a:ext cx="6496121" cy="429341"/>
          </a:xfrm>
          <a:prstGeom prst="rect">
            <a:avLst/>
          </a:prstGeom>
        </p:spPr>
      </p:pic>
      <p:pic>
        <p:nvPicPr>
          <p:cNvPr id="9217" name="DefaultOcx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exc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HTMLCheckbox1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HTMLCheckbox2"/>
          <p:cNvPicPr preferRelativeResize="0">
            <a:picLocks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286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731807"/>
            <a:ext cx="8215606" cy="3158151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5</a:t>
            </a:r>
            <a:r>
              <a:rPr lang="pt-BR" sz="1600" dirty="0" smtClean="0"/>
              <a:t>° </a:t>
            </a:r>
            <a:r>
              <a:rPr lang="pt-BR" sz="1600" dirty="0"/>
              <a:t>Na lista de críticas, deve ser marcado as opções desejadas. Se a loja possui um muitos produtos </a:t>
            </a:r>
            <a:r>
              <a:rPr lang="pt-BR" sz="1600" dirty="0" smtClean="0"/>
              <a:t>não </a:t>
            </a:r>
            <a:r>
              <a:rPr lang="pt-BR" sz="1600" dirty="0"/>
              <a:t>deve ser marcado nenhuma opção pois fica muito grande o relatório, tendo a possibilidade de não gerar o relatório.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sz="1600" dirty="0"/>
          </a:p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69" y="1832118"/>
            <a:ext cx="7386637" cy="95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63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No relatório é apresentado os produtos informado no arquivo do balanço com o código, descrição, referência, unidade, CST, Quantidade, custo e preço de venda.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Depois de conferir os produtos, no final da pagina clique no campo “Clique </a:t>
            </a:r>
            <a:r>
              <a:rPr lang="pt-BR" sz="1600" u="sng" dirty="0" smtClean="0">
                <a:solidFill>
                  <a:srgbClr val="FF0000"/>
                </a:solidFill>
              </a:rPr>
              <a:t>aqui </a:t>
            </a:r>
            <a:r>
              <a:rPr lang="pt-BR" sz="1600" dirty="0" smtClean="0"/>
              <a:t>para gerar críticas do balanço”</a:t>
            </a:r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0787" y="105506"/>
            <a:ext cx="2298990" cy="56752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Relatório</a:t>
            </a:r>
            <a:endParaRPr lang="pt-BR" sz="40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822" y="1831184"/>
            <a:ext cx="6863321" cy="92159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821" y="3456233"/>
            <a:ext cx="6863321" cy="120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1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73353"/>
            <a:ext cx="8215605" cy="39326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1600" dirty="0" smtClean="0"/>
              <a:t>A lista de crítica é possível enviar para o e-mail configurado nos parâmetros de workflow.</a:t>
            </a:r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r>
              <a:rPr lang="pt-BR" sz="1600" dirty="0" smtClean="0"/>
              <a:t>A lista de críticas é apresentado a quantidade de produtos do sistema e do balanço e a diferença.</a:t>
            </a:r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endParaRPr lang="pt-BR" sz="1600" dirty="0" smtClean="0"/>
          </a:p>
          <a:p>
            <a:pPr marL="0" indent="0" algn="just">
              <a:buNone/>
            </a:pPr>
            <a:endParaRPr lang="pt-BR" sz="1600" dirty="0"/>
          </a:p>
          <a:p>
            <a:pPr marL="0" indent="0" algn="just">
              <a:buNone/>
            </a:pPr>
            <a:endParaRPr lang="pt-BR" sz="1600" dirty="0" smtClean="0"/>
          </a:p>
          <a:p>
            <a:pPr marL="0" indent="0" algn="just">
              <a:buNone/>
            </a:pPr>
            <a:endParaRPr lang="pt-BR" sz="16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80785" y="163992"/>
            <a:ext cx="5574957" cy="703273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Lista </a:t>
            </a:r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de Críticas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203" y="2414994"/>
            <a:ext cx="6916771" cy="170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63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617518"/>
            <a:ext cx="8215606" cy="36683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 smtClean="0"/>
              <a:t>Em seguida será processado, aguarde até apresentar a mensagem “STATUS CONCLUIDO”</a:t>
            </a:r>
            <a:endParaRPr lang="pt-BR" sz="16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24" y="1867280"/>
            <a:ext cx="5590416" cy="186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403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831" y="2571750"/>
            <a:ext cx="5510338" cy="1829562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3"/>
            <a:ext cx="8163341" cy="184191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Para consultar um balanço acesse </a:t>
            </a:r>
            <a:r>
              <a:rPr lang="pt-BR" sz="1600" dirty="0" smtClean="0"/>
              <a:t>Suprimentos &gt; Estoque &gt; Balanço &gt; </a:t>
            </a:r>
            <a:r>
              <a:rPr lang="pt-BR" sz="1600" dirty="0"/>
              <a:t>Consultar Balanço. </a:t>
            </a: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Na </a:t>
            </a:r>
            <a:r>
              <a:rPr lang="pt-BR" sz="1600" dirty="0"/>
              <a:t>tela seguinte informe período desejado e gere o </a:t>
            </a:r>
            <a:r>
              <a:rPr lang="pt-BR" sz="1600" dirty="0" smtClean="0"/>
              <a:t>relatório.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Obs.: o período é do envio do arquivo e não do processo do balanço.</a:t>
            </a:r>
            <a:endParaRPr lang="pt-BR" sz="16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0785" y="163992"/>
            <a:ext cx="6394467" cy="731553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Consultar Balanço 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425842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420905"/>
            <a:ext cx="8215606" cy="46147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Em seguida será apresentado a listagem de balanços, com as seguintes informações:</a:t>
            </a:r>
            <a:br>
              <a:rPr lang="pt-BR" sz="1600" dirty="0" smtClean="0"/>
            </a:br>
            <a:endParaRPr lang="pt-BR" sz="1600" dirty="0"/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pt-BR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Para </a:t>
            </a:r>
            <a:r>
              <a:rPr lang="pt-BR" sz="1600" dirty="0"/>
              <a:t>consultar o que foi processado é só clicar sobre a ID do balanço e irá abrir um arquivo em </a:t>
            </a:r>
            <a:r>
              <a:rPr lang="pt-BR" sz="1600" dirty="0" smtClean="0"/>
              <a:t>Excel.</a:t>
            </a:r>
            <a:endParaRPr lang="pt-BR" sz="16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7" y="889873"/>
            <a:ext cx="8215606" cy="166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447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48295"/>
            <a:ext cx="8215606" cy="40157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Para </a:t>
            </a:r>
            <a:r>
              <a:rPr lang="pt-BR" sz="1600" dirty="0"/>
              <a:t>estornar o balanço acesse em Suprimentos&gt; Estoque&gt; Balanço&gt; Estornar Balanço.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Caso </a:t>
            </a:r>
            <a:r>
              <a:rPr lang="pt-BR" sz="1600" dirty="0"/>
              <a:t>não saiba o código do balanço clique no link "Consultar Balanço" informe o período e Liste para descobrir o código e conseguir fazer o estorno</a:t>
            </a:r>
            <a:r>
              <a:rPr lang="pt-BR" sz="1600" dirty="0" smtClean="0"/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Em seguida será apresentado a listagem com os produtos, clique em “confirmar” no final da tela, aguarde até ser apresentado a mensagem “Operação realizada com êxito”.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80787" y="121273"/>
            <a:ext cx="8215606" cy="691030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Estornar Balanço</a:t>
            </a:r>
            <a:endParaRPr lang="pt-BR" sz="4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07" y="2100454"/>
            <a:ext cx="8249800" cy="142722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523" y="4173297"/>
            <a:ext cx="3402133" cy="79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4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74840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62776" y="13151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62356" y="127802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62776" y="186642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48691" y="182416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62776" y="241213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46394" y="291403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78228" y="976558"/>
            <a:ext cx="2842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Objetivos dessa transmissão  </a:t>
            </a:r>
          </a:p>
        </p:txBody>
      </p:sp>
      <p:cxnSp>
        <p:nvCxnSpPr>
          <p:cNvPr id="22" name="Conector reto 21"/>
          <p:cNvCxnSpPr/>
          <p:nvPr/>
        </p:nvCxnSpPr>
        <p:spPr>
          <a:xfrm>
            <a:off x="762776" y="296059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48691" y="236383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778228" y="2101090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Parametrização e configuração</a:t>
            </a:r>
          </a:p>
        </p:txBody>
      </p:sp>
      <p:sp>
        <p:nvSpPr>
          <p:cNvPr id="40" name="CaixaDeTexto 39"/>
          <p:cNvSpPr txBox="1"/>
          <p:nvPr/>
        </p:nvSpPr>
        <p:spPr>
          <a:xfrm>
            <a:off x="778228" y="1535982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O que é inventário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778228" y="2619756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Envio de arquivo, processo do balanço 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778228" y="3175688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Consultar balanço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778228" y="3679326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Estornar balanço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863572" y="4231484"/>
            <a:ext cx="4301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Zerar estoque balanço</a:t>
            </a:r>
          </a:p>
        </p:txBody>
      </p:sp>
      <p:cxnSp>
        <p:nvCxnSpPr>
          <p:cNvPr id="23" name="Conector reto 22"/>
          <p:cNvCxnSpPr/>
          <p:nvPr/>
        </p:nvCxnSpPr>
        <p:spPr>
          <a:xfrm>
            <a:off x="778228" y="350645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62776" y="4024184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to 24"/>
          <p:cNvCxnSpPr/>
          <p:nvPr/>
        </p:nvCxnSpPr>
        <p:spPr>
          <a:xfrm>
            <a:off x="765434" y="454191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lipse 25"/>
          <p:cNvSpPr/>
          <p:nvPr/>
        </p:nvSpPr>
        <p:spPr>
          <a:xfrm>
            <a:off x="6950484" y="3462572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46394" y="3978584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48691" y="449803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85" y="2659543"/>
            <a:ext cx="7788408" cy="807687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6086" y="1115540"/>
            <a:ext cx="8215606" cy="340769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É possível zerar todo o estoque de um determinado depósito.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Para isso acesse em </a:t>
            </a:r>
            <a:r>
              <a:rPr lang="pt-BR" sz="1600" dirty="0" smtClean="0"/>
              <a:t>Suprimentos &gt; Estoque &gt; Balanço &gt; </a:t>
            </a:r>
            <a:r>
              <a:rPr lang="pt-BR" sz="1600" dirty="0"/>
              <a:t>Processar </a:t>
            </a:r>
            <a:r>
              <a:rPr lang="pt-BR" sz="1600" dirty="0" smtClean="0"/>
              <a:t>Balanço &gt; </a:t>
            </a:r>
            <a:r>
              <a:rPr lang="pt-BR" sz="1600" dirty="0"/>
              <a:t>Marque a opção "Emular arquivo com os itens do filtro </a:t>
            </a:r>
            <a:r>
              <a:rPr lang="pt-BR" sz="1600" dirty="0" smtClean="0"/>
              <a:t>zerados“, Selecione </a:t>
            </a:r>
            <a:r>
              <a:rPr lang="pt-BR" sz="1600" dirty="0"/>
              <a:t>o depósito </a:t>
            </a:r>
            <a:r>
              <a:rPr lang="pt-BR" sz="1600" dirty="0" smtClean="0"/>
              <a:t>desejado, a data da lançamento </a:t>
            </a:r>
            <a:r>
              <a:rPr lang="pt-BR" sz="1600" dirty="0"/>
              <a:t>e pode gerar o relatório, críticas e por fim clicar no botão "Processar Balanço</a:t>
            </a:r>
            <a:r>
              <a:rPr lang="pt-BR" sz="1600" dirty="0" smtClean="0"/>
              <a:t>".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Obs.: essa rotina  é utilizada para zerar um depósito que não será mais utilizado, assim sendo zerado o depósito.</a:t>
            </a:r>
            <a:endParaRPr lang="pt-BR" sz="16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86086" y="176765"/>
            <a:ext cx="8215606" cy="691030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Zerar estoque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447229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 Light"/>
              </a:rPr>
              <a:t>Muito obrigado!</a:t>
            </a:r>
            <a:endParaRPr lang="pt-BR" b="1" dirty="0">
              <a:latin typeface="Dosis 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2133675"/>
            <a:ext cx="4912728" cy="632467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</a:rPr>
              <a:t>OBJETIVOS DESTE WEBINAR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2224127"/>
            <a:ext cx="3510067" cy="2991937"/>
            <a:chOff x="-6885152" y="-3569497"/>
            <a:chExt cx="9504186" cy="7588250"/>
          </a:xfrm>
        </p:grpSpPr>
        <p:grpSp>
          <p:nvGrpSpPr>
            <p:cNvPr id="12" name="Group 11"/>
            <p:cNvGrpSpPr/>
            <p:nvPr/>
          </p:nvGrpSpPr>
          <p:grpSpPr>
            <a:xfrm>
              <a:off x="-6885152" y="-3569497"/>
              <a:ext cx="9504186" cy="7588250"/>
              <a:chOff x="-6520956" y="-5303520"/>
              <a:chExt cx="9504186" cy="7588250"/>
            </a:xfrm>
          </p:grpSpPr>
          <p:pic>
            <p:nvPicPr>
              <p:cNvPr id="14" name="Imagem 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51" r="45858"/>
              <a:stretch/>
            </p:blipFill>
            <p:spPr>
              <a:xfrm>
                <a:off x="-6520956" y="-5303520"/>
                <a:ext cx="9504186" cy="7588250"/>
              </a:xfrm>
              <a:prstGeom prst="rect">
                <a:avLst/>
              </a:prstGeom>
            </p:spPr>
          </p:pic>
          <p:pic>
            <p:nvPicPr>
              <p:cNvPr id="15" name="Imagem 3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955" r="51827"/>
              <a:stretch/>
            </p:blipFill>
            <p:spPr>
              <a:xfrm>
                <a:off x="-6520956" y="-4236720"/>
                <a:ext cx="8456436" cy="6521450"/>
              </a:xfrm>
              <a:prstGeom prst="rect">
                <a:avLst/>
              </a:prstGeom>
            </p:spPr>
          </p:pic>
        </p:grpSp>
        <p:pic>
          <p:nvPicPr>
            <p:cNvPr id="13" name="Imagem 3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5" t="26045" r="52044" b="18971"/>
            <a:stretch/>
          </p:blipFill>
          <p:spPr>
            <a:xfrm>
              <a:off x="180634" y="-3569497"/>
              <a:ext cx="2438400" cy="5429250"/>
            </a:xfrm>
            <a:prstGeom prst="rect">
              <a:avLst/>
            </a:prstGeom>
          </p:spPr>
        </p:pic>
      </p:grp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2876246"/>
            <a:ext cx="4912728" cy="632467"/>
          </a:xfrm>
          <a:prstGeom prst="rect">
            <a:avLst/>
          </a:prstGeom>
        </p:spPr>
      </p:pic>
      <p:sp>
        <p:nvSpPr>
          <p:cNvPr id="16" name="CaixaDeTexto 21"/>
          <p:cNvSpPr txBox="1"/>
          <p:nvPr/>
        </p:nvSpPr>
        <p:spPr>
          <a:xfrm>
            <a:off x="4632130" y="3075341"/>
            <a:ext cx="4665907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Apresentar os parâmetros e as configurações</a:t>
            </a: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3614173"/>
            <a:ext cx="4912728" cy="632467"/>
          </a:xfrm>
          <a:prstGeom prst="rect">
            <a:avLst/>
          </a:prstGeom>
        </p:spPr>
      </p:pic>
      <p:sp>
        <p:nvSpPr>
          <p:cNvPr id="20" name="CaixaDeTexto 21"/>
          <p:cNvSpPr txBox="1"/>
          <p:nvPr/>
        </p:nvSpPr>
        <p:spPr>
          <a:xfrm>
            <a:off x="4632925" y="3777682"/>
            <a:ext cx="4855121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Esclarecer dúvidas</a:t>
            </a:r>
          </a:p>
        </p:txBody>
      </p:sp>
      <p:sp>
        <p:nvSpPr>
          <p:cNvPr id="18" name="CaixaDeTexto 21"/>
          <p:cNvSpPr txBox="1"/>
          <p:nvPr/>
        </p:nvSpPr>
        <p:spPr>
          <a:xfrm>
            <a:off x="4632925" y="2330795"/>
            <a:ext cx="4855121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  <a:tabLst>
                <a:tab pos="896938" algn="l"/>
              </a:tabLs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Apresentar o formato do arquivo do balanço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834" y="2544793"/>
            <a:ext cx="4124785" cy="198407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2322" y="140866"/>
            <a:ext cx="8215606" cy="679156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O </a:t>
            </a:r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que é </a:t>
            </a:r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inventário </a:t>
            </a:r>
            <a:r>
              <a:rPr lang="pt-BR" sz="4000" dirty="0">
                <a:latin typeface="Dosis Light" charset="0"/>
                <a:ea typeface="Dosis Light" charset="0"/>
                <a:cs typeface="Dosis Light" charset="0"/>
              </a:rPr>
              <a:t>de estoque?</a:t>
            </a:r>
            <a:r>
              <a:rPr lang="pt-BR" sz="4000" dirty="0"/>
              <a:t/>
            </a:r>
            <a:br>
              <a:rPr lang="pt-BR" sz="4000" dirty="0"/>
            </a:b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432230"/>
            <a:ext cx="8215606" cy="140199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000" dirty="0" smtClean="0"/>
              <a:t>Sabe </a:t>
            </a:r>
            <a:r>
              <a:rPr lang="pt-BR" sz="2000" dirty="0"/>
              <a:t>aquele processo de identificar, classificar e contar os produtos que estão armazenados em um depósito? </a:t>
            </a:r>
            <a:endParaRPr lang="pt-BR" sz="20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2000" dirty="0" smtClean="0"/>
              <a:t>Isso </a:t>
            </a:r>
            <a:r>
              <a:rPr lang="pt-BR" sz="2000" dirty="0"/>
              <a:t>se chama inventário de </a:t>
            </a:r>
            <a:r>
              <a:rPr lang="pt-BR" sz="2000" dirty="0" smtClean="0"/>
              <a:t>estoque. 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03407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69490"/>
            <a:ext cx="6541116" cy="635182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Parâmetro de balanço</a:t>
            </a: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1127733"/>
            <a:ext cx="8215605" cy="27655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>Como o balanço efetua ajuste de </a:t>
            </a:r>
            <a:r>
              <a:rPr lang="pt-BR" sz="1600" dirty="0" smtClean="0"/>
              <a:t>estoque algumas </a:t>
            </a:r>
            <a:r>
              <a:rPr lang="pt-BR" sz="1600" dirty="0"/>
              <a:t>informações devem ser configuradas nos parâmetros globais </a:t>
            </a:r>
            <a:r>
              <a:rPr lang="pt-BR" sz="1600" dirty="0" smtClean="0"/>
              <a:t>de </a:t>
            </a:r>
            <a:r>
              <a:rPr lang="pt-BR" sz="1600" dirty="0"/>
              <a:t>estoque no quadro "</a:t>
            </a:r>
            <a:r>
              <a:rPr lang="pt-BR" sz="1600" dirty="0" smtClean="0"/>
              <a:t>Balanço“.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algn="just"/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494" y="1933580"/>
            <a:ext cx="4926616" cy="228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443" y="2288774"/>
            <a:ext cx="3174366" cy="23429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7" y="147372"/>
            <a:ext cx="8215606" cy="571956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Como efetuar o balanço</a:t>
            </a: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235594"/>
            <a:ext cx="8215606" cy="130298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Em primeiro lugar é </a:t>
            </a:r>
            <a:r>
              <a:rPr lang="pt-BR" sz="1600" dirty="0"/>
              <a:t>necessário coletar as informações de balanço em um arquivo texto: os códigos dos produtos e as respectivas quantidades que estão na loja. </a:t>
            </a: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Isto </a:t>
            </a:r>
            <a:r>
              <a:rPr lang="pt-BR" sz="1600" dirty="0"/>
              <a:t>geralmente é feito através do coletor de código de barras gerando um arquivo texto que será lido pelo sistema. 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68546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36" y="1191913"/>
            <a:ext cx="3623093" cy="1533970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48736" y="2725883"/>
            <a:ext cx="8256352" cy="181783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Neste exemplo de configuração, o código do produto deve iniciar na posição 1 e terminar na posição </a:t>
            </a:r>
            <a:r>
              <a:rPr lang="pt-BR" sz="1600" dirty="0" smtClean="0"/>
              <a:t>13, </a:t>
            </a:r>
            <a:r>
              <a:rPr lang="pt-BR" sz="1600" dirty="0"/>
              <a:t>mas se o mesmo não </a:t>
            </a:r>
            <a:r>
              <a:rPr lang="pt-BR" sz="1600" dirty="0" smtClean="0"/>
              <a:t>possuir 13 dígitos</a:t>
            </a:r>
            <a:r>
              <a:rPr lang="pt-BR" sz="1600" dirty="0"/>
              <a:t>, deve ser preenchido com zeros à esquerda. </a:t>
            </a: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No </a:t>
            </a:r>
            <a:r>
              <a:rPr lang="pt-BR" sz="1600" dirty="0"/>
              <a:t>exemplo os códigos dos produtos são </a:t>
            </a:r>
            <a:r>
              <a:rPr lang="pt-BR" sz="1600" dirty="0" smtClean="0"/>
              <a:t>678894, 591548 e 665841, porém foi </a:t>
            </a:r>
            <a:r>
              <a:rPr lang="pt-BR" sz="1600" dirty="0"/>
              <a:t>preenchido com zeros à esquerda para completar a posição configurada</a:t>
            </a:r>
            <a:r>
              <a:rPr lang="pt-BR" sz="1600" dirty="0" smtClean="0"/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 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/>
            </a:r>
            <a:br>
              <a:rPr lang="pt-BR" sz="1600" dirty="0"/>
            </a:br>
            <a:endParaRPr lang="pt-BR" sz="1600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259" y="1191913"/>
            <a:ext cx="3272520" cy="1533970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448736" y="250461"/>
            <a:ext cx="38461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>
                <a:latin typeface="Neo Sans Pro"/>
                <a:cs typeface="Neo Sans Pro"/>
              </a:rPr>
              <a:t>Quadro </a:t>
            </a:r>
            <a:r>
              <a:rPr lang="pt-BR" sz="1600" dirty="0">
                <a:latin typeface="Neo Sans Pro"/>
                <a:cs typeface="Neo Sans Pro"/>
              </a:rPr>
              <a:t>"Leitura do arquivo de balanço (formato TXT)" dos parâmetros globais de estoque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739419" y="250461"/>
            <a:ext cx="31798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Abaixo exemplo do arquivo texto:</a:t>
            </a:r>
          </a:p>
        </p:txBody>
      </p:sp>
    </p:spTree>
    <p:extLst>
      <p:ext uri="{BB962C8B-B14F-4D97-AF65-F5344CB8AC3E}">
        <p14:creationId xmlns:p14="http://schemas.microsoft.com/office/powerpoint/2010/main" val="136343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4197" y="624095"/>
            <a:ext cx="8215606" cy="315815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600" dirty="0" smtClean="0"/>
              <a:t>Caso o </a:t>
            </a:r>
            <a:r>
              <a:rPr lang="pt-BR" sz="1600" dirty="0"/>
              <a:t>parâmetro "Utiliza separador no envio do arquivo" (parâmetro </a:t>
            </a:r>
            <a:r>
              <a:rPr lang="pt-BR" sz="1600" dirty="0" smtClean="0"/>
              <a:t>restrito de </a:t>
            </a:r>
            <a:r>
              <a:rPr lang="pt-BR" sz="1600" dirty="0"/>
              <a:t>Estoque) esteja ativo, a mesma situação do exemplo anterior será representada por um arquivo ligeiramente diferente, conforme se pode ver na imagem que segue.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884" y="1903611"/>
            <a:ext cx="3512231" cy="187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4196" y="1816608"/>
            <a:ext cx="8215606" cy="297484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pt-BR" sz="1600" dirty="0"/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80787" y="256714"/>
            <a:ext cx="8215606" cy="723673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Envio do arquivo de Balanço</a:t>
            </a:r>
            <a:endParaRPr lang="pt-BR" sz="4000" dirty="0"/>
          </a:p>
        </p:txBody>
      </p:sp>
      <p:pic>
        <p:nvPicPr>
          <p:cNvPr id="9" name="Imagem 8" descr="https://share.linx.com.br/download/attachments/8014366/worddavd744d84343d1a3cca59e1fc5f7b0de72.png?version=1&amp;modificationDate=1491918626840&amp;api=v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012" y="2059061"/>
            <a:ext cx="4895822" cy="17113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tângulo 7"/>
          <p:cNvSpPr/>
          <p:nvPr/>
        </p:nvSpPr>
        <p:spPr>
          <a:xfrm>
            <a:off x="447605" y="1058059"/>
            <a:ext cx="83772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/>
              <a:t>Após fazer essas configurações e gerar o arquivo você deverá enviá-lo ao sistema no</a:t>
            </a:r>
            <a:br>
              <a:rPr lang="pt-BR" dirty="0"/>
            </a:br>
            <a:r>
              <a:rPr lang="pt-BR" dirty="0"/>
              <a:t>seguinte caminho: </a:t>
            </a:r>
            <a:r>
              <a:rPr lang="pt-BR" dirty="0" smtClean="0"/>
              <a:t>Suprimentos &gt; Estoque &gt; Balanço &gt; </a:t>
            </a:r>
            <a:r>
              <a:rPr lang="pt-BR" dirty="0"/>
              <a:t>Enviar arquivo.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007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744014f9-b381-4d57-9569-1658a6c28a47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8954</TotalTime>
  <Words>806</Words>
  <Application>Microsoft Office PowerPoint</Application>
  <PresentationFormat>Apresentação na tela (16:9)</PresentationFormat>
  <Paragraphs>119</Paragraphs>
  <Slides>22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2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 Inventário  Balanço de Estoque  </vt:lpstr>
      <vt:lpstr>INTRODUÇÃO</vt:lpstr>
      <vt:lpstr>Apresentação do PowerPoint</vt:lpstr>
      <vt:lpstr>O que é inventário de estoque? </vt:lpstr>
      <vt:lpstr>Parâmetro de balanço</vt:lpstr>
      <vt:lpstr>Como efetuar o balanço</vt:lpstr>
      <vt:lpstr>Apresentação do PowerPoint</vt:lpstr>
      <vt:lpstr>Apresentação do PowerPoint</vt:lpstr>
      <vt:lpstr>Envio do arquivo de Balanço</vt:lpstr>
      <vt:lpstr>Apresentação do PowerPoint</vt:lpstr>
      <vt:lpstr>Processar Balanço</vt:lpstr>
      <vt:lpstr>Apresentação do PowerPoint</vt:lpstr>
      <vt:lpstr>Apresentação do PowerPoint</vt:lpstr>
      <vt:lpstr>Relatório</vt:lpstr>
      <vt:lpstr>Lista de Críticas</vt:lpstr>
      <vt:lpstr>Apresentação do PowerPoint</vt:lpstr>
      <vt:lpstr>Consultar Balanço 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538</cp:revision>
  <dcterms:created xsi:type="dcterms:W3CDTF">2010-04-12T23:12:02Z</dcterms:created>
  <dcterms:modified xsi:type="dcterms:W3CDTF">2018-01-10T11:23:24Z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