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1"/>
  </p:notesMasterIdLst>
  <p:sldIdLst>
    <p:sldId id="329" r:id="rId5"/>
    <p:sldId id="334" r:id="rId6"/>
    <p:sldId id="422" r:id="rId7"/>
    <p:sldId id="423" r:id="rId8"/>
    <p:sldId id="424" r:id="rId9"/>
    <p:sldId id="432" r:id="rId10"/>
    <p:sldId id="431" r:id="rId11"/>
    <p:sldId id="434" r:id="rId12"/>
    <p:sldId id="436" r:id="rId13"/>
    <p:sldId id="437" r:id="rId14"/>
    <p:sldId id="438" r:id="rId15"/>
    <p:sldId id="439" r:id="rId16"/>
    <p:sldId id="440" r:id="rId17"/>
    <p:sldId id="441" r:id="rId18"/>
    <p:sldId id="350" r:id="rId19"/>
    <p:sldId id="363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33" autoAdjust="0"/>
    <p:restoredTop sz="93896" autoAdjust="0"/>
  </p:normalViewPr>
  <p:slideViewPr>
    <p:cSldViewPr snapToGrid="0" snapToObjects="1">
      <p:cViewPr varScale="1">
        <p:scale>
          <a:sx n="92" d="100"/>
          <a:sy n="92" d="100"/>
        </p:scale>
        <p:origin x="846" y="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08/12/2017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Importante salientar as principais mudanças que estão ocorrendo e as adequações que elas demandam no Varejo.</a:t>
            </a:r>
          </a:p>
          <a:p>
            <a:r>
              <a:rPr lang="pt-BR" dirty="0"/>
              <a:t>Queda de Fluxo</a:t>
            </a:r>
            <a:r>
              <a:rPr lang="pt-BR" baseline="0" dirty="0"/>
              <a:t> de clientes em Shoppings e Lojas mostrando a necessidade se adequar à esta nova tendência.</a:t>
            </a:r>
          </a:p>
          <a:p>
            <a:r>
              <a:rPr lang="pt-BR" baseline="0" dirty="0"/>
              <a:t>Salientar a importância da união do mundo físico com o digital e o quanto eles são complementares, </a:t>
            </a:r>
            <a:r>
              <a:rPr lang="pt-BR" baseline="0" dirty="0" smtClean="0"/>
              <a:t/>
            </a:r>
            <a:br>
              <a:rPr lang="pt-BR" baseline="0" dirty="0" smtClean="0"/>
            </a:br>
            <a:r>
              <a:rPr lang="pt-BR" dirty="0" smtClean="0"/>
              <a:t>Vinculando</a:t>
            </a:r>
            <a:r>
              <a:rPr lang="pt-BR" baseline="0" dirty="0" smtClean="0"/>
              <a:t> </a:t>
            </a:r>
            <a:r>
              <a:rPr lang="pt-BR" baseline="0" dirty="0"/>
              <a:t>todas estas mudanças a um novo comportamento dos consumidores e não somente à uma geração, não são somente os </a:t>
            </a:r>
            <a:r>
              <a:rPr lang="pt-BR" baseline="0" dirty="0" err="1"/>
              <a:t>Millennials</a:t>
            </a:r>
            <a:r>
              <a:rPr lang="pt-BR" baseline="0" dirty="0"/>
              <a:t>, todas as gerações estão inseridas nesta transformação.</a:t>
            </a:r>
          </a:p>
          <a:p>
            <a:r>
              <a:rPr lang="pt-BR" baseline="0" dirty="0"/>
              <a:t>Citar o quando deve ser valorizada a Experiência do Consumidor, o CX (Customer Experience), citando por exemplo que um cliente satisfeito 74% de chance de recomendar Marca.</a:t>
            </a:r>
          </a:p>
          <a:p>
            <a:r>
              <a:rPr lang="pt-BR" baseline="0" dirty="0"/>
              <a:t>Nos slides seguintes vamos explorar cada um destes pontos mostrando o quanto eles podem afetar na performance de vendas</a:t>
            </a: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F8A7-93A6-8747-963D-75C49C40D1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83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Essa</a:t>
            </a:r>
            <a:r>
              <a:rPr lang="pt-BR" baseline="0" dirty="0"/>
              <a:t> transformação do Varejo e o advento do novo consumidor impõem desafios bastante objetivos aos Varejistas: </a:t>
            </a:r>
          </a:p>
          <a:p>
            <a:pPr marL="285750" marR="0" indent="-28575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pt-BR" sz="16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Queda no fluxo, necessidade de </a:t>
            </a:r>
            <a:r>
              <a:rPr lang="pt-BR" sz="16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maior conversão e Ticket médio,</a:t>
            </a:r>
            <a:r>
              <a:rPr lang="pt-BR" sz="1600" b="1" baseline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</a:t>
            </a:r>
            <a:r>
              <a:rPr lang="pt-BR" sz="1600" b="0" baseline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adotar soluções que permitam que o vendedor esteja sempre próximo ao cliente durante todo o atendimento, trazer fluxo para a loja estando presente em mídias sociais, vendas web com retirada em loja  </a:t>
            </a:r>
            <a:r>
              <a:rPr lang="pt-BR" sz="16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</a:t>
            </a:r>
          </a:p>
          <a:p>
            <a:pPr marL="285750" marR="0" indent="-28575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pt-BR" sz="16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Aumentar frequência de </a:t>
            </a:r>
            <a:r>
              <a:rPr lang="pt-BR" sz="16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compra com Fidelização e Engajamento, </a:t>
            </a:r>
            <a:r>
              <a:rPr lang="pt-BR" sz="1600" b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com um melhor atendimento diferenciado ao consumidor e</a:t>
            </a:r>
            <a:r>
              <a:rPr lang="pt-BR" sz="1600" b="0" baseline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adotando programas de </a:t>
            </a:r>
            <a:r>
              <a:rPr lang="pt-BR" sz="1600" b="0" baseline="0" dirty="0" err="1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gitfcard</a:t>
            </a:r>
            <a:r>
              <a:rPr lang="pt-BR" sz="1600" b="0" baseline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e fidelidade</a:t>
            </a:r>
            <a:endParaRPr lang="pt-BR" sz="1600" b="1" dirty="0">
              <a:solidFill>
                <a:srgbClr val="E99A00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285750" marR="0" indent="-28575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pt-BR" sz="16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Motivar e Capacitar </a:t>
            </a:r>
            <a:r>
              <a:rPr lang="pt-BR" sz="16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 Equipe de Vendas, mantendo</a:t>
            </a:r>
            <a:r>
              <a:rPr lang="pt-BR" sz="1600" baseline="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as equipes bem treinadas e com conhecimento dos produtos comercializados frente elevado volume de informações que dispõem os consumidores</a:t>
            </a:r>
            <a:endParaRPr lang="pt-BR" sz="1600" dirty="0">
              <a:solidFill>
                <a:prstClr val="white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285750" marR="0" indent="-28575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pt-BR" sz="16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Reduzir o Mark Down, </a:t>
            </a:r>
            <a:r>
              <a:rPr lang="pt-BR" sz="16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melhorar Margem: entendendo a</a:t>
            </a:r>
            <a:r>
              <a:rPr lang="pt-BR" sz="1600" baseline="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performance de venda dos produtos aliado ao treinamento adequado da equipe de vendas.</a:t>
            </a:r>
            <a:endParaRPr lang="pt-BR" sz="1600" dirty="0">
              <a:solidFill>
                <a:prstClr val="white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285750" marR="0" indent="-28575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pt-BR" sz="16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Propiciar uma experiência de </a:t>
            </a:r>
            <a:r>
              <a:rPr lang="pt-BR" sz="16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compra diferenciada: </a:t>
            </a:r>
            <a:r>
              <a:rPr lang="pt-BR" sz="1600" b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fazer o cliente sentir-se</a:t>
            </a:r>
            <a:r>
              <a:rPr lang="pt-BR" sz="1600" b="0" baseline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único, oferecendo um atendimento ágil e com comodidade</a:t>
            </a:r>
            <a:r>
              <a:rPr lang="pt-BR" sz="1600" b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</a:t>
            </a:r>
          </a:p>
          <a:p>
            <a:pPr marL="285750" marR="0" indent="-28575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pt-BR" sz="16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Unir</a:t>
            </a:r>
            <a:r>
              <a:rPr lang="pt-BR" sz="16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a Loja Física com o Digital: garantir a integração entre</a:t>
            </a:r>
            <a:r>
              <a:rPr lang="pt-BR" sz="1600" baseline="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os canais Loja/Web/Mobile podendo com isto interagir com o consumidor em todos as frentes e permitindo converter todas as oportunidades de vendas</a:t>
            </a:r>
            <a:endParaRPr lang="pt-BR" sz="1600" dirty="0">
              <a:solidFill>
                <a:prstClr val="white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285750" marR="0" indent="-28575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pt-BR" sz="16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Maior </a:t>
            </a:r>
            <a:r>
              <a:rPr lang="pt-BR" sz="16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inteligência e agilidade promocional: </a:t>
            </a:r>
            <a:r>
              <a:rPr lang="pt-BR" sz="1600" b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adotando ferramenta</a:t>
            </a:r>
            <a:r>
              <a:rPr lang="pt-BR" sz="1600" b="0" baseline="0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de gestão de Campanhas e Promoções que permitam ter uma estratégia ágil e agressiva de vendas </a:t>
            </a:r>
            <a:endParaRPr lang="pt-BR" sz="1600" b="1" dirty="0">
              <a:solidFill>
                <a:srgbClr val="E99A00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285750" marR="0" indent="-28575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pt-BR" sz="16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Gestão Eficiente dos Estoques,</a:t>
            </a:r>
            <a:r>
              <a:rPr lang="pt-BR" sz="16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reduzindo ruptura e cobertura: adotando ferramentas de</a:t>
            </a:r>
            <a:r>
              <a:rPr lang="pt-BR" sz="1600" baseline="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planejamento, distribuição, reposição e </a:t>
            </a:r>
            <a:r>
              <a:rPr lang="pt-BR" sz="1600" baseline="0" dirty="0" err="1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showrooming</a:t>
            </a:r>
            <a:r>
              <a:rPr lang="pt-BR" sz="1600" baseline="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.</a:t>
            </a:r>
            <a:endParaRPr lang="pt-BR" sz="1600" dirty="0">
              <a:solidFill>
                <a:prstClr val="white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0" marR="0" indent="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 dirty="0">
              <a:solidFill>
                <a:prstClr val="white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0" marR="0" indent="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 b="1" dirty="0">
              <a:solidFill>
                <a:srgbClr val="E99A00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0" marR="0" indent="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 dirty="0">
              <a:solidFill>
                <a:prstClr val="white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0" marR="0" indent="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 dirty="0">
              <a:solidFill>
                <a:prstClr val="white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0" marR="0" indent="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 b="1" dirty="0">
              <a:solidFill>
                <a:srgbClr val="E99A00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0" marR="0" indent="0" algn="l" defTabSz="6096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 b="1" dirty="0">
              <a:solidFill>
                <a:srgbClr val="E99A00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03779E-257D-4090-8916-41ED804024FC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8988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/>
          </a:p>
          <a:p>
            <a:endParaRPr lang="pt-BR" baseline="0" dirty="0"/>
          </a:p>
          <a:p>
            <a:endParaRPr lang="pt-BR" baseline="0" dirty="0"/>
          </a:p>
          <a:p>
            <a:endParaRPr lang="pt-BR" baseline="0" dirty="0"/>
          </a:p>
          <a:p>
            <a:endParaRPr lang="pt-BR" baseline="0" dirty="0"/>
          </a:p>
          <a:p>
            <a:endParaRPr lang="pt-BR" baseline="0" dirty="0"/>
          </a:p>
          <a:p>
            <a:endParaRPr lang="pt-BR" baseline="0" dirty="0"/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9415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363621"/>
      </p:ext>
    </p:extLst>
  </p:cSld>
  <p:clrMapOvr>
    <a:masterClrMapping/>
  </p:clrMapOvr>
  <p:transition>
    <p:fade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4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682394"/>
            <a:ext cx="4776476" cy="2342133"/>
          </a:xfrm>
        </p:spPr>
        <p:txBody>
          <a:bodyPr/>
          <a:lstStyle/>
          <a:p>
            <a:r>
              <a:rPr lang="pt-BR" sz="6600" dirty="0" smtClean="0">
                <a:solidFill>
                  <a:srgbClr val="FFC000"/>
                </a:solidFill>
                <a:latin typeface="Dosis" panose="02010303020202060003" pitchFamily="2" charset="0"/>
              </a:rPr>
              <a:t>    Linx </a:t>
            </a:r>
            <a:r>
              <a:rPr lang="pt-BR" sz="6600" dirty="0" err="1" smtClean="0">
                <a:solidFill>
                  <a:srgbClr val="FFC000"/>
                </a:solidFill>
                <a:latin typeface="Dosis" panose="02010303020202060003" pitchFamily="2" charset="0"/>
              </a:rPr>
              <a:t>Analytics</a:t>
            </a:r>
            <a:endParaRPr lang="pt-BR" sz="5400" dirty="0">
              <a:solidFill>
                <a:srgbClr val="FFC000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553" b="3385"/>
          <a:stretch/>
        </p:blipFill>
        <p:spPr>
          <a:xfrm>
            <a:off x="0" y="0"/>
            <a:ext cx="9144000" cy="457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389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812" b="3646"/>
          <a:stretch/>
        </p:blipFill>
        <p:spPr>
          <a:xfrm>
            <a:off x="1" y="0"/>
            <a:ext cx="9144000" cy="455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97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553" b="2864"/>
          <a:stretch/>
        </p:blipFill>
        <p:spPr>
          <a:xfrm>
            <a:off x="-57150" y="0"/>
            <a:ext cx="9296399" cy="460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31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4508"/>
          <a:stretch/>
        </p:blipFill>
        <p:spPr>
          <a:xfrm>
            <a:off x="723900" y="-1"/>
            <a:ext cx="8420101" cy="452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7393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6987"/>
          <a:stretch/>
        </p:blipFill>
        <p:spPr>
          <a:xfrm>
            <a:off x="800100" y="-1"/>
            <a:ext cx="8343900" cy="436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89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 Light"/>
              </a:rPr>
              <a:t>Muito obrigado!</a:t>
            </a:r>
            <a:endParaRPr lang="pt-BR" b="1" dirty="0">
              <a:latin typeface="Dosis Ligh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3300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3300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78228" y="164147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71032" y="163359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225981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73650" y="2237684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78228" y="285701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71032" y="28477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1164491"/>
            <a:ext cx="2347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Mudanças no Varejo 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78228" y="344732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345493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4167" y="2400477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Visão do produto </a:t>
            </a:r>
            <a:r>
              <a:rPr lang="pt-BR" dirty="0" err="1" smtClean="0">
                <a:latin typeface="Dosis" panose="02010503020202060003" pitchFamily="2" charset="0"/>
              </a:rPr>
              <a:t>Linx</a:t>
            </a:r>
            <a:r>
              <a:rPr lang="pt-BR" dirty="0" smtClean="0">
                <a:latin typeface="Dosis" panose="02010503020202060003" pitchFamily="2" charset="0"/>
              </a:rPr>
              <a:t> </a:t>
            </a:r>
            <a:r>
              <a:rPr lang="pt-BR" dirty="0" err="1" smtClean="0">
                <a:latin typeface="Dosis" panose="02010503020202060003" pitchFamily="2" charset="0"/>
              </a:rPr>
              <a:t>Analytics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180030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Solução </a:t>
            </a:r>
            <a:r>
              <a:rPr lang="pt-BR" dirty="0" err="1" smtClean="0">
                <a:latin typeface="Dosis" panose="02010503020202060003" pitchFamily="2" charset="0"/>
              </a:rPr>
              <a:t>Linx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4167" y="29782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Perguntas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Imagem 97">
            <a:extLst>
              <a:ext uri="{FF2B5EF4-FFF2-40B4-BE49-F238E27FC236}">
                <a16:creationId xmlns:a16="http://schemas.microsoft.com/office/drawing/2014/main" xmlns="" id="{FC6083F5-41A0-407B-B09B-1F6C104CD4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148"/>
          <a:stretch/>
        </p:blipFill>
        <p:spPr>
          <a:xfrm>
            <a:off x="5488715" y="0"/>
            <a:ext cx="3693570" cy="4633313"/>
          </a:xfrm>
          <a:prstGeom prst="rect">
            <a:avLst/>
          </a:prstGeom>
        </p:spPr>
      </p:pic>
      <p:sp>
        <p:nvSpPr>
          <p:cNvPr id="3" name="Retângulo Arredondado 16">
            <a:extLst>
              <a:ext uri="{FF2B5EF4-FFF2-40B4-BE49-F238E27FC236}">
                <a16:creationId xmlns:a16="http://schemas.microsoft.com/office/drawing/2014/main" xmlns="" id="{EDD4D8FD-DE48-4F47-A333-28CF19865BCA}"/>
              </a:ext>
            </a:extLst>
          </p:cNvPr>
          <p:cNvSpPr/>
          <p:nvPr/>
        </p:nvSpPr>
        <p:spPr>
          <a:xfrm>
            <a:off x="640282" y="249400"/>
            <a:ext cx="5030044" cy="542810"/>
          </a:xfrm>
          <a:prstGeom prst="roundRect">
            <a:avLst/>
          </a:prstGeom>
          <a:solidFill>
            <a:srgbClr val="E99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746">
              <a:defRPr/>
            </a:pPr>
            <a:endParaRPr lang="pt-BR" sz="1349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D37A36C5-D9B2-4FB8-854D-3453F3876AE3}"/>
              </a:ext>
            </a:extLst>
          </p:cNvPr>
          <p:cNvSpPr txBox="1"/>
          <p:nvPr/>
        </p:nvSpPr>
        <p:spPr>
          <a:xfrm>
            <a:off x="664143" y="322876"/>
            <a:ext cx="4626445" cy="42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1902">
              <a:lnSpc>
                <a:spcPct val="90000"/>
              </a:lnSpc>
              <a:spcAft>
                <a:spcPts val="675"/>
              </a:spcAft>
              <a:defRPr/>
            </a:pPr>
            <a:r>
              <a:rPr lang="pt-BR" sz="2399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O VAREJO </a:t>
            </a:r>
            <a:r>
              <a:rPr lang="pt-BR" sz="2399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ESTÁ MUDANDO</a:t>
            </a:r>
            <a:endParaRPr lang="pt-BR" sz="2399" b="1" i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4FCF0B45-73DA-4C95-A5C5-1361BABDDC0E}"/>
              </a:ext>
            </a:extLst>
          </p:cNvPr>
          <p:cNvSpPr txBox="1"/>
          <p:nvPr/>
        </p:nvSpPr>
        <p:spPr>
          <a:xfrm>
            <a:off x="776301" y="2081892"/>
            <a:ext cx="153750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1902">
              <a:lnSpc>
                <a:spcPct val="90000"/>
              </a:lnSpc>
              <a:spcAft>
                <a:spcPts val="675"/>
              </a:spcAft>
              <a:defRPr/>
            </a:pPr>
            <a:r>
              <a:rPr lang="pt-BR" sz="1200" dirty="0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Queda no </a:t>
            </a:r>
            <a:r>
              <a:rPr lang="pt-BR" sz="1200" b="1" dirty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Fluxo de Clientes</a:t>
            </a:r>
            <a:endParaRPr lang="pt-BR" sz="1200" b="1" i="1" dirty="0">
              <a:solidFill>
                <a:srgbClr val="5C2C90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D4756BF1-2DE6-4250-8792-1A161293CA31}"/>
              </a:ext>
            </a:extLst>
          </p:cNvPr>
          <p:cNvSpPr txBox="1"/>
          <p:nvPr/>
        </p:nvSpPr>
        <p:spPr>
          <a:xfrm>
            <a:off x="2523695" y="2068005"/>
            <a:ext cx="169940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1902">
              <a:lnSpc>
                <a:spcPct val="90000"/>
              </a:lnSpc>
              <a:spcAft>
                <a:spcPts val="675"/>
              </a:spcAft>
              <a:defRPr/>
            </a:pPr>
            <a:r>
              <a:rPr lang="pt-BR" sz="1200" dirty="0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União do </a:t>
            </a:r>
            <a:r>
              <a:rPr lang="pt-BR" sz="1200" b="1" dirty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Mundo Físico e Digital</a:t>
            </a:r>
            <a:endParaRPr lang="pt-BR" sz="1200" b="1" i="1" dirty="0">
              <a:solidFill>
                <a:srgbClr val="5C2C90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68EF9536-4CE7-479F-BAE6-E6D1B725BF1E}"/>
              </a:ext>
            </a:extLst>
          </p:cNvPr>
          <p:cNvSpPr txBox="1"/>
          <p:nvPr/>
        </p:nvSpPr>
        <p:spPr>
          <a:xfrm>
            <a:off x="867583" y="3721058"/>
            <a:ext cx="132879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1902">
              <a:lnSpc>
                <a:spcPct val="90000"/>
              </a:lnSpc>
              <a:spcAft>
                <a:spcPts val="675"/>
              </a:spcAft>
              <a:defRPr/>
            </a:pPr>
            <a:r>
              <a:rPr lang="pt-BR" sz="1200" dirty="0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Um novo </a:t>
            </a:r>
            <a:r>
              <a:rPr lang="pt-BR" sz="1200" b="1" dirty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Consumidor</a:t>
            </a:r>
            <a:endParaRPr lang="pt-BR" sz="1200" b="1" i="1" dirty="0">
              <a:solidFill>
                <a:srgbClr val="5C2C90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7ACF540E-A9F2-4E27-8D22-B3E4157B7BD2}"/>
              </a:ext>
            </a:extLst>
          </p:cNvPr>
          <p:cNvSpPr txBox="1"/>
          <p:nvPr/>
        </p:nvSpPr>
        <p:spPr>
          <a:xfrm>
            <a:off x="2471709" y="3738038"/>
            <a:ext cx="177023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1902">
              <a:lnSpc>
                <a:spcPct val="90000"/>
              </a:lnSpc>
              <a:spcAft>
                <a:spcPts val="675"/>
              </a:spcAft>
              <a:defRPr/>
            </a:pPr>
            <a:r>
              <a:rPr lang="pt-BR" sz="1200" dirty="0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Foco na </a:t>
            </a:r>
            <a:r>
              <a:rPr lang="pt-BR" sz="1200" b="1" dirty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Experiência do </a:t>
            </a:r>
            <a:r>
              <a:rPr lang="pt-BR" sz="1200" b="1" dirty="0" smtClean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Cliente</a:t>
            </a:r>
            <a:endParaRPr lang="pt-BR" sz="1200" b="1" i="1" dirty="0">
              <a:solidFill>
                <a:srgbClr val="5C2C90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grpSp>
        <p:nvGrpSpPr>
          <p:cNvPr id="92" name="Agrupar 91">
            <a:extLst>
              <a:ext uri="{FF2B5EF4-FFF2-40B4-BE49-F238E27FC236}">
                <a16:creationId xmlns:a16="http://schemas.microsoft.com/office/drawing/2014/main" xmlns="" id="{6DA0F115-5F3C-4FE6-8DA7-9F3900C64479}"/>
              </a:ext>
            </a:extLst>
          </p:cNvPr>
          <p:cNvGrpSpPr/>
          <p:nvPr/>
        </p:nvGrpSpPr>
        <p:grpSpPr>
          <a:xfrm>
            <a:off x="989918" y="2772689"/>
            <a:ext cx="1085149" cy="1001418"/>
            <a:chOff x="8371171" y="3888133"/>
            <a:chExt cx="1447430" cy="1335746"/>
          </a:xfrm>
        </p:grpSpPr>
        <p:pic>
          <p:nvPicPr>
            <p:cNvPr id="50" name="Imagem 49">
              <a:extLst>
                <a:ext uri="{FF2B5EF4-FFF2-40B4-BE49-F238E27FC236}">
                  <a16:creationId xmlns:a16="http://schemas.microsoft.com/office/drawing/2014/main" xmlns="" id="{117A1A3E-CD91-4126-8A89-BD32C51527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0614" t="49160" r="10859" b="20453"/>
            <a:stretch/>
          </p:blipFill>
          <p:spPr>
            <a:xfrm>
              <a:off x="8371171" y="3888133"/>
              <a:ext cx="1447430" cy="1335746"/>
            </a:xfrm>
            <a:prstGeom prst="rect">
              <a:avLst/>
            </a:prstGeom>
          </p:spPr>
        </p:pic>
        <p:grpSp>
          <p:nvGrpSpPr>
            <p:cNvPr id="51" name="Group 4">
              <a:extLst>
                <a:ext uri="{FF2B5EF4-FFF2-40B4-BE49-F238E27FC236}">
                  <a16:creationId xmlns:a16="http://schemas.microsoft.com/office/drawing/2014/main" xmlns="" id="{9273D3B8-3767-410B-B25C-4493FED89B2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823793" y="4241925"/>
              <a:ext cx="519112" cy="556944"/>
              <a:chOff x="2583" y="810"/>
              <a:chExt cx="2511" cy="2694"/>
            </a:xfrm>
            <a:solidFill>
              <a:srgbClr val="323232"/>
            </a:solidFill>
          </p:grpSpPr>
          <p:sp>
            <p:nvSpPr>
              <p:cNvPr id="52" name="Freeform 5">
                <a:extLst>
                  <a:ext uri="{FF2B5EF4-FFF2-40B4-BE49-F238E27FC236}">
                    <a16:creationId xmlns:a16="http://schemas.microsoft.com/office/drawing/2014/main" xmlns="" id="{7F55EFD4-2AFC-4CAC-A9BC-D8D18E6F3C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68" y="1810"/>
                <a:ext cx="2333" cy="1694"/>
              </a:xfrm>
              <a:custGeom>
                <a:avLst/>
                <a:gdLst>
                  <a:gd name="T0" fmla="*/ 894 w 1232"/>
                  <a:gd name="T1" fmla="*/ 895 h 895"/>
                  <a:gd name="T2" fmla="*/ 894 w 1232"/>
                  <a:gd name="T3" fmla="*/ 765 h 895"/>
                  <a:gd name="T4" fmla="*/ 1107 w 1232"/>
                  <a:gd name="T5" fmla="*/ 825 h 895"/>
                  <a:gd name="T6" fmla="*/ 1186 w 1232"/>
                  <a:gd name="T7" fmla="*/ 819 h 895"/>
                  <a:gd name="T8" fmla="*/ 1230 w 1232"/>
                  <a:gd name="T9" fmla="*/ 706 h 895"/>
                  <a:gd name="T10" fmla="*/ 1199 w 1232"/>
                  <a:gd name="T11" fmla="*/ 615 h 895"/>
                  <a:gd name="T12" fmla="*/ 1147 w 1232"/>
                  <a:gd name="T13" fmla="*/ 598 h 895"/>
                  <a:gd name="T14" fmla="*/ 1088 w 1232"/>
                  <a:gd name="T15" fmla="*/ 584 h 895"/>
                  <a:gd name="T16" fmla="*/ 881 w 1232"/>
                  <a:gd name="T17" fmla="*/ 451 h 895"/>
                  <a:gd name="T18" fmla="*/ 839 w 1232"/>
                  <a:gd name="T19" fmla="*/ 402 h 895"/>
                  <a:gd name="T20" fmla="*/ 748 w 1232"/>
                  <a:gd name="T21" fmla="*/ 330 h 895"/>
                  <a:gd name="T22" fmla="*/ 793 w 1232"/>
                  <a:gd name="T23" fmla="*/ 114 h 895"/>
                  <a:gd name="T24" fmla="*/ 625 w 1232"/>
                  <a:gd name="T25" fmla="*/ 2 h 895"/>
                  <a:gd name="T26" fmla="*/ 452 w 1232"/>
                  <a:gd name="T27" fmla="*/ 106 h 895"/>
                  <a:gd name="T28" fmla="*/ 491 w 1232"/>
                  <a:gd name="T29" fmla="*/ 328 h 895"/>
                  <a:gd name="T30" fmla="*/ 399 w 1232"/>
                  <a:gd name="T31" fmla="*/ 397 h 895"/>
                  <a:gd name="T32" fmla="*/ 380 w 1232"/>
                  <a:gd name="T33" fmla="*/ 421 h 895"/>
                  <a:gd name="T34" fmla="*/ 265 w 1232"/>
                  <a:gd name="T35" fmla="*/ 526 h 895"/>
                  <a:gd name="T36" fmla="*/ 173 w 1232"/>
                  <a:gd name="T37" fmla="*/ 575 h 895"/>
                  <a:gd name="T38" fmla="*/ 121 w 1232"/>
                  <a:gd name="T39" fmla="*/ 591 h 895"/>
                  <a:gd name="T40" fmla="*/ 59 w 1232"/>
                  <a:gd name="T41" fmla="*/ 601 h 895"/>
                  <a:gd name="T42" fmla="*/ 8 w 1232"/>
                  <a:gd name="T43" fmla="*/ 680 h 895"/>
                  <a:gd name="T44" fmla="*/ 28 w 1232"/>
                  <a:gd name="T45" fmla="*/ 796 h 895"/>
                  <a:gd name="T46" fmla="*/ 92 w 1232"/>
                  <a:gd name="T47" fmla="*/ 828 h 895"/>
                  <a:gd name="T48" fmla="*/ 181 w 1232"/>
                  <a:gd name="T49" fmla="*/ 815 h 895"/>
                  <a:gd name="T50" fmla="*/ 341 w 1232"/>
                  <a:gd name="T51" fmla="*/ 765 h 895"/>
                  <a:gd name="T52" fmla="*/ 341 w 1232"/>
                  <a:gd name="T53" fmla="*/ 895 h 895"/>
                  <a:gd name="T54" fmla="*/ 425 w 1232"/>
                  <a:gd name="T55" fmla="*/ 895 h 895"/>
                  <a:gd name="T56" fmla="*/ 425 w 1232"/>
                  <a:gd name="T57" fmla="*/ 558 h 895"/>
                  <a:gd name="T58" fmla="*/ 595 w 1232"/>
                  <a:gd name="T59" fmla="*/ 388 h 895"/>
                  <a:gd name="T60" fmla="*/ 640 w 1232"/>
                  <a:gd name="T61" fmla="*/ 388 h 895"/>
                  <a:gd name="T62" fmla="*/ 809 w 1232"/>
                  <a:gd name="T63" fmla="*/ 558 h 895"/>
                  <a:gd name="T64" fmla="*/ 809 w 1232"/>
                  <a:gd name="T65" fmla="*/ 895 h 895"/>
                  <a:gd name="T66" fmla="*/ 894 w 1232"/>
                  <a:gd name="T67" fmla="*/ 895 h 895"/>
                  <a:gd name="T68" fmla="*/ 621 w 1232"/>
                  <a:gd name="T69" fmla="*/ 84 h 895"/>
                  <a:gd name="T70" fmla="*/ 728 w 1232"/>
                  <a:gd name="T71" fmla="*/ 191 h 895"/>
                  <a:gd name="T72" fmla="*/ 621 w 1232"/>
                  <a:gd name="T73" fmla="*/ 298 h 895"/>
                  <a:gd name="T74" fmla="*/ 514 w 1232"/>
                  <a:gd name="T75" fmla="*/ 191 h 895"/>
                  <a:gd name="T76" fmla="*/ 621 w 1232"/>
                  <a:gd name="T77" fmla="*/ 84 h 895"/>
                  <a:gd name="T78" fmla="*/ 95 w 1232"/>
                  <a:gd name="T79" fmla="*/ 747 h 895"/>
                  <a:gd name="T80" fmla="*/ 94 w 1232"/>
                  <a:gd name="T81" fmla="*/ 747 h 895"/>
                  <a:gd name="T82" fmla="*/ 94 w 1232"/>
                  <a:gd name="T83" fmla="*/ 679 h 895"/>
                  <a:gd name="T84" fmla="*/ 344 w 1232"/>
                  <a:gd name="T85" fmla="*/ 570 h 895"/>
                  <a:gd name="T86" fmla="*/ 344 w 1232"/>
                  <a:gd name="T87" fmla="*/ 676 h 895"/>
                  <a:gd name="T88" fmla="*/ 95 w 1232"/>
                  <a:gd name="T89" fmla="*/ 747 h 895"/>
                  <a:gd name="T90" fmla="*/ 1140 w 1232"/>
                  <a:gd name="T91" fmla="*/ 747 h 895"/>
                  <a:gd name="T92" fmla="*/ 1041 w 1232"/>
                  <a:gd name="T93" fmla="*/ 726 h 895"/>
                  <a:gd name="T94" fmla="*/ 891 w 1232"/>
                  <a:gd name="T95" fmla="*/ 676 h 895"/>
                  <a:gd name="T96" fmla="*/ 891 w 1232"/>
                  <a:gd name="T97" fmla="*/ 570 h 895"/>
                  <a:gd name="T98" fmla="*/ 1141 w 1232"/>
                  <a:gd name="T99" fmla="*/ 679 h 895"/>
                  <a:gd name="T100" fmla="*/ 1140 w 1232"/>
                  <a:gd name="T101" fmla="*/ 747 h 895"/>
                  <a:gd name="T102" fmla="*/ 1140 w 1232"/>
                  <a:gd name="T103" fmla="*/ 747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32" h="895">
                    <a:moveTo>
                      <a:pt x="894" y="895"/>
                    </a:moveTo>
                    <a:cubicBezTo>
                      <a:pt x="894" y="765"/>
                      <a:pt x="894" y="765"/>
                      <a:pt x="894" y="765"/>
                    </a:cubicBezTo>
                    <a:cubicBezTo>
                      <a:pt x="963" y="790"/>
                      <a:pt x="1034" y="815"/>
                      <a:pt x="1107" y="825"/>
                    </a:cubicBezTo>
                    <a:cubicBezTo>
                      <a:pt x="1132" y="829"/>
                      <a:pt x="1163" y="832"/>
                      <a:pt x="1186" y="819"/>
                    </a:cubicBezTo>
                    <a:cubicBezTo>
                      <a:pt x="1220" y="798"/>
                      <a:pt x="1232" y="743"/>
                      <a:pt x="1230" y="706"/>
                    </a:cubicBezTo>
                    <a:cubicBezTo>
                      <a:pt x="1228" y="676"/>
                      <a:pt x="1219" y="639"/>
                      <a:pt x="1199" y="615"/>
                    </a:cubicBezTo>
                    <a:cubicBezTo>
                      <a:pt x="1185" y="599"/>
                      <a:pt x="1165" y="600"/>
                      <a:pt x="1147" y="598"/>
                    </a:cubicBezTo>
                    <a:cubicBezTo>
                      <a:pt x="1127" y="595"/>
                      <a:pt x="1107" y="590"/>
                      <a:pt x="1088" y="584"/>
                    </a:cubicBezTo>
                    <a:cubicBezTo>
                      <a:pt x="1009" y="559"/>
                      <a:pt x="938" y="510"/>
                      <a:pt x="881" y="451"/>
                    </a:cubicBezTo>
                    <a:cubicBezTo>
                      <a:pt x="866" y="435"/>
                      <a:pt x="852" y="419"/>
                      <a:pt x="839" y="402"/>
                    </a:cubicBezTo>
                    <a:cubicBezTo>
                      <a:pt x="816" y="371"/>
                      <a:pt x="784" y="346"/>
                      <a:pt x="748" y="330"/>
                    </a:cubicBezTo>
                    <a:cubicBezTo>
                      <a:pt x="807" y="275"/>
                      <a:pt x="826" y="187"/>
                      <a:pt x="793" y="114"/>
                    </a:cubicBezTo>
                    <a:cubicBezTo>
                      <a:pt x="763" y="48"/>
                      <a:pt x="697" y="4"/>
                      <a:pt x="625" y="2"/>
                    </a:cubicBezTo>
                    <a:cubicBezTo>
                      <a:pt x="553" y="0"/>
                      <a:pt x="485" y="41"/>
                      <a:pt x="452" y="106"/>
                    </a:cubicBezTo>
                    <a:cubicBezTo>
                      <a:pt x="415" y="179"/>
                      <a:pt x="431" y="271"/>
                      <a:pt x="491" y="328"/>
                    </a:cubicBezTo>
                    <a:cubicBezTo>
                      <a:pt x="457" y="342"/>
                      <a:pt x="421" y="366"/>
                      <a:pt x="399" y="397"/>
                    </a:cubicBezTo>
                    <a:cubicBezTo>
                      <a:pt x="393" y="405"/>
                      <a:pt x="387" y="413"/>
                      <a:pt x="380" y="421"/>
                    </a:cubicBezTo>
                    <a:cubicBezTo>
                      <a:pt x="347" y="461"/>
                      <a:pt x="308" y="497"/>
                      <a:pt x="265" y="526"/>
                    </a:cubicBezTo>
                    <a:cubicBezTo>
                      <a:pt x="236" y="546"/>
                      <a:pt x="205" y="562"/>
                      <a:pt x="173" y="575"/>
                    </a:cubicBezTo>
                    <a:cubicBezTo>
                      <a:pt x="156" y="582"/>
                      <a:pt x="138" y="587"/>
                      <a:pt x="121" y="591"/>
                    </a:cubicBezTo>
                    <a:cubicBezTo>
                      <a:pt x="100" y="596"/>
                      <a:pt x="80" y="597"/>
                      <a:pt x="59" y="601"/>
                    </a:cubicBezTo>
                    <a:cubicBezTo>
                      <a:pt x="28" y="607"/>
                      <a:pt x="14" y="653"/>
                      <a:pt x="8" y="680"/>
                    </a:cubicBezTo>
                    <a:cubicBezTo>
                      <a:pt x="0" y="720"/>
                      <a:pt x="6" y="762"/>
                      <a:pt x="28" y="796"/>
                    </a:cubicBezTo>
                    <a:cubicBezTo>
                      <a:pt x="44" y="820"/>
                      <a:pt x="63" y="828"/>
                      <a:pt x="92" y="828"/>
                    </a:cubicBezTo>
                    <a:cubicBezTo>
                      <a:pt x="122" y="828"/>
                      <a:pt x="152" y="822"/>
                      <a:pt x="181" y="815"/>
                    </a:cubicBezTo>
                    <a:cubicBezTo>
                      <a:pt x="235" y="802"/>
                      <a:pt x="288" y="784"/>
                      <a:pt x="341" y="765"/>
                    </a:cubicBezTo>
                    <a:cubicBezTo>
                      <a:pt x="341" y="895"/>
                      <a:pt x="341" y="895"/>
                      <a:pt x="341" y="895"/>
                    </a:cubicBezTo>
                    <a:cubicBezTo>
                      <a:pt x="425" y="895"/>
                      <a:pt x="425" y="895"/>
                      <a:pt x="425" y="895"/>
                    </a:cubicBezTo>
                    <a:cubicBezTo>
                      <a:pt x="425" y="558"/>
                      <a:pt x="425" y="558"/>
                      <a:pt x="425" y="558"/>
                    </a:cubicBezTo>
                    <a:cubicBezTo>
                      <a:pt x="425" y="464"/>
                      <a:pt x="501" y="388"/>
                      <a:pt x="595" y="388"/>
                    </a:cubicBezTo>
                    <a:cubicBezTo>
                      <a:pt x="640" y="388"/>
                      <a:pt x="640" y="388"/>
                      <a:pt x="640" y="388"/>
                    </a:cubicBezTo>
                    <a:cubicBezTo>
                      <a:pt x="733" y="388"/>
                      <a:pt x="809" y="464"/>
                      <a:pt x="809" y="558"/>
                    </a:cubicBezTo>
                    <a:cubicBezTo>
                      <a:pt x="809" y="895"/>
                      <a:pt x="809" y="895"/>
                      <a:pt x="809" y="895"/>
                    </a:cubicBezTo>
                    <a:cubicBezTo>
                      <a:pt x="894" y="895"/>
                      <a:pt x="894" y="895"/>
                      <a:pt x="894" y="895"/>
                    </a:cubicBezTo>
                    <a:close/>
                    <a:moveTo>
                      <a:pt x="621" y="84"/>
                    </a:moveTo>
                    <a:cubicBezTo>
                      <a:pt x="679" y="84"/>
                      <a:pt x="728" y="133"/>
                      <a:pt x="728" y="191"/>
                    </a:cubicBezTo>
                    <a:cubicBezTo>
                      <a:pt x="728" y="249"/>
                      <a:pt x="679" y="298"/>
                      <a:pt x="621" y="298"/>
                    </a:cubicBezTo>
                    <a:cubicBezTo>
                      <a:pt x="563" y="298"/>
                      <a:pt x="514" y="249"/>
                      <a:pt x="514" y="191"/>
                    </a:cubicBezTo>
                    <a:cubicBezTo>
                      <a:pt x="514" y="133"/>
                      <a:pt x="562" y="84"/>
                      <a:pt x="621" y="84"/>
                    </a:cubicBezTo>
                    <a:close/>
                    <a:moveTo>
                      <a:pt x="95" y="747"/>
                    </a:moveTo>
                    <a:cubicBezTo>
                      <a:pt x="95" y="747"/>
                      <a:pt x="95" y="747"/>
                      <a:pt x="94" y="747"/>
                    </a:cubicBezTo>
                    <a:cubicBezTo>
                      <a:pt x="81" y="722"/>
                      <a:pt x="87" y="696"/>
                      <a:pt x="94" y="679"/>
                    </a:cubicBezTo>
                    <a:cubicBezTo>
                      <a:pt x="198" y="665"/>
                      <a:pt x="282" y="618"/>
                      <a:pt x="344" y="570"/>
                    </a:cubicBezTo>
                    <a:cubicBezTo>
                      <a:pt x="344" y="676"/>
                      <a:pt x="344" y="676"/>
                      <a:pt x="344" y="676"/>
                    </a:cubicBezTo>
                    <a:cubicBezTo>
                      <a:pt x="245" y="713"/>
                      <a:pt x="132" y="747"/>
                      <a:pt x="95" y="747"/>
                    </a:cubicBezTo>
                    <a:close/>
                    <a:moveTo>
                      <a:pt x="1140" y="747"/>
                    </a:moveTo>
                    <a:cubicBezTo>
                      <a:pt x="1107" y="747"/>
                      <a:pt x="1073" y="735"/>
                      <a:pt x="1041" y="726"/>
                    </a:cubicBezTo>
                    <a:cubicBezTo>
                      <a:pt x="991" y="712"/>
                      <a:pt x="941" y="695"/>
                      <a:pt x="891" y="676"/>
                    </a:cubicBezTo>
                    <a:cubicBezTo>
                      <a:pt x="891" y="570"/>
                      <a:pt x="891" y="570"/>
                      <a:pt x="891" y="570"/>
                    </a:cubicBezTo>
                    <a:cubicBezTo>
                      <a:pt x="953" y="618"/>
                      <a:pt x="1037" y="665"/>
                      <a:pt x="1141" y="679"/>
                    </a:cubicBezTo>
                    <a:cubicBezTo>
                      <a:pt x="1147" y="696"/>
                      <a:pt x="1154" y="723"/>
                      <a:pt x="1140" y="747"/>
                    </a:cubicBezTo>
                    <a:cubicBezTo>
                      <a:pt x="1140" y="747"/>
                      <a:pt x="1154" y="723"/>
                      <a:pt x="1140" y="747"/>
                    </a:cubicBezTo>
                    <a:close/>
                  </a:path>
                </a:pathLst>
              </a:custGeom>
              <a:grpFill/>
              <a:ln w="3175">
                <a:solidFill>
                  <a:srgbClr val="E6E6E6"/>
                </a:solidFill>
                <a:round/>
                <a:headEnd/>
                <a:tailEnd/>
              </a:ln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xmlns="" id="{5A5E8417-BF13-491E-8615-004F0E48A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3" y="1814"/>
                <a:ext cx="591" cy="329"/>
              </a:xfrm>
              <a:custGeom>
                <a:avLst/>
                <a:gdLst>
                  <a:gd name="T0" fmla="*/ 35 w 312"/>
                  <a:gd name="T1" fmla="*/ 174 h 174"/>
                  <a:gd name="T2" fmla="*/ 7 w 312"/>
                  <a:gd name="T3" fmla="*/ 156 h 174"/>
                  <a:gd name="T4" fmla="*/ 23 w 312"/>
                  <a:gd name="T5" fmla="*/ 115 h 174"/>
                  <a:gd name="T6" fmla="*/ 264 w 312"/>
                  <a:gd name="T7" fmla="*/ 6 h 174"/>
                  <a:gd name="T8" fmla="*/ 305 w 312"/>
                  <a:gd name="T9" fmla="*/ 22 h 174"/>
                  <a:gd name="T10" fmla="*/ 290 w 312"/>
                  <a:gd name="T11" fmla="*/ 63 h 174"/>
                  <a:gd name="T12" fmla="*/ 48 w 312"/>
                  <a:gd name="T13" fmla="*/ 171 h 174"/>
                  <a:gd name="T14" fmla="*/ 35 w 312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2" h="174">
                    <a:moveTo>
                      <a:pt x="35" y="174"/>
                    </a:moveTo>
                    <a:cubicBezTo>
                      <a:pt x="24" y="174"/>
                      <a:pt x="12" y="167"/>
                      <a:pt x="7" y="156"/>
                    </a:cubicBezTo>
                    <a:cubicBezTo>
                      <a:pt x="0" y="140"/>
                      <a:pt x="7" y="122"/>
                      <a:pt x="23" y="115"/>
                    </a:cubicBezTo>
                    <a:cubicBezTo>
                      <a:pt x="264" y="6"/>
                      <a:pt x="264" y="6"/>
                      <a:pt x="264" y="6"/>
                    </a:cubicBezTo>
                    <a:cubicBezTo>
                      <a:pt x="280" y="0"/>
                      <a:pt x="298" y="6"/>
                      <a:pt x="305" y="22"/>
                    </a:cubicBezTo>
                    <a:cubicBezTo>
                      <a:pt x="312" y="38"/>
                      <a:pt x="305" y="56"/>
                      <a:pt x="290" y="63"/>
                    </a:cubicBezTo>
                    <a:cubicBezTo>
                      <a:pt x="48" y="171"/>
                      <a:pt x="48" y="171"/>
                      <a:pt x="48" y="171"/>
                    </a:cubicBezTo>
                    <a:cubicBezTo>
                      <a:pt x="44" y="173"/>
                      <a:pt x="40" y="174"/>
                      <a:pt x="35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xmlns="" id="{E0ED315D-1002-4571-ABE8-79A482386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2" y="1219"/>
                <a:ext cx="515" cy="610"/>
              </a:xfrm>
              <a:custGeom>
                <a:avLst/>
                <a:gdLst>
                  <a:gd name="T0" fmla="*/ 34 w 272"/>
                  <a:gd name="T1" fmla="*/ 322 h 322"/>
                  <a:gd name="T2" fmla="*/ 15 w 272"/>
                  <a:gd name="T3" fmla="*/ 315 h 322"/>
                  <a:gd name="T4" fmla="*/ 10 w 272"/>
                  <a:gd name="T5" fmla="*/ 272 h 322"/>
                  <a:gd name="T6" fmla="*/ 213 w 272"/>
                  <a:gd name="T7" fmla="*/ 16 h 322"/>
                  <a:gd name="T8" fmla="*/ 257 w 272"/>
                  <a:gd name="T9" fmla="*/ 11 h 322"/>
                  <a:gd name="T10" fmla="*/ 262 w 272"/>
                  <a:gd name="T11" fmla="*/ 54 h 322"/>
                  <a:gd name="T12" fmla="*/ 59 w 272"/>
                  <a:gd name="T13" fmla="*/ 310 h 322"/>
                  <a:gd name="T14" fmla="*/ 34 w 272"/>
                  <a:gd name="T15" fmla="*/ 322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2" h="322">
                    <a:moveTo>
                      <a:pt x="34" y="322"/>
                    </a:moveTo>
                    <a:cubicBezTo>
                      <a:pt x="28" y="322"/>
                      <a:pt x="21" y="320"/>
                      <a:pt x="15" y="315"/>
                    </a:cubicBezTo>
                    <a:cubicBezTo>
                      <a:pt x="2" y="305"/>
                      <a:pt x="0" y="285"/>
                      <a:pt x="10" y="272"/>
                    </a:cubicBezTo>
                    <a:cubicBezTo>
                      <a:pt x="213" y="16"/>
                      <a:pt x="213" y="16"/>
                      <a:pt x="213" y="16"/>
                    </a:cubicBezTo>
                    <a:cubicBezTo>
                      <a:pt x="224" y="3"/>
                      <a:pt x="243" y="0"/>
                      <a:pt x="257" y="11"/>
                    </a:cubicBezTo>
                    <a:cubicBezTo>
                      <a:pt x="270" y="21"/>
                      <a:pt x="272" y="41"/>
                      <a:pt x="262" y="54"/>
                    </a:cubicBezTo>
                    <a:cubicBezTo>
                      <a:pt x="59" y="310"/>
                      <a:pt x="59" y="310"/>
                      <a:pt x="59" y="310"/>
                    </a:cubicBezTo>
                    <a:cubicBezTo>
                      <a:pt x="53" y="318"/>
                      <a:pt x="44" y="322"/>
                      <a:pt x="34" y="3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5" name="Freeform 8">
                <a:extLst>
                  <a:ext uri="{FF2B5EF4-FFF2-40B4-BE49-F238E27FC236}">
                    <a16:creationId xmlns:a16="http://schemas.microsoft.com/office/drawing/2014/main" xmlns="" id="{217BF784-E218-417B-A603-57D0B956D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810"/>
                <a:ext cx="206" cy="843"/>
              </a:xfrm>
              <a:custGeom>
                <a:avLst/>
                <a:gdLst>
                  <a:gd name="T0" fmla="*/ 33 w 109"/>
                  <a:gd name="T1" fmla="*/ 445 h 445"/>
                  <a:gd name="T2" fmla="*/ 29 w 109"/>
                  <a:gd name="T3" fmla="*/ 445 h 445"/>
                  <a:gd name="T4" fmla="*/ 2 w 109"/>
                  <a:gd name="T5" fmla="*/ 410 h 445"/>
                  <a:gd name="T6" fmla="*/ 46 w 109"/>
                  <a:gd name="T7" fmla="*/ 29 h 445"/>
                  <a:gd name="T8" fmla="*/ 80 w 109"/>
                  <a:gd name="T9" fmla="*/ 2 h 445"/>
                  <a:gd name="T10" fmla="*/ 107 w 109"/>
                  <a:gd name="T11" fmla="*/ 36 h 445"/>
                  <a:gd name="T12" fmla="*/ 63 w 109"/>
                  <a:gd name="T13" fmla="*/ 417 h 445"/>
                  <a:gd name="T14" fmla="*/ 33 w 109"/>
                  <a:gd name="T15" fmla="*/ 445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445">
                    <a:moveTo>
                      <a:pt x="33" y="445"/>
                    </a:moveTo>
                    <a:cubicBezTo>
                      <a:pt x="31" y="445"/>
                      <a:pt x="30" y="445"/>
                      <a:pt x="29" y="445"/>
                    </a:cubicBezTo>
                    <a:cubicBezTo>
                      <a:pt x="12" y="443"/>
                      <a:pt x="0" y="427"/>
                      <a:pt x="2" y="410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8" y="12"/>
                      <a:pt x="63" y="0"/>
                      <a:pt x="80" y="2"/>
                    </a:cubicBezTo>
                    <a:cubicBezTo>
                      <a:pt x="97" y="4"/>
                      <a:pt x="109" y="19"/>
                      <a:pt x="107" y="36"/>
                    </a:cubicBezTo>
                    <a:cubicBezTo>
                      <a:pt x="63" y="417"/>
                      <a:pt x="63" y="417"/>
                      <a:pt x="63" y="417"/>
                    </a:cubicBezTo>
                    <a:cubicBezTo>
                      <a:pt x="61" y="433"/>
                      <a:pt x="48" y="445"/>
                      <a:pt x="33" y="4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xmlns="" id="{A8CE8059-A376-4857-A2AD-58955C7EB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9" y="1100"/>
                <a:ext cx="258" cy="575"/>
              </a:xfrm>
              <a:custGeom>
                <a:avLst/>
                <a:gdLst>
                  <a:gd name="T0" fmla="*/ 101 w 136"/>
                  <a:gd name="T1" fmla="*/ 304 h 304"/>
                  <a:gd name="T2" fmla="*/ 72 w 136"/>
                  <a:gd name="T3" fmla="*/ 282 h 304"/>
                  <a:gd name="T4" fmla="*/ 5 w 136"/>
                  <a:gd name="T5" fmla="*/ 42 h 304"/>
                  <a:gd name="T6" fmla="*/ 27 w 136"/>
                  <a:gd name="T7" fmla="*/ 4 h 304"/>
                  <a:gd name="T8" fmla="*/ 65 w 136"/>
                  <a:gd name="T9" fmla="*/ 26 h 304"/>
                  <a:gd name="T10" fmla="*/ 131 w 136"/>
                  <a:gd name="T11" fmla="*/ 265 h 304"/>
                  <a:gd name="T12" fmla="*/ 110 w 136"/>
                  <a:gd name="T13" fmla="*/ 303 h 304"/>
                  <a:gd name="T14" fmla="*/ 101 w 136"/>
                  <a:gd name="T15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304">
                    <a:moveTo>
                      <a:pt x="101" y="304"/>
                    </a:moveTo>
                    <a:cubicBezTo>
                      <a:pt x="88" y="304"/>
                      <a:pt x="75" y="296"/>
                      <a:pt x="72" y="28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0" y="26"/>
                      <a:pt x="10" y="9"/>
                      <a:pt x="27" y="4"/>
                    </a:cubicBezTo>
                    <a:cubicBezTo>
                      <a:pt x="43" y="0"/>
                      <a:pt x="60" y="9"/>
                      <a:pt x="65" y="26"/>
                    </a:cubicBezTo>
                    <a:cubicBezTo>
                      <a:pt x="131" y="265"/>
                      <a:pt x="131" y="265"/>
                      <a:pt x="131" y="265"/>
                    </a:cubicBezTo>
                    <a:cubicBezTo>
                      <a:pt x="136" y="282"/>
                      <a:pt x="126" y="299"/>
                      <a:pt x="110" y="303"/>
                    </a:cubicBezTo>
                    <a:cubicBezTo>
                      <a:pt x="107" y="304"/>
                      <a:pt x="104" y="304"/>
                      <a:pt x="101" y="3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7" name="Freeform 10">
                <a:extLst>
                  <a:ext uri="{FF2B5EF4-FFF2-40B4-BE49-F238E27FC236}">
                    <a16:creationId xmlns:a16="http://schemas.microsoft.com/office/drawing/2014/main" xmlns="" id="{66B4C44C-6314-484F-99EC-82A7803AF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" y="1100"/>
                <a:ext cx="726" cy="763"/>
              </a:xfrm>
              <a:custGeom>
                <a:avLst/>
                <a:gdLst>
                  <a:gd name="T0" fmla="*/ 349 w 383"/>
                  <a:gd name="T1" fmla="*/ 403 h 403"/>
                  <a:gd name="T2" fmla="*/ 326 w 383"/>
                  <a:gd name="T3" fmla="*/ 393 h 403"/>
                  <a:gd name="T4" fmla="*/ 12 w 383"/>
                  <a:gd name="T5" fmla="*/ 55 h 403"/>
                  <a:gd name="T6" fmla="*/ 13 w 383"/>
                  <a:gd name="T7" fmla="*/ 11 h 403"/>
                  <a:gd name="T8" fmla="*/ 57 w 383"/>
                  <a:gd name="T9" fmla="*/ 13 h 403"/>
                  <a:gd name="T10" fmla="*/ 371 w 383"/>
                  <a:gd name="T11" fmla="*/ 351 h 403"/>
                  <a:gd name="T12" fmla="*/ 370 w 383"/>
                  <a:gd name="T13" fmla="*/ 394 h 403"/>
                  <a:gd name="T14" fmla="*/ 349 w 383"/>
                  <a:gd name="T15" fmla="*/ 40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3" h="403">
                    <a:moveTo>
                      <a:pt x="349" y="403"/>
                    </a:moveTo>
                    <a:cubicBezTo>
                      <a:pt x="341" y="403"/>
                      <a:pt x="332" y="399"/>
                      <a:pt x="326" y="393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0" y="43"/>
                      <a:pt x="1" y="23"/>
                      <a:pt x="13" y="11"/>
                    </a:cubicBezTo>
                    <a:cubicBezTo>
                      <a:pt x="26" y="0"/>
                      <a:pt x="45" y="0"/>
                      <a:pt x="57" y="13"/>
                    </a:cubicBezTo>
                    <a:cubicBezTo>
                      <a:pt x="371" y="351"/>
                      <a:pt x="371" y="351"/>
                      <a:pt x="371" y="351"/>
                    </a:cubicBezTo>
                    <a:cubicBezTo>
                      <a:pt x="383" y="363"/>
                      <a:pt x="382" y="383"/>
                      <a:pt x="370" y="394"/>
                    </a:cubicBezTo>
                    <a:cubicBezTo>
                      <a:pt x="364" y="400"/>
                      <a:pt x="356" y="403"/>
                      <a:pt x="349" y="4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8" name="Freeform 11">
                <a:extLst>
                  <a:ext uri="{FF2B5EF4-FFF2-40B4-BE49-F238E27FC236}">
                    <a16:creationId xmlns:a16="http://schemas.microsoft.com/office/drawing/2014/main" xmlns="" id="{998FE9A9-FEF4-431D-BDFC-A0B64A44D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3" y="1937"/>
                <a:ext cx="503" cy="261"/>
              </a:xfrm>
              <a:custGeom>
                <a:avLst/>
                <a:gdLst>
                  <a:gd name="T0" fmla="*/ 231 w 266"/>
                  <a:gd name="T1" fmla="*/ 138 h 138"/>
                  <a:gd name="T2" fmla="*/ 220 w 266"/>
                  <a:gd name="T3" fmla="*/ 136 h 138"/>
                  <a:gd name="T4" fmla="*/ 25 w 266"/>
                  <a:gd name="T5" fmla="*/ 64 h 138"/>
                  <a:gd name="T6" fmla="*/ 6 w 266"/>
                  <a:gd name="T7" fmla="*/ 24 h 138"/>
                  <a:gd name="T8" fmla="*/ 46 w 266"/>
                  <a:gd name="T9" fmla="*/ 6 h 138"/>
                  <a:gd name="T10" fmla="*/ 242 w 266"/>
                  <a:gd name="T11" fmla="*/ 78 h 138"/>
                  <a:gd name="T12" fmla="*/ 260 w 266"/>
                  <a:gd name="T13" fmla="*/ 118 h 138"/>
                  <a:gd name="T14" fmla="*/ 231 w 266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6" h="138">
                    <a:moveTo>
                      <a:pt x="231" y="138"/>
                    </a:moveTo>
                    <a:cubicBezTo>
                      <a:pt x="227" y="138"/>
                      <a:pt x="224" y="137"/>
                      <a:pt x="220" y="136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9" y="58"/>
                      <a:pt x="0" y="40"/>
                      <a:pt x="6" y="24"/>
                    </a:cubicBezTo>
                    <a:cubicBezTo>
                      <a:pt x="12" y="8"/>
                      <a:pt x="30" y="0"/>
                      <a:pt x="46" y="6"/>
                    </a:cubicBezTo>
                    <a:cubicBezTo>
                      <a:pt x="242" y="78"/>
                      <a:pt x="242" y="78"/>
                      <a:pt x="242" y="78"/>
                    </a:cubicBezTo>
                    <a:cubicBezTo>
                      <a:pt x="258" y="84"/>
                      <a:pt x="266" y="102"/>
                      <a:pt x="260" y="118"/>
                    </a:cubicBezTo>
                    <a:cubicBezTo>
                      <a:pt x="255" y="130"/>
                      <a:pt x="244" y="138"/>
                      <a:pt x="231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9" name="Freeform 12">
                <a:extLst>
                  <a:ext uri="{FF2B5EF4-FFF2-40B4-BE49-F238E27FC236}">
                    <a16:creationId xmlns:a16="http://schemas.microsoft.com/office/drawing/2014/main" xmlns="" id="{A1A768FA-C206-49C7-A857-904D7ECEB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6" y="2323"/>
                <a:ext cx="261" cy="115"/>
              </a:xfrm>
              <a:custGeom>
                <a:avLst/>
                <a:gdLst>
                  <a:gd name="T0" fmla="*/ 107 w 138"/>
                  <a:gd name="T1" fmla="*/ 61 h 61"/>
                  <a:gd name="T2" fmla="*/ 31 w 138"/>
                  <a:gd name="T3" fmla="*/ 61 h 61"/>
                  <a:gd name="T4" fmla="*/ 0 w 138"/>
                  <a:gd name="T5" fmla="*/ 31 h 61"/>
                  <a:gd name="T6" fmla="*/ 31 w 138"/>
                  <a:gd name="T7" fmla="*/ 0 h 61"/>
                  <a:gd name="T8" fmla="*/ 107 w 138"/>
                  <a:gd name="T9" fmla="*/ 0 h 61"/>
                  <a:gd name="T10" fmla="*/ 138 w 138"/>
                  <a:gd name="T11" fmla="*/ 31 h 61"/>
                  <a:gd name="T12" fmla="*/ 107 w 138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61">
                    <a:moveTo>
                      <a:pt x="107" y="61"/>
                    </a:moveTo>
                    <a:cubicBezTo>
                      <a:pt x="31" y="61"/>
                      <a:pt x="31" y="61"/>
                      <a:pt x="31" y="61"/>
                    </a:cubicBezTo>
                    <a:cubicBezTo>
                      <a:pt x="14" y="61"/>
                      <a:pt x="0" y="48"/>
                      <a:pt x="0" y="31"/>
                    </a:cubicBezTo>
                    <a:cubicBezTo>
                      <a:pt x="0" y="13"/>
                      <a:pt x="14" y="0"/>
                      <a:pt x="31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24" y="0"/>
                      <a:pt x="138" y="13"/>
                      <a:pt x="138" y="31"/>
                    </a:cubicBezTo>
                    <a:cubicBezTo>
                      <a:pt x="138" y="48"/>
                      <a:pt x="124" y="61"/>
                      <a:pt x="10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0" name="Freeform 13">
                <a:extLst>
                  <a:ext uri="{FF2B5EF4-FFF2-40B4-BE49-F238E27FC236}">
                    <a16:creationId xmlns:a16="http://schemas.microsoft.com/office/drawing/2014/main" xmlns="" id="{19B594E3-3BBC-4E8B-89E1-F2BE3F365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" y="2323"/>
                <a:ext cx="261" cy="115"/>
              </a:xfrm>
              <a:custGeom>
                <a:avLst/>
                <a:gdLst>
                  <a:gd name="T0" fmla="*/ 107 w 138"/>
                  <a:gd name="T1" fmla="*/ 61 h 61"/>
                  <a:gd name="T2" fmla="*/ 31 w 138"/>
                  <a:gd name="T3" fmla="*/ 61 h 61"/>
                  <a:gd name="T4" fmla="*/ 0 w 138"/>
                  <a:gd name="T5" fmla="*/ 31 h 61"/>
                  <a:gd name="T6" fmla="*/ 31 w 138"/>
                  <a:gd name="T7" fmla="*/ 0 h 61"/>
                  <a:gd name="T8" fmla="*/ 107 w 138"/>
                  <a:gd name="T9" fmla="*/ 0 h 61"/>
                  <a:gd name="T10" fmla="*/ 138 w 138"/>
                  <a:gd name="T11" fmla="*/ 31 h 61"/>
                  <a:gd name="T12" fmla="*/ 107 w 138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61">
                    <a:moveTo>
                      <a:pt x="107" y="61"/>
                    </a:moveTo>
                    <a:cubicBezTo>
                      <a:pt x="31" y="61"/>
                      <a:pt x="31" y="61"/>
                      <a:pt x="31" y="61"/>
                    </a:cubicBezTo>
                    <a:cubicBezTo>
                      <a:pt x="14" y="61"/>
                      <a:pt x="0" y="48"/>
                      <a:pt x="0" y="31"/>
                    </a:cubicBezTo>
                    <a:cubicBezTo>
                      <a:pt x="0" y="13"/>
                      <a:pt x="14" y="0"/>
                      <a:pt x="31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24" y="0"/>
                      <a:pt x="138" y="13"/>
                      <a:pt x="138" y="31"/>
                    </a:cubicBezTo>
                    <a:cubicBezTo>
                      <a:pt x="138" y="48"/>
                      <a:pt x="124" y="61"/>
                      <a:pt x="10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94" name="Agrupar 93">
            <a:extLst>
              <a:ext uri="{FF2B5EF4-FFF2-40B4-BE49-F238E27FC236}">
                <a16:creationId xmlns:a16="http://schemas.microsoft.com/office/drawing/2014/main" xmlns="" id="{1C700D1F-F109-405C-80F8-C801EC89FBF3}"/>
              </a:ext>
            </a:extLst>
          </p:cNvPr>
          <p:cNvGrpSpPr/>
          <p:nvPr/>
        </p:nvGrpSpPr>
        <p:grpSpPr>
          <a:xfrm>
            <a:off x="1001403" y="1141879"/>
            <a:ext cx="1085149" cy="1001418"/>
            <a:chOff x="8371171" y="825412"/>
            <a:chExt cx="1447430" cy="1335746"/>
          </a:xfrm>
        </p:grpSpPr>
        <p:pic>
          <p:nvPicPr>
            <p:cNvPr id="26" name="Imagem 25">
              <a:extLst>
                <a:ext uri="{FF2B5EF4-FFF2-40B4-BE49-F238E27FC236}">
                  <a16:creationId xmlns:a16="http://schemas.microsoft.com/office/drawing/2014/main" xmlns="" id="{1BA0BD6C-0C65-4B50-8908-E057EBF4A5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0614" t="49160" r="10859" b="20453"/>
            <a:stretch/>
          </p:blipFill>
          <p:spPr>
            <a:xfrm>
              <a:off x="8371171" y="825412"/>
              <a:ext cx="1447430" cy="1335746"/>
            </a:xfrm>
            <a:prstGeom prst="rect">
              <a:avLst/>
            </a:prstGeom>
          </p:spPr>
        </p:pic>
        <p:grpSp>
          <p:nvGrpSpPr>
            <p:cNvPr id="62" name="Group 16">
              <a:extLst>
                <a:ext uri="{FF2B5EF4-FFF2-40B4-BE49-F238E27FC236}">
                  <a16:creationId xmlns:a16="http://schemas.microsoft.com/office/drawing/2014/main" xmlns="" id="{EB86B983-94F7-406F-8B98-30D52DF549F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773095" y="1207714"/>
              <a:ext cx="619039" cy="524223"/>
              <a:chOff x="2479" y="1009"/>
              <a:chExt cx="2716" cy="2300"/>
            </a:xfrm>
            <a:solidFill>
              <a:srgbClr val="323232"/>
            </a:solidFill>
          </p:grpSpPr>
          <p:sp>
            <p:nvSpPr>
              <p:cNvPr id="64" name="Freeform 17">
                <a:extLst>
                  <a:ext uri="{FF2B5EF4-FFF2-40B4-BE49-F238E27FC236}">
                    <a16:creationId xmlns:a16="http://schemas.microsoft.com/office/drawing/2014/main" xmlns="" id="{A14F8832-E67D-4FCC-8288-4D8787E1B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" y="1009"/>
                <a:ext cx="519" cy="385"/>
              </a:xfrm>
              <a:custGeom>
                <a:avLst/>
                <a:gdLst>
                  <a:gd name="T0" fmla="*/ 32 w 274"/>
                  <a:gd name="T1" fmla="*/ 203 h 203"/>
                  <a:gd name="T2" fmla="*/ 64 w 274"/>
                  <a:gd name="T3" fmla="*/ 171 h 203"/>
                  <a:gd name="T4" fmla="*/ 64 w 274"/>
                  <a:gd name="T5" fmla="*/ 171 h 203"/>
                  <a:gd name="T6" fmla="*/ 64 w 274"/>
                  <a:gd name="T7" fmla="*/ 125 h 203"/>
                  <a:gd name="T8" fmla="*/ 125 w 274"/>
                  <a:gd name="T9" fmla="*/ 64 h 203"/>
                  <a:gd name="T10" fmla="*/ 148 w 274"/>
                  <a:gd name="T11" fmla="*/ 64 h 203"/>
                  <a:gd name="T12" fmla="*/ 210 w 274"/>
                  <a:gd name="T13" fmla="*/ 125 h 203"/>
                  <a:gd name="T14" fmla="*/ 210 w 274"/>
                  <a:gd name="T15" fmla="*/ 171 h 203"/>
                  <a:gd name="T16" fmla="*/ 210 w 274"/>
                  <a:gd name="T17" fmla="*/ 171 h 203"/>
                  <a:gd name="T18" fmla="*/ 242 w 274"/>
                  <a:gd name="T19" fmla="*/ 203 h 203"/>
                  <a:gd name="T20" fmla="*/ 274 w 274"/>
                  <a:gd name="T21" fmla="*/ 171 h 203"/>
                  <a:gd name="T22" fmla="*/ 274 w 274"/>
                  <a:gd name="T23" fmla="*/ 125 h 203"/>
                  <a:gd name="T24" fmla="*/ 148 w 274"/>
                  <a:gd name="T25" fmla="*/ 0 h 203"/>
                  <a:gd name="T26" fmla="*/ 125 w 274"/>
                  <a:gd name="T27" fmla="*/ 0 h 203"/>
                  <a:gd name="T28" fmla="*/ 0 w 274"/>
                  <a:gd name="T29" fmla="*/ 125 h 203"/>
                  <a:gd name="T30" fmla="*/ 0 w 274"/>
                  <a:gd name="T31" fmla="*/ 171 h 203"/>
                  <a:gd name="T32" fmla="*/ 32 w 274"/>
                  <a:gd name="T33" fmla="*/ 203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4" h="203">
                    <a:moveTo>
                      <a:pt x="32" y="203"/>
                    </a:moveTo>
                    <a:cubicBezTo>
                      <a:pt x="50" y="203"/>
                      <a:pt x="64" y="189"/>
                      <a:pt x="64" y="171"/>
                    </a:cubicBezTo>
                    <a:cubicBezTo>
                      <a:pt x="64" y="171"/>
                      <a:pt x="64" y="171"/>
                      <a:pt x="64" y="171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4" y="91"/>
                      <a:pt x="91" y="64"/>
                      <a:pt x="125" y="64"/>
                    </a:cubicBezTo>
                    <a:cubicBezTo>
                      <a:pt x="148" y="64"/>
                      <a:pt x="148" y="64"/>
                      <a:pt x="148" y="64"/>
                    </a:cubicBezTo>
                    <a:cubicBezTo>
                      <a:pt x="182" y="64"/>
                      <a:pt x="210" y="91"/>
                      <a:pt x="210" y="125"/>
                    </a:cubicBezTo>
                    <a:cubicBezTo>
                      <a:pt x="210" y="171"/>
                      <a:pt x="210" y="171"/>
                      <a:pt x="210" y="171"/>
                    </a:cubicBezTo>
                    <a:cubicBezTo>
                      <a:pt x="210" y="171"/>
                      <a:pt x="210" y="171"/>
                      <a:pt x="210" y="171"/>
                    </a:cubicBezTo>
                    <a:cubicBezTo>
                      <a:pt x="210" y="189"/>
                      <a:pt x="224" y="203"/>
                      <a:pt x="242" y="203"/>
                    </a:cubicBezTo>
                    <a:cubicBezTo>
                      <a:pt x="259" y="203"/>
                      <a:pt x="274" y="189"/>
                      <a:pt x="274" y="171"/>
                    </a:cubicBezTo>
                    <a:cubicBezTo>
                      <a:pt x="274" y="125"/>
                      <a:pt x="274" y="125"/>
                      <a:pt x="274" y="125"/>
                    </a:cubicBezTo>
                    <a:cubicBezTo>
                      <a:pt x="274" y="56"/>
                      <a:pt x="217" y="0"/>
                      <a:pt x="148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1"/>
                      <a:pt x="0" y="171"/>
                      <a:pt x="0" y="171"/>
                    </a:cubicBezTo>
                    <a:cubicBezTo>
                      <a:pt x="0" y="189"/>
                      <a:pt x="14" y="203"/>
                      <a:pt x="32" y="203"/>
                    </a:cubicBezTo>
                    <a:close/>
                  </a:path>
                </a:pathLst>
              </a:custGeom>
              <a:grpFill/>
              <a:ln w="3175">
                <a:solidFill>
                  <a:srgbClr val="E6E6E6"/>
                </a:solidFill>
                <a:round/>
                <a:headEnd/>
                <a:tailEnd/>
              </a:ln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5" name="Freeform 18">
                <a:extLst>
                  <a:ext uri="{FF2B5EF4-FFF2-40B4-BE49-F238E27FC236}">
                    <a16:creationId xmlns:a16="http://schemas.microsoft.com/office/drawing/2014/main" xmlns="" id="{240B44FC-564F-4AC7-99D3-740301F83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1009"/>
                <a:ext cx="519" cy="385"/>
              </a:xfrm>
              <a:custGeom>
                <a:avLst/>
                <a:gdLst>
                  <a:gd name="T0" fmla="*/ 32 w 274"/>
                  <a:gd name="T1" fmla="*/ 203 h 203"/>
                  <a:gd name="T2" fmla="*/ 64 w 274"/>
                  <a:gd name="T3" fmla="*/ 171 h 203"/>
                  <a:gd name="T4" fmla="*/ 64 w 274"/>
                  <a:gd name="T5" fmla="*/ 171 h 203"/>
                  <a:gd name="T6" fmla="*/ 64 w 274"/>
                  <a:gd name="T7" fmla="*/ 125 h 203"/>
                  <a:gd name="T8" fmla="*/ 126 w 274"/>
                  <a:gd name="T9" fmla="*/ 64 h 203"/>
                  <a:gd name="T10" fmla="*/ 149 w 274"/>
                  <a:gd name="T11" fmla="*/ 64 h 203"/>
                  <a:gd name="T12" fmla="*/ 210 w 274"/>
                  <a:gd name="T13" fmla="*/ 125 h 203"/>
                  <a:gd name="T14" fmla="*/ 210 w 274"/>
                  <a:gd name="T15" fmla="*/ 171 h 203"/>
                  <a:gd name="T16" fmla="*/ 210 w 274"/>
                  <a:gd name="T17" fmla="*/ 171 h 203"/>
                  <a:gd name="T18" fmla="*/ 242 w 274"/>
                  <a:gd name="T19" fmla="*/ 203 h 203"/>
                  <a:gd name="T20" fmla="*/ 274 w 274"/>
                  <a:gd name="T21" fmla="*/ 171 h 203"/>
                  <a:gd name="T22" fmla="*/ 274 w 274"/>
                  <a:gd name="T23" fmla="*/ 125 h 203"/>
                  <a:gd name="T24" fmla="*/ 149 w 274"/>
                  <a:gd name="T25" fmla="*/ 0 h 203"/>
                  <a:gd name="T26" fmla="*/ 126 w 274"/>
                  <a:gd name="T27" fmla="*/ 0 h 203"/>
                  <a:gd name="T28" fmla="*/ 0 w 274"/>
                  <a:gd name="T29" fmla="*/ 125 h 203"/>
                  <a:gd name="T30" fmla="*/ 0 w 274"/>
                  <a:gd name="T31" fmla="*/ 171 h 203"/>
                  <a:gd name="T32" fmla="*/ 32 w 274"/>
                  <a:gd name="T33" fmla="*/ 203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4" h="203">
                    <a:moveTo>
                      <a:pt x="32" y="203"/>
                    </a:moveTo>
                    <a:cubicBezTo>
                      <a:pt x="50" y="203"/>
                      <a:pt x="64" y="189"/>
                      <a:pt x="64" y="171"/>
                    </a:cubicBezTo>
                    <a:cubicBezTo>
                      <a:pt x="64" y="171"/>
                      <a:pt x="64" y="171"/>
                      <a:pt x="64" y="171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4" y="91"/>
                      <a:pt x="92" y="64"/>
                      <a:pt x="126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83" y="64"/>
                      <a:pt x="210" y="91"/>
                      <a:pt x="210" y="125"/>
                    </a:cubicBezTo>
                    <a:cubicBezTo>
                      <a:pt x="210" y="171"/>
                      <a:pt x="210" y="171"/>
                      <a:pt x="210" y="171"/>
                    </a:cubicBezTo>
                    <a:cubicBezTo>
                      <a:pt x="210" y="171"/>
                      <a:pt x="210" y="171"/>
                      <a:pt x="210" y="171"/>
                    </a:cubicBezTo>
                    <a:cubicBezTo>
                      <a:pt x="210" y="189"/>
                      <a:pt x="224" y="203"/>
                      <a:pt x="242" y="203"/>
                    </a:cubicBezTo>
                    <a:cubicBezTo>
                      <a:pt x="260" y="203"/>
                      <a:pt x="274" y="189"/>
                      <a:pt x="274" y="171"/>
                    </a:cubicBezTo>
                    <a:cubicBezTo>
                      <a:pt x="274" y="125"/>
                      <a:pt x="274" y="125"/>
                      <a:pt x="274" y="125"/>
                    </a:cubicBezTo>
                    <a:cubicBezTo>
                      <a:pt x="274" y="56"/>
                      <a:pt x="218" y="0"/>
                      <a:pt x="149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57" y="0"/>
                      <a:pt x="0" y="56"/>
                      <a:pt x="0" y="125"/>
                    </a:cubicBezTo>
                    <a:cubicBezTo>
                      <a:pt x="0" y="171"/>
                      <a:pt x="0" y="171"/>
                      <a:pt x="0" y="171"/>
                    </a:cubicBezTo>
                    <a:cubicBezTo>
                      <a:pt x="0" y="189"/>
                      <a:pt x="15" y="203"/>
                      <a:pt x="32" y="203"/>
                    </a:cubicBezTo>
                    <a:close/>
                  </a:path>
                </a:pathLst>
              </a:custGeom>
              <a:grpFill/>
              <a:ln w="3175">
                <a:solidFill>
                  <a:srgbClr val="E6E6E6"/>
                </a:solidFill>
                <a:round/>
                <a:headEnd/>
                <a:tailEnd/>
              </a:ln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6" name="Freeform 19">
                <a:extLst>
                  <a:ext uri="{FF2B5EF4-FFF2-40B4-BE49-F238E27FC236}">
                    <a16:creationId xmlns:a16="http://schemas.microsoft.com/office/drawing/2014/main" xmlns="" id="{D8887EFA-0F8B-41F7-8FF1-3BCFFC9890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79" y="2002"/>
                <a:ext cx="777" cy="1307"/>
              </a:xfrm>
              <a:custGeom>
                <a:avLst/>
                <a:gdLst>
                  <a:gd name="T0" fmla="*/ 65 w 410"/>
                  <a:gd name="T1" fmla="*/ 453 h 690"/>
                  <a:gd name="T2" fmla="*/ 65 w 410"/>
                  <a:gd name="T3" fmla="*/ 600 h 690"/>
                  <a:gd name="T4" fmla="*/ 156 w 410"/>
                  <a:gd name="T5" fmla="*/ 690 h 690"/>
                  <a:gd name="T6" fmla="*/ 255 w 410"/>
                  <a:gd name="T7" fmla="*/ 690 h 690"/>
                  <a:gd name="T8" fmla="*/ 345 w 410"/>
                  <a:gd name="T9" fmla="*/ 600 h 690"/>
                  <a:gd name="T10" fmla="*/ 345 w 410"/>
                  <a:gd name="T11" fmla="*/ 453 h 690"/>
                  <a:gd name="T12" fmla="*/ 410 w 410"/>
                  <a:gd name="T13" fmla="*/ 366 h 690"/>
                  <a:gd name="T14" fmla="*/ 410 w 410"/>
                  <a:gd name="T15" fmla="*/ 154 h 690"/>
                  <a:gd name="T16" fmla="*/ 257 w 410"/>
                  <a:gd name="T17" fmla="*/ 0 h 690"/>
                  <a:gd name="T18" fmla="*/ 154 w 410"/>
                  <a:gd name="T19" fmla="*/ 0 h 690"/>
                  <a:gd name="T20" fmla="*/ 0 w 410"/>
                  <a:gd name="T21" fmla="*/ 154 h 690"/>
                  <a:gd name="T22" fmla="*/ 0 w 410"/>
                  <a:gd name="T23" fmla="*/ 366 h 690"/>
                  <a:gd name="T24" fmla="*/ 65 w 410"/>
                  <a:gd name="T25" fmla="*/ 453 h 690"/>
                  <a:gd name="T26" fmla="*/ 64 w 410"/>
                  <a:gd name="T27" fmla="*/ 154 h 690"/>
                  <a:gd name="T28" fmla="*/ 154 w 410"/>
                  <a:gd name="T29" fmla="*/ 64 h 690"/>
                  <a:gd name="T30" fmla="*/ 257 w 410"/>
                  <a:gd name="T31" fmla="*/ 64 h 690"/>
                  <a:gd name="T32" fmla="*/ 346 w 410"/>
                  <a:gd name="T33" fmla="*/ 154 h 690"/>
                  <a:gd name="T34" fmla="*/ 346 w 410"/>
                  <a:gd name="T35" fmla="*/ 366 h 690"/>
                  <a:gd name="T36" fmla="*/ 319 w 410"/>
                  <a:gd name="T37" fmla="*/ 392 h 690"/>
                  <a:gd name="T38" fmla="*/ 281 w 410"/>
                  <a:gd name="T39" fmla="*/ 392 h 690"/>
                  <a:gd name="T40" fmla="*/ 281 w 410"/>
                  <a:gd name="T41" fmla="*/ 600 h 690"/>
                  <a:gd name="T42" fmla="*/ 255 w 410"/>
                  <a:gd name="T43" fmla="*/ 626 h 690"/>
                  <a:gd name="T44" fmla="*/ 156 w 410"/>
                  <a:gd name="T45" fmla="*/ 626 h 690"/>
                  <a:gd name="T46" fmla="*/ 129 w 410"/>
                  <a:gd name="T47" fmla="*/ 600 h 690"/>
                  <a:gd name="T48" fmla="*/ 129 w 410"/>
                  <a:gd name="T49" fmla="*/ 392 h 690"/>
                  <a:gd name="T50" fmla="*/ 91 w 410"/>
                  <a:gd name="T51" fmla="*/ 392 h 690"/>
                  <a:gd name="T52" fmla="*/ 64 w 410"/>
                  <a:gd name="T53" fmla="*/ 366 h 690"/>
                  <a:gd name="T54" fmla="*/ 64 w 410"/>
                  <a:gd name="T55" fmla="*/ 1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0" h="690">
                    <a:moveTo>
                      <a:pt x="65" y="453"/>
                    </a:moveTo>
                    <a:cubicBezTo>
                      <a:pt x="65" y="600"/>
                      <a:pt x="65" y="600"/>
                      <a:pt x="65" y="600"/>
                    </a:cubicBezTo>
                    <a:cubicBezTo>
                      <a:pt x="65" y="650"/>
                      <a:pt x="106" y="690"/>
                      <a:pt x="156" y="690"/>
                    </a:cubicBezTo>
                    <a:cubicBezTo>
                      <a:pt x="255" y="690"/>
                      <a:pt x="255" y="690"/>
                      <a:pt x="255" y="690"/>
                    </a:cubicBezTo>
                    <a:cubicBezTo>
                      <a:pt x="305" y="690"/>
                      <a:pt x="345" y="650"/>
                      <a:pt x="345" y="600"/>
                    </a:cubicBezTo>
                    <a:cubicBezTo>
                      <a:pt x="345" y="453"/>
                      <a:pt x="345" y="453"/>
                      <a:pt x="345" y="453"/>
                    </a:cubicBezTo>
                    <a:cubicBezTo>
                      <a:pt x="383" y="442"/>
                      <a:pt x="410" y="407"/>
                      <a:pt x="410" y="366"/>
                    </a:cubicBezTo>
                    <a:cubicBezTo>
                      <a:pt x="410" y="154"/>
                      <a:pt x="410" y="154"/>
                      <a:pt x="410" y="154"/>
                    </a:cubicBezTo>
                    <a:cubicBezTo>
                      <a:pt x="410" y="69"/>
                      <a:pt x="341" y="0"/>
                      <a:pt x="257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69" y="0"/>
                      <a:pt x="0" y="69"/>
                      <a:pt x="0" y="154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407"/>
                      <a:pt x="28" y="442"/>
                      <a:pt x="65" y="453"/>
                    </a:cubicBezTo>
                    <a:close/>
                    <a:moveTo>
                      <a:pt x="64" y="154"/>
                    </a:moveTo>
                    <a:cubicBezTo>
                      <a:pt x="64" y="104"/>
                      <a:pt x="104" y="64"/>
                      <a:pt x="154" y="64"/>
                    </a:cubicBezTo>
                    <a:cubicBezTo>
                      <a:pt x="257" y="64"/>
                      <a:pt x="257" y="64"/>
                      <a:pt x="257" y="64"/>
                    </a:cubicBezTo>
                    <a:cubicBezTo>
                      <a:pt x="306" y="64"/>
                      <a:pt x="346" y="104"/>
                      <a:pt x="346" y="154"/>
                    </a:cubicBezTo>
                    <a:cubicBezTo>
                      <a:pt x="346" y="366"/>
                      <a:pt x="346" y="366"/>
                      <a:pt x="346" y="366"/>
                    </a:cubicBezTo>
                    <a:cubicBezTo>
                      <a:pt x="346" y="380"/>
                      <a:pt x="334" y="392"/>
                      <a:pt x="319" y="392"/>
                    </a:cubicBezTo>
                    <a:cubicBezTo>
                      <a:pt x="281" y="392"/>
                      <a:pt x="281" y="392"/>
                      <a:pt x="281" y="392"/>
                    </a:cubicBezTo>
                    <a:cubicBezTo>
                      <a:pt x="281" y="600"/>
                      <a:pt x="281" y="600"/>
                      <a:pt x="281" y="600"/>
                    </a:cubicBezTo>
                    <a:cubicBezTo>
                      <a:pt x="281" y="615"/>
                      <a:pt x="269" y="626"/>
                      <a:pt x="255" y="626"/>
                    </a:cubicBezTo>
                    <a:cubicBezTo>
                      <a:pt x="156" y="626"/>
                      <a:pt x="156" y="626"/>
                      <a:pt x="156" y="626"/>
                    </a:cubicBezTo>
                    <a:cubicBezTo>
                      <a:pt x="141" y="626"/>
                      <a:pt x="129" y="614"/>
                      <a:pt x="129" y="600"/>
                    </a:cubicBezTo>
                    <a:cubicBezTo>
                      <a:pt x="129" y="392"/>
                      <a:pt x="129" y="392"/>
                      <a:pt x="129" y="392"/>
                    </a:cubicBezTo>
                    <a:cubicBezTo>
                      <a:pt x="91" y="392"/>
                      <a:pt x="91" y="392"/>
                      <a:pt x="91" y="392"/>
                    </a:cubicBezTo>
                    <a:cubicBezTo>
                      <a:pt x="76" y="392"/>
                      <a:pt x="64" y="380"/>
                      <a:pt x="64" y="366"/>
                    </a:cubicBezTo>
                    <a:cubicBezTo>
                      <a:pt x="64" y="154"/>
                      <a:pt x="64" y="154"/>
                      <a:pt x="64" y="154"/>
                    </a:cubicBezTo>
                    <a:close/>
                  </a:path>
                </a:pathLst>
              </a:custGeom>
              <a:grpFill/>
              <a:ln w="3175">
                <a:solidFill>
                  <a:srgbClr val="E6E6E6"/>
                </a:solidFill>
                <a:round/>
                <a:headEnd/>
                <a:tailEnd/>
              </a:ln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7" name="Freeform 20">
                <a:extLst>
                  <a:ext uri="{FF2B5EF4-FFF2-40B4-BE49-F238E27FC236}">
                    <a16:creationId xmlns:a16="http://schemas.microsoft.com/office/drawing/2014/main" xmlns="" id="{5F7619D7-A2E2-4C55-8206-E6778424A7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49" y="2002"/>
                <a:ext cx="776" cy="1307"/>
              </a:xfrm>
              <a:custGeom>
                <a:avLst/>
                <a:gdLst>
                  <a:gd name="T0" fmla="*/ 156 w 410"/>
                  <a:gd name="T1" fmla="*/ 690 h 690"/>
                  <a:gd name="T2" fmla="*/ 254 w 410"/>
                  <a:gd name="T3" fmla="*/ 690 h 690"/>
                  <a:gd name="T4" fmla="*/ 345 w 410"/>
                  <a:gd name="T5" fmla="*/ 600 h 690"/>
                  <a:gd name="T6" fmla="*/ 345 w 410"/>
                  <a:gd name="T7" fmla="*/ 453 h 690"/>
                  <a:gd name="T8" fmla="*/ 410 w 410"/>
                  <a:gd name="T9" fmla="*/ 366 h 690"/>
                  <a:gd name="T10" fmla="*/ 410 w 410"/>
                  <a:gd name="T11" fmla="*/ 154 h 690"/>
                  <a:gd name="T12" fmla="*/ 256 w 410"/>
                  <a:gd name="T13" fmla="*/ 0 h 690"/>
                  <a:gd name="T14" fmla="*/ 154 w 410"/>
                  <a:gd name="T15" fmla="*/ 0 h 690"/>
                  <a:gd name="T16" fmla="*/ 0 w 410"/>
                  <a:gd name="T17" fmla="*/ 154 h 690"/>
                  <a:gd name="T18" fmla="*/ 0 w 410"/>
                  <a:gd name="T19" fmla="*/ 366 h 690"/>
                  <a:gd name="T20" fmla="*/ 65 w 410"/>
                  <a:gd name="T21" fmla="*/ 453 h 690"/>
                  <a:gd name="T22" fmla="*/ 65 w 410"/>
                  <a:gd name="T23" fmla="*/ 600 h 690"/>
                  <a:gd name="T24" fmla="*/ 156 w 410"/>
                  <a:gd name="T25" fmla="*/ 690 h 690"/>
                  <a:gd name="T26" fmla="*/ 64 w 410"/>
                  <a:gd name="T27" fmla="*/ 366 h 690"/>
                  <a:gd name="T28" fmla="*/ 64 w 410"/>
                  <a:gd name="T29" fmla="*/ 154 h 690"/>
                  <a:gd name="T30" fmla="*/ 154 w 410"/>
                  <a:gd name="T31" fmla="*/ 64 h 690"/>
                  <a:gd name="T32" fmla="*/ 256 w 410"/>
                  <a:gd name="T33" fmla="*/ 64 h 690"/>
                  <a:gd name="T34" fmla="*/ 346 w 410"/>
                  <a:gd name="T35" fmla="*/ 154 h 690"/>
                  <a:gd name="T36" fmla="*/ 346 w 410"/>
                  <a:gd name="T37" fmla="*/ 366 h 690"/>
                  <a:gd name="T38" fmla="*/ 319 w 410"/>
                  <a:gd name="T39" fmla="*/ 392 h 690"/>
                  <a:gd name="T40" fmla="*/ 281 w 410"/>
                  <a:gd name="T41" fmla="*/ 392 h 690"/>
                  <a:gd name="T42" fmla="*/ 281 w 410"/>
                  <a:gd name="T43" fmla="*/ 600 h 690"/>
                  <a:gd name="T44" fmla="*/ 254 w 410"/>
                  <a:gd name="T45" fmla="*/ 626 h 690"/>
                  <a:gd name="T46" fmla="*/ 156 w 410"/>
                  <a:gd name="T47" fmla="*/ 626 h 690"/>
                  <a:gd name="T48" fmla="*/ 129 w 410"/>
                  <a:gd name="T49" fmla="*/ 600 h 690"/>
                  <a:gd name="T50" fmla="*/ 129 w 410"/>
                  <a:gd name="T51" fmla="*/ 392 h 690"/>
                  <a:gd name="T52" fmla="*/ 91 w 410"/>
                  <a:gd name="T53" fmla="*/ 392 h 690"/>
                  <a:gd name="T54" fmla="*/ 64 w 410"/>
                  <a:gd name="T55" fmla="*/ 366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0" h="690">
                    <a:moveTo>
                      <a:pt x="156" y="690"/>
                    </a:moveTo>
                    <a:cubicBezTo>
                      <a:pt x="254" y="690"/>
                      <a:pt x="254" y="690"/>
                      <a:pt x="254" y="690"/>
                    </a:cubicBezTo>
                    <a:cubicBezTo>
                      <a:pt x="304" y="690"/>
                      <a:pt x="345" y="650"/>
                      <a:pt x="345" y="600"/>
                    </a:cubicBezTo>
                    <a:cubicBezTo>
                      <a:pt x="345" y="453"/>
                      <a:pt x="345" y="453"/>
                      <a:pt x="345" y="453"/>
                    </a:cubicBezTo>
                    <a:cubicBezTo>
                      <a:pt x="382" y="442"/>
                      <a:pt x="410" y="407"/>
                      <a:pt x="410" y="366"/>
                    </a:cubicBezTo>
                    <a:cubicBezTo>
                      <a:pt x="410" y="154"/>
                      <a:pt x="410" y="154"/>
                      <a:pt x="410" y="154"/>
                    </a:cubicBezTo>
                    <a:cubicBezTo>
                      <a:pt x="410" y="69"/>
                      <a:pt x="341" y="0"/>
                      <a:pt x="256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69" y="0"/>
                      <a:pt x="0" y="69"/>
                      <a:pt x="0" y="154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407"/>
                      <a:pt x="28" y="442"/>
                      <a:pt x="65" y="453"/>
                    </a:cubicBezTo>
                    <a:cubicBezTo>
                      <a:pt x="65" y="600"/>
                      <a:pt x="65" y="600"/>
                      <a:pt x="65" y="600"/>
                    </a:cubicBezTo>
                    <a:cubicBezTo>
                      <a:pt x="65" y="650"/>
                      <a:pt x="106" y="690"/>
                      <a:pt x="156" y="690"/>
                    </a:cubicBezTo>
                    <a:close/>
                    <a:moveTo>
                      <a:pt x="64" y="366"/>
                    </a:moveTo>
                    <a:cubicBezTo>
                      <a:pt x="64" y="154"/>
                      <a:pt x="64" y="154"/>
                      <a:pt x="64" y="154"/>
                    </a:cubicBezTo>
                    <a:cubicBezTo>
                      <a:pt x="64" y="104"/>
                      <a:pt x="104" y="64"/>
                      <a:pt x="154" y="64"/>
                    </a:cubicBezTo>
                    <a:cubicBezTo>
                      <a:pt x="256" y="64"/>
                      <a:pt x="256" y="64"/>
                      <a:pt x="256" y="64"/>
                    </a:cubicBezTo>
                    <a:cubicBezTo>
                      <a:pt x="306" y="64"/>
                      <a:pt x="346" y="104"/>
                      <a:pt x="346" y="154"/>
                    </a:cubicBezTo>
                    <a:cubicBezTo>
                      <a:pt x="346" y="366"/>
                      <a:pt x="346" y="366"/>
                      <a:pt x="346" y="366"/>
                    </a:cubicBezTo>
                    <a:cubicBezTo>
                      <a:pt x="346" y="380"/>
                      <a:pt x="334" y="392"/>
                      <a:pt x="319" y="392"/>
                    </a:cubicBezTo>
                    <a:cubicBezTo>
                      <a:pt x="281" y="392"/>
                      <a:pt x="281" y="392"/>
                      <a:pt x="281" y="392"/>
                    </a:cubicBezTo>
                    <a:cubicBezTo>
                      <a:pt x="281" y="600"/>
                      <a:pt x="281" y="600"/>
                      <a:pt x="281" y="600"/>
                    </a:cubicBezTo>
                    <a:cubicBezTo>
                      <a:pt x="281" y="615"/>
                      <a:pt x="269" y="626"/>
                      <a:pt x="254" y="626"/>
                    </a:cubicBezTo>
                    <a:cubicBezTo>
                      <a:pt x="156" y="626"/>
                      <a:pt x="156" y="626"/>
                      <a:pt x="156" y="626"/>
                    </a:cubicBezTo>
                    <a:cubicBezTo>
                      <a:pt x="141" y="626"/>
                      <a:pt x="129" y="614"/>
                      <a:pt x="129" y="600"/>
                    </a:cubicBezTo>
                    <a:cubicBezTo>
                      <a:pt x="129" y="392"/>
                      <a:pt x="129" y="392"/>
                      <a:pt x="129" y="392"/>
                    </a:cubicBezTo>
                    <a:cubicBezTo>
                      <a:pt x="91" y="392"/>
                      <a:pt x="91" y="392"/>
                      <a:pt x="91" y="392"/>
                    </a:cubicBezTo>
                    <a:cubicBezTo>
                      <a:pt x="76" y="392"/>
                      <a:pt x="64" y="380"/>
                      <a:pt x="64" y="366"/>
                    </a:cubicBezTo>
                    <a:close/>
                  </a:path>
                </a:pathLst>
              </a:custGeom>
              <a:grpFill/>
              <a:ln w="3175">
                <a:solidFill>
                  <a:srgbClr val="E6E6E6"/>
                </a:solidFill>
                <a:round/>
                <a:headEnd/>
                <a:tailEnd/>
              </a:ln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8" name="Freeform 21">
                <a:extLst>
                  <a:ext uri="{FF2B5EF4-FFF2-40B4-BE49-F238E27FC236}">
                    <a16:creationId xmlns:a16="http://schemas.microsoft.com/office/drawing/2014/main" xmlns="" id="{3F25666E-C887-443E-95C5-C3CA2C8776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78" y="1365"/>
                <a:ext cx="519" cy="563"/>
              </a:xfrm>
              <a:custGeom>
                <a:avLst/>
                <a:gdLst>
                  <a:gd name="T0" fmla="*/ 0 w 274"/>
                  <a:gd name="T1" fmla="*/ 172 h 297"/>
                  <a:gd name="T2" fmla="*/ 126 w 274"/>
                  <a:gd name="T3" fmla="*/ 297 h 297"/>
                  <a:gd name="T4" fmla="*/ 148 w 274"/>
                  <a:gd name="T5" fmla="*/ 297 h 297"/>
                  <a:gd name="T6" fmla="*/ 274 w 274"/>
                  <a:gd name="T7" fmla="*/ 172 h 297"/>
                  <a:gd name="T8" fmla="*/ 274 w 274"/>
                  <a:gd name="T9" fmla="*/ 125 h 297"/>
                  <a:gd name="T10" fmla="*/ 148 w 274"/>
                  <a:gd name="T11" fmla="*/ 0 h 297"/>
                  <a:gd name="T12" fmla="*/ 126 w 274"/>
                  <a:gd name="T13" fmla="*/ 0 h 297"/>
                  <a:gd name="T14" fmla="*/ 0 w 274"/>
                  <a:gd name="T15" fmla="*/ 125 h 297"/>
                  <a:gd name="T16" fmla="*/ 0 w 274"/>
                  <a:gd name="T17" fmla="*/ 172 h 297"/>
                  <a:gd name="T18" fmla="*/ 64 w 274"/>
                  <a:gd name="T19" fmla="*/ 125 h 297"/>
                  <a:gd name="T20" fmla="*/ 126 w 274"/>
                  <a:gd name="T21" fmla="*/ 64 h 297"/>
                  <a:gd name="T22" fmla="*/ 148 w 274"/>
                  <a:gd name="T23" fmla="*/ 64 h 297"/>
                  <a:gd name="T24" fmla="*/ 210 w 274"/>
                  <a:gd name="T25" fmla="*/ 125 h 297"/>
                  <a:gd name="T26" fmla="*/ 210 w 274"/>
                  <a:gd name="T27" fmla="*/ 172 h 297"/>
                  <a:gd name="T28" fmla="*/ 148 w 274"/>
                  <a:gd name="T29" fmla="*/ 233 h 297"/>
                  <a:gd name="T30" fmla="*/ 126 w 274"/>
                  <a:gd name="T31" fmla="*/ 233 h 297"/>
                  <a:gd name="T32" fmla="*/ 64 w 274"/>
                  <a:gd name="T33" fmla="*/ 172 h 297"/>
                  <a:gd name="T34" fmla="*/ 64 w 274"/>
                  <a:gd name="T35" fmla="*/ 125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4" h="297">
                    <a:moveTo>
                      <a:pt x="0" y="172"/>
                    </a:moveTo>
                    <a:cubicBezTo>
                      <a:pt x="0" y="241"/>
                      <a:pt x="56" y="297"/>
                      <a:pt x="126" y="297"/>
                    </a:cubicBezTo>
                    <a:cubicBezTo>
                      <a:pt x="148" y="297"/>
                      <a:pt x="148" y="297"/>
                      <a:pt x="148" y="297"/>
                    </a:cubicBezTo>
                    <a:cubicBezTo>
                      <a:pt x="218" y="297"/>
                      <a:pt x="274" y="241"/>
                      <a:pt x="274" y="172"/>
                    </a:cubicBezTo>
                    <a:cubicBezTo>
                      <a:pt x="274" y="125"/>
                      <a:pt x="274" y="125"/>
                      <a:pt x="274" y="125"/>
                    </a:cubicBezTo>
                    <a:cubicBezTo>
                      <a:pt x="274" y="56"/>
                      <a:pt x="218" y="0"/>
                      <a:pt x="148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56" y="0"/>
                      <a:pt x="0" y="56"/>
                      <a:pt x="0" y="125"/>
                    </a:cubicBezTo>
                    <a:lnTo>
                      <a:pt x="0" y="172"/>
                    </a:lnTo>
                    <a:close/>
                    <a:moveTo>
                      <a:pt x="64" y="125"/>
                    </a:moveTo>
                    <a:cubicBezTo>
                      <a:pt x="64" y="92"/>
                      <a:pt x="92" y="64"/>
                      <a:pt x="126" y="64"/>
                    </a:cubicBezTo>
                    <a:cubicBezTo>
                      <a:pt x="148" y="64"/>
                      <a:pt x="148" y="64"/>
                      <a:pt x="148" y="64"/>
                    </a:cubicBezTo>
                    <a:cubicBezTo>
                      <a:pt x="182" y="64"/>
                      <a:pt x="210" y="92"/>
                      <a:pt x="210" y="125"/>
                    </a:cubicBezTo>
                    <a:cubicBezTo>
                      <a:pt x="210" y="172"/>
                      <a:pt x="210" y="172"/>
                      <a:pt x="210" y="172"/>
                    </a:cubicBezTo>
                    <a:cubicBezTo>
                      <a:pt x="210" y="206"/>
                      <a:pt x="182" y="233"/>
                      <a:pt x="148" y="233"/>
                    </a:cubicBezTo>
                    <a:cubicBezTo>
                      <a:pt x="126" y="233"/>
                      <a:pt x="126" y="233"/>
                      <a:pt x="126" y="233"/>
                    </a:cubicBezTo>
                    <a:cubicBezTo>
                      <a:pt x="92" y="233"/>
                      <a:pt x="64" y="206"/>
                      <a:pt x="64" y="172"/>
                    </a:cubicBezTo>
                    <a:lnTo>
                      <a:pt x="64" y="125"/>
                    </a:lnTo>
                    <a:close/>
                  </a:path>
                </a:pathLst>
              </a:custGeom>
              <a:grpFill/>
              <a:ln w="3175">
                <a:solidFill>
                  <a:srgbClr val="E6E6E6"/>
                </a:solidFill>
                <a:round/>
                <a:headEnd/>
                <a:tailEnd/>
              </a:ln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9" name="Freeform 22">
                <a:extLst>
                  <a:ext uri="{FF2B5EF4-FFF2-40B4-BE49-F238E27FC236}">
                    <a16:creationId xmlns:a16="http://schemas.microsoft.com/office/drawing/2014/main" xmlns="" id="{BF552645-B6DC-4E7D-88B5-AC695E613C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00" y="1365"/>
                <a:ext cx="519" cy="563"/>
              </a:xfrm>
              <a:custGeom>
                <a:avLst/>
                <a:gdLst>
                  <a:gd name="T0" fmla="*/ 0 w 274"/>
                  <a:gd name="T1" fmla="*/ 172 h 297"/>
                  <a:gd name="T2" fmla="*/ 125 w 274"/>
                  <a:gd name="T3" fmla="*/ 297 h 297"/>
                  <a:gd name="T4" fmla="*/ 148 w 274"/>
                  <a:gd name="T5" fmla="*/ 297 h 297"/>
                  <a:gd name="T6" fmla="*/ 274 w 274"/>
                  <a:gd name="T7" fmla="*/ 172 h 297"/>
                  <a:gd name="T8" fmla="*/ 274 w 274"/>
                  <a:gd name="T9" fmla="*/ 125 h 297"/>
                  <a:gd name="T10" fmla="*/ 148 w 274"/>
                  <a:gd name="T11" fmla="*/ 0 h 297"/>
                  <a:gd name="T12" fmla="*/ 125 w 274"/>
                  <a:gd name="T13" fmla="*/ 0 h 297"/>
                  <a:gd name="T14" fmla="*/ 0 w 274"/>
                  <a:gd name="T15" fmla="*/ 125 h 297"/>
                  <a:gd name="T16" fmla="*/ 0 w 274"/>
                  <a:gd name="T17" fmla="*/ 172 h 297"/>
                  <a:gd name="T18" fmla="*/ 64 w 274"/>
                  <a:gd name="T19" fmla="*/ 125 h 297"/>
                  <a:gd name="T20" fmla="*/ 125 w 274"/>
                  <a:gd name="T21" fmla="*/ 64 h 297"/>
                  <a:gd name="T22" fmla="*/ 148 w 274"/>
                  <a:gd name="T23" fmla="*/ 64 h 297"/>
                  <a:gd name="T24" fmla="*/ 210 w 274"/>
                  <a:gd name="T25" fmla="*/ 125 h 297"/>
                  <a:gd name="T26" fmla="*/ 210 w 274"/>
                  <a:gd name="T27" fmla="*/ 172 h 297"/>
                  <a:gd name="T28" fmla="*/ 148 w 274"/>
                  <a:gd name="T29" fmla="*/ 233 h 297"/>
                  <a:gd name="T30" fmla="*/ 125 w 274"/>
                  <a:gd name="T31" fmla="*/ 233 h 297"/>
                  <a:gd name="T32" fmla="*/ 64 w 274"/>
                  <a:gd name="T33" fmla="*/ 172 h 297"/>
                  <a:gd name="T34" fmla="*/ 64 w 274"/>
                  <a:gd name="T35" fmla="*/ 125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4" h="297">
                    <a:moveTo>
                      <a:pt x="0" y="172"/>
                    </a:moveTo>
                    <a:cubicBezTo>
                      <a:pt x="0" y="241"/>
                      <a:pt x="56" y="297"/>
                      <a:pt x="125" y="297"/>
                    </a:cubicBezTo>
                    <a:cubicBezTo>
                      <a:pt x="148" y="297"/>
                      <a:pt x="148" y="297"/>
                      <a:pt x="148" y="297"/>
                    </a:cubicBezTo>
                    <a:cubicBezTo>
                      <a:pt x="217" y="297"/>
                      <a:pt x="274" y="241"/>
                      <a:pt x="274" y="172"/>
                    </a:cubicBezTo>
                    <a:cubicBezTo>
                      <a:pt x="274" y="125"/>
                      <a:pt x="274" y="125"/>
                      <a:pt x="274" y="125"/>
                    </a:cubicBezTo>
                    <a:cubicBezTo>
                      <a:pt x="274" y="56"/>
                      <a:pt x="217" y="0"/>
                      <a:pt x="148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lnTo>
                      <a:pt x="0" y="172"/>
                    </a:lnTo>
                    <a:close/>
                    <a:moveTo>
                      <a:pt x="64" y="125"/>
                    </a:moveTo>
                    <a:cubicBezTo>
                      <a:pt x="64" y="92"/>
                      <a:pt x="92" y="64"/>
                      <a:pt x="125" y="64"/>
                    </a:cubicBezTo>
                    <a:cubicBezTo>
                      <a:pt x="148" y="64"/>
                      <a:pt x="148" y="64"/>
                      <a:pt x="148" y="64"/>
                    </a:cubicBezTo>
                    <a:cubicBezTo>
                      <a:pt x="182" y="64"/>
                      <a:pt x="210" y="92"/>
                      <a:pt x="210" y="125"/>
                    </a:cubicBezTo>
                    <a:cubicBezTo>
                      <a:pt x="210" y="172"/>
                      <a:pt x="210" y="172"/>
                      <a:pt x="210" y="172"/>
                    </a:cubicBezTo>
                    <a:cubicBezTo>
                      <a:pt x="210" y="206"/>
                      <a:pt x="182" y="233"/>
                      <a:pt x="148" y="233"/>
                    </a:cubicBezTo>
                    <a:cubicBezTo>
                      <a:pt x="125" y="233"/>
                      <a:pt x="125" y="233"/>
                      <a:pt x="125" y="233"/>
                    </a:cubicBezTo>
                    <a:cubicBezTo>
                      <a:pt x="92" y="233"/>
                      <a:pt x="64" y="206"/>
                      <a:pt x="64" y="172"/>
                    </a:cubicBezTo>
                    <a:lnTo>
                      <a:pt x="64" y="125"/>
                    </a:lnTo>
                    <a:close/>
                  </a:path>
                </a:pathLst>
              </a:custGeom>
              <a:grpFill/>
              <a:ln w="3175">
                <a:solidFill>
                  <a:srgbClr val="E6E6E6"/>
                </a:solidFill>
                <a:round/>
                <a:headEnd/>
                <a:tailEnd/>
              </a:ln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0" name="Freeform 23">
                <a:extLst>
                  <a:ext uri="{FF2B5EF4-FFF2-40B4-BE49-F238E27FC236}">
                    <a16:creationId xmlns:a16="http://schemas.microsoft.com/office/drawing/2014/main" xmlns="" id="{D1C16AA6-C3BF-4E84-B3AB-7DFCFDBF08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19" y="2002"/>
                <a:ext cx="776" cy="1307"/>
              </a:xfrm>
              <a:custGeom>
                <a:avLst/>
                <a:gdLst>
                  <a:gd name="T0" fmla="*/ 153 w 410"/>
                  <a:gd name="T1" fmla="*/ 0 h 690"/>
                  <a:gd name="T2" fmla="*/ 0 w 410"/>
                  <a:gd name="T3" fmla="*/ 154 h 690"/>
                  <a:gd name="T4" fmla="*/ 0 w 410"/>
                  <a:gd name="T5" fmla="*/ 366 h 690"/>
                  <a:gd name="T6" fmla="*/ 65 w 410"/>
                  <a:gd name="T7" fmla="*/ 453 h 690"/>
                  <a:gd name="T8" fmla="*/ 65 w 410"/>
                  <a:gd name="T9" fmla="*/ 600 h 690"/>
                  <a:gd name="T10" fmla="*/ 155 w 410"/>
                  <a:gd name="T11" fmla="*/ 690 h 690"/>
                  <a:gd name="T12" fmla="*/ 254 w 410"/>
                  <a:gd name="T13" fmla="*/ 690 h 690"/>
                  <a:gd name="T14" fmla="*/ 345 w 410"/>
                  <a:gd name="T15" fmla="*/ 600 h 690"/>
                  <a:gd name="T16" fmla="*/ 345 w 410"/>
                  <a:gd name="T17" fmla="*/ 453 h 690"/>
                  <a:gd name="T18" fmla="*/ 410 w 410"/>
                  <a:gd name="T19" fmla="*/ 366 h 690"/>
                  <a:gd name="T20" fmla="*/ 410 w 410"/>
                  <a:gd name="T21" fmla="*/ 154 h 690"/>
                  <a:gd name="T22" fmla="*/ 256 w 410"/>
                  <a:gd name="T23" fmla="*/ 0 h 690"/>
                  <a:gd name="T24" fmla="*/ 153 w 410"/>
                  <a:gd name="T25" fmla="*/ 0 h 690"/>
                  <a:gd name="T26" fmla="*/ 346 w 410"/>
                  <a:gd name="T27" fmla="*/ 154 h 690"/>
                  <a:gd name="T28" fmla="*/ 346 w 410"/>
                  <a:gd name="T29" fmla="*/ 366 h 690"/>
                  <a:gd name="T30" fmla="*/ 319 w 410"/>
                  <a:gd name="T31" fmla="*/ 392 h 690"/>
                  <a:gd name="T32" fmla="*/ 281 w 410"/>
                  <a:gd name="T33" fmla="*/ 392 h 690"/>
                  <a:gd name="T34" fmla="*/ 281 w 410"/>
                  <a:gd name="T35" fmla="*/ 600 h 690"/>
                  <a:gd name="T36" fmla="*/ 254 w 410"/>
                  <a:gd name="T37" fmla="*/ 626 h 690"/>
                  <a:gd name="T38" fmla="*/ 155 w 410"/>
                  <a:gd name="T39" fmla="*/ 626 h 690"/>
                  <a:gd name="T40" fmla="*/ 129 w 410"/>
                  <a:gd name="T41" fmla="*/ 600 h 690"/>
                  <a:gd name="T42" fmla="*/ 129 w 410"/>
                  <a:gd name="T43" fmla="*/ 392 h 690"/>
                  <a:gd name="T44" fmla="*/ 91 w 410"/>
                  <a:gd name="T45" fmla="*/ 392 h 690"/>
                  <a:gd name="T46" fmla="*/ 64 w 410"/>
                  <a:gd name="T47" fmla="*/ 366 h 690"/>
                  <a:gd name="T48" fmla="*/ 64 w 410"/>
                  <a:gd name="T49" fmla="*/ 154 h 690"/>
                  <a:gd name="T50" fmla="*/ 153 w 410"/>
                  <a:gd name="T51" fmla="*/ 64 h 690"/>
                  <a:gd name="T52" fmla="*/ 256 w 410"/>
                  <a:gd name="T53" fmla="*/ 64 h 690"/>
                  <a:gd name="T54" fmla="*/ 346 w 410"/>
                  <a:gd name="T55" fmla="*/ 1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0" h="690">
                    <a:moveTo>
                      <a:pt x="153" y="0"/>
                    </a:moveTo>
                    <a:cubicBezTo>
                      <a:pt x="69" y="0"/>
                      <a:pt x="0" y="69"/>
                      <a:pt x="0" y="154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407"/>
                      <a:pt x="27" y="442"/>
                      <a:pt x="65" y="453"/>
                    </a:cubicBezTo>
                    <a:cubicBezTo>
                      <a:pt x="65" y="600"/>
                      <a:pt x="65" y="600"/>
                      <a:pt x="65" y="600"/>
                    </a:cubicBezTo>
                    <a:cubicBezTo>
                      <a:pt x="65" y="650"/>
                      <a:pt x="105" y="690"/>
                      <a:pt x="155" y="690"/>
                    </a:cubicBezTo>
                    <a:cubicBezTo>
                      <a:pt x="254" y="690"/>
                      <a:pt x="254" y="690"/>
                      <a:pt x="254" y="690"/>
                    </a:cubicBezTo>
                    <a:cubicBezTo>
                      <a:pt x="304" y="690"/>
                      <a:pt x="345" y="650"/>
                      <a:pt x="345" y="600"/>
                    </a:cubicBezTo>
                    <a:cubicBezTo>
                      <a:pt x="345" y="453"/>
                      <a:pt x="345" y="453"/>
                      <a:pt x="345" y="453"/>
                    </a:cubicBezTo>
                    <a:cubicBezTo>
                      <a:pt x="382" y="442"/>
                      <a:pt x="410" y="407"/>
                      <a:pt x="410" y="366"/>
                    </a:cubicBezTo>
                    <a:cubicBezTo>
                      <a:pt x="410" y="154"/>
                      <a:pt x="410" y="154"/>
                      <a:pt x="410" y="154"/>
                    </a:cubicBezTo>
                    <a:cubicBezTo>
                      <a:pt x="410" y="69"/>
                      <a:pt x="341" y="0"/>
                      <a:pt x="256" y="0"/>
                    </a:cubicBezTo>
                    <a:lnTo>
                      <a:pt x="153" y="0"/>
                    </a:lnTo>
                    <a:close/>
                    <a:moveTo>
                      <a:pt x="346" y="154"/>
                    </a:moveTo>
                    <a:cubicBezTo>
                      <a:pt x="346" y="366"/>
                      <a:pt x="346" y="366"/>
                      <a:pt x="346" y="366"/>
                    </a:cubicBezTo>
                    <a:cubicBezTo>
                      <a:pt x="346" y="380"/>
                      <a:pt x="334" y="392"/>
                      <a:pt x="319" y="392"/>
                    </a:cubicBezTo>
                    <a:cubicBezTo>
                      <a:pt x="281" y="392"/>
                      <a:pt x="281" y="392"/>
                      <a:pt x="281" y="392"/>
                    </a:cubicBezTo>
                    <a:cubicBezTo>
                      <a:pt x="281" y="600"/>
                      <a:pt x="281" y="600"/>
                      <a:pt x="281" y="600"/>
                    </a:cubicBezTo>
                    <a:cubicBezTo>
                      <a:pt x="281" y="615"/>
                      <a:pt x="269" y="626"/>
                      <a:pt x="254" y="626"/>
                    </a:cubicBezTo>
                    <a:cubicBezTo>
                      <a:pt x="155" y="626"/>
                      <a:pt x="155" y="626"/>
                      <a:pt x="155" y="626"/>
                    </a:cubicBezTo>
                    <a:cubicBezTo>
                      <a:pt x="141" y="626"/>
                      <a:pt x="129" y="614"/>
                      <a:pt x="129" y="600"/>
                    </a:cubicBezTo>
                    <a:cubicBezTo>
                      <a:pt x="129" y="392"/>
                      <a:pt x="129" y="392"/>
                      <a:pt x="129" y="392"/>
                    </a:cubicBezTo>
                    <a:cubicBezTo>
                      <a:pt x="91" y="392"/>
                      <a:pt x="91" y="392"/>
                      <a:pt x="91" y="392"/>
                    </a:cubicBezTo>
                    <a:cubicBezTo>
                      <a:pt x="76" y="392"/>
                      <a:pt x="64" y="380"/>
                      <a:pt x="64" y="366"/>
                    </a:cubicBezTo>
                    <a:cubicBezTo>
                      <a:pt x="64" y="154"/>
                      <a:pt x="64" y="154"/>
                      <a:pt x="64" y="154"/>
                    </a:cubicBezTo>
                    <a:cubicBezTo>
                      <a:pt x="64" y="104"/>
                      <a:pt x="104" y="64"/>
                      <a:pt x="153" y="64"/>
                    </a:cubicBezTo>
                    <a:cubicBezTo>
                      <a:pt x="256" y="64"/>
                      <a:pt x="256" y="64"/>
                      <a:pt x="256" y="64"/>
                    </a:cubicBezTo>
                    <a:cubicBezTo>
                      <a:pt x="306" y="64"/>
                      <a:pt x="346" y="104"/>
                      <a:pt x="346" y="154"/>
                    </a:cubicBezTo>
                    <a:close/>
                  </a:path>
                </a:pathLst>
              </a:custGeom>
              <a:grpFill/>
              <a:ln w="3175">
                <a:solidFill>
                  <a:srgbClr val="E6E6E6"/>
                </a:solidFill>
                <a:round/>
                <a:headEnd/>
                <a:tailEnd/>
              </a:ln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1" name="Freeform 24">
                <a:extLst>
                  <a:ext uri="{FF2B5EF4-FFF2-40B4-BE49-F238E27FC236}">
                    <a16:creationId xmlns:a16="http://schemas.microsoft.com/office/drawing/2014/main" xmlns="" id="{C5C5DD13-202C-4719-90DB-948D9252DC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47" y="1365"/>
                <a:ext cx="519" cy="563"/>
              </a:xfrm>
              <a:custGeom>
                <a:avLst/>
                <a:gdLst>
                  <a:gd name="T0" fmla="*/ 0 w 274"/>
                  <a:gd name="T1" fmla="*/ 172 h 297"/>
                  <a:gd name="T2" fmla="*/ 125 w 274"/>
                  <a:gd name="T3" fmla="*/ 297 h 297"/>
                  <a:gd name="T4" fmla="*/ 148 w 274"/>
                  <a:gd name="T5" fmla="*/ 297 h 297"/>
                  <a:gd name="T6" fmla="*/ 274 w 274"/>
                  <a:gd name="T7" fmla="*/ 172 h 297"/>
                  <a:gd name="T8" fmla="*/ 274 w 274"/>
                  <a:gd name="T9" fmla="*/ 125 h 297"/>
                  <a:gd name="T10" fmla="*/ 148 w 274"/>
                  <a:gd name="T11" fmla="*/ 0 h 297"/>
                  <a:gd name="T12" fmla="*/ 125 w 274"/>
                  <a:gd name="T13" fmla="*/ 0 h 297"/>
                  <a:gd name="T14" fmla="*/ 0 w 274"/>
                  <a:gd name="T15" fmla="*/ 125 h 297"/>
                  <a:gd name="T16" fmla="*/ 0 w 274"/>
                  <a:gd name="T17" fmla="*/ 172 h 297"/>
                  <a:gd name="T18" fmla="*/ 64 w 274"/>
                  <a:gd name="T19" fmla="*/ 125 h 297"/>
                  <a:gd name="T20" fmla="*/ 125 w 274"/>
                  <a:gd name="T21" fmla="*/ 64 h 297"/>
                  <a:gd name="T22" fmla="*/ 148 w 274"/>
                  <a:gd name="T23" fmla="*/ 64 h 297"/>
                  <a:gd name="T24" fmla="*/ 210 w 274"/>
                  <a:gd name="T25" fmla="*/ 125 h 297"/>
                  <a:gd name="T26" fmla="*/ 210 w 274"/>
                  <a:gd name="T27" fmla="*/ 172 h 297"/>
                  <a:gd name="T28" fmla="*/ 148 w 274"/>
                  <a:gd name="T29" fmla="*/ 233 h 297"/>
                  <a:gd name="T30" fmla="*/ 125 w 274"/>
                  <a:gd name="T31" fmla="*/ 233 h 297"/>
                  <a:gd name="T32" fmla="*/ 64 w 274"/>
                  <a:gd name="T33" fmla="*/ 172 h 297"/>
                  <a:gd name="T34" fmla="*/ 64 w 274"/>
                  <a:gd name="T35" fmla="*/ 125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4" h="297">
                    <a:moveTo>
                      <a:pt x="0" y="172"/>
                    </a:moveTo>
                    <a:cubicBezTo>
                      <a:pt x="0" y="241"/>
                      <a:pt x="56" y="297"/>
                      <a:pt x="125" y="297"/>
                    </a:cubicBezTo>
                    <a:cubicBezTo>
                      <a:pt x="148" y="297"/>
                      <a:pt x="148" y="297"/>
                      <a:pt x="148" y="297"/>
                    </a:cubicBezTo>
                    <a:cubicBezTo>
                      <a:pt x="217" y="297"/>
                      <a:pt x="274" y="241"/>
                      <a:pt x="274" y="172"/>
                    </a:cubicBezTo>
                    <a:cubicBezTo>
                      <a:pt x="274" y="125"/>
                      <a:pt x="274" y="125"/>
                      <a:pt x="274" y="125"/>
                    </a:cubicBezTo>
                    <a:cubicBezTo>
                      <a:pt x="274" y="56"/>
                      <a:pt x="217" y="0"/>
                      <a:pt x="148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lnTo>
                      <a:pt x="0" y="172"/>
                    </a:lnTo>
                    <a:close/>
                    <a:moveTo>
                      <a:pt x="64" y="125"/>
                    </a:moveTo>
                    <a:cubicBezTo>
                      <a:pt x="64" y="92"/>
                      <a:pt x="92" y="64"/>
                      <a:pt x="125" y="64"/>
                    </a:cubicBezTo>
                    <a:cubicBezTo>
                      <a:pt x="148" y="64"/>
                      <a:pt x="148" y="64"/>
                      <a:pt x="148" y="64"/>
                    </a:cubicBezTo>
                    <a:cubicBezTo>
                      <a:pt x="182" y="64"/>
                      <a:pt x="210" y="92"/>
                      <a:pt x="210" y="125"/>
                    </a:cubicBezTo>
                    <a:cubicBezTo>
                      <a:pt x="210" y="172"/>
                      <a:pt x="210" y="172"/>
                      <a:pt x="210" y="172"/>
                    </a:cubicBezTo>
                    <a:cubicBezTo>
                      <a:pt x="210" y="206"/>
                      <a:pt x="182" y="233"/>
                      <a:pt x="148" y="233"/>
                    </a:cubicBezTo>
                    <a:cubicBezTo>
                      <a:pt x="125" y="233"/>
                      <a:pt x="125" y="233"/>
                      <a:pt x="125" y="233"/>
                    </a:cubicBezTo>
                    <a:cubicBezTo>
                      <a:pt x="92" y="233"/>
                      <a:pt x="64" y="206"/>
                      <a:pt x="64" y="172"/>
                    </a:cubicBezTo>
                    <a:lnTo>
                      <a:pt x="64" y="125"/>
                    </a:lnTo>
                    <a:close/>
                  </a:path>
                </a:pathLst>
              </a:custGeom>
              <a:grpFill/>
              <a:ln w="3175">
                <a:solidFill>
                  <a:srgbClr val="E6E6E6"/>
                </a:solidFill>
                <a:round/>
                <a:headEnd/>
                <a:tailEnd/>
              </a:ln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91" name="Agrupar 90">
            <a:extLst>
              <a:ext uri="{FF2B5EF4-FFF2-40B4-BE49-F238E27FC236}">
                <a16:creationId xmlns:a16="http://schemas.microsoft.com/office/drawing/2014/main" xmlns="" id="{068F8154-810A-49D7-BD08-4F9516B92233}"/>
              </a:ext>
            </a:extLst>
          </p:cNvPr>
          <p:cNvGrpSpPr/>
          <p:nvPr/>
        </p:nvGrpSpPr>
        <p:grpSpPr>
          <a:xfrm>
            <a:off x="2839613" y="1147606"/>
            <a:ext cx="1085149" cy="1001418"/>
            <a:chOff x="8371171" y="2302533"/>
            <a:chExt cx="1447430" cy="1335746"/>
          </a:xfrm>
        </p:grpSpPr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xmlns="" id="{1BFC7288-5310-4C1F-8826-F23361F0B5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0614" t="49160" r="10859" b="20453"/>
            <a:stretch/>
          </p:blipFill>
          <p:spPr>
            <a:xfrm>
              <a:off x="8371171" y="2302533"/>
              <a:ext cx="1447430" cy="1335746"/>
            </a:xfrm>
            <a:prstGeom prst="rect">
              <a:avLst/>
            </a:prstGeom>
          </p:spPr>
        </p:pic>
        <p:grpSp>
          <p:nvGrpSpPr>
            <p:cNvPr id="90" name="Agrupar 89">
              <a:extLst>
                <a:ext uri="{FF2B5EF4-FFF2-40B4-BE49-F238E27FC236}">
                  <a16:creationId xmlns:a16="http://schemas.microsoft.com/office/drawing/2014/main" xmlns="" id="{171BB11B-1D6F-4AEA-BFE4-717AC4D07D9E}"/>
                </a:ext>
              </a:extLst>
            </p:cNvPr>
            <p:cNvGrpSpPr/>
            <p:nvPr/>
          </p:nvGrpSpPr>
          <p:grpSpPr>
            <a:xfrm>
              <a:off x="8769065" y="2696606"/>
              <a:ext cx="623069" cy="571052"/>
              <a:chOff x="8769065" y="2696606"/>
              <a:chExt cx="623069" cy="571052"/>
            </a:xfrm>
          </p:grpSpPr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xmlns="" id="{0D72FFC1-5FCD-4F5F-9E83-59BB653AF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5153" y="2858687"/>
                <a:ext cx="74256" cy="25254"/>
              </a:xfrm>
              <a:custGeom>
                <a:avLst/>
                <a:gdLst>
                  <a:gd name="T0" fmla="*/ 31 w 208"/>
                  <a:gd name="T1" fmla="*/ 69 h 71"/>
                  <a:gd name="T2" fmla="*/ 3 w 208"/>
                  <a:gd name="T3" fmla="*/ 45 h 71"/>
                  <a:gd name="T4" fmla="*/ 27 w 208"/>
                  <a:gd name="T5" fmla="*/ 12 h 71"/>
                  <a:gd name="T6" fmla="*/ 181 w 208"/>
                  <a:gd name="T7" fmla="*/ 12 h 71"/>
                  <a:gd name="T8" fmla="*/ 206 w 208"/>
                  <a:gd name="T9" fmla="*/ 45 h 71"/>
                  <a:gd name="T10" fmla="*/ 173 w 208"/>
                  <a:gd name="T11" fmla="*/ 69 h 71"/>
                  <a:gd name="T12" fmla="*/ 36 w 208"/>
                  <a:gd name="T13" fmla="*/ 69 h 71"/>
                  <a:gd name="T14" fmla="*/ 31 w 208"/>
                  <a:gd name="T15" fmla="*/ 6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71">
                    <a:moveTo>
                      <a:pt x="31" y="69"/>
                    </a:moveTo>
                    <a:cubicBezTo>
                      <a:pt x="17" y="69"/>
                      <a:pt x="5" y="59"/>
                      <a:pt x="3" y="45"/>
                    </a:cubicBezTo>
                    <a:cubicBezTo>
                      <a:pt x="0" y="29"/>
                      <a:pt x="11" y="14"/>
                      <a:pt x="27" y="12"/>
                    </a:cubicBezTo>
                    <a:cubicBezTo>
                      <a:pt x="102" y="0"/>
                      <a:pt x="178" y="11"/>
                      <a:pt x="181" y="12"/>
                    </a:cubicBezTo>
                    <a:cubicBezTo>
                      <a:pt x="197" y="14"/>
                      <a:pt x="208" y="29"/>
                      <a:pt x="206" y="45"/>
                    </a:cubicBezTo>
                    <a:cubicBezTo>
                      <a:pt x="203" y="61"/>
                      <a:pt x="188" y="71"/>
                      <a:pt x="173" y="69"/>
                    </a:cubicBezTo>
                    <a:cubicBezTo>
                      <a:pt x="172" y="69"/>
                      <a:pt x="102" y="59"/>
                      <a:pt x="36" y="69"/>
                    </a:cubicBezTo>
                    <a:cubicBezTo>
                      <a:pt x="34" y="69"/>
                      <a:pt x="33" y="69"/>
                      <a:pt x="31" y="69"/>
                    </a:cubicBezTo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xmlns="" id="{EAE52DCC-52EE-4B75-86B8-99B5FEBF7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1813" y="2758800"/>
                <a:ext cx="186958" cy="103845"/>
              </a:xfrm>
              <a:custGeom>
                <a:avLst/>
                <a:gdLst>
                  <a:gd name="T0" fmla="*/ 494 w 524"/>
                  <a:gd name="T1" fmla="*/ 291 h 291"/>
                  <a:gd name="T2" fmla="*/ 465 w 524"/>
                  <a:gd name="T3" fmla="*/ 262 h 291"/>
                  <a:gd name="T4" fmla="*/ 262 w 524"/>
                  <a:gd name="T5" fmla="*/ 59 h 291"/>
                  <a:gd name="T6" fmla="*/ 58 w 524"/>
                  <a:gd name="T7" fmla="*/ 262 h 291"/>
                  <a:gd name="T8" fmla="*/ 29 w 524"/>
                  <a:gd name="T9" fmla="*/ 291 h 291"/>
                  <a:gd name="T10" fmla="*/ 0 w 524"/>
                  <a:gd name="T11" fmla="*/ 262 h 291"/>
                  <a:gd name="T12" fmla="*/ 262 w 524"/>
                  <a:gd name="T13" fmla="*/ 0 h 291"/>
                  <a:gd name="T14" fmla="*/ 524 w 524"/>
                  <a:gd name="T15" fmla="*/ 262 h 291"/>
                  <a:gd name="T16" fmla="*/ 494 w 524"/>
                  <a:gd name="T17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4" h="291">
                    <a:moveTo>
                      <a:pt x="494" y="291"/>
                    </a:moveTo>
                    <a:cubicBezTo>
                      <a:pt x="478" y="291"/>
                      <a:pt x="465" y="278"/>
                      <a:pt x="465" y="262"/>
                    </a:cubicBezTo>
                    <a:cubicBezTo>
                      <a:pt x="465" y="150"/>
                      <a:pt x="374" y="59"/>
                      <a:pt x="262" y="59"/>
                    </a:cubicBezTo>
                    <a:cubicBezTo>
                      <a:pt x="149" y="59"/>
                      <a:pt x="58" y="150"/>
                      <a:pt x="58" y="262"/>
                    </a:cubicBezTo>
                    <a:cubicBezTo>
                      <a:pt x="58" y="278"/>
                      <a:pt x="45" y="291"/>
                      <a:pt x="29" y="291"/>
                    </a:cubicBezTo>
                    <a:cubicBezTo>
                      <a:pt x="13" y="291"/>
                      <a:pt x="0" y="278"/>
                      <a:pt x="0" y="262"/>
                    </a:cubicBezTo>
                    <a:cubicBezTo>
                      <a:pt x="0" y="118"/>
                      <a:pt x="117" y="0"/>
                      <a:pt x="262" y="0"/>
                    </a:cubicBezTo>
                    <a:cubicBezTo>
                      <a:pt x="406" y="0"/>
                      <a:pt x="524" y="118"/>
                      <a:pt x="524" y="262"/>
                    </a:cubicBezTo>
                    <a:cubicBezTo>
                      <a:pt x="524" y="278"/>
                      <a:pt x="511" y="291"/>
                      <a:pt x="494" y="291"/>
                    </a:cubicBezTo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7" name="Freeform 30">
                <a:extLst>
                  <a:ext uri="{FF2B5EF4-FFF2-40B4-BE49-F238E27FC236}">
                    <a16:creationId xmlns:a16="http://schemas.microsoft.com/office/drawing/2014/main" xmlns="" id="{28B823C8-870A-496C-BDB7-6F8CFA04D2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24926" y="2935392"/>
                <a:ext cx="332266" cy="332266"/>
              </a:xfrm>
              <a:custGeom>
                <a:avLst/>
                <a:gdLst>
                  <a:gd name="T0" fmla="*/ 465 w 931"/>
                  <a:gd name="T1" fmla="*/ 58 h 931"/>
                  <a:gd name="T2" fmla="*/ 58 w 931"/>
                  <a:gd name="T3" fmla="*/ 465 h 931"/>
                  <a:gd name="T4" fmla="*/ 465 w 931"/>
                  <a:gd name="T5" fmla="*/ 873 h 931"/>
                  <a:gd name="T6" fmla="*/ 872 w 931"/>
                  <a:gd name="T7" fmla="*/ 465 h 931"/>
                  <a:gd name="T8" fmla="*/ 465 w 931"/>
                  <a:gd name="T9" fmla="*/ 58 h 931"/>
                  <a:gd name="T10" fmla="*/ 465 w 931"/>
                  <a:gd name="T11" fmla="*/ 931 h 931"/>
                  <a:gd name="T12" fmla="*/ 0 w 931"/>
                  <a:gd name="T13" fmla="*/ 465 h 931"/>
                  <a:gd name="T14" fmla="*/ 465 w 931"/>
                  <a:gd name="T15" fmla="*/ 0 h 931"/>
                  <a:gd name="T16" fmla="*/ 931 w 931"/>
                  <a:gd name="T17" fmla="*/ 465 h 931"/>
                  <a:gd name="T18" fmla="*/ 465 w 931"/>
                  <a:gd name="T19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1" h="931">
                    <a:moveTo>
                      <a:pt x="465" y="58"/>
                    </a:moveTo>
                    <a:cubicBezTo>
                      <a:pt x="241" y="58"/>
                      <a:pt x="58" y="241"/>
                      <a:pt x="58" y="465"/>
                    </a:cubicBezTo>
                    <a:cubicBezTo>
                      <a:pt x="58" y="690"/>
                      <a:pt x="241" y="873"/>
                      <a:pt x="465" y="873"/>
                    </a:cubicBezTo>
                    <a:cubicBezTo>
                      <a:pt x="690" y="873"/>
                      <a:pt x="872" y="690"/>
                      <a:pt x="872" y="465"/>
                    </a:cubicBezTo>
                    <a:cubicBezTo>
                      <a:pt x="872" y="241"/>
                      <a:pt x="690" y="58"/>
                      <a:pt x="465" y="58"/>
                    </a:cubicBezTo>
                    <a:moveTo>
                      <a:pt x="465" y="931"/>
                    </a:moveTo>
                    <a:cubicBezTo>
                      <a:pt x="208" y="931"/>
                      <a:pt x="0" y="722"/>
                      <a:pt x="0" y="465"/>
                    </a:cubicBezTo>
                    <a:cubicBezTo>
                      <a:pt x="0" y="209"/>
                      <a:pt x="208" y="0"/>
                      <a:pt x="465" y="0"/>
                    </a:cubicBezTo>
                    <a:cubicBezTo>
                      <a:pt x="722" y="0"/>
                      <a:pt x="931" y="209"/>
                      <a:pt x="931" y="465"/>
                    </a:cubicBezTo>
                    <a:cubicBezTo>
                      <a:pt x="931" y="722"/>
                      <a:pt x="722" y="931"/>
                      <a:pt x="465" y="931"/>
                    </a:cubicBezTo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8" name="Freeform 31">
                <a:extLst>
                  <a:ext uri="{FF2B5EF4-FFF2-40B4-BE49-F238E27FC236}">
                    <a16:creationId xmlns:a16="http://schemas.microsoft.com/office/drawing/2014/main" xmlns="" id="{67FA1012-9523-4D49-B321-43F8AA20D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8240" y="2938219"/>
                <a:ext cx="89521" cy="326612"/>
              </a:xfrm>
              <a:custGeom>
                <a:avLst/>
                <a:gdLst>
                  <a:gd name="T0" fmla="*/ 211 w 251"/>
                  <a:gd name="T1" fmla="*/ 915 h 915"/>
                  <a:gd name="T2" fmla="*/ 0 w 251"/>
                  <a:gd name="T3" fmla="*/ 456 h 915"/>
                  <a:gd name="T4" fmla="*/ 211 w 251"/>
                  <a:gd name="T5" fmla="*/ 0 h 915"/>
                  <a:gd name="T6" fmla="*/ 251 w 251"/>
                  <a:gd name="T7" fmla="*/ 42 h 915"/>
                  <a:gd name="T8" fmla="*/ 58 w 251"/>
                  <a:gd name="T9" fmla="*/ 456 h 915"/>
                  <a:gd name="T10" fmla="*/ 251 w 251"/>
                  <a:gd name="T11" fmla="*/ 873 h 915"/>
                  <a:gd name="T12" fmla="*/ 211 w 251"/>
                  <a:gd name="T13" fmla="*/ 915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1" h="915">
                    <a:moveTo>
                      <a:pt x="211" y="915"/>
                    </a:moveTo>
                    <a:cubicBezTo>
                      <a:pt x="73" y="779"/>
                      <a:pt x="0" y="621"/>
                      <a:pt x="0" y="456"/>
                    </a:cubicBezTo>
                    <a:cubicBezTo>
                      <a:pt x="0" y="292"/>
                      <a:pt x="73" y="134"/>
                      <a:pt x="211" y="0"/>
                    </a:cubicBezTo>
                    <a:cubicBezTo>
                      <a:pt x="251" y="42"/>
                      <a:pt x="251" y="42"/>
                      <a:pt x="251" y="42"/>
                    </a:cubicBezTo>
                    <a:cubicBezTo>
                      <a:pt x="125" y="164"/>
                      <a:pt x="59" y="308"/>
                      <a:pt x="58" y="456"/>
                    </a:cubicBezTo>
                    <a:cubicBezTo>
                      <a:pt x="58" y="605"/>
                      <a:pt x="125" y="749"/>
                      <a:pt x="251" y="873"/>
                    </a:cubicBezTo>
                    <a:lnTo>
                      <a:pt x="211" y="915"/>
                    </a:lnTo>
                    <a:close/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9" name="Freeform 32">
                <a:extLst>
                  <a:ext uri="{FF2B5EF4-FFF2-40B4-BE49-F238E27FC236}">
                    <a16:creationId xmlns:a16="http://schemas.microsoft.com/office/drawing/2014/main" xmlns="" id="{17E509F2-0A61-4D0E-A225-675288B5C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4923" y="2938219"/>
                <a:ext cx="89521" cy="326612"/>
              </a:xfrm>
              <a:custGeom>
                <a:avLst/>
                <a:gdLst>
                  <a:gd name="T0" fmla="*/ 40 w 251"/>
                  <a:gd name="T1" fmla="*/ 915 h 915"/>
                  <a:gd name="T2" fmla="*/ 0 w 251"/>
                  <a:gd name="T3" fmla="*/ 873 h 915"/>
                  <a:gd name="T4" fmla="*/ 193 w 251"/>
                  <a:gd name="T5" fmla="*/ 456 h 915"/>
                  <a:gd name="T6" fmla="*/ 0 w 251"/>
                  <a:gd name="T7" fmla="*/ 42 h 915"/>
                  <a:gd name="T8" fmla="*/ 40 w 251"/>
                  <a:gd name="T9" fmla="*/ 0 h 915"/>
                  <a:gd name="T10" fmla="*/ 251 w 251"/>
                  <a:gd name="T11" fmla="*/ 456 h 915"/>
                  <a:gd name="T12" fmla="*/ 40 w 251"/>
                  <a:gd name="T13" fmla="*/ 915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1" h="915">
                    <a:moveTo>
                      <a:pt x="40" y="915"/>
                    </a:moveTo>
                    <a:cubicBezTo>
                      <a:pt x="0" y="873"/>
                      <a:pt x="0" y="873"/>
                      <a:pt x="0" y="873"/>
                    </a:cubicBezTo>
                    <a:cubicBezTo>
                      <a:pt x="126" y="749"/>
                      <a:pt x="193" y="605"/>
                      <a:pt x="193" y="456"/>
                    </a:cubicBezTo>
                    <a:cubicBezTo>
                      <a:pt x="192" y="308"/>
                      <a:pt x="126" y="164"/>
                      <a:pt x="0" y="42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78" y="134"/>
                      <a:pt x="251" y="292"/>
                      <a:pt x="251" y="456"/>
                    </a:cubicBezTo>
                    <a:cubicBezTo>
                      <a:pt x="251" y="621"/>
                      <a:pt x="178" y="779"/>
                      <a:pt x="40" y="915"/>
                    </a:cubicBezTo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0" name="Rectangle 33">
                <a:extLst>
                  <a:ext uri="{FF2B5EF4-FFF2-40B4-BE49-F238E27FC236}">
                    <a16:creationId xmlns:a16="http://schemas.microsoft.com/office/drawing/2014/main" xmlns="" id="{C324BFEC-EB38-4F29-B53C-7C0D703FA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80600" y="2945758"/>
                <a:ext cx="20731" cy="311534"/>
              </a:xfrm>
              <a:prstGeom prst="rect">
                <a:avLst/>
              </a:pr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1" name="Rectangle 34">
                <a:extLst>
                  <a:ext uri="{FF2B5EF4-FFF2-40B4-BE49-F238E27FC236}">
                    <a16:creationId xmlns:a16="http://schemas.microsoft.com/office/drawing/2014/main" xmlns="" id="{CD2D1F3F-184B-434C-B076-824822E83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5292" y="3091065"/>
                <a:ext cx="311346" cy="20731"/>
              </a:xfrm>
              <a:prstGeom prst="rect">
                <a:avLst/>
              </a:pr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2" name="Rectangle 35">
                <a:extLst>
                  <a:ext uri="{FF2B5EF4-FFF2-40B4-BE49-F238E27FC236}">
                    <a16:creationId xmlns:a16="http://schemas.microsoft.com/office/drawing/2014/main" xmlns="" id="{FAA846F0-DE39-4299-A6BD-B609C61B3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6023" y="3018506"/>
                <a:ext cx="269883" cy="20731"/>
              </a:xfrm>
              <a:prstGeom prst="rect">
                <a:avLst/>
              </a:pr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3" name="Rectangle 36">
                <a:extLst>
                  <a:ext uri="{FF2B5EF4-FFF2-40B4-BE49-F238E27FC236}">
                    <a16:creationId xmlns:a16="http://schemas.microsoft.com/office/drawing/2014/main" xmlns="" id="{F2A339A9-E81A-4DB9-AB5E-9EA3A74C2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6023" y="3163813"/>
                <a:ext cx="269883" cy="20731"/>
              </a:xfrm>
              <a:prstGeom prst="rect">
                <a:avLst/>
              </a:pr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4" name="Freeform 37">
                <a:extLst>
                  <a:ext uri="{FF2B5EF4-FFF2-40B4-BE49-F238E27FC236}">
                    <a16:creationId xmlns:a16="http://schemas.microsoft.com/office/drawing/2014/main" xmlns="" id="{A2848928-1A6B-48AF-AC83-A0C0A7F19E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69065" y="2696606"/>
                <a:ext cx="623069" cy="415191"/>
              </a:xfrm>
              <a:custGeom>
                <a:avLst/>
                <a:gdLst>
                  <a:gd name="T0" fmla="*/ 1367 w 1746"/>
                  <a:gd name="T1" fmla="*/ 1105 h 1163"/>
                  <a:gd name="T2" fmla="*/ 1396 w 1746"/>
                  <a:gd name="T3" fmla="*/ 1105 h 1163"/>
                  <a:gd name="T4" fmla="*/ 1688 w 1746"/>
                  <a:gd name="T5" fmla="*/ 814 h 1163"/>
                  <a:gd name="T6" fmla="*/ 1450 w 1746"/>
                  <a:gd name="T7" fmla="*/ 523 h 1163"/>
                  <a:gd name="T8" fmla="*/ 1426 w 1746"/>
                  <a:gd name="T9" fmla="*/ 519 h 1163"/>
                  <a:gd name="T10" fmla="*/ 1426 w 1746"/>
                  <a:gd name="T11" fmla="*/ 495 h 1163"/>
                  <a:gd name="T12" fmla="*/ 992 w 1746"/>
                  <a:gd name="T13" fmla="*/ 58 h 1163"/>
                  <a:gd name="T14" fmla="*/ 619 w 1746"/>
                  <a:gd name="T15" fmla="*/ 258 h 1163"/>
                  <a:gd name="T16" fmla="*/ 603 w 1746"/>
                  <a:gd name="T17" fmla="*/ 283 h 1163"/>
                  <a:gd name="T18" fmla="*/ 578 w 1746"/>
                  <a:gd name="T19" fmla="*/ 267 h 1163"/>
                  <a:gd name="T20" fmla="*/ 466 w 1746"/>
                  <a:gd name="T21" fmla="*/ 233 h 1163"/>
                  <a:gd name="T22" fmla="*/ 262 w 1746"/>
                  <a:gd name="T23" fmla="*/ 436 h 1163"/>
                  <a:gd name="T24" fmla="*/ 262 w 1746"/>
                  <a:gd name="T25" fmla="*/ 443 h 1163"/>
                  <a:gd name="T26" fmla="*/ 263 w 1746"/>
                  <a:gd name="T27" fmla="*/ 449 h 1163"/>
                  <a:gd name="T28" fmla="*/ 263 w 1746"/>
                  <a:gd name="T29" fmla="*/ 454 h 1163"/>
                  <a:gd name="T30" fmla="*/ 262 w 1746"/>
                  <a:gd name="T31" fmla="*/ 465 h 1163"/>
                  <a:gd name="T32" fmla="*/ 262 w 1746"/>
                  <a:gd name="T33" fmla="*/ 484 h 1163"/>
                  <a:gd name="T34" fmla="*/ 246 w 1746"/>
                  <a:gd name="T35" fmla="*/ 492 h 1163"/>
                  <a:gd name="T36" fmla="*/ 58 w 1746"/>
                  <a:gd name="T37" fmla="*/ 790 h 1163"/>
                  <a:gd name="T38" fmla="*/ 374 w 1746"/>
                  <a:gd name="T39" fmla="*/ 1105 h 1163"/>
                  <a:gd name="T40" fmla="*/ 438 w 1746"/>
                  <a:gd name="T41" fmla="*/ 1105 h 1163"/>
                  <a:gd name="T42" fmla="*/ 902 w 1746"/>
                  <a:gd name="T43" fmla="*/ 669 h 1163"/>
                  <a:gd name="T44" fmla="*/ 1367 w 1746"/>
                  <a:gd name="T45" fmla="*/ 1105 h 1163"/>
                  <a:gd name="T46" fmla="*/ 1396 w 1746"/>
                  <a:gd name="T47" fmla="*/ 1163 h 1163"/>
                  <a:gd name="T48" fmla="*/ 1309 w 1746"/>
                  <a:gd name="T49" fmla="*/ 1163 h 1163"/>
                  <a:gd name="T50" fmla="*/ 1309 w 1746"/>
                  <a:gd name="T51" fmla="*/ 1134 h 1163"/>
                  <a:gd name="T52" fmla="*/ 902 w 1746"/>
                  <a:gd name="T53" fmla="*/ 727 h 1163"/>
                  <a:gd name="T54" fmla="*/ 495 w 1746"/>
                  <a:gd name="T55" fmla="*/ 1134 h 1163"/>
                  <a:gd name="T56" fmla="*/ 495 w 1746"/>
                  <a:gd name="T57" fmla="*/ 1163 h 1163"/>
                  <a:gd name="T58" fmla="*/ 374 w 1746"/>
                  <a:gd name="T59" fmla="*/ 1163 h 1163"/>
                  <a:gd name="T60" fmla="*/ 0 w 1746"/>
                  <a:gd name="T61" fmla="*/ 790 h 1163"/>
                  <a:gd name="T62" fmla="*/ 204 w 1746"/>
                  <a:gd name="T63" fmla="*/ 447 h 1163"/>
                  <a:gd name="T64" fmla="*/ 204 w 1746"/>
                  <a:gd name="T65" fmla="*/ 447 h 1163"/>
                  <a:gd name="T66" fmla="*/ 204 w 1746"/>
                  <a:gd name="T67" fmla="*/ 436 h 1163"/>
                  <a:gd name="T68" fmla="*/ 466 w 1746"/>
                  <a:gd name="T69" fmla="*/ 174 h 1163"/>
                  <a:gd name="T70" fmla="*/ 586 w 1746"/>
                  <a:gd name="T71" fmla="*/ 204 h 1163"/>
                  <a:gd name="T72" fmla="*/ 992 w 1746"/>
                  <a:gd name="T73" fmla="*/ 0 h 1163"/>
                  <a:gd name="T74" fmla="*/ 1483 w 1746"/>
                  <a:gd name="T75" fmla="*/ 471 h 1163"/>
                  <a:gd name="T76" fmla="*/ 1746 w 1746"/>
                  <a:gd name="T77" fmla="*/ 814 h 1163"/>
                  <a:gd name="T78" fmla="*/ 1396 w 1746"/>
                  <a:gd name="T7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46" h="1163">
                    <a:moveTo>
                      <a:pt x="1367" y="1105"/>
                    </a:moveTo>
                    <a:cubicBezTo>
                      <a:pt x="1396" y="1105"/>
                      <a:pt x="1396" y="1105"/>
                      <a:pt x="1396" y="1105"/>
                    </a:cubicBezTo>
                    <a:cubicBezTo>
                      <a:pt x="1557" y="1105"/>
                      <a:pt x="1688" y="974"/>
                      <a:pt x="1688" y="814"/>
                    </a:cubicBezTo>
                    <a:cubicBezTo>
                      <a:pt x="1688" y="673"/>
                      <a:pt x="1585" y="549"/>
                      <a:pt x="1450" y="523"/>
                    </a:cubicBezTo>
                    <a:cubicBezTo>
                      <a:pt x="1426" y="519"/>
                      <a:pt x="1426" y="519"/>
                      <a:pt x="1426" y="519"/>
                    </a:cubicBezTo>
                    <a:cubicBezTo>
                      <a:pt x="1426" y="495"/>
                      <a:pt x="1426" y="495"/>
                      <a:pt x="1426" y="495"/>
                    </a:cubicBezTo>
                    <a:cubicBezTo>
                      <a:pt x="1423" y="254"/>
                      <a:pt x="1228" y="58"/>
                      <a:pt x="992" y="58"/>
                    </a:cubicBezTo>
                    <a:cubicBezTo>
                      <a:pt x="846" y="58"/>
                      <a:pt x="700" y="137"/>
                      <a:pt x="619" y="258"/>
                    </a:cubicBezTo>
                    <a:cubicBezTo>
                      <a:pt x="603" y="283"/>
                      <a:pt x="603" y="283"/>
                      <a:pt x="603" y="283"/>
                    </a:cubicBezTo>
                    <a:cubicBezTo>
                      <a:pt x="578" y="267"/>
                      <a:pt x="578" y="267"/>
                      <a:pt x="578" y="267"/>
                    </a:cubicBezTo>
                    <a:cubicBezTo>
                      <a:pt x="545" y="244"/>
                      <a:pt x="506" y="233"/>
                      <a:pt x="466" y="233"/>
                    </a:cubicBezTo>
                    <a:cubicBezTo>
                      <a:pt x="353" y="233"/>
                      <a:pt x="262" y="324"/>
                      <a:pt x="262" y="436"/>
                    </a:cubicBezTo>
                    <a:cubicBezTo>
                      <a:pt x="262" y="439"/>
                      <a:pt x="262" y="441"/>
                      <a:pt x="262" y="443"/>
                    </a:cubicBezTo>
                    <a:cubicBezTo>
                      <a:pt x="263" y="449"/>
                      <a:pt x="263" y="449"/>
                      <a:pt x="263" y="449"/>
                    </a:cubicBezTo>
                    <a:cubicBezTo>
                      <a:pt x="263" y="454"/>
                      <a:pt x="263" y="454"/>
                      <a:pt x="263" y="454"/>
                    </a:cubicBezTo>
                    <a:cubicBezTo>
                      <a:pt x="262" y="458"/>
                      <a:pt x="262" y="462"/>
                      <a:pt x="262" y="465"/>
                    </a:cubicBezTo>
                    <a:cubicBezTo>
                      <a:pt x="262" y="484"/>
                      <a:pt x="262" y="484"/>
                      <a:pt x="262" y="484"/>
                    </a:cubicBezTo>
                    <a:cubicBezTo>
                      <a:pt x="246" y="492"/>
                      <a:pt x="246" y="492"/>
                      <a:pt x="246" y="492"/>
                    </a:cubicBezTo>
                    <a:cubicBezTo>
                      <a:pt x="137" y="544"/>
                      <a:pt x="58" y="669"/>
                      <a:pt x="58" y="790"/>
                    </a:cubicBezTo>
                    <a:cubicBezTo>
                      <a:pt x="58" y="964"/>
                      <a:pt x="200" y="1105"/>
                      <a:pt x="374" y="1105"/>
                    </a:cubicBezTo>
                    <a:cubicBezTo>
                      <a:pt x="438" y="1105"/>
                      <a:pt x="438" y="1105"/>
                      <a:pt x="438" y="1105"/>
                    </a:cubicBezTo>
                    <a:cubicBezTo>
                      <a:pt x="453" y="862"/>
                      <a:pt x="655" y="669"/>
                      <a:pt x="902" y="669"/>
                    </a:cubicBezTo>
                    <a:cubicBezTo>
                      <a:pt x="1149" y="669"/>
                      <a:pt x="1352" y="862"/>
                      <a:pt x="1367" y="1105"/>
                    </a:cubicBezTo>
                    <a:moveTo>
                      <a:pt x="1396" y="1163"/>
                    </a:moveTo>
                    <a:cubicBezTo>
                      <a:pt x="1309" y="1163"/>
                      <a:pt x="1309" y="1163"/>
                      <a:pt x="1309" y="1163"/>
                    </a:cubicBezTo>
                    <a:cubicBezTo>
                      <a:pt x="1309" y="1134"/>
                      <a:pt x="1309" y="1134"/>
                      <a:pt x="1309" y="1134"/>
                    </a:cubicBezTo>
                    <a:cubicBezTo>
                      <a:pt x="1309" y="910"/>
                      <a:pt x="1127" y="727"/>
                      <a:pt x="902" y="727"/>
                    </a:cubicBezTo>
                    <a:cubicBezTo>
                      <a:pt x="678" y="727"/>
                      <a:pt x="495" y="910"/>
                      <a:pt x="495" y="1134"/>
                    </a:cubicBezTo>
                    <a:cubicBezTo>
                      <a:pt x="495" y="1163"/>
                      <a:pt x="495" y="1163"/>
                      <a:pt x="495" y="1163"/>
                    </a:cubicBezTo>
                    <a:cubicBezTo>
                      <a:pt x="374" y="1163"/>
                      <a:pt x="374" y="1163"/>
                      <a:pt x="374" y="1163"/>
                    </a:cubicBezTo>
                    <a:cubicBezTo>
                      <a:pt x="168" y="1163"/>
                      <a:pt x="0" y="996"/>
                      <a:pt x="0" y="790"/>
                    </a:cubicBezTo>
                    <a:cubicBezTo>
                      <a:pt x="0" y="651"/>
                      <a:pt x="83" y="513"/>
                      <a:pt x="204" y="447"/>
                    </a:cubicBezTo>
                    <a:cubicBezTo>
                      <a:pt x="204" y="447"/>
                      <a:pt x="204" y="447"/>
                      <a:pt x="204" y="447"/>
                    </a:cubicBezTo>
                    <a:cubicBezTo>
                      <a:pt x="204" y="444"/>
                      <a:pt x="204" y="440"/>
                      <a:pt x="204" y="436"/>
                    </a:cubicBezTo>
                    <a:cubicBezTo>
                      <a:pt x="204" y="292"/>
                      <a:pt x="321" y="174"/>
                      <a:pt x="466" y="174"/>
                    </a:cubicBezTo>
                    <a:cubicBezTo>
                      <a:pt x="508" y="174"/>
                      <a:pt x="549" y="184"/>
                      <a:pt x="586" y="204"/>
                    </a:cubicBezTo>
                    <a:cubicBezTo>
                      <a:pt x="681" y="77"/>
                      <a:pt x="834" y="0"/>
                      <a:pt x="992" y="0"/>
                    </a:cubicBezTo>
                    <a:cubicBezTo>
                      <a:pt x="1252" y="0"/>
                      <a:pt x="1468" y="209"/>
                      <a:pt x="1483" y="471"/>
                    </a:cubicBezTo>
                    <a:cubicBezTo>
                      <a:pt x="1634" y="511"/>
                      <a:pt x="1746" y="654"/>
                      <a:pt x="1746" y="814"/>
                    </a:cubicBezTo>
                    <a:cubicBezTo>
                      <a:pt x="1746" y="1007"/>
                      <a:pt x="1589" y="1163"/>
                      <a:pt x="1396" y="1163"/>
                    </a:cubicBezTo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3" tIns="34277" rIns="68553" bIns="34277" numCol="1" anchor="t" anchorCtr="0" compatLnSpc="1">
                <a:prstTxWarp prst="textNoShape">
                  <a:avLst/>
                </a:prstTxWarp>
              </a:bodyPr>
              <a:lstStyle/>
              <a:p>
                <a:pPr defTabSz="342763"/>
                <a:endParaRPr lang="pt-BR" sz="134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93" name="Agrupar 92">
            <a:extLst>
              <a:ext uri="{FF2B5EF4-FFF2-40B4-BE49-F238E27FC236}">
                <a16:creationId xmlns:a16="http://schemas.microsoft.com/office/drawing/2014/main" xmlns="" id="{61706395-7556-4777-BC11-4107A4099D1F}"/>
              </a:ext>
            </a:extLst>
          </p:cNvPr>
          <p:cNvGrpSpPr/>
          <p:nvPr/>
        </p:nvGrpSpPr>
        <p:grpSpPr>
          <a:xfrm>
            <a:off x="2828901" y="2736620"/>
            <a:ext cx="1085149" cy="1001418"/>
            <a:chOff x="8371171" y="5371078"/>
            <a:chExt cx="1447430" cy="1335746"/>
          </a:xfrm>
        </p:grpSpPr>
        <p:pic>
          <p:nvPicPr>
            <p:cNvPr id="38" name="Imagem 37">
              <a:extLst>
                <a:ext uri="{FF2B5EF4-FFF2-40B4-BE49-F238E27FC236}">
                  <a16:creationId xmlns:a16="http://schemas.microsoft.com/office/drawing/2014/main" xmlns="" id="{8672253C-9312-47D4-82B4-A40EC2002B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0614" t="49160" r="10859" b="20453"/>
            <a:stretch/>
          </p:blipFill>
          <p:spPr>
            <a:xfrm>
              <a:off x="8371171" y="5371078"/>
              <a:ext cx="1447430" cy="1335746"/>
            </a:xfrm>
            <a:prstGeom prst="rect">
              <a:avLst/>
            </a:prstGeom>
          </p:spPr>
        </p:pic>
        <p:sp>
          <p:nvSpPr>
            <p:cNvPr id="88" name="Freeform 41">
              <a:extLst>
                <a:ext uri="{FF2B5EF4-FFF2-40B4-BE49-F238E27FC236}">
                  <a16:creationId xmlns:a16="http://schemas.microsoft.com/office/drawing/2014/main" xmlns="" id="{B300A59D-E245-4D4E-9099-65936394EB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07789" y="5781824"/>
              <a:ext cx="535116" cy="535474"/>
            </a:xfrm>
            <a:custGeom>
              <a:avLst/>
              <a:gdLst>
                <a:gd name="T0" fmla="*/ 789 w 1579"/>
                <a:gd name="T1" fmla="*/ 0 h 1580"/>
                <a:gd name="T2" fmla="*/ 0 w 1579"/>
                <a:gd name="T3" fmla="*/ 790 h 1580"/>
                <a:gd name="T4" fmla="*/ 789 w 1579"/>
                <a:gd name="T5" fmla="*/ 1580 h 1580"/>
                <a:gd name="T6" fmla="*/ 1579 w 1579"/>
                <a:gd name="T7" fmla="*/ 790 h 1580"/>
                <a:gd name="T8" fmla="*/ 789 w 1579"/>
                <a:gd name="T9" fmla="*/ 0 h 1580"/>
                <a:gd name="T10" fmla="*/ 789 w 1579"/>
                <a:gd name="T11" fmla="*/ 75 h 1580"/>
                <a:gd name="T12" fmla="*/ 1504 w 1579"/>
                <a:gd name="T13" fmla="*/ 790 h 1580"/>
                <a:gd name="T14" fmla="*/ 789 w 1579"/>
                <a:gd name="T15" fmla="*/ 1505 h 1580"/>
                <a:gd name="T16" fmla="*/ 75 w 1579"/>
                <a:gd name="T17" fmla="*/ 790 h 1580"/>
                <a:gd name="T18" fmla="*/ 789 w 1579"/>
                <a:gd name="T19" fmla="*/ 75 h 1580"/>
                <a:gd name="T20" fmla="*/ 452 w 1579"/>
                <a:gd name="T21" fmla="*/ 407 h 1580"/>
                <a:gd name="T22" fmla="*/ 309 w 1579"/>
                <a:gd name="T23" fmla="*/ 550 h 1580"/>
                <a:gd name="T24" fmla="*/ 391 w 1579"/>
                <a:gd name="T25" fmla="*/ 705 h 1580"/>
                <a:gd name="T26" fmla="*/ 513 w 1579"/>
                <a:gd name="T27" fmla="*/ 807 h 1580"/>
                <a:gd name="T28" fmla="*/ 516 w 1579"/>
                <a:gd name="T29" fmla="*/ 807 h 1580"/>
                <a:gd name="T30" fmla="*/ 518 w 1579"/>
                <a:gd name="T31" fmla="*/ 807 h 1580"/>
                <a:gd name="T32" fmla="*/ 640 w 1579"/>
                <a:gd name="T33" fmla="*/ 705 h 1580"/>
                <a:gd name="T34" fmla="*/ 722 w 1579"/>
                <a:gd name="T35" fmla="*/ 550 h 1580"/>
                <a:gd name="T36" fmla="*/ 579 w 1579"/>
                <a:gd name="T37" fmla="*/ 407 h 1580"/>
                <a:gd name="T38" fmla="*/ 516 w 1579"/>
                <a:gd name="T39" fmla="*/ 437 h 1580"/>
                <a:gd name="T40" fmla="*/ 452 w 1579"/>
                <a:gd name="T41" fmla="*/ 407 h 1580"/>
                <a:gd name="T42" fmla="*/ 1055 w 1579"/>
                <a:gd name="T43" fmla="*/ 407 h 1580"/>
                <a:gd name="T44" fmla="*/ 911 w 1579"/>
                <a:gd name="T45" fmla="*/ 550 h 1580"/>
                <a:gd name="T46" fmla="*/ 993 w 1579"/>
                <a:gd name="T47" fmla="*/ 705 h 1580"/>
                <a:gd name="T48" fmla="*/ 1115 w 1579"/>
                <a:gd name="T49" fmla="*/ 807 h 1580"/>
                <a:gd name="T50" fmla="*/ 1118 w 1579"/>
                <a:gd name="T51" fmla="*/ 807 h 1580"/>
                <a:gd name="T52" fmla="*/ 1121 w 1579"/>
                <a:gd name="T53" fmla="*/ 807 h 1580"/>
                <a:gd name="T54" fmla="*/ 1243 w 1579"/>
                <a:gd name="T55" fmla="*/ 705 h 1580"/>
                <a:gd name="T56" fmla="*/ 1324 w 1579"/>
                <a:gd name="T57" fmla="*/ 550 h 1580"/>
                <a:gd name="T58" fmla="*/ 1181 w 1579"/>
                <a:gd name="T59" fmla="*/ 407 h 1580"/>
                <a:gd name="T60" fmla="*/ 1118 w 1579"/>
                <a:gd name="T61" fmla="*/ 437 h 1580"/>
                <a:gd name="T62" fmla="*/ 1055 w 1579"/>
                <a:gd name="T63" fmla="*/ 407 h 1580"/>
                <a:gd name="T64" fmla="*/ 451 w 1579"/>
                <a:gd name="T65" fmla="*/ 482 h 1580"/>
                <a:gd name="T66" fmla="*/ 474 w 1579"/>
                <a:gd name="T67" fmla="*/ 500 h 1580"/>
                <a:gd name="T68" fmla="*/ 493 w 1579"/>
                <a:gd name="T69" fmla="*/ 517 h 1580"/>
                <a:gd name="T70" fmla="*/ 538 w 1579"/>
                <a:gd name="T71" fmla="*/ 517 h 1580"/>
                <a:gd name="T72" fmla="*/ 557 w 1579"/>
                <a:gd name="T73" fmla="*/ 500 h 1580"/>
                <a:gd name="T74" fmla="*/ 579 w 1579"/>
                <a:gd name="T75" fmla="*/ 482 h 1580"/>
                <a:gd name="T76" fmla="*/ 647 w 1579"/>
                <a:gd name="T77" fmla="*/ 550 h 1580"/>
                <a:gd name="T78" fmla="*/ 516 w 1579"/>
                <a:gd name="T79" fmla="*/ 729 h 1580"/>
                <a:gd name="T80" fmla="*/ 384 w 1579"/>
                <a:gd name="T81" fmla="*/ 550 h 1580"/>
                <a:gd name="T82" fmla="*/ 451 w 1579"/>
                <a:gd name="T83" fmla="*/ 482 h 1580"/>
                <a:gd name="T84" fmla="*/ 1053 w 1579"/>
                <a:gd name="T85" fmla="*/ 482 h 1580"/>
                <a:gd name="T86" fmla="*/ 1076 w 1579"/>
                <a:gd name="T87" fmla="*/ 500 h 1580"/>
                <a:gd name="T88" fmla="*/ 1096 w 1579"/>
                <a:gd name="T89" fmla="*/ 517 h 1580"/>
                <a:gd name="T90" fmla="*/ 1140 w 1579"/>
                <a:gd name="T91" fmla="*/ 517 h 1580"/>
                <a:gd name="T92" fmla="*/ 1160 w 1579"/>
                <a:gd name="T93" fmla="*/ 500 h 1580"/>
                <a:gd name="T94" fmla="*/ 1181 w 1579"/>
                <a:gd name="T95" fmla="*/ 482 h 1580"/>
                <a:gd name="T96" fmla="*/ 1249 w 1579"/>
                <a:gd name="T97" fmla="*/ 550 h 1580"/>
                <a:gd name="T98" fmla="*/ 1118 w 1579"/>
                <a:gd name="T99" fmla="*/ 729 h 1580"/>
                <a:gd name="T100" fmla="*/ 986 w 1579"/>
                <a:gd name="T101" fmla="*/ 550 h 1580"/>
                <a:gd name="T102" fmla="*/ 1053 w 1579"/>
                <a:gd name="T103" fmla="*/ 482 h 1580"/>
                <a:gd name="T104" fmla="*/ 480 w 1579"/>
                <a:gd name="T105" fmla="*/ 948 h 1580"/>
                <a:gd name="T106" fmla="*/ 442 w 1579"/>
                <a:gd name="T107" fmla="*/ 986 h 1580"/>
                <a:gd name="T108" fmla="*/ 733 w 1579"/>
                <a:gd name="T109" fmla="*/ 1271 h 1580"/>
                <a:gd name="T110" fmla="*/ 859 w 1579"/>
                <a:gd name="T111" fmla="*/ 1271 h 1580"/>
                <a:gd name="T112" fmla="*/ 1149 w 1579"/>
                <a:gd name="T113" fmla="*/ 991 h 1580"/>
                <a:gd name="T114" fmla="*/ 1112 w 1579"/>
                <a:gd name="T115" fmla="*/ 954 h 1580"/>
                <a:gd name="T116" fmla="*/ 1074 w 1579"/>
                <a:gd name="T117" fmla="*/ 991 h 1580"/>
                <a:gd name="T118" fmla="*/ 859 w 1579"/>
                <a:gd name="T119" fmla="*/ 1196 h 1580"/>
                <a:gd name="T120" fmla="*/ 733 w 1579"/>
                <a:gd name="T121" fmla="*/ 1196 h 1580"/>
                <a:gd name="T122" fmla="*/ 517 w 1579"/>
                <a:gd name="T123" fmla="*/ 986 h 1580"/>
                <a:gd name="T124" fmla="*/ 480 w 1579"/>
                <a:gd name="T125" fmla="*/ 948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9" h="1580">
                  <a:moveTo>
                    <a:pt x="789" y="0"/>
                  </a:moveTo>
                  <a:cubicBezTo>
                    <a:pt x="354" y="0"/>
                    <a:pt x="0" y="354"/>
                    <a:pt x="0" y="790"/>
                  </a:cubicBezTo>
                  <a:cubicBezTo>
                    <a:pt x="0" y="1225"/>
                    <a:pt x="354" y="1580"/>
                    <a:pt x="789" y="1580"/>
                  </a:cubicBezTo>
                  <a:cubicBezTo>
                    <a:pt x="1225" y="1580"/>
                    <a:pt x="1579" y="1225"/>
                    <a:pt x="1579" y="790"/>
                  </a:cubicBezTo>
                  <a:cubicBezTo>
                    <a:pt x="1579" y="354"/>
                    <a:pt x="1225" y="0"/>
                    <a:pt x="789" y="0"/>
                  </a:cubicBezTo>
                  <a:close/>
                  <a:moveTo>
                    <a:pt x="789" y="75"/>
                  </a:moveTo>
                  <a:cubicBezTo>
                    <a:pt x="1183" y="75"/>
                    <a:pt x="1504" y="395"/>
                    <a:pt x="1504" y="790"/>
                  </a:cubicBezTo>
                  <a:cubicBezTo>
                    <a:pt x="1504" y="1184"/>
                    <a:pt x="1183" y="1505"/>
                    <a:pt x="789" y="1505"/>
                  </a:cubicBezTo>
                  <a:cubicBezTo>
                    <a:pt x="395" y="1505"/>
                    <a:pt x="75" y="1184"/>
                    <a:pt x="75" y="790"/>
                  </a:cubicBezTo>
                  <a:cubicBezTo>
                    <a:pt x="75" y="395"/>
                    <a:pt x="395" y="75"/>
                    <a:pt x="789" y="75"/>
                  </a:cubicBezTo>
                  <a:close/>
                  <a:moveTo>
                    <a:pt x="452" y="407"/>
                  </a:moveTo>
                  <a:cubicBezTo>
                    <a:pt x="373" y="407"/>
                    <a:pt x="309" y="471"/>
                    <a:pt x="309" y="550"/>
                  </a:cubicBezTo>
                  <a:cubicBezTo>
                    <a:pt x="309" y="594"/>
                    <a:pt x="354" y="658"/>
                    <a:pt x="391" y="705"/>
                  </a:cubicBezTo>
                  <a:cubicBezTo>
                    <a:pt x="473" y="807"/>
                    <a:pt x="502" y="807"/>
                    <a:pt x="513" y="807"/>
                  </a:cubicBezTo>
                  <a:cubicBezTo>
                    <a:pt x="514" y="807"/>
                    <a:pt x="515" y="807"/>
                    <a:pt x="516" y="807"/>
                  </a:cubicBezTo>
                  <a:cubicBezTo>
                    <a:pt x="517" y="807"/>
                    <a:pt x="517" y="807"/>
                    <a:pt x="518" y="807"/>
                  </a:cubicBezTo>
                  <a:cubicBezTo>
                    <a:pt x="529" y="807"/>
                    <a:pt x="559" y="806"/>
                    <a:pt x="640" y="705"/>
                  </a:cubicBezTo>
                  <a:cubicBezTo>
                    <a:pt x="678" y="658"/>
                    <a:pt x="722" y="594"/>
                    <a:pt x="722" y="550"/>
                  </a:cubicBezTo>
                  <a:cubicBezTo>
                    <a:pt x="722" y="471"/>
                    <a:pt x="658" y="407"/>
                    <a:pt x="579" y="407"/>
                  </a:cubicBezTo>
                  <a:cubicBezTo>
                    <a:pt x="553" y="407"/>
                    <a:pt x="532" y="422"/>
                    <a:pt x="516" y="437"/>
                  </a:cubicBezTo>
                  <a:cubicBezTo>
                    <a:pt x="499" y="422"/>
                    <a:pt x="479" y="407"/>
                    <a:pt x="452" y="407"/>
                  </a:cubicBezTo>
                  <a:close/>
                  <a:moveTo>
                    <a:pt x="1055" y="407"/>
                  </a:moveTo>
                  <a:cubicBezTo>
                    <a:pt x="976" y="407"/>
                    <a:pt x="911" y="471"/>
                    <a:pt x="911" y="550"/>
                  </a:cubicBezTo>
                  <a:cubicBezTo>
                    <a:pt x="911" y="594"/>
                    <a:pt x="956" y="658"/>
                    <a:pt x="993" y="705"/>
                  </a:cubicBezTo>
                  <a:cubicBezTo>
                    <a:pt x="1075" y="807"/>
                    <a:pt x="1104" y="807"/>
                    <a:pt x="1115" y="807"/>
                  </a:cubicBezTo>
                  <a:cubicBezTo>
                    <a:pt x="1116" y="807"/>
                    <a:pt x="1117" y="807"/>
                    <a:pt x="1118" y="807"/>
                  </a:cubicBezTo>
                  <a:cubicBezTo>
                    <a:pt x="1119" y="807"/>
                    <a:pt x="1120" y="807"/>
                    <a:pt x="1121" y="807"/>
                  </a:cubicBezTo>
                  <a:cubicBezTo>
                    <a:pt x="1132" y="807"/>
                    <a:pt x="1161" y="806"/>
                    <a:pt x="1243" y="705"/>
                  </a:cubicBezTo>
                  <a:cubicBezTo>
                    <a:pt x="1280" y="658"/>
                    <a:pt x="1324" y="594"/>
                    <a:pt x="1324" y="550"/>
                  </a:cubicBezTo>
                  <a:cubicBezTo>
                    <a:pt x="1324" y="471"/>
                    <a:pt x="1260" y="407"/>
                    <a:pt x="1181" y="407"/>
                  </a:cubicBezTo>
                  <a:cubicBezTo>
                    <a:pt x="1155" y="407"/>
                    <a:pt x="1134" y="422"/>
                    <a:pt x="1118" y="437"/>
                  </a:cubicBezTo>
                  <a:cubicBezTo>
                    <a:pt x="1102" y="422"/>
                    <a:pt x="1081" y="407"/>
                    <a:pt x="1055" y="407"/>
                  </a:cubicBezTo>
                  <a:close/>
                  <a:moveTo>
                    <a:pt x="451" y="482"/>
                  </a:moveTo>
                  <a:cubicBezTo>
                    <a:pt x="456" y="483"/>
                    <a:pt x="468" y="494"/>
                    <a:pt x="474" y="500"/>
                  </a:cubicBezTo>
                  <a:cubicBezTo>
                    <a:pt x="481" y="507"/>
                    <a:pt x="487" y="513"/>
                    <a:pt x="493" y="517"/>
                  </a:cubicBezTo>
                  <a:cubicBezTo>
                    <a:pt x="507" y="527"/>
                    <a:pt x="525" y="527"/>
                    <a:pt x="538" y="517"/>
                  </a:cubicBezTo>
                  <a:cubicBezTo>
                    <a:pt x="544" y="513"/>
                    <a:pt x="551" y="507"/>
                    <a:pt x="557" y="500"/>
                  </a:cubicBezTo>
                  <a:cubicBezTo>
                    <a:pt x="564" y="494"/>
                    <a:pt x="575" y="483"/>
                    <a:pt x="579" y="482"/>
                  </a:cubicBezTo>
                  <a:cubicBezTo>
                    <a:pt x="617" y="482"/>
                    <a:pt x="647" y="513"/>
                    <a:pt x="647" y="550"/>
                  </a:cubicBezTo>
                  <a:cubicBezTo>
                    <a:pt x="646" y="582"/>
                    <a:pt x="555" y="699"/>
                    <a:pt x="516" y="729"/>
                  </a:cubicBezTo>
                  <a:cubicBezTo>
                    <a:pt x="476" y="699"/>
                    <a:pt x="385" y="582"/>
                    <a:pt x="384" y="550"/>
                  </a:cubicBezTo>
                  <a:cubicBezTo>
                    <a:pt x="384" y="513"/>
                    <a:pt x="415" y="482"/>
                    <a:pt x="451" y="482"/>
                  </a:cubicBezTo>
                  <a:close/>
                  <a:moveTo>
                    <a:pt x="1053" y="482"/>
                  </a:moveTo>
                  <a:cubicBezTo>
                    <a:pt x="1058" y="483"/>
                    <a:pt x="1070" y="494"/>
                    <a:pt x="1076" y="500"/>
                  </a:cubicBezTo>
                  <a:cubicBezTo>
                    <a:pt x="1083" y="507"/>
                    <a:pt x="1089" y="513"/>
                    <a:pt x="1096" y="517"/>
                  </a:cubicBezTo>
                  <a:cubicBezTo>
                    <a:pt x="1109" y="527"/>
                    <a:pt x="1127" y="527"/>
                    <a:pt x="1140" y="517"/>
                  </a:cubicBezTo>
                  <a:cubicBezTo>
                    <a:pt x="1146" y="513"/>
                    <a:pt x="1153" y="507"/>
                    <a:pt x="1160" y="500"/>
                  </a:cubicBezTo>
                  <a:cubicBezTo>
                    <a:pt x="1166" y="494"/>
                    <a:pt x="1178" y="483"/>
                    <a:pt x="1181" y="482"/>
                  </a:cubicBezTo>
                  <a:cubicBezTo>
                    <a:pt x="1219" y="482"/>
                    <a:pt x="1249" y="513"/>
                    <a:pt x="1249" y="550"/>
                  </a:cubicBezTo>
                  <a:cubicBezTo>
                    <a:pt x="1248" y="582"/>
                    <a:pt x="1157" y="699"/>
                    <a:pt x="1118" y="729"/>
                  </a:cubicBezTo>
                  <a:cubicBezTo>
                    <a:pt x="1078" y="699"/>
                    <a:pt x="987" y="582"/>
                    <a:pt x="986" y="550"/>
                  </a:cubicBezTo>
                  <a:cubicBezTo>
                    <a:pt x="986" y="513"/>
                    <a:pt x="1017" y="482"/>
                    <a:pt x="1053" y="482"/>
                  </a:cubicBezTo>
                  <a:close/>
                  <a:moveTo>
                    <a:pt x="480" y="948"/>
                  </a:moveTo>
                  <a:cubicBezTo>
                    <a:pt x="459" y="948"/>
                    <a:pt x="442" y="965"/>
                    <a:pt x="442" y="986"/>
                  </a:cubicBezTo>
                  <a:cubicBezTo>
                    <a:pt x="442" y="1145"/>
                    <a:pt x="570" y="1271"/>
                    <a:pt x="733" y="1271"/>
                  </a:cubicBezTo>
                  <a:cubicBezTo>
                    <a:pt x="859" y="1271"/>
                    <a:pt x="859" y="1271"/>
                    <a:pt x="859" y="1271"/>
                  </a:cubicBezTo>
                  <a:cubicBezTo>
                    <a:pt x="1022" y="1271"/>
                    <a:pt x="1149" y="1148"/>
                    <a:pt x="1149" y="991"/>
                  </a:cubicBezTo>
                  <a:cubicBezTo>
                    <a:pt x="1149" y="971"/>
                    <a:pt x="1132" y="954"/>
                    <a:pt x="1112" y="954"/>
                  </a:cubicBezTo>
                  <a:cubicBezTo>
                    <a:pt x="1091" y="954"/>
                    <a:pt x="1074" y="971"/>
                    <a:pt x="1074" y="991"/>
                  </a:cubicBezTo>
                  <a:cubicBezTo>
                    <a:pt x="1074" y="1108"/>
                    <a:pt x="982" y="1196"/>
                    <a:pt x="859" y="1196"/>
                  </a:cubicBezTo>
                  <a:cubicBezTo>
                    <a:pt x="733" y="1196"/>
                    <a:pt x="733" y="1196"/>
                    <a:pt x="733" y="1196"/>
                  </a:cubicBezTo>
                  <a:cubicBezTo>
                    <a:pt x="612" y="1196"/>
                    <a:pt x="517" y="1103"/>
                    <a:pt x="517" y="986"/>
                  </a:cubicBezTo>
                  <a:cubicBezTo>
                    <a:pt x="517" y="965"/>
                    <a:pt x="500" y="948"/>
                    <a:pt x="480" y="948"/>
                  </a:cubicBezTo>
                  <a:close/>
                </a:path>
              </a:pathLst>
            </a:custGeom>
            <a:solidFill>
              <a:srgbClr val="323232"/>
            </a:solidFill>
            <a:ln>
              <a:noFill/>
            </a:ln>
          </p:spPr>
          <p:txBody>
            <a:bodyPr vert="horz" wrap="square" lIns="68553" tIns="34277" rIns="68553" bIns="34277" numCol="1" anchor="t" anchorCtr="0" compatLnSpc="1">
              <a:prstTxWarp prst="textNoShape">
                <a:avLst/>
              </a:prstTxWarp>
            </a:bodyPr>
            <a:lstStyle/>
            <a:p>
              <a:pPr defTabSz="342763"/>
              <a:endParaRPr lang="pt-BR" sz="1349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100" name="Imagem 99">
            <a:extLst>
              <a:ext uri="{FF2B5EF4-FFF2-40B4-BE49-F238E27FC236}">
                <a16:creationId xmlns:a16="http://schemas.microsoft.com/office/drawing/2014/main" xmlns="" id="{74400A64-13EC-403E-ADF1-9CB4B928031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231" r="12279"/>
          <a:stretch/>
        </p:blipFill>
        <p:spPr>
          <a:xfrm>
            <a:off x="4654087" y="0"/>
            <a:ext cx="3499776" cy="463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3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xmlns="" id="{6675DCA3-B444-408B-BABE-3DF99770DD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391"/>
          <a:stretch/>
        </p:blipFill>
        <p:spPr>
          <a:xfrm>
            <a:off x="1" y="349060"/>
            <a:ext cx="9177122" cy="4401525"/>
          </a:xfrm>
          <a:prstGeom prst="rect">
            <a:avLst/>
          </a:prstGeom>
        </p:spPr>
      </p:pic>
      <p:sp>
        <p:nvSpPr>
          <p:cNvPr id="59" name="CaixaDeTexto 58"/>
          <p:cNvSpPr txBox="1"/>
          <p:nvPr/>
        </p:nvSpPr>
        <p:spPr>
          <a:xfrm>
            <a:off x="3129609" y="2820446"/>
            <a:ext cx="2556902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354">
              <a:lnSpc>
                <a:spcPct val="90000"/>
              </a:lnSpc>
              <a:spcAft>
                <a:spcPts val="900"/>
              </a:spcAft>
              <a:defRPr/>
            </a:pPr>
            <a:r>
              <a:rPr lang="pt-BR" sz="1200" b="1" dirty="0" smtClean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Capacitar </a:t>
            </a:r>
            <a:r>
              <a:rPr lang="pt-BR" sz="12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 Equipe de Vendas</a:t>
            </a:r>
          </a:p>
        </p:txBody>
      </p:sp>
      <p:sp>
        <p:nvSpPr>
          <p:cNvPr id="56" name="CaixaDeTexto 55"/>
          <p:cNvSpPr txBox="1"/>
          <p:nvPr/>
        </p:nvSpPr>
        <p:spPr>
          <a:xfrm>
            <a:off x="3061250" y="1860614"/>
            <a:ext cx="266623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354">
              <a:lnSpc>
                <a:spcPct val="90000"/>
              </a:lnSpc>
              <a:spcAft>
                <a:spcPts val="900"/>
              </a:spcAft>
              <a:defRPr/>
            </a:pPr>
            <a:r>
              <a:rPr lang="pt-BR" sz="12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Queda no fluxo, necessidade de </a:t>
            </a:r>
            <a:r>
              <a:rPr lang="pt-BR" sz="12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maior conversão e Ticket médio</a:t>
            </a:r>
          </a:p>
        </p:txBody>
      </p:sp>
      <p:sp>
        <p:nvSpPr>
          <p:cNvPr id="95" name="CaixaDeTexto 94"/>
          <p:cNvSpPr txBox="1"/>
          <p:nvPr/>
        </p:nvSpPr>
        <p:spPr>
          <a:xfrm>
            <a:off x="6641796" y="2656432"/>
            <a:ext cx="183444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354">
              <a:lnSpc>
                <a:spcPct val="90000"/>
              </a:lnSpc>
              <a:spcAft>
                <a:spcPts val="900"/>
              </a:spcAft>
              <a:defRPr/>
            </a:pPr>
            <a:r>
              <a:rPr lang="pt-BR" sz="12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Reduzir o Mark Down, </a:t>
            </a:r>
            <a:r>
              <a:rPr lang="pt-BR" sz="12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melhorar Margem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xmlns="" id="{7392DE9A-7E8A-4A19-8574-94EB9E13CB5B}"/>
              </a:ext>
            </a:extLst>
          </p:cNvPr>
          <p:cNvGrpSpPr/>
          <p:nvPr/>
        </p:nvGrpSpPr>
        <p:grpSpPr>
          <a:xfrm>
            <a:off x="5783622" y="1715964"/>
            <a:ext cx="848648" cy="747595"/>
            <a:chOff x="3816134" y="1312108"/>
            <a:chExt cx="678028" cy="618494"/>
          </a:xfrm>
        </p:grpSpPr>
        <p:pic>
          <p:nvPicPr>
            <p:cNvPr id="123" name="Imagem 122">
              <a:extLst>
                <a:ext uri="{FF2B5EF4-FFF2-40B4-BE49-F238E27FC236}">
                  <a16:creationId xmlns:a16="http://schemas.microsoft.com/office/drawing/2014/main" xmlns="" id="{4525684C-910A-44A8-863A-42F73017B2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18" t="23101" r="51163" b="60155"/>
            <a:stretch/>
          </p:blipFill>
          <p:spPr>
            <a:xfrm>
              <a:off x="3816134" y="1312108"/>
              <a:ext cx="678028" cy="618494"/>
            </a:xfrm>
            <a:prstGeom prst="rect">
              <a:avLst/>
            </a:prstGeom>
          </p:spPr>
        </p:pic>
        <p:sp>
          <p:nvSpPr>
            <p:cNvPr id="124" name="Freeform 18">
              <a:extLst>
                <a:ext uri="{FF2B5EF4-FFF2-40B4-BE49-F238E27FC236}">
                  <a16:creationId xmlns:a16="http://schemas.microsoft.com/office/drawing/2014/main" xmlns="" id="{64BD3CAB-8291-491F-BF2E-FA44A623E7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020" y="1505713"/>
              <a:ext cx="244737" cy="239785"/>
            </a:xfrm>
            <a:custGeom>
              <a:avLst/>
              <a:gdLst>
                <a:gd name="T0" fmla="*/ 153 w 1566"/>
                <a:gd name="T1" fmla="*/ 802 h 1566"/>
                <a:gd name="T2" fmla="*/ 112 w 1566"/>
                <a:gd name="T3" fmla="*/ 586 h 1566"/>
                <a:gd name="T4" fmla="*/ 79 w 1566"/>
                <a:gd name="T5" fmla="*/ 339 h 1566"/>
                <a:gd name="T6" fmla="*/ 116 w 1566"/>
                <a:gd name="T7" fmla="*/ 153 h 1566"/>
                <a:gd name="T8" fmla="*/ 334 w 1566"/>
                <a:gd name="T9" fmla="*/ 112 h 1566"/>
                <a:gd name="T10" fmla="*/ 580 w 1566"/>
                <a:gd name="T11" fmla="*/ 79 h 1566"/>
                <a:gd name="T12" fmla="*/ 766 w 1566"/>
                <a:gd name="T13" fmla="*/ 116 h 1566"/>
                <a:gd name="T14" fmla="*/ 810 w 1566"/>
                <a:gd name="T15" fmla="*/ 342 h 1566"/>
                <a:gd name="T16" fmla="*/ 697 w 1566"/>
                <a:gd name="T17" fmla="*/ 323 h 1566"/>
                <a:gd name="T18" fmla="*/ 648 w 1566"/>
                <a:gd name="T19" fmla="*/ 220 h 1566"/>
                <a:gd name="T20" fmla="*/ 485 w 1566"/>
                <a:gd name="T21" fmla="*/ 95 h 1566"/>
                <a:gd name="T22" fmla="*/ 323 w 1566"/>
                <a:gd name="T23" fmla="*/ 223 h 1566"/>
                <a:gd name="T24" fmla="*/ 220 w 1566"/>
                <a:gd name="T25" fmla="*/ 271 h 1566"/>
                <a:gd name="T26" fmla="*/ 95 w 1566"/>
                <a:gd name="T27" fmla="*/ 434 h 1566"/>
                <a:gd name="T28" fmla="*/ 223 w 1566"/>
                <a:gd name="T29" fmla="*/ 596 h 1566"/>
                <a:gd name="T30" fmla="*/ 271 w 1566"/>
                <a:gd name="T31" fmla="*/ 699 h 1566"/>
                <a:gd name="T32" fmla="*/ 343 w 1566"/>
                <a:gd name="T33" fmla="*/ 810 h 1566"/>
                <a:gd name="T34" fmla="*/ 974 w 1566"/>
                <a:gd name="T35" fmla="*/ 755 h 1566"/>
                <a:gd name="T36" fmla="*/ 974 w 1566"/>
                <a:gd name="T37" fmla="*/ 851 h 1566"/>
                <a:gd name="T38" fmla="*/ 1097 w 1566"/>
                <a:gd name="T39" fmla="*/ 974 h 1566"/>
                <a:gd name="T40" fmla="*/ 1422 w 1566"/>
                <a:gd name="T41" fmla="*/ 1127 h 1566"/>
                <a:gd name="T42" fmla="*/ 1368 w 1566"/>
                <a:gd name="T43" fmla="*/ 1417 h 1566"/>
                <a:gd name="T44" fmla="*/ 1118 w 1566"/>
                <a:gd name="T45" fmla="*/ 1474 h 1566"/>
                <a:gd name="T46" fmla="*/ 822 w 1566"/>
                <a:gd name="T47" fmla="*/ 1422 h 1566"/>
                <a:gd name="T48" fmla="*/ 531 w 1566"/>
                <a:gd name="T49" fmla="*/ 1368 h 1566"/>
                <a:gd name="T50" fmla="*/ 475 w 1566"/>
                <a:gd name="T51" fmla="*/ 1118 h 1566"/>
                <a:gd name="T52" fmla="*/ 527 w 1566"/>
                <a:gd name="T53" fmla="*/ 821 h 1566"/>
                <a:gd name="T54" fmla="*/ 580 w 1566"/>
                <a:gd name="T55" fmla="*/ 531 h 1566"/>
                <a:gd name="T56" fmla="*/ 831 w 1566"/>
                <a:gd name="T57" fmla="*/ 474 h 1566"/>
                <a:gd name="T58" fmla="*/ 1127 w 1566"/>
                <a:gd name="T59" fmla="*/ 527 h 1566"/>
                <a:gd name="T60" fmla="*/ 1417 w 1566"/>
                <a:gd name="T61" fmla="*/ 580 h 1566"/>
                <a:gd name="T62" fmla="*/ 1475 w 1566"/>
                <a:gd name="T63" fmla="*/ 831 h 1566"/>
                <a:gd name="T64" fmla="*/ 1458 w 1566"/>
                <a:gd name="T65" fmla="*/ 925 h 1566"/>
                <a:gd name="T66" fmla="*/ 1303 w 1566"/>
                <a:gd name="T67" fmla="*/ 735 h 1566"/>
                <a:gd name="T68" fmla="*/ 1282 w 1566"/>
                <a:gd name="T69" fmla="*/ 598 h 1566"/>
                <a:gd name="T70" fmla="*/ 1038 w 1566"/>
                <a:gd name="T71" fmla="*/ 573 h 1566"/>
                <a:gd name="T72" fmla="*/ 925 w 1566"/>
                <a:gd name="T73" fmla="*/ 491 h 1566"/>
                <a:gd name="T74" fmla="*/ 735 w 1566"/>
                <a:gd name="T75" fmla="*/ 645 h 1566"/>
                <a:gd name="T76" fmla="*/ 598 w 1566"/>
                <a:gd name="T77" fmla="*/ 666 h 1566"/>
                <a:gd name="T78" fmla="*/ 572 w 1566"/>
                <a:gd name="T79" fmla="*/ 911 h 1566"/>
                <a:gd name="T80" fmla="*/ 491 w 1566"/>
                <a:gd name="T81" fmla="*/ 1023 h 1566"/>
                <a:gd name="T82" fmla="*/ 645 w 1566"/>
                <a:gd name="T83" fmla="*/ 1214 h 1566"/>
                <a:gd name="T84" fmla="*/ 666 w 1566"/>
                <a:gd name="T85" fmla="*/ 1351 h 1566"/>
                <a:gd name="T86" fmla="*/ 911 w 1566"/>
                <a:gd name="T87" fmla="*/ 1376 h 1566"/>
                <a:gd name="T88" fmla="*/ 1023 w 1566"/>
                <a:gd name="T89" fmla="*/ 1458 h 1566"/>
                <a:gd name="T90" fmla="*/ 1214 w 1566"/>
                <a:gd name="T91" fmla="*/ 1303 h 1566"/>
                <a:gd name="T92" fmla="*/ 1351 w 1566"/>
                <a:gd name="T93" fmla="*/ 1282 h 1566"/>
                <a:gd name="T94" fmla="*/ 1376 w 1566"/>
                <a:gd name="T95" fmla="*/ 1038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66" h="1566">
                  <a:moveTo>
                    <a:pt x="343" y="810"/>
                  </a:moveTo>
                  <a:cubicBezTo>
                    <a:pt x="329" y="805"/>
                    <a:pt x="316" y="800"/>
                    <a:pt x="303" y="794"/>
                  </a:cubicBezTo>
                  <a:cubicBezTo>
                    <a:pt x="275" y="813"/>
                    <a:pt x="275" y="813"/>
                    <a:pt x="275" y="813"/>
                  </a:cubicBezTo>
                  <a:cubicBezTo>
                    <a:pt x="237" y="839"/>
                    <a:pt x="186" y="835"/>
                    <a:pt x="153" y="802"/>
                  </a:cubicBezTo>
                  <a:cubicBezTo>
                    <a:pt x="116" y="766"/>
                    <a:pt x="116" y="766"/>
                    <a:pt x="116" y="766"/>
                  </a:cubicBezTo>
                  <a:cubicBezTo>
                    <a:pt x="84" y="733"/>
                    <a:pt x="79" y="682"/>
                    <a:pt x="106" y="644"/>
                  </a:cubicBezTo>
                  <a:cubicBezTo>
                    <a:pt x="125" y="616"/>
                    <a:pt x="125" y="616"/>
                    <a:pt x="125" y="616"/>
                  </a:cubicBezTo>
                  <a:cubicBezTo>
                    <a:pt x="120" y="606"/>
                    <a:pt x="116" y="596"/>
                    <a:pt x="112" y="586"/>
                  </a:cubicBezTo>
                  <a:cubicBezTo>
                    <a:pt x="79" y="580"/>
                    <a:pt x="79" y="580"/>
                    <a:pt x="79" y="580"/>
                  </a:cubicBezTo>
                  <a:cubicBezTo>
                    <a:pt x="34" y="572"/>
                    <a:pt x="0" y="532"/>
                    <a:pt x="0" y="48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387"/>
                    <a:pt x="33" y="348"/>
                    <a:pt x="79" y="339"/>
                  </a:cubicBezTo>
                  <a:cubicBezTo>
                    <a:pt x="112" y="334"/>
                    <a:pt x="112" y="334"/>
                    <a:pt x="112" y="334"/>
                  </a:cubicBezTo>
                  <a:cubicBezTo>
                    <a:pt x="116" y="323"/>
                    <a:pt x="120" y="313"/>
                    <a:pt x="125" y="303"/>
                  </a:cubicBezTo>
                  <a:cubicBezTo>
                    <a:pt x="106" y="275"/>
                    <a:pt x="106" y="275"/>
                    <a:pt x="106" y="275"/>
                  </a:cubicBezTo>
                  <a:cubicBezTo>
                    <a:pt x="79" y="237"/>
                    <a:pt x="84" y="186"/>
                    <a:pt x="116" y="153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86" y="84"/>
                    <a:pt x="237" y="79"/>
                    <a:pt x="275" y="106"/>
                  </a:cubicBezTo>
                  <a:cubicBezTo>
                    <a:pt x="303" y="125"/>
                    <a:pt x="303" y="125"/>
                    <a:pt x="303" y="125"/>
                  </a:cubicBezTo>
                  <a:cubicBezTo>
                    <a:pt x="313" y="120"/>
                    <a:pt x="323" y="116"/>
                    <a:pt x="334" y="112"/>
                  </a:cubicBezTo>
                  <a:cubicBezTo>
                    <a:pt x="339" y="79"/>
                    <a:pt x="339" y="79"/>
                    <a:pt x="339" y="79"/>
                  </a:cubicBezTo>
                  <a:cubicBezTo>
                    <a:pt x="348" y="34"/>
                    <a:pt x="387" y="0"/>
                    <a:pt x="433" y="0"/>
                  </a:cubicBezTo>
                  <a:cubicBezTo>
                    <a:pt x="486" y="0"/>
                    <a:pt x="486" y="0"/>
                    <a:pt x="486" y="0"/>
                  </a:cubicBezTo>
                  <a:cubicBezTo>
                    <a:pt x="532" y="0"/>
                    <a:pt x="572" y="33"/>
                    <a:pt x="580" y="79"/>
                  </a:cubicBezTo>
                  <a:cubicBezTo>
                    <a:pt x="586" y="112"/>
                    <a:pt x="586" y="112"/>
                    <a:pt x="586" y="112"/>
                  </a:cubicBezTo>
                  <a:cubicBezTo>
                    <a:pt x="596" y="116"/>
                    <a:pt x="607" y="120"/>
                    <a:pt x="616" y="125"/>
                  </a:cubicBezTo>
                  <a:cubicBezTo>
                    <a:pt x="644" y="106"/>
                    <a:pt x="644" y="106"/>
                    <a:pt x="644" y="106"/>
                  </a:cubicBezTo>
                  <a:cubicBezTo>
                    <a:pt x="682" y="79"/>
                    <a:pt x="733" y="84"/>
                    <a:pt x="766" y="116"/>
                  </a:cubicBezTo>
                  <a:cubicBezTo>
                    <a:pt x="803" y="153"/>
                    <a:pt x="803" y="153"/>
                    <a:pt x="803" y="153"/>
                  </a:cubicBezTo>
                  <a:cubicBezTo>
                    <a:pt x="836" y="186"/>
                    <a:pt x="840" y="237"/>
                    <a:pt x="814" y="275"/>
                  </a:cubicBezTo>
                  <a:cubicBezTo>
                    <a:pt x="794" y="303"/>
                    <a:pt x="794" y="303"/>
                    <a:pt x="794" y="303"/>
                  </a:cubicBezTo>
                  <a:cubicBezTo>
                    <a:pt x="800" y="316"/>
                    <a:pt x="806" y="329"/>
                    <a:pt x="810" y="342"/>
                  </a:cubicBezTo>
                  <a:cubicBezTo>
                    <a:pt x="819" y="368"/>
                    <a:pt x="805" y="395"/>
                    <a:pt x="780" y="403"/>
                  </a:cubicBezTo>
                  <a:cubicBezTo>
                    <a:pt x="755" y="412"/>
                    <a:pt x="727" y="398"/>
                    <a:pt x="719" y="373"/>
                  </a:cubicBezTo>
                  <a:cubicBezTo>
                    <a:pt x="719" y="373"/>
                    <a:pt x="719" y="373"/>
                    <a:pt x="719" y="373"/>
                  </a:cubicBezTo>
                  <a:cubicBezTo>
                    <a:pt x="713" y="356"/>
                    <a:pt x="706" y="339"/>
                    <a:pt x="697" y="323"/>
                  </a:cubicBezTo>
                  <a:cubicBezTo>
                    <a:pt x="688" y="307"/>
                    <a:pt x="688" y="286"/>
                    <a:pt x="699" y="271"/>
                  </a:cubicBezTo>
                  <a:cubicBezTo>
                    <a:pt x="735" y="220"/>
                    <a:pt x="735" y="220"/>
                    <a:pt x="735" y="220"/>
                  </a:cubicBezTo>
                  <a:cubicBezTo>
                    <a:pt x="698" y="184"/>
                    <a:pt x="698" y="184"/>
                    <a:pt x="698" y="184"/>
                  </a:cubicBezTo>
                  <a:cubicBezTo>
                    <a:pt x="648" y="220"/>
                    <a:pt x="648" y="220"/>
                    <a:pt x="648" y="220"/>
                  </a:cubicBezTo>
                  <a:cubicBezTo>
                    <a:pt x="632" y="231"/>
                    <a:pt x="612" y="232"/>
                    <a:pt x="596" y="222"/>
                  </a:cubicBezTo>
                  <a:cubicBezTo>
                    <a:pt x="576" y="211"/>
                    <a:pt x="554" y="201"/>
                    <a:pt x="531" y="195"/>
                  </a:cubicBezTo>
                  <a:cubicBezTo>
                    <a:pt x="513" y="190"/>
                    <a:pt x="499" y="176"/>
                    <a:pt x="496" y="157"/>
                  </a:cubicBezTo>
                  <a:cubicBezTo>
                    <a:pt x="485" y="95"/>
                    <a:pt x="485" y="95"/>
                    <a:pt x="485" y="95"/>
                  </a:cubicBezTo>
                  <a:cubicBezTo>
                    <a:pt x="434" y="95"/>
                    <a:pt x="434" y="95"/>
                    <a:pt x="434" y="95"/>
                  </a:cubicBezTo>
                  <a:cubicBezTo>
                    <a:pt x="423" y="156"/>
                    <a:pt x="423" y="156"/>
                    <a:pt x="423" y="156"/>
                  </a:cubicBezTo>
                  <a:cubicBezTo>
                    <a:pt x="420" y="175"/>
                    <a:pt x="406" y="189"/>
                    <a:pt x="388" y="194"/>
                  </a:cubicBezTo>
                  <a:cubicBezTo>
                    <a:pt x="366" y="201"/>
                    <a:pt x="344" y="211"/>
                    <a:pt x="323" y="223"/>
                  </a:cubicBezTo>
                  <a:cubicBezTo>
                    <a:pt x="307" y="232"/>
                    <a:pt x="286" y="231"/>
                    <a:pt x="271" y="220"/>
                  </a:cubicBezTo>
                  <a:cubicBezTo>
                    <a:pt x="220" y="184"/>
                    <a:pt x="220" y="184"/>
                    <a:pt x="220" y="184"/>
                  </a:cubicBezTo>
                  <a:cubicBezTo>
                    <a:pt x="183" y="221"/>
                    <a:pt x="183" y="221"/>
                    <a:pt x="183" y="221"/>
                  </a:cubicBezTo>
                  <a:cubicBezTo>
                    <a:pt x="220" y="271"/>
                    <a:pt x="220" y="271"/>
                    <a:pt x="220" y="271"/>
                  </a:cubicBezTo>
                  <a:cubicBezTo>
                    <a:pt x="231" y="286"/>
                    <a:pt x="232" y="307"/>
                    <a:pt x="223" y="323"/>
                  </a:cubicBezTo>
                  <a:cubicBezTo>
                    <a:pt x="211" y="344"/>
                    <a:pt x="202" y="366"/>
                    <a:pt x="196" y="388"/>
                  </a:cubicBezTo>
                  <a:cubicBezTo>
                    <a:pt x="191" y="406"/>
                    <a:pt x="176" y="420"/>
                    <a:pt x="158" y="423"/>
                  </a:cubicBezTo>
                  <a:cubicBezTo>
                    <a:pt x="95" y="434"/>
                    <a:pt x="95" y="434"/>
                    <a:pt x="95" y="434"/>
                  </a:cubicBezTo>
                  <a:cubicBezTo>
                    <a:pt x="95" y="486"/>
                    <a:pt x="95" y="486"/>
                    <a:pt x="95" y="486"/>
                  </a:cubicBezTo>
                  <a:cubicBezTo>
                    <a:pt x="156" y="496"/>
                    <a:pt x="156" y="496"/>
                    <a:pt x="156" y="496"/>
                  </a:cubicBezTo>
                  <a:cubicBezTo>
                    <a:pt x="175" y="499"/>
                    <a:pt x="189" y="513"/>
                    <a:pt x="194" y="531"/>
                  </a:cubicBezTo>
                  <a:cubicBezTo>
                    <a:pt x="201" y="554"/>
                    <a:pt x="211" y="576"/>
                    <a:pt x="223" y="596"/>
                  </a:cubicBezTo>
                  <a:cubicBezTo>
                    <a:pt x="232" y="612"/>
                    <a:pt x="231" y="632"/>
                    <a:pt x="221" y="648"/>
                  </a:cubicBezTo>
                  <a:cubicBezTo>
                    <a:pt x="185" y="699"/>
                    <a:pt x="185" y="699"/>
                    <a:pt x="185" y="699"/>
                  </a:cubicBezTo>
                  <a:cubicBezTo>
                    <a:pt x="221" y="735"/>
                    <a:pt x="221" y="735"/>
                    <a:pt x="221" y="735"/>
                  </a:cubicBezTo>
                  <a:cubicBezTo>
                    <a:pt x="271" y="699"/>
                    <a:pt x="271" y="699"/>
                    <a:pt x="271" y="699"/>
                  </a:cubicBezTo>
                  <a:cubicBezTo>
                    <a:pt x="286" y="688"/>
                    <a:pt x="306" y="688"/>
                    <a:pt x="323" y="697"/>
                  </a:cubicBezTo>
                  <a:cubicBezTo>
                    <a:pt x="339" y="706"/>
                    <a:pt x="356" y="713"/>
                    <a:pt x="373" y="719"/>
                  </a:cubicBezTo>
                  <a:cubicBezTo>
                    <a:pt x="398" y="727"/>
                    <a:pt x="412" y="755"/>
                    <a:pt x="403" y="780"/>
                  </a:cubicBezTo>
                  <a:cubicBezTo>
                    <a:pt x="395" y="805"/>
                    <a:pt x="368" y="818"/>
                    <a:pt x="343" y="810"/>
                  </a:cubicBezTo>
                  <a:close/>
                  <a:moveTo>
                    <a:pt x="1193" y="974"/>
                  </a:moveTo>
                  <a:cubicBezTo>
                    <a:pt x="1193" y="1095"/>
                    <a:pt x="1095" y="1193"/>
                    <a:pt x="974" y="1193"/>
                  </a:cubicBezTo>
                  <a:cubicBezTo>
                    <a:pt x="853" y="1193"/>
                    <a:pt x="755" y="1095"/>
                    <a:pt x="755" y="974"/>
                  </a:cubicBezTo>
                  <a:cubicBezTo>
                    <a:pt x="755" y="853"/>
                    <a:pt x="853" y="755"/>
                    <a:pt x="974" y="755"/>
                  </a:cubicBezTo>
                  <a:cubicBezTo>
                    <a:pt x="974" y="755"/>
                    <a:pt x="974" y="755"/>
                    <a:pt x="974" y="755"/>
                  </a:cubicBezTo>
                  <a:cubicBezTo>
                    <a:pt x="1095" y="755"/>
                    <a:pt x="1193" y="853"/>
                    <a:pt x="1193" y="974"/>
                  </a:cubicBezTo>
                  <a:close/>
                  <a:moveTo>
                    <a:pt x="1097" y="974"/>
                  </a:moveTo>
                  <a:cubicBezTo>
                    <a:pt x="1097" y="906"/>
                    <a:pt x="1042" y="851"/>
                    <a:pt x="974" y="851"/>
                  </a:cubicBezTo>
                  <a:cubicBezTo>
                    <a:pt x="906" y="851"/>
                    <a:pt x="851" y="906"/>
                    <a:pt x="851" y="974"/>
                  </a:cubicBezTo>
                  <a:cubicBezTo>
                    <a:pt x="851" y="1042"/>
                    <a:pt x="906" y="1097"/>
                    <a:pt x="974" y="1097"/>
                  </a:cubicBezTo>
                  <a:cubicBezTo>
                    <a:pt x="974" y="1097"/>
                    <a:pt x="974" y="1097"/>
                    <a:pt x="974" y="1097"/>
                  </a:cubicBezTo>
                  <a:cubicBezTo>
                    <a:pt x="1042" y="1097"/>
                    <a:pt x="1097" y="1042"/>
                    <a:pt x="1097" y="974"/>
                  </a:cubicBezTo>
                  <a:close/>
                  <a:moveTo>
                    <a:pt x="1566" y="940"/>
                  </a:moveTo>
                  <a:cubicBezTo>
                    <a:pt x="1566" y="1009"/>
                    <a:pt x="1566" y="1009"/>
                    <a:pt x="1566" y="1009"/>
                  </a:cubicBezTo>
                  <a:cubicBezTo>
                    <a:pt x="1566" y="1063"/>
                    <a:pt x="1527" y="1109"/>
                    <a:pt x="1474" y="1118"/>
                  </a:cubicBezTo>
                  <a:cubicBezTo>
                    <a:pt x="1422" y="1127"/>
                    <a:pt x="1422" y="1127"/>
                    <a:pt x="1422" y="1127"/>
                  </a:cubicBezTo>
                  <a:cubicBezTo>
                    <a:pt x="1415" y="1146"/>
                    <a:pt x="1408" y="1165"/>
                    <a:pt x="1399" y="1183"/>
                  </a:cubicBezTo>
                  <a:cubicBezTo>
                    <a:pt x="1429" y="1227"/>
                    <a:pt x="1429" y="1227"/>
                    <a:pt x="1429" y="1227"/>
                  </a:cubicBezTo>
                  <a:cubicBezTo>
                    <a:pt x="1460" y="1271"/>
                    <a:pt x="1455" y="1330"/>
                    <a:pt x="1417" y="1368"/>
                  </a:cubicBezTo>
                  <a:cubicBezTo>
                    <a:pt x="1368" y="1417"/>
                    <a:pt x="1368" y="1417"/>
                    <a:pt x="1368" y="1417"/>
                  </a:cubicBezTo>
                  <a:cubicBezTo>
                    <a:pt x="1330" y="1455"/>
                    <a:pt x="1270" y="1460"/>
                    <a:pt x="1226" y="1430"/>
                  </a:cubicBezTo>
                  <a:cubicBezTo>
                    <a:pt x="1183" y="1399"/>
                    <a:pt x="1183" y="1399"/>
                    <a:pt x="1183" y="1399"/>
                  </a:cubicBezTo>
                  <a:cubicBezTo>
                    <a:pt x="1165" y="1408"/>
                    <a:pt x="1146" y="1415"/>
                    <a:pt x="1127" y="1422"/>
                  </a:cubicBezTo>
                  <a:cubicBezTo>
                    <a:pt x="1118" y="1474"/>
                    <a:pt x="1118" y="1474"/>
                    <a:pt x="1118" y="1474"/>
                  </a:cubicBezTo>
                  <a:cubicBezTo>
                    <a:pt x="1109" y="1527"/>
                    <a:pt x="1063" y="1566"/>
                    <a:pt x="1009" y="1566"/>
                  </a:cubicBezTo>
                  <a:cubicBezTo>
                    <a:pt x="940" y="1566"/>
                    <a:pt x="940" y="1566"/>
                    <a:pt x="940" y="1566"/>
                  </a:cubicBezTo>
                  <a:cubicBezTo>
                    <a:pt x="886" y="1566"/>
                    <a:pt x="840" y="1527"/>
                    <a:pt x="831" y="1474"/>
                  </a:cubicBezTo>
                  <a:cubicBezTo>
                    <a:pt x="822" y="1422"/>
                    <a:pt x="822" y="1422"/>
                    <a:pt x="822" y="1422"/>
                  </a:cubicBezTo>
                  <a:cubicBezTo>
                    <a:pt x="803" y="1415"/>
                    <a:pt x="784" y="1408"/>
                    <a:pt x="766" y="1399"/>
                  </a:cubicBezTo>
                  <a:cubicBezTo>
                    <a:pt x="722" y="1429"/>
                    <a:pt x="722" y="1429"/>
                    <a:pt x="722" y="1429"/>
                  </a:cubicBezTo>
                  <a:cubicBezTo>
                    <a:pt x="678" y="1460"/>
                    <a:pt x="618" y="1455"/>
                    <a:pt x="580" y="1417"/>
                  </a:cubicBezTo>
                  <a:cubicBezTo>
                    <a:pt x="531" y="1368"/>
                    <a:pt x="531" y="1368"/>
                    <a:pt x="531" y="1368"/>
                  </a:cubicBezTo>
                  <a:cubicBezTo>
                    <a:pt x="493" y="1330"/>
                    <a:pt x="488" y="1270"/>
                    <a:pt x="519" y="1226"/>
                  </a:cubicBezTo>
                  <a:cubicBezTo>
                    <a:pt x="550" y="1183"/>
                    <a:pt x="550" y="1183"/>
                    <a:pt x="550" y="1183"/>
                  </a:cubicBezTo>
                  <a:cubicBezTo>
                    <a:pt x="541" y="1165"/>
                    <a:pt x="533" y="1146"/>
                    <a:pt x="527" y="1127"/>
                  </a:cubicBezTo>
                  <a:cubicBezTo>
                    <a:pt x="475" y="1118"/>
                    <a:pt x="475" y="1118"/>
                    <a:pt x="475" y="1118"/>
                  </a:cubicBezTo>
                  <a:cubicBezTo>
                    <a:pt x="422" y="1108"/>
                    <a:pt x="383" y="1062"/>
                    <a:pt x="383" y="1009"/>
                  </a:cubicBezTo>
                  <a:cubicBezTo>
                    <a:pt x="383" y="940"/>
                    <a:pt x="383" y="940"/>
                    <a:pt x="383" y="940"/>
                  </a:cubicBezTo>
                  <a:cubicBezTo>
                    <a:pt x="383" y="886"/>
                    <a:pt x="421" y="841"/>
                    <a:pt x="474" y="831"/>
                  </a:cubicBezTo>
                  <a:cubicBezTo>
                    <a:pt x="527" y="821"/>
                    <a:pt x="527" y="821"/>
                    <a:pt x="527" y="821"/>
                  </a:cubicBezTo>
                  <a:cubicBezTo>
                    <a:pt x="534" y="802"/>
                    <a:pt x="541" y="784"/>
                    <a:pt x="550" y="766"/>
                  </a:cubicBezTo>
                  <a:cubicBezTo>
                    <a:pt x="519" y="722"/>
                    <a:pt x="519" y="722"/>
                    <a:pt x="519" y="722"/>
                  </a:cubicBezTo>
                  <a:cubicBezTo>
                    <a:pt x="488" y="678"/>
                    <a:pt x="493" y="618"/>
                    <a:pt x="531" y="580"/>
                  </a:cubicBezTo>
                  <a:cubicBezTo>
                    <a:pt x="580" y="531"/>
                    <a:pt x="580" y="531"/>
                    <a:pt x="580" y="531"/>
                  </a:cubicBezTo>
                  <a:cubicBezTo>
                    <a:pt x="618" y="493"/>
                    <a:pt x="678" y="488"/>
                    <a:pt x="722" y="519"/>
                  </a:cubicBezTo>
                  <a:cubicBezTo>
                    <a:pt x="766" y="550"/>
                    <a:pt x="766" y="550"/>
                    <a:pt x="766" y="550"/>
                  </a:cubicBezTo>
                  <a:cubicBezTo>
                    <a:pt x="784" y="541"/>
                    <a:pt x="802" y="533"/>
                    <a:pt x="821" y="527"/>
                  </a:cubicBezTo>
                  <a:cubicBezTo>
                    <a:pt x="831" y="474"/>
                    <a:pt x="831" y="474"/>
                    <a:pt x="831" y="474"/>
                  </a:cubicBezTo>
                  <a:cubicBezTo>
                    <a:pt x="841" y="421"/>
                    <a:pt x="886" y="383"/>
                    <a:pt x="940" y="383"/>
                  </a:cubicBezTo>
                  <a:cubicBezTo>
                    <a:pt x="1009" y="383"/>
                    <a:pt x="1009" y="383"/>
                    <a:pt x="1009" y="383"/>
                  </a:cubicBezTo>
                  <a:cubicBezTo>
                    <a:pt x="1062" y="383"/>
                    <a:pt x="1108" y="422"/>
                    <a:pt x="1118" y="475"/>
                  </a:cubicBezTo>
                  <a:cubicBezTo>
                    <a:pt x="1127" y="527"/>
                    <a:pt x="1127" y="527"/>
                    <a:pt x="1127" y="527"/>
                  </a:cubicBezTo>
                  <a:cubicBezTo>
                    <a:pt x="1146" y="533"/>
                    <a:pt x="1165" y="541"/>
                    <a:pt x="1183" y="550"/>
                  </a:cubicBezTo>
                  <a:cubicBezTo>
                    <a:pt x="1227" y="519"/>
                    <a:pt x="1227" y="519"/>
                    <a:pt x="1227" y="519"/>
                  </a:cubicBezTo>
                  <a:cubicBezTo>
                    <a:pt x="1271" y="488"/>
                    <a:pt x="1330" y="493"/>
                    <a:pt x="1368" y="531"/>
                  </a:cubicBezTo>
                  <a:cubicBezTo>
                    <a:pt x="1417" y="580"/>
                    <a:pt x="1417" y="580"/>
                    <a:pt x="1417" y="580"/>
                  </a:cubicBezTo>
                  <a:cubicBezTo>
                    <a:pt x="1455" y="618"/>
                    <a:pt x="1461" y="678"/>
                    <a:pt x="1430" y="722"/>
                  </a:cubicBezTo>
                  <a:cubicBezTo>
                    <a:pt x="1399" y="766"/>
                    <a:pt x="1399" y="766"/>
                    <a:pt x="1399" y="766"/>
                  </a:cubicBezTo>
                  <a:cubicBezTo>
                    <a:pt x="1408" y="784"/>
                    <a:pt x="1416" y="802"/>
                    <a:pt x="1422" y="821"/>
                  </a:cubicBezTo>
                  <a:cubicBezTo>
                    <a:pt x="1475" y="831"/>
                    <a:pt x="1475" y="831"/>
                    <a:pt x="1475" y="831"/>
                  </a:cubicBezTo>
                  <a:cubicBezTo>
                    <a:pt x="1475" y="831"/>
                    <a:pt x="1475" y="831"/>
                    <a:pt x="1475" y="831"/>
                  </a:cubicBezTo>
                  <a:cubicBezTo>
                    <a:pt x="1528" y="840"/>
                    <a:pt x="1566" y="886"/>
                    <a:pt x="1566" y="940"/>
                  </a:cubicBezTo>
                  <a:close/>
                  <a:moveTo>
                    <a:pt x="1470" y="940"/>
                  </a:moveTo>
                  <a:cubicBezTo>
                    <a:pt x="1470" y="933"/>
                    <a:pt x="1465" y="926"/>
                    <a:pt x="1458" y="925"/>
                  </a:cubicBezTo>
                  <a:cubicBezTo>
                    <a:pt x="1376" y="911"/>
                    <a:pt x="1376" y="911"/>
                    <a:pt x="1376" y="911"/>
                  </a:cubicBezTo>
                  <a:cubicBezTo>
                    <a:pt x="1358" y="908"/>
                    <a:pt x="1343" y="894"/>
                    <a:pt x="1338" y="876"/>
                  </a:cubicBezTo>
                  <a:cubicBezTo>
                    <a:pt x="1330" y="845"/>
                    <a:pt x="1317" y="814"/>
                    <a:pt x="1301" y="786"/>
                  </a:cubicBezTo>
                  <a:cubicBezTo>
                    <a:pt x="1292" y="770"/>
                    <a:pt x="1293" y="750"/>
                    <a:pt x="1303" y="735"/>
                  </a:cubicBezTo>
                  <a:cubicBezTo>
                    <a:pt x="1351" y="667"/>
                    <a:pt x="1351" y="667"/>
                    <a:pt x="1351" y="667"/>
                  </a:cubicBezTo>
                  <a:cubicBezTo>
                    <a:pt x="1355" y="662"/>
                    <a:pt x="1355" y="654"/>
                    <a:pt x="1350" y="649"/>
                  </a:cubicBezTo>
                  <a:cubicBezTo>
                    <a:pt x="1301" y="600"/>
                    <a:pt x="1301" y="600"/>
                    <a:pt x="1301" y="600"/>
                  </a:cubicBezTo>
                  <a:cubicBezTo>
                    <a:pt x="1296" y="595"/>
                    <a:pt x="1288" y="594"/>
                    <a:pt x="1282" y="598"/>
                  </a:cubicBezTo>
                  <a:cubicBezTo>
                    <a:pt x="1214" y="646"/>
                    <a:pt x="1214" y="646"/>
                    <a:pt x="1214" y="646"/>
                  </a:cubicBezTo>
                  <a:cubicBezTo>
                    <a:pt x="1199" y="657"/>
                    <a:pt x="1179" y="658"/>
                    <a:pt x="1163" y="648"/>
                  </a:cubicBezTo>
                  <a:cubicBezTo>
                    <a:pt x="1135" y="632"/>
                    <a:pt x="1104" y="620"/>
                    <a:pt x="1073" y="611"/>
                  </a:cubicBezTo>
                  <a:cubicBezTo>
                    <a:pt x="1055" y="606"/>
                    <a:pt x="1041" y="591"/>
                    <a:pt x="1038" y="573"/>
                  </a:cubicBezTo>
                  <a:cubicBezTo>
                    <a:pt x="1023" y="491"/>
                    <a:pt x="1023" y="491"/>
                    <a:pt x="1023" y="491"/>
                  </a:cubicBezTo>
                  <a:cubicBezTo>
                    <a:pt x="1022" y="483"/>
                    <a:pt x="1016" y="478"/>
                    <a:pt x="1009" y="478"/>
                  </a:cubicBezTo>
                  <a:cubicBezTo>
                    <a:pt x="940" y="478"/>
                    <a:pt x="940" y="478"/>
                    <a:pt x="940" y="478"/>
                  </a:cubicBezTo>
                  <a:cubicBezTo>
                    <a:pt x="933" y="478"/>
                    <a:pt x="926" y="483"/>
                    <a:pt x="925" y="491"/>
                  </a:cubicBezTo>
                  <a:cubicBezTo>
                    <a:pt x="911" y="572"/>
                    <a:pt x="911" y="572"/>
                    <a:pt x="911" y="572"/>
                  </a:cubicBezTo>
                  <a:cubicBezTo>
                    <a:pt x="908" y="590"/>
                    <a:pt x="894" y="605"/>
                    <a:pt x="876" y="610"/>
                  </a:cubicBezTo>
                  <a:cubicBezTo>
                    <a:pt x="845" y="618"/>
                    <a:pt x="814" y="631"/>
                    <a:pt x="786" y="647"/>
                  </a:cubicBezTo>
                  <a:cubicBezTo>
                    <a:pt x="770" y="657"/>
                    <a:pt x="750" y="656"/>
                    <a:pt x="735" y="645"/>
                  </a:cubicBezTo>
                  <a:cubicBezTo>
                    <a:pt x="667" y="597"/>
                    <a:pt x="667" y="597"/>
                    <a:pt x="667" y="597"/>
                  </a:cubicBezTo>
                  <a:cubicBezTo>
                    <a:pt x="661" y="593"/>
                    <a:pt x="654" y="594"/>
                    <a:pt x="648" y="599"/>
                  </a:cubicBezTo>
                  <a:cubicBezTo>
                    <a:pt x="600" y="647"/>
                    <a:pt x="600" y="647"/>
                    <a:pt x="600" y="647"/>
                  </a:cubicBezTo>
                  <a:cubicBezTo>
                    <a:pt x="595" y="653"/>
                    <a:pt x="594" y="660"/>
                    <a:pt x="598" y="666"/>
                  </a:cubicBezTo>
                  <a:cubicBezTo>
                    <a:pt x="646" y="734"/>
                    <a:pt x="646" y="734"/>
                    <a:pt x="646" y="734"/>
                  </a:cubicBezTo>
                  <a:cubicBezTo>
                    <a:pt x="657" y="749"/>
                    <a:pt x="658" y="769"/>
                    <a:pt x="648" y="785"/>
                  </a:cubicBezTo>
                  <a:cubicBezTo>
                    <a:pt x="632" y="814"/>
                    <a:pt x="619" y="844"/>
                    <a:pt x="611" y="875"/>
                  </a:cubicBezTo>
                  <a:cubicBezTo>
                    <a:pt x="606" y="894"/>
                    <a:pt x="591" y="908"/>
                    <a:pt x="572" y="911"/>
                  </a:cubicBezTo>
                  <a:cubicBezTo>
                    <a:pt x="491" y="925"/>
                    <a:pt x="491" y="925"/>
                    <a:pt x="491" y="925"/>
                  </a:cubicBezTo>
                  <a:cubicBezTo>
                    <a:pt x="483" y="926"/>
                    <a:pt x="478" y="933"/>
                    <a:pt x="478" y="940"/>
                  </a:cubicBezTo>
                  <a:cubicBezTo>
                    <a:pt x="478" y="1009"/>
                    <a:pt x="478" y="1009"/>
                    <a:pt x="478" y="1009"/>
                  </a:cubicBezTo>
                  <a:cubicBezTo>
                    <a:pt x="478" y="1016"/>
                    <a:pt x="483" y="1022"/>
                    <a:pt x="491" y="1023"/>
                  </a:cubicBezTo>
                  <a:cubicBezTo>
                    <a:pt x="572" y="1037"/>
                    <a:pt x="572" y="1037"/>
                    <a:pt x="572" y="1037"/>
                  </a:cubicBezTo>
                  <a:cubicBezTo>
                    <a:pt x="590" y="1041"/>
                    <a:pt x="605" y="1054"/>
                    <a:pt x="610" y="1072"/>
                  </a:cubicBezTo>
                  <a:cubicBezTo>
                    <a:pt x="619" y="1104"/>
                    <a:pt x="631" y="1134"/>
                    <a:pt x="647" y="1162"/>
                  </a:cubicBezTo>
                  <a:cubicBezTo>
                    <a:pt x="657" y="1178"/>
                    <a:pt x="656" y="1198"/>
                    <a:pt x="645" y="1214"/>
                  </a:cubicBezTo>
                  <a:cubicBezTo>
                    <a:pt x="597" y="1281"/>
                    <a:pt x="597" y="1281"/>
                    <a:pt x="597" y="1281"/>
                  </a:cubicBezTo>
                  <a:cubicBezTo>
                    <a:pt x="593" y="1287"/>
                    <a:pt x="594" y="1295"/>
                    <a:pt x="599" y="1300"/>
                  </a:cubicBezTo>
                  <a:cubicBezTo>
                    <a:pt x="647" y="1349"/>
                    <a:pt x="647" y="1349"/>
                    <a:pt x="647" y="1349"/>
                  </a:cubicBezTo>
                  <a:cubicBezTo>
                    <a:pt x="652" y="1354"/>
                    <a:pt x="660" y="1355"/>
                    <a:pt x="666" y="1351"/>
                  </a:cubicBezTo>
                  <a:cubicBezTo>
                    <a:pt x="734" y="1303"/>
                    <a:pt x="734" y="1303"/>
                    <a:pt x="734" y="1303"/>
                  </a:cubicBezTo>
                  <a:cubicBezTo>
                    <a:pt x="749" y="1292"/>
                    <a:pt x="769" y="1291"/>
                    <a:pt x="785" y="1300"/>
                  </a:cubicBezTo>
                  <a:cubicBezTo>
                    <a:pt x="814" y="1317"/>
                    <a:pt x="844" y="1329"/>
                    <a:pt x="875" y="1338"/>
                  </a:cubicBezTo>
                  <a:cubicBezTo>
                    <a:pt x="894" y="1342"/>
                    <a:pt x="908" y="1357"/>
                    <a:pt x="911" y="1376"/>
                  </a:cubicBezTo>
                  <a:cubicBezTo>
                    <a:pt x="925" y="1458"/>
                    <a:pt x="925" y="1458"/>
                    <a:pt x="925" y="1458"/>
                  </a:cubicBezTo>
                  <a:cubicBezTo>
                    <a:pt x="926" y="1465"/>
                    <a:pt x="933" y="1470"/>
                    <a:pt x="940" y="1470"/>
                  </a:cubicBezTo>
                  <a:cubicBezTo>
                    <a:pt x="1009" y="1470"/>
                    <a:pt x="1009" y="1470"/>
                    <a:pt x="1009" y="1470"/>
                  </a:cubicBezTo>
                  <a:cubicBezTo>
                    <a:pt x="1016" y="1470"/>
                    <a:pt x="1022" y="1465"/>
                    <a:pt x="1023" y="1458"/>
                  </a:cubicBezTo>
                  <a:cubicBezTo>
                    <a:pt x="1037" y="1376"/>
                    <a:pt x="1037" y="1376"/>
                    <a:pt x="1037" y="1376"/>
                  </a:cubicBezTo>
                  <a:cubicBezTo>
                    <a:pt x="1041" y="1358"/>
                    <a:pt x="1054" y="1343"/>
                    <a:pt x="1072" y="1338"/>
                  </a:cubicBezTo>
                  <a:cubicBezTo>
                    <a:pt x="1104" y="1330"/>
                    <a:pt x="1134" y="1317"/>
                    <a:pt x="1162" y="1301"/>
                  </a:cubicBezTo>
                  <a:cubicBezTo>
                    <a:pt x="1178" y="1292"/>
                    <a:pt x="1198" y="1292"/>
                    <a:pt x="1214" y="1303"/>
                  </a:cubicBezTo>
                  <a:cubicBezTo>
                    <a:pt x="1281" y="1351"/>
                    <a:pt x="1281" y="1351"/>
                    <a:pt x="1281" y="1351"/>
                  </a:cubicBezTo>
                  <a:cubicBezTo>
                    <a:pt x="1287" y="1355"/>
                    <a:pt x="1295" y="1355"/>
                    <a:pt x="1300" y="1350"/>
                  </a:cubicBezTo>
                  <a:cubicBezTo>
                    <a:pt x="1349" y="1301"/>
                    <a:pt x="1349" y="1301"/>
                    <a:pt x="1349" y="1301"/>
                  </a:cubicBezTo>
                  <a:cubicBezTo>
                    <a:pt x="1354" y="1296"/>
                    <a:pt x="1355" y="1288"/>
                    <a:pt x="1351" y="1282"/>
                  </a:cubicBezTo>
                  <a:cubicBezTo>
                    <a:pt x="1303" y="1214"/>
                    <a:pt x="1303" y="1214"/>
                    <a:pt x="1303" y="1214"/>
                  </a:cubicBezTo>
                  <a:cubicBezTo>
                    <a:pt x="1292" y="1199"/>
                    <a:pt x="1291" y="1179"/>
                    <a:pt x="1300" y="1163"/>
                  </a:cubicBezTo>
                  <a:cubicBezTo>
                    <a:pt x="1317" y="1135"/>
                    <a:pt x="1329" y="1104"/>
                    <a:pt x="1338" y="1073"/>
                  </a:cubicBezTo>
                  <a:cubicBezTo>
                    <a:pt x="1342" y="1055"/>
                    <a:pt x="1357" y="1041"/>
                    <a:pt x="1376" y="1038"/>
                  </a:cubicBezTo>
                  <a:cubicBezTo>
                    <a:pt x="1458" y="1023"/>
                    <a:pt x="1458" y="1023"/>
                    <a:pt x="1458" y="1023"/>
                  </a:cubicBezTo>
                  <a:cubicBezTo>
                    <a:pt x="1465" y="1022"/>
                    <a:pt x="1470" y="1016"/>
                    <a:pt x="1470" y="1009"/>
                  </a:cubicBezTo>
                  <a:lnTo>
                    <a:pt x="1470" y="940"/>
                  </a:lnTo>
                  <a:close/>
                </a:path>
              </a:pathLst>
            </a:custGeom>
            <a:solidFill>
              <a:srgbClr val="5C2C90"/>
            </a:solidFill>
            <a:ln w="3175">
              <a:noFill/>
            </a:ln>
          </p:spPr>
          <p:txBody>
            <a:bodyPr vert="horz" wrap="square" lIns="68535" tIns="34268" rIns="68535" bIns="34268" numCol="1" anchor="t" anchorCtr="0" compatLnSpc="1">
              <a:prstTxWarp prst="textNoShape">
                <a:avLst/>
              </a:prstTxWarp>
            </a:bodyPr>
            <a:lstStyle/>
            <a:p>
              <a:pPr defTabSz="685354">
                <a:defRPr/>
              </a:pPr>
              <a:endParaRPr lang="pt-BR" sz="1349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25" name="CaixaDeTexto 124">
            <a:extLst>
              <a:ext uri="{FF2B5EF4-FFF2-40B4-BE49-F238E27FC236}">
                <a16:creationId xmlns:a16="http://schemas.microsoft.com/office/drawing/2014/main" xmlns="" id="{699A15FB-B343-430F-9978-1CE51E0B7A52}"/>
              </a:ext>
            </a:extLst>
          </p:cNvPr>
          <p:cNvSpPr txBox="1"/>
          <p:nvPr/>
        </p:nvSpPr>
        <p:spPr>
          <a:xfrm>
            <a:off x="6632270" y="1812129"/>
            <a:ext cx="222165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354">
              <a:lnSpc>
                <a:spcPct val="90000"/>
              </a:lnSpc>
              <a:spcAft>
                <a:spcPts val="900"/>
              </a:spcAft>
              <a:defRPr/>
            </a:pPr>
            <a:r>
              <a:rPr lang="pt-BR" sz="1200" b="1" dirty="0">
                <a:solidFill>
                  <a:srgbClr val="E99A0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Gestão Eficiente dos Estoques,</a:t>
            </a:r>
            <a:r>
              <a:rPr lang="pt-BR" sz="1200" dirty="0">
                <a:solidFill>
                  <a:prstClr val="white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reduzindo ruptura e cobertura</a:t>
            </a:r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xmlns="" id="{51CDDDAC-33BF-417A-8A8D-29DB96C63424}"/>
              </a:ext>
            </a:extLst>
          </p:cNvPr>
          <p:cNvGrpSpPr/>
          <p:nvPr/>
        </p:nvGrpSpPr>
        <p:grpSpPr>
          <a:xfrm>
            <a:off x="2298220" y="1692895"/>
            <a:ext cx="763030" cy="724861"/>
            <a:chOff x="157252" y="2891407"/>
            <a:chExt cx="609624" cy="599687"/>
          </a:xfrm>
        </p:grpSpPr>
        <p:pic>
          <p:nvPicPr>
            <p:cNvPr id="60" name="Imagem 5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877" t="22955" r="28152" b="61375"/>
            <a:stretch/>
          </p:blipFill>
          <p:spPr>
            <a:xfrm>
              <a:off x="157252" y="2891407"/>
              <a:ext cx="609624" cy="599687"/>
            </a:xfrm>
            <a:prstGeom prst="rect">
              <a:avLst/>
            </a:prstGeom>
          </p:spPr>
        </p:pic>
        <p:sp>
          <p:nvSpPr>
            <p:cNvPr id="135" name="Freeform 9">
              <a:extLst>
                <a:ext uri="{FF2B5EF4-FFF2-40B4-BE49-F238E27FC236}">
                  <a16:creationId xmlns:a16="http://schemas.microsoft.com/office/drawing/2014/main" xmlns="" id="{460B4C83-ECDC-4BA7-B929-C06F114B7BD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45608" y="3143618"/>
              <a:ext cx="207903" cy="124477"/>
            </a:xfrm>
            <a:custGeom>
              <a:avLst/>
              <a:gdLst>
                <a:gd name="T0" fmla="*/ 248 w 248"/>
                <a:gd name="T1" fmla="*/ 73 h 147"/>
                <a:gd name="T2" fmla="*/ 245 w 248"/>
                <a:gd name="T3" fmla="*/ 65 h 147"/>
                <a:gd name="T4" fmla="*/ 197 w 248"/>
                <a:gd name="T5" fmla="*/ 5 h 147"/>
                <a:gd name="T6" fmla="*/ 180 w 248"/>
                <a:gd name="T7" fmla="*/ 4 h 147"/>
                <a:gd name="T8" fmla="*/ 179 w 248"/>
                <a:gd name="T9" fmla="*/ 20 h 147"/>
                <a:gd name="T10" fmla="*/ 211 w 248"/>
                <a:gd name="T11" fmla="*/ 61 h 147"/>
                <a:gd name="T12" fmla="*/ 12 w 248"/>
                <a:gd name="T13" fmla="*/ 61 h 147"/>
                <a:gd name="T14" fmla="*/ 0 w 248"/>
                <a:gd name="T15" fmla="*/ 73 h 147"/>
                <a:gd name="T16" fmla="*/ 12 w 248"/>
                <a:gd name="T17" fmla="*/ 85 h 147"/>
                <a:gd name="T18" fmla="*/ 211 w 248"/>
                <a:gd name="T19" fmla="*/ 85 h 147"/>
                <a:gd name="T20" fmla="*/ 179 w 248"/>
                <a:gd name="T21" fmla="*/ 125 h 147"/>
                <a:gd name="T22" fmla="*/ 180 w 248"/>
                <a:gd name="T23" fmla="*/ 142 h 147"/>
                <a:gd name="T24" fmla="*/ 197 w 248"/>
                <a:gd name="T25" fmla="*/ 140 h 147"/>
                <a:gd name="T26" fmla="*/ 245 w 248"/>
                <a:gd name="T27" fmla="*/ 80 h 147"/>
                <a:gd name="T28" fmla="*/ 248 w 248"/>
                <a:gd name="T29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47">
                  <a:moveTo>
                    <a:pt x="248" y="73"/>
                  </a:moveTo>
                  <a:cubicBezTo>
                    <a:pt x="248" y="70"/>
                    <a:pt x="247" y="67"/>
                    <a:pt x="245" y="6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3" y="0"/>
                    <a:pt x="185" y="0"/>
                    <a:pt x="180" y="4"/>
                  </a:cubicBezTo>
                  <a:cubicBezTo>
                    <a:pt x="176" y="8"/>
                    <a:pt x="175" y="16"/>
                    <a:pt x="179" y="20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5" y="61"/>
                    <a:pt x="0" y="66"/>
                    <a:pt x="0" y="73"/>
                  </a:cubicBezTo>
                  <a:cubicBezTo>
                    <a:pt x="0" y="80"/>
                    <a:pt x="5" y="85"/>
                    <a:pt x="12" y="85"/>
                  </a:cubicBezTo>
                  <a:cubicBezTo>
                    <a:pt x="211" y="85"/>
                    <a:pt x="211" y="85"/>
                    <a:pt x="211" y="85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5" y="130"/>
                    <a:pt x="176" y="138"/>
                    <a:pt x="180" y="142"/>
                  </a:cubicBezTo>
                  <a:cubicBezTo>
                    <a:pt x="186" y="147"/>
                    <a:pt x="193" y="145"/>
                    <a:pt x="197" y="140"/>
                  </a:cubicBezTo>
                  <a:cubicBezTo>
                    <a:pt x="245" y="80"/>
                    <a:pt x="245" y="80"/>
                    <a:pt x="245" y="80"/>
                  </a:cubicBezTo>
                  <a:cubicBezTo>
                    <a:pt x="247" y="78"/>
                    <a:pt x="248" y="76"/>
                    <a:pt x="248" y="73"/>
                  </a:cubicBezTo>
                  <a:close/>
                </a:path>
              </a:pathLst>
            </a:custGeom>
            <a:solidFill>
              <a:srgbClr val="5C2C90"/>
            </a:solidFill>
            <a:ln>
              <a:noFill/>
            </a:ln>
          </p:spPr>
          <p:txBody>
            <a:bodyPr vert="horz" wrap="square" lIns="91380" tIns="45690" rIns="91380" bIns="45690" numCol="1" anchor="t" anchorCtr="0" compatLnSpc="1">
              <a:prstTxWarp prst="textNoShape">
                <a:avLst/>
              </a:prstTxWarp>
            </a:bodyPr>
            <a:lstStyle/>
            <a:p>
              <a:pPr defTabSz="456937"/>
              <a:endParaRPr lang="pt-BR" sz="2398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4" name="Agrupar 13">
            <a:extLst>
              <a:ext uri="{FF2B5EF4-FFF2-40B4-BE49-F238E27FC236}">
                <a16:creationId xmlns:a16="http://schemas.microsoft.com/office/drawing/2014/main" xmlns="" id="{D7D57465-3500-4760-A1CE-A0A2FD740023}"/>
              </a:ext>
            </a:extLst>
          </p:cNvPr>
          <p:cNvGrpSpPr/>
          <p:nvPr/>
        </p:nvGrpSpPr>
        <p:grpSpPr>
          <a:xfrm>
            <a:off x="5775316" y="2632490"/>
            <a:ext cx="848648" cy="747595"/>
            <a:chOff x="3796456" y="2100479"/>
            <a:chExt cx="678028" cy="618494"/>
          </a:xfrm>
        </p:grpSpPr>
        <p:pic>
          <p:nvPicPr>
            <p:cNvPr id="93" name="Imagem 9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18" t="23101" r="51163" b="60155"/>
            <a:stretch/>
          </p:blipFill>
          <p:spPr>
            <a:xfrm>
              <a:off x="3796456" y="2100479"/>
              <a:ext cx="678028" cy="618494"/>
            </a:xfrm>
            <a:prstGeom prst="rect">
              <a:avLst/>
            </a:prstGeom>
          </p:spPr>
        </p:pic>
        <p:grpSp>
          <p:nvGrpSpPr>
            <p:cNvPr id="139" name="Agrupar 138">
              <a:extLst>
                <a:ext uri="{FF2B5EF4-FFF2-40B4-BE49-F238E27FC236}">
                  <a16:creationId xmlns:a16="http://schemas.microsoft.com/office/drawing/2014/main" xmlns="" id="{421C34FF-F191-4EB7-8675-61015D93D050}"/>
                </a:ext>
              </a:extLst>
            </p:cNvPr>
            <p:cNvGrpSpPr/>
            <p:nvPr/>
          </p:nvGrpSpPr>
          <p:grpSpPr>
            <a:xfrm>
              <a:off x="4027008" y="2291890"/>
              <a:ext cx="242870" cy="241165"/>
              <a:chOff x="6688138" y="1943100"/>
              <a:chExt cx="1130300" cy="1122363"/>
            </a:xfrm>
            <a:solidFill>
              <a:srgbClr val="5C2C90"/>
            </a:solidFill>
          </p:grpSpPr>
          <p:sp>
            <p:nvSpPr>
              <p:cNvPr id="140" name="Freeform 22">
                <a:extLst>
                  <a:ext uri="{FF2B5EF4-FFF2-40B4-BE49-F238E27FC236}">
                    <a16:creationId xmlns:a16="http://schemas.microsoft.com/office/drawing/2014/main" xmlns="" id="{90D99250-DA11-4B22-9C21-EC803C963D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8138" y="1943100"/>
                <a:ext cx="1130300" cy="1122363"/>
              </a:xfrm>
              <a:custGeom>
                <a:avLst/>
                <a:gdLst>
                  <a:gd name="T0" fmla="*/ 368 w 376"/>
                  <a:gd name="T1" fmla="*/ 168 h 374"/>
                  <a:gd name="T2" fmla="*/ 352 w 376"/>
                  <a:gd name="T3" fmla="*/ 140 h 374"/>
                  <a:gd name="T4" fmla="*/ 334 w 376"/>
                  <a:gd name="T5" fmla="*/ 81 h 374"/>
                  <a:gd name="T6" fmla="*/ 306 w 376"/>
                  <a:gd name="T7" fmla="*/ 64 h 374"/>
                  <a:gd name="T8" fmla="*/ 261 w 376"/>
                  <a:gd name="T9" fmla="*/ 22 h 374"/>
                  <a:gd name="T10" fmla="*/ 229 w 376"/>
                  <a:gd name="T11" fmla="*/ 22 h 374"/>
                  <a:gd name="T12" fmla="*/ 208 w 376"/>
                  <a:gd name="T13" fmla="*/ 8 h 374"/>
                  <a:gd name="T14" fmla="*/ 148 w 376"/>
                  <a:gd name="T15" fmla="*/ 22 h 374"/>
                  <a:gd name="T16" fmla="*/ 115 w 376"/>
                  <a:gd name="T17" fmla="*/ 22 h 374"/>
                  <a:gd name="T18" fmla="*/ 70 w 376"/>
                  <a:gd name="T19" fmla="*/ 64 h 374"/>
                  <a:gd name="T20" fmla="*/ 42 w 376"/>
                  <a:gd name="T21" fmla="*/ 81 h 374"/>
                  <a:gd name="T22" fmla="*/ 24 w 376"/>
                  <a:gd name="T23" fmla="*/ 140 h 374"/>
                  <a:gd name="T24" fmla="*/ 8 w 376"/>
                  <a:gd name="T25" fmla="*/ 168 h 374"/>
                  <a:gd name="T26" fmla="*/ 22 w 376"/>
                  <a:gd name="T27" fmla="*/ 228 h 374"/>
                  <a:gd name="T28" fmla="*/ 22 w 376"/>
                  <a:gd name="T29" fmla="*/ 261 h 374"/>
                  <a:gd name="T30" fmla="*/ 64 w 376"/>
                  <a:gd name="T31" fmla="*/ 306 h 374"/>
                  <a:gd name="T32" fmla="*/ 81 w 376"/>
                  <a:gd name="T33" fmla="*/ 334 h 374"/>
                  <a:gd name="T34" fmla="*/ 140 w 376"/>
                  <a:gd name="T35" fmla="*/ 352 h 374"/>
                  <a:gd name="T36" fmla="*/ 168 w 376"/>
                  <a:gd name="T37" fmla="*/ 368 h 374"/>
                  <a:gd name="T38" fmla="*/ 207 w 376"/>
                  <a:gd name="T39" fmla="*/ 368 h 374"/>
                  <a:gd name="T40" fmla="*/ 235 w 376"/>
                  <a:gd name="T41" fmla="*/ 352 h 374"/>
                  <a:gd name="T42" fmla="*/ 294 w 376"/>
                  <a:gd name="T43" fmla="*/ 334 h 374"/>
                  <a:gd name="T44" fmla="*/ 311 w 376"/>
                  <a:gd name="T45" fmla="*/ 306 h 374"/>
                  <a:gd name="T46" fmla="*/ 353 w 376"/>
                  <a:gd name="T47" fmla="*/ 261 h 374"/>
                  <a:gd name="T48" fmla="*/ 354 w 376"/>
                  <a:gd name="T49" fmla="*/ 229 h 374"/>
                  <a:gd name="T50" fmla="*/ 348 w 376"/>
                  <a:gd name="T51" fmla="*/ 194 h 374"/>
                  <a:gd name="T52" fmla="*/ 328 w 376"/>
                  <a:gd name="T53" fmla="*/ 237 h 374"/>
                  <a:gd name="T54" fmla="*/ 323 w 376"/>
                  <a:gd name="T55" fmla="*/ 273 h 374"/>
                  <a:gd name="T56" fmla="*/ 285 w 376"/>
                  <a:gd name="T57" fmla="*/ 300 h 374"/>
                  <a:gd name="T58" fmla="*/ 262 w 376"/>
                  <a:gd name="T59" fmla="*/ 329 h 374"/>
                  <a:gd name="T60" fmla="*/ 216 w 376"/>
                  <a:gd name="T61" fmla="*/ 334 h 374"/>
                  <a:gd name="T62" fmla="*/ 182 w 376"/>
                  <a:gd name="T63" fmla="*/ 348 h 374"/>
                  <a:gd name="T64" fmla="*/ 142 w 376"/>
                  <a:gd name="T65" fmla="*/ 328 h 374"/>
                  <a:gd name="T66" fmla="*/ 114 w 376"/>
                  <a:gd name="T67" fmla="*/ 330 h 374"/>
                  <a:gd name="T68" fmla="*/ 92 w 376"/>
                  <a:gd name="T69" fmla="*/ 301 h 374"/>
                  <a:gd name="T70" fmla="*/ 54 w 376"/>
                  <a:gd name="T71" fmla="*/ 274 h 374"/>
                  <a:gd name="T72" fmla="*/ 49 w 376"/>
                  <a:gd name="T73" fmla="*/ 237 h 374"/>
                  <a:gd name="T74" fmla="*/ 29 w 376"/>
                  <a:gd name="T75" fmla="*/ 195 h 374"/>
                  <a:gd name="T76" fmla="*/ 43 w 376"/>
                  <a:gd name="T77" fmla="*/ 161 h 374"/>
                  <a:gd name="T78" fmla="*/ 47 w 376"/>
                  <a:gd name="T79" fmla="*/ 114 h 374"/>
                  <a:gd name="T80" fmla="*/ 76 w 376"/>
                  <a:gd name="T81" fmla="*/ 92 h 374"/>
                  <a:gd name="T82" fmla="*/ 103 w 376"/>
                  <a:gd name="T83" fmla="*/ 54 h 374"/>
                  <a:gd name="T84" fmla="*/ 140 w 376"/>
                  <a:gd name="T85" fmla="*/ 49 h 374"/>
                  <a:gd name="T86" fmla="*/ 182 w 376"/>
                  <a:gd name="T87" fmla="*/ 29 h 374"/>
                  <a:gd name="T88" fmla="*/ 216 w 376"/>
                  <a:gd name="T89" fmla="*/ 43 h 374"/>
                  <a:gd name="T90" fmla="*/ 262 w 376"/>
                  <a:gd name="T91" fmla="*/ 47 h 374"/>
                  <a:gd name="T92" fmla="*/ 285 w 376"/>
                  <a:gd name="T93" fmla="*/ 76 h 374"/>
                  <a:gd name="T94" fmla="*/ 323 w 376"/>
                  <a:gd name="T95" fmla="*/ 103 h 374"/>
                  <a:gd name="T96" fmla="*/ 328 w 376"/>
                  <a:gd name="T97" fmla="*/ 139 h 374"/>
                  <a:gd name="T98" fmla="*/ 348 w 376"/>
                  <a:gd name="T99" fmla="*/ 181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6" h="374">
                    <a:moveTo>
                      <a:pt x="368" y="208"/>
                    </a:moveTo>
                    <a:cubicBezTo>
                      <a:pt x="376" y="196"/>
                      <a:pt x="376" y="180"/>
                      <a:pt x="368" y="168"/>
                    </a:cubicBezTo>
                    <a:cubicBezTo>
                      <a:pt x="354" y="148"/>
                      <a:pt x="354" y="148"/>
                      <a:pt x="354" y="148"/>
                    </a:cubicBezTo>
                    <a:cubicBezTo>
                      <a:pt x="352" y="145"/>
                      <a:pt x="352" y="143"/>
                      <a:pt x="352" y="140"/>
                    </a:cubicBezTo>
                    <a:cubicBezTo>
                      <a:pt x="354" y="115"/>
                      <a:pt x="354" y="115"/>
                      <a:pt x="354" y="115"/>
                    </a:cubicBezTo>
                    <a:cubicBezTo>
                      <a:pt x="354" y="100"/>
                      <a:pt x="347" y="87"/>
                      <a:pt x="334" y="81"/>
                    </a:cubicBezTo>
                    <a:cubicBezTo>
                      <a:pt x="312" y="70"/>
                      <a:pt x="312" y="70"/>
                      <a:pt x="312" y="70"/>
                    </a:cubicBezTo>
                    <a:cubicBezTo>
                      <a:pt x="309" y="68"/>
                      <a:pt x="308" y="67"/>
                      <a:pt x="306" y="64"/>
                    </a:cubicBezTo>
                    <a:cubicBezTo>
                      <a:pt x="295" y="42"/>
                      <a:pt x="295" y="42"/>
                      <a:pt x="295" y="42"/>
                    </a:cubicBezTo>
                    <a:cubicBezTo>
                      <a:pt x="289" y="29"/>
                      <a:pt x="275" y="22"/>
                      <a:pt x="261" y="22"/>
                    </a:cubicBezTo>
                    <a:cubicBezTo>
                      <a:pt x="236" y="24"/>
                      <a:pt x="236" y="24"/>
                      <a:pt x="236" y="24"/>
                    </a:cubicBezTo>
                    <a:cubicBezTo>
                      <a:pt x="234" y="24"/>
                      <a:pt x="231" y="24"/>
                      <a:pt x="229" y="22"/>
                    </a:cubicBezTo>
                    <a:cubicBezTo>
                      <a:pt x="208" y="8"/>
                      <a:pt x="208" y="8"/>
                      <a:pt x="208" y="8"/>
                    </a:cubicBezTo>
                    <a:cubicBezTo>
                      <a:pt x="208" y="8"/>
                      <a:pt x="208" y="8"/>
                      <a:pt x="208" y="8"/>
                    </a:cubicBezTo>
                    <a:cubicBezTo>
                      <a:pt x="196" y="0"/>
                      <a:pt x="181" y="0"/>
                      <a:pt x="169" y="8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45" y="24"/>
                      <a:pt x="143" y="24"/>
                      <a:pt x="140" y="24"/>
                    </a:cubicBezTo>
                    <a:cubicBezTo>
                      <a:pt x="115" y="22"/>
                      <a:pt x="115" y="22"/>
                      <a:pt x="115" y="22"/>
                    </a:cubicBezTo>
                    <a:cubicBezTo>
                      <a:pt x="100" y="22"/>
                      <a:pt x="87" y="29"/>
                      <a:pt x="81" y="42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68" y="67"/>
                      <a:pt x="67" y="68"/>
                      <a:pt x="64" y="70"/>
                    </a:cubicBezTo>
                    <a:cubicBezTo>
                      <a:pt x="42" y="81"/>
                      <a:pt x="42" y="81"/>
                      <a:pt x="42" y="81"/>
                    </a:cubicBezTo>
                    <a:cubicBezTo>
                      <a:pt x="29" y="87"/>
                      <a:pt x="22" y="101"/>
                      <a:pt x="22" y="115"/>
                    </a:cubicBezTo>
                    <a:cubicBezTo>
                      <a:pt x="24" y="140"/>
                      <a:pt x="24" y="140"/>
                      <a:pt x="24" y="140"/>
                    </a:cubicBezTo>
                    <a:cubicBezTo>
                      <a:pt x="24" y="142"/>
                      <a:pt x="24" y="145"/>
                      <a:pt x="22" y="147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0" y="180"/>
                      <a:pt x="0" y="196"/>
                      <a:pt x="8" y="207"/>
                    </a:cubicBezTo>
                    <a:cubicBezTo>
                      <a:pt x="22" y="228"/>
                      <a:pt x="22" y="228"/>
                      <a:pt x="22" y="228"/>
                    </a:cubicBezTo>
                    <a:cubicBezTo>
                      <a:pt x="24" y="231"/>
                      <a:pt x="24" y="233"/>
                      <a:pt x="24" y="236"/>
                    </a:cubicBezTo>
                    <a:cubicBezTo>
                      <a:pt x="22" y="261"/>
                      <a:pt x="22" y="261"/>
                      <a:pt x="22" y="261"/>
                    </a:cubicBezTo>
                    <a:cubicBezTo>
                      <a:pt x="22" y="276"/>
                      <a:pt x="29" y="289"/>
                      <a:pt x="42" y="295"/>
                    </a:cubicBezTo>
                    <a:cubicBezTo>
                      <a:pt x="64" y="306"/>
                      <a:pt x="64" y="306"/>
                      <a:pt x="64" y="306"/>
                    </a:cubicBezTo>
                    <a:cubicBezTo>
                      <a:pt x="67" y="308"/>
                      <a:pt x="68" y="310"/>
                      <a:pt x="70" y="312"/>
                    </a:cubicBezTo>
                    <a:cubicBezTo>
                      <a:pt x="81" y="334"/>
                      <a:pt x="81" y="334"/>
                      <a:pt x="81" y="334"/>
                    </a:cubicBezTo>
                    <a:cubicBezTo>
                      <a:pt x="87" y="347"/>
                      <a:pt x="101" y="354"/>
                      <a:pt x="115" y="354"/>
                    </a:cubicBezTo>
                    <a:cubicBezTo>
                      <a:pt x="140" y="352"/>
                      <a:pt x="140" y="352"/>
                      <a:pt x="140" y="352"/>
                    </a:cubicBezTo>
                    <a:cubicBezTo>
                      <a:pt x="142" y="352"/>
                      <a:pt x="145" y="352"/>
                      <a:pt x="147" y="354"/>
                    </a:cubicBezTo>
                    <a:cubicBezTo>
                      <a:pt x="168" y="368"/>
                      <a:pt x="168" y="368"/>
                      <a:pt x="168" y="368"/>
                    </a:cubicBezTo>
                    <a:cubicBezTo>
                      <a:pt x="174" y="372"/>
                      <a:pt x="181" y="374"/>
                      <a:pt x="188" y="374"/>
                    </a:cubicBezTo>
                    <a:cubicBezTo>
                      <a:pt x="194" y="374"/>
                      <a:pt x="201" y="372"/>
                      <a:pt x="207" y="368"/>
                    </a:cubicBezTo>
                    <a:cubicBezTo>
                      <a:pt x="228" y="354"/>
                      <a:pt x="228" y="354"/>
                      <a:pt x="228" y="354"/>
                    </a:cubicBezTo>
                    <a:cubicBezTo>
                      <a:pt x="230" y="352"/>
                      <a:pt x="233" y="352"/>
                      <a:pt x="235" y="352"/>
                    </a:cubicBezTo>
                    <a:cubicBezTo>
                      <a:pt x="260" y="353"/>
                      <a:pt x="260" y="353"/>
                      <a:pt x="260" y="353"/>
                    </a:cubicBezTo>
                    <a:cubicBezTo>
                      <a:pt x="275" y="354"/>
                      <a:pt x="288" y="346"/>
                      <a:pt x="294" y="334"/>
                    </a:cubicBezTo>
                    <a:cubicBezTo>
                      <a:pt x="306" y="311"/>
                      <a:pt x="306" y="311"/>
                      <a:pt x="306" y="311"/>
                    </a:cubicBezTo>
                    <a:cubicBezTo>
                      <a:pt x="307" y="309"/>
                      <a:pt x="308" y="307"/>
                      <a:pt x="311" y="306"/>
                    </a:cubicBezTo>
                    <a:cubicBezTo>
                      <a:pt x="333" y="295"/>
                      <a:pt x="333" y="295"/>
                      <a:pt x="333" y="295"/>
                    </a:cubicBezTo>
                    <a:cubicBezTo>
                      <a:pt x="346" y="288"/>
                      <a:pt x="354" y="275"/>
                      <a:pt x="353" y="261"/>
                    </a:cubicBezTo>
                    <a:cubicBezTo>
                      <a:pt x="352" y="236"/>
                      <a:pt x="352" y="236"/>
                      <a:pt x="352" y="236"/>
                    </a:cubicBezTo>
                    <a:cubicBezTo>
                      <a:pt x="352" y="234"/>
                      <a:pt x="352" y="231"/>
                      <a:pt x="354" y="229"/>
                    </a:cubicBezTo>
                    <a:lnTo>
                      <a:pt x="368" y="208"/>
                    </a:lnTo>
                    <a:close/>
                    <a:moveTo>
                      <a:pt x="348" y="194"/>
                    </a:moveTo>
                    <a:cubicBezTo>
                      <a:pt x="334" y="215"/>
                      <a:pt x="334" y="215"/>
                      <a:pt x="334" y="215"/>
                    </a:cubicBezTo>
                    <a:cubicBezTo>
                      <a:pt x="330" y="222"/>
                      <a:pt x="328" y="229"/>
                      <a:pt x="328" y="237"/>
                    </a:cubicBezTo>
                    <a:cubicBezTo>
                      <a:pt x="330" y="262"/>
                      <a:pt x="330" y="262"/>
                      <a:pt x="330" y="262"/>
                    </a:cubicBezTo>
                    <a:cubicBezTo>
                      <a:pt x="330" y="267"/>
                      <a:pt x="327" y="271"/>
                      <a:pt x="323" y="273"/>
                    </a:cubicBezTo>
                    <a:cubicBezTo>
                      <a:pt x="301" y="284"/>
                      <a:pt x="301" y="284"/>
                      <a:pt x="301" y="284"/>
                    </a:cubicBezTo>
                    <a:cubicBezTo>
                      <a:pt x="294" y="288"/>
                      <a:pt x="288" y="294"/>
                      <a:pt x="285" y="300"/>
                    </a:cubicBezTo>
                    <a:cubicBezTo>
                      <a:pt x="274" y="323"/>
                      <a:pt x="274" y="323"/>
                      <a:pt x="274" y="323"/>
                    </a:cubicBezTo>
                    <a:cubicBezTo>
                      <a:pt x="272" y="327"/>
                      <a:pt x="267" y="330"/>
                      <a:pt x="262" y="329"/>
                    </a:cubicBezTo>
                    <a:cubicBezTo>
                      <a:pt x="237" y="328"/>
                      <a:pt x="237" y="328"/>
                      <a:pt x="237" y="328"/>
                    </a:cubicBezTo>
                    <a:cubicBezTo>
                      <a:pt x="230" y="328"/>
                      <a:pt x="222" y="330"/>
                      <a:pt x="216" y="334"/>
                    </a:cubicBezTo>
                    <a:cubicBezTo>
                      <a:pt x="195" y="348"/>
                      <a:pt x="195" y="348"/>
                      <a:pt x="195" y="348"/>
                    </a:cubicBezTo>
                    <a:cubicBezTo>
                      <a:pt x="191" y="350"/>
                      <a:pt x="186" y="350"/>
                      <a:pt x="182" y="348"/>
                    </a:cubicBezTo>
                    <a:cubicBezTo>
                      <a:pt x="161" y="334"/>
                      <a:pt x="161" y="334"/>
                      <a:pt x="161" y="334"/>
                    </a:cubicBezTo>
                    <a:cubicBezTo>
                      <a:pt x="155" y="330"/>
                      <a:pt x="148" y="328"/>
                      <a:pt x="142" y="328"/>
                    </a:cubicBezTo>
                    <a:cubicBezTo>
                      <a:pt x="141" y="328"/>
                      <a:pt x="140" y="328"/>
                      <a:pt x="140" y="328"/>
                    </a:cubicBezTo>
                    <a:cubicBezTo>
                      <a:pt x="114" y="330"/>
                      <a:pt x="114" y="330"/>
                      <a:pt x="114" y="330"/>
                    </a:cubicBezTo>
                    <a:cubicBezTo>
                      <a:pt x="110" y="330"/>
                      <a:pt x="105" y="327"/>
                      <a:pt x="103" y="323"/>
                    </a:cubicBezTo>
                    <a:cubicBezTo>
                      <a:pt x="92" y="301"/>
                      <a:pt x="92" y="301"/>
                      <a:pt x="92" y="301"/>
                    </a:cubicBezTo>
                    <a:cubicBezTo>
                      <a:pt x="88" y="294"/>
                      <a:pt x="83" y="288"/>
                      <a:pt x="76" y="285"/>
                    </a:cubicBezTo>
                    <a:cubicBezTo>
                      <a:pt x="54" y="274"/>
                      <a:pt x="54" y="274"/>
                      <a:pt x="54" y="274"/>
                    </a:cubicBezTo>
                    <a:cubicBezTo>
                      <a:pt x="49" y="272"/>
                      <a:pt x="47" y="267"/>
                      <a:pt x="47" y="262"/>
                    </a:cubicBezTo>
                    <a:cubicBezTo>
                      <a:pt x="49" y="237"/>
                      <a:pt x="49" y="237"/>
                      <a:pt x="49" y="237"/>
                    </a:cubicBezTo>
                    <a:cubicBezTo>
                      <a:pt x="49" y="230"/>
                      <a:pt x="47" y="222"/>
                      <a:pt x="43" y="216"/>
                    </a:cubicBezTo>
                    <a:cubicBezTo>
                      <a:pt x="29" y="195"/>
                      <a:pt x="29" y="195"/>
                      <a:pt x="29" y="195"/>
                    </a:cubicBezTo>
                    <a:cubicBezTo>
                      <a:pt x="27" y="191"/>
                      <a:pt x="27" y="186"/>
                      <a:pt x="29" y="182"/>
                    </a:cubicBezTo>
                    <a:cubicBezTo>
                      <a:pt x="43" y="161"/>
                      <a:pt x="43" y="161"/>
                      <a:pt x="43" y="161"/>
                    </a:cubicBezTo>
                    <a:cubicBezTo>
                      <a:pt x="47" y="155"/>
                      <a:pt x="49" y="147"/>
                      <a:pt x="49" y="140"/>
                    </a:cubicBezTo>
                    <a:cubicBezTo>
                      <a:pt x="47" y="114"/>
                      <a:pt x="47" y="114"/>
                      <a:pt x="47" y="114"/>
                    </a:cubicBezTo>
                    <a:cubicBezTo>
                      <a:pt x="47" y="110"/>
                      <a:pt x="50" y="105"/>
                      <a:pt x="54" y="103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3" y="88"/>
                      <a:pt x="88" y="83"/>
                      <a:pt x="92" y="76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05" y="49"/>
                      <a:pt x="110" y="47"/>
                      <a:pt x="114" y="47"/>
                    </a:cubicBezTo>
                    <a:cubicBezTo>
                      <a:pt x="140" y="49"/>
                      <a:pt x="140" y="49"/>
                      <a:pt x="140" y="49"/>
                    </a:cubicBezTo>
                    <a:cubicBezTo>
                      <a:pt x="147" y="49"/>
                      <a:pt x="155" y="47"/>
                      <a:pt x="161" y="43"/>
                    </a:cubicBezTo>
                    <a:cubicBezTo>
                      <a:pt x="182" y="29"/>
                      <a:pt x="182" y="29"/>
                      <a:pt x="182" y="29"/>
                    </a:cubicBezTo>
                    <a:cubicBezTo>
                      <a:pt x="186" y="27"/>
                      <a:pt x="191" y="27"/>
                      <a:pt x="195" y="29"/>
                    </a:cubicBezTo>
                    <a:cubicBezTo>
                      <a:pt x="216" y="43"/>
                      <a:pt x="216" y="43"/>
                      <a:pt x="216" y="43"/>
                    </a:cubicBezTo>
                    <a:cubicBezTo>
                      <a:pt x="222" y="47"/>
                      <a:pt x="230" y="49"/>
                      <a:pt x="237" y="49"/>
                    </a:cubicBezTo>
                    <a:cubicBezTo>
                      <a:pt x="262" y="47"/>
                      <a:pt x="262" y="47"/>
                      <a:pt x="262" y="47"/>
                    </a:cubicBezTo>
                    <a:cubicBezTo>
                      <a:pt x="267" y="47"/>
                      <a:pt x="272" y="50"/>
                      <a:pt x="274" y="54"/>
                    </a:cubicBezTo>
                    <a:cubicBezTo>
                      <a:pt x="285" y="76"/>
                      <a:pt x="285" y="76"/>
                      <a:pt x="285" y="76"/>
                    </a:cubicBezTo>
                    <a:cubicBezTo>
                      <a:pt x="288" y="83"/>
                      <a:pt x="294" y="88"/>
                      <a:pt x="301" y="92"/>
                    </a:cubicBezTo>
                    <a:cubicBezTo>
                      <a:pt x="323" y="103"/>
                      <a:pt x="323" y="103"/>
                      <a:pt x="323" y="103"/>
                    </a:cubicBezTo>
                    <a:cubicBezTo>
                      <a:pt x="328" y="105"/>
                      <a:pt x="330" y="110"/>
                      <a:pt x="330" y="114"/>
                    </a:cubicBezTo>
                    <a:cubicBezTo>
                      <a:pt x="328" y="139"/>
                      <a:pt x="328" y="139"/>
                      <a:pt x="328" y="139"/>
                    </a:cubicBezTo>
                    <a:cubicBezTo>
                      <a:pt x="328" y="146"/>
                      <a:pt x="330" y="154"/>
                      <a:pt x="334" y="160"/>
                    </a:cubicBezTo>
                    <a:cubicBezTo>
                      <a:pt x="348" y="181"/>
                      <a:pt x="348" y="181"/>
                      <a:pt x="348" y="181"/>
                    </a:cubicBezTo>
                    <a:cubicBezTo>
                      <a:pt x="350" y="186"/>
                      <a:pt x="350" y="190"/>
                      <a:pt x="348" y="1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380" tIns="45690" rIns="91380" bIns="45690" numCol="1" anchor="t" anchorCtr="0" compatLnSpc="1">
                <a:prstTxWarp prst="textNoShape">
                  <a:avLst/>
                </a:prstTxWarp>
              </a:bodyPr>
              <a:lstStyle/>
              <a:p>
                <a:pPr defTabSz="456937"/>
                <a:endParaRPr lang="pt-BR" sz="2398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1" name="Freeform 23">
                <a:extLst>
                  <a:ext uri="{FF2B5EF4-FFF2-40B4-BE49-F238E27FC236}">
                    <a16:creationId xmlns:a16="http://schemas.microsoft.com/office/drawing/2014/main" xmlns="" id="{A14EB9F8-5EAA-48C1-859A-6689D1ADD7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2252663"/>
                <a:ext cx="231775" cy="233363"/>
              </a:xfrm>
              <a:custGeom>
                <a:avLst/>
                <a:gdLst>
                  <a:gd name="T0" fmla="*/ 39 w 77"/>
                  <a:gd name="T1" fmla="*/ 78 h 78"/>
                  <a:gd name="T2" fmla="*/ 77 w 77"/>
                  <a:gd name="T3" fmla="*/ 39 h 78"/>
                  <a:gd name="T4" fmla="*/ 39 w 77"/>
                  <a:gd name="T5" fmla="*/ 0 h 78"/>
                  <a:gd name="T6" fmla="*/ 0 w 77"/>
                  <a:gd name="T7" fmla="*/ 39 h 78"/>
                  <a:gd name="T8" fmla="*/ 39 w 77"/>
                  <a:gd name="T9" fmla="*/ 78 h 78"/>
                  <a:gd name="T10" fmla="*/ 39 w 77"/>
                  <a:gd name="T11" fmla="*/ 21 h 78"/>
                  <a:gd name="T12" fmla="*/ 57 w 77"/>
                  <a:gd name="T13" fmla="*/ 39 h 78"/>
                  <a:gd name="T14" fmla="*/ 39 w 77"/>
                  <a:gd name="T15" fmla="*/ 57 h 78"/>
                  <a:gd name="T16" fmla="*/ 21 w 77"/>
                  <a:gd name="T17" fmla="*/ 39 h 78"/>
                  <a:gd name="T18" fmla="*/ 39 w 77"/>
                  <a:gd name="T19" fmla="*/ 2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78">
                    <a:moveTo>
                      <a:pt x="39" y="78"/>
                    </a:moveTo>
                    <a:cubicBezTo>
                      <a:pt x="60" y="78"/>
                      <a:pt x="77" y="60"/>
                      <a:pt x="77" y="39"/>
                    </a:cubicBezTo>
                    <a:cubicBezTo>
                      <a:pt x="77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61"/>
                      <a:pt x="17" y="78"/>
                      <a:pt x="39" y="78"/>
                    </a:cubicBezTo>
                    <a:close/>
                    <a:moveTo>
                      <a:pt x="39" y="21"/>
                    </a:moveTo>
                    <a:cubicBezTo>
                      <a:pt x="49" y="21"/>
                      <a:pt x="57" y="29"/>
                      <a:pt x="57" y="39"/>
                    </a:cubicBezTo>
                    <a:cubicBezTo>
                      <a:pt x="57" y="49"/>
                      <a:pt x="49" y="57"/>
                      <a:pt x="39" y="57"/>
                    </a:cubicBezTo>
                    <a:cubicBezTo>
                      <a:pt x="29" y="57"/>
                      <a:pt x="21" y="49"/>
                      <a:pt x="21" y="39"/>
                    </a:cubicBezTo>
                    <a:cubicBezTo>
                      <a:pt x="21" y="29"/>
                      <a:pt x="29" y="21"/>
                      <a:pt x="3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380" tIns="45690" rIns="91380" bIns="45690" numCol="1" anchor="t" anchorCtr="0" compatLnSpc="1">
                <a:prstTxWarp prst="textNoShape">
                  <a:avLst/>
                </a:prstTxWarp>
              </a:bodyPr>
              <a:lstStyle/>
              <a:p>
                <a:pPr defTabSz="456937"/>
                <a:endParaRPr lang="pt-BR" sz="2398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2" name="Freeform 24">
                <a:extLst>
                  <a:ext uri="{FF2B5EF4-FFF2-40B4-BE49-F238E27FC236}">
                    <a16:creationId xmlns:a16="http://schemas.microsoft.com/office/drawing/2014/main" xmlns="" id="{1948CA3D-E634-4CFD-B717-3DF4605922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59638" y="2528888"/>
                <a:ext cx="230188" cy="233363"/>
              </a:xfrm>
              <a:custGeom>
                <a:avLst/>
                <a:gdLst>
                  <a:gd name="T0" fmla="*/ 38 w 77"/>
                  <a:gd name="T1" fmla="*/ 0 h 78"/>
                  <a:gd name="T2" fmla="*/ 0 w 77"/>
                  <a:gd name="T3" fmla="*/ 39 h 78"/>
                  <a:gd name="T4" fmla="*/ 38 w 77"/>
                  <a:gd name="T5" fmla="*/ 78 h 78"/>
                  <a:gd name="T6" fmla="*/ 77 w 77"/>
                  <a:gd name="T7" fmla="*/ 39 h 78"/>
                  <a:gd name="T8" fmla="*/ 38 w 77"/>
                  <a:gd name="T9" fmla="*/ 0 h 78"/>
                  <a:gd name="T10" fmla="*/ 38 w 77"/>
                  <a:gd name="T11" fmla="*/ 57 h 78"/>
                  <a:gd name="T12" fmla="*/ 20 w 77"/>
                  <a:gd name="T13" fmla="*/ 39 h 78"/>
                  <a:gd name="T14" fmla="*/ 38 w 77"/>
                  <a:gd name="T15" fmla="*/ 21 h 78"/>
                  <a:gd name="T16" fmla="*/ 56 w 77"/>
                  <a:gd name="T17" fmla="*/ 39 h 78"/>
                  <a:gd name="T18" fmla="*/ 38 w 77"/>
                  <a:gd name="T19" fmla="*/ 5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78">
                    <a:moveTo>
                      <a:pt x="38" y="0"/>
                    </a:moveTo>
                    <a:cubicBezTo>
                      <a:pt x="17" y="0"/>
                      <a:pt x="0" y="18"/>
                      <a:pt x="0" y="39"/>
                    </a:cubicBezTo>
                    <a:cubicBezTo>
                      <a:pt x="0" y="60"/>
                      <a:pt x="17" y="78"/>
                      <a:pt x="38" y="78"/>
                    </a:cubicBezTo>
                    <a:cubicBezTo>
                      <a:pt x="60" y="78"/>
                      <a:pt x="77" y="60"/>
                      <a:pt x="77" y="39"/>
                    </a:cubicBezTo>
                    <a:cubicBezTo>
                      <a:pt x="77" y="17"/>
                      <a:pt x="60" y="0"/>
                      <a:pt x="38" y="0"/>
                    </a:cubicBezTo>
                    <a:close/>
                    <a:moveTo>
                      <a:pt x="38" y="57"/>
                    </a:moveTo>
                    <a:cubicBezTo>
                      <a:pt x="28" y="57"/>
                      <a:pt x="20" y="49"/>
                      <a:pt x="20" y="39"/>
                    </a:cubicBezTo>
                    <a:cubicBezTo>
                      <a:pt x="20" y="29"/>
                      <a:pt x="28" y="21"/>
                      <a:pt x="38" y="21"/>
                    </a:cubicBezTo>
                    <a:cubicBezTo>
                      <a:pt x="48" y="21"/>
                      <a:pt x="56" y="29"/>
                      <a:pt x="56" y="39"/>
                    </a:cubicBezTo>
                    <a:cubicBezTo>
                      <a:pt x="56" y="49"/>
                      <a:pt x="48" y="57"/>
                      <a:pt x="38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380" tIns="45690" rIns="91380" bIns="45690" numCol="1" anchor="t" anchorCtr="0" compatLnSpc="1">
                <a:prstTxWarp prst="textNoShape">
                  <a:avLst/>
                </a:prstTxWarp>
              </a:bodyPr>
              <a:lstStyle/>
              <a:p>
                <a:pPr defTabSz="456937"/>
                <a:endParaRPr lang="pt-BR" sz="2398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3" name="Freeform 25">
                <a:extLst>
                  <a:ext uri="{FF2B5EF4-FFF2-40B4-BE49-F238E27FC236}">
                    <a16:creationId xmlns:a16="http://schemas.microsoft.com/office/drawing/2014/main" xmlns="" id="{234C69E1-B911-4537-8773-1C851202F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5163" y="2270125"/>
                <a:ext cx="473075" cy="468313"/>
              </a:xfrm>
              <a:custGeom>
                <a:avLst/>
                <a:gdLst>
                  <a:gd name="T0" fmla="*/ 153 w 157"/>
                  <a:gd name="T1" fmla="*/ 5 h 156"/>
                  <a:gd name="T2" fmla="*/ 139 w 157"/>
                  <a:gd name="T3" fmla="*/ 5 h 156"/>
                  <a:gd name="T4" fmla="*/ 5 w 157"/>
                  <a:gd name="T5" fmla="*/ 138 h 156"/>
                  <a:gd name="T6" fmla="*/ 5 w 157"/>
                  <a:gd name="T7" fmla="*/ 153 h 156"/>
                  <a:gd name="T8" fmla="*/ 12 w 157"/>
                  <a:gd name="T9" fmla="*/ 156 h 156"/>
                  <a:gd name="T10" fmla="*/ 19 w 157"/>
                  <a:gd name="T11" fmla="*/ 153 h 156"/>
                  <a:gd name="T12" fmla="*/ 153 w 157"/>
                  <a:gd name="T13" fmla="*/ 19 h 156"/>
                  <a:gd name="T14" fmla="*/ 153 w 157"/>
                  <a:gd name="T15" fmla="*/ 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7" h="156">
                    <a:moveTo>
                      <a:pt x="153" y="5"/>
                    </a:moveTo>
                    <a:cubicBezTo>
                      <a:pt x="149" y="0"/>
                      <a:pt x="143" y="0"/>
                      <a:pt x="139" y="5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0" y="143"/>
                      <a:pt x="0" y="149"/>
                      <a:pt x="5" y="153"/>
                    </a:cubicBezTo>
                    <a:cubicBezTo>
                      <a:pt x="7" y="155"/>
                      <a:pt x="9" y="156"/>
                      <a:pt x="12" y="156"/>
                    </a:cubicBezTo>
                    <a:cubicBezTo>
                      <a:pt x="14" y="156"/>
                      <a:pt x="17" y="155"/>
                      <a:pt x="19" y="153"/>
                    </a:cubicBezTo>
                    <a:cubicBezTo>
                      <a:pt x="153" y="19"/>
                      <a:pt x="153" y="19"/>
                      <a:pt x="153" y="19"/>
                    </a:cubicBezTo>
                    <a:cubicBezTo>
                      <a:pt x="157" y="15"/>
                      <a:pt x="157" y="9"/>
                      <a:pt x="15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380" tIns="45690" rIns="91380" bIns="45690" numCol="1" anchor="t" anchorCtr="0" compatLnSpc="1">
                <a:prstTxWarp prst="textNoShape">
                  <a:avLst/>
                </a:prstTxWarp>
              </a:bodyPr>
              <a:lstStyle/>
              <a:p>
                <a:pPr defTabSz="456937"/>
                <a:endParaRPr lang="pt-BR" sz="2398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9" name="Agrupar 8">
            <a:extLst>
              <a:ext uri="{FF2B5EF4-FFF2-40B4-BE49-F238E27FC236}">
                <a16:creationId xmlns:a16="http://schemas.microsoft.com/office/drawing/2014/main" xmlns="" id="{26177DED-DD3D-4B8D-9C6F-986B27A4582C}"/>
              </a:ext>
            </a:extLst>
          </p:cNvPr>
          <p:cNvGrpSpPr/>
          <p:nvPr/>
        </p:nvGrpSpPr>
        <p:grpSpPr>
          <a:xfrm>
            <a:off x="2261934" y="2613536"/>
            <a:ext cx="854580" cy="743685"/>
            <a:chOff x="84108" y="2103375"/>
            <a:chExt cx="682768" cy="615259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69" t="54989" r="45095" b="30058"/>
            <a:stretch/>
          </p:blipFill>
          <p:spPr>
            <a:xfrm>
              <a:off x="84108" y="2103375"/>
              <a:ext cx="682768" cy="615259"/>
            </a:xfrm>
            <a:prstGeom prst="rect">
              <a:avLst/>
            </a:prstGeom>
          </p:spPr>
        </p:pic>
        <p:sp>
          <p:nvSpPr>
            <p:cNvPr id="146" name="Freeform 5">
              <a:extLst>
                <a:ext uri="{FF2B5EF4-FFF2-40B4-BE49-F238E27FC236}">
                  <a16:creationId xmlns:a16="http://schemas.microsoft.com/office/drawing/2014/main" xmlns="" id="{90DF4808-10B5-4ACE-9837-338722D9F5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9560" y="2335530"/>
              <a:ext cx="278409" cy="216357"/>
            </a:xfrm>
            <a:custGeom>
              <a:avLst/>
              <a:gdLst>
                <a:gd name="T0" fmla="*/ 241 w 360"/>
                <a:gd name="T1" fmla="*/ 42 h 279"/>
                <a:gd name="T2" fmla="*/ 171 w 360"/>
                <a:gd name="T3" fmla="*/ 42 h 279"/>
                <a:gd name="T4" fmla="*/ 119 w 360"/>
                <a:gd name="T5" fmla="*/ 42 h 279"/>
                <a:gd name="T6" fmla="*/ 2 w 360"/>
                <a:gd name="T7" fmla="*/ 72 h 279"/>
                <a:gd name="T8" fmla="*/ 68 w 360"/>
                <a:gd name="T9" fmla="*/ 146 h 279"/>
                <a:gd name="T10" fmla="*/ 54 w 360"/>
                <a:gd name="T11" fmla="*/ 194 h 279"/>
                <a:gd name="T12" fmla="*/ 80 w 360"/>
                <a:gd name="T13" fmla="*/ 220 h 279"/>
                <a:gd name="T14" fmla="*/ 106 w 360"/>
                <a:gd name="T15" fmla="*/ 246 h 279"/>
                <a:gd name="T16" fmla="*/ 132 w 360"/>
                <a:gd name="T17" fmla="*/ 272 h 279"/>
                <a:gd name="T18" fmla="*/ 180 w 360"/>
                <a:gd name="T19" fmla="*/ 258 h 279"/>
                <a:gd name="T20" fmla="*/ 220 w 360"/>
                <a:gd name="T21" fmla="*/ 265 h 279"/>
                <a:gd name="T22" fmla="*/ 250 w 360"/>
                <a:gd name="T23" fmla="*/ 242 h 279"/>
                <a:gd name="T24" fmla="*/ 279 w 360"/>
                <a:gd name="T25" fmla="*/ 219 h 279"/>
                <a:gd name="T26" fmla="*/ 305 w 360"/>
                <a:gd name="T27" fmla="*/ 193 h 279"/>
                <a:gd name="T28" fmla="*/ 358 w 360"/>
                <a:gd name="T29" fmla="*/ 80 h 279"/>
                <a:gd name="T30" fmla="*/ 289 w 360"/>
                <a:gd name="T31" fmla="*/ 2 h 279"/>
                <a:gd name="T32" fmla="*/ 61 w 360"/>
                <a:gd name="T33" fmla="*/ 167 h 279"/>
                <a:gd name="T34" fmla="*/ 111 w 360"/>
                <a:gd name="T35" fmla="*/ 136 h 279"/>
                <a:gd name="T36" fmla="*/ 61 w 360"/>
                <a:gd name="T37" fmla="*/ 186 h 279"/>
                <a:gd name="T38" fmla="*/ 87 w 360"/>
                <a:gd name="T39" fmla="*/ 194 h 279"/>
                <a:gd name="T40" fmla="*/ 137 w 360"/>
                <a:gd name="T41" fmla="*/ 163 h 279"/>
                <a:gd name="T42" fmla="*/ 113 w 360"/>
                <a:gd name="T43" fmla="*/ 239 h 279"/>
                <a:gd name="T44" fmla="*/ 154 w 360"/>
                <a:gd name="T45" fmla="*/ 185 h 279"/>
                <a:gd name="T46" fmla="*/ 132 w 360"/>
                <a:gd name="T47" fmla="*/ 239 h 279"/>
                <a:gd name="T48" fmla="*/ 140 w 360"/>
                <a:gd name="T49" fmla="*/ 265 h 279"/>
                <a:gd name="T50" fmla="*/ 180 w 360"/>
                <a:gd name="T51" fmla="*/ 211 h 279"/>
                <a:gd name="T52" fmla="*/ 189 w 360"/>
                <a:gd name="T53" fmla="*/ 234 h 279"/>
                <a:gd name="T54" fmla="*/ 298 w 360"/>
                <a:gd name="T55" fmla="*/ 185 h 279"/>
                <a:gd name="T56" fmla="*/ 258 w 360"/>
                <a:gd name="T57" fmla="*/ 179 h 279"/>
                <a:gd name="T58" fmla="*/ 253 w 360"/>
                <a:gd name="T59" fmla="*/ 211 h 279"/>
                <a:gd name="T60" fmla="*/ 240 w 360"/>
                <a:gd name="T61" fmla="*/ 198 h 279"/>
                <a:gd name="T62" fmla="*/ 242 w 360"/>
                <a:gd name="T63" fmla="*/ 234 h 279"/>
                <a:gd name="T64" fmla="*/ 214 w 360"/>
                <a:gd name="T65" fmla="*/ 224 h 279"/>
                <a:gd name="T66" fmla="*/ 210 w 360"/>
                <a:gd name="T67" fmla="*/ 228 h 279"/>
                <a:gd name="T68" fmla="*/ 216 w 360"/>
                <a:gd name="T69" fmla="*/ 248 h 279"/>
                <a:gd name="T70" fmla="*/ 188 w 360"/>
                <a:gd name="T71" fmla="*/ 251 h 279"/>
                <a:gd name="T72" fmla="*/ 197 w 360"/>
                <a:gd name="T73" fmla="*/ 207 h 279"/>
                <a:gd name="T74" fmla="*/ 171 w 360"/>
                <a:gd name="T75" fmla="*/ 181 h 279"/>
                <a:gd name="T76" fmla="*/ 145 w 360"/>
                <a:gd name="T77" fmla="*/ 155 h 279"/>
                <a:gd name="T78" fmla="*/ 118 w 360"/>
                <a:gd name="T79" fmla="*/ 129 h 279"/>
                <a:gd name="T80" fmla="*/ 75 w 360"/>
                <a:gd name="T81" fmla="*/ 138 h 279"/>
                <a:gd name="T82" fmla="*/ 111 w 360"/>
                <a:gd name="T83" fmla="*/ 50 h 279"/>
                <a:gd name="T84" fmla="*/ 118 w 360"/>
                <a:gd name="T85" fmla="*/ 95 h 279"/>
                <a:gd name="T86" fmla="*/ 174 w 360"/>
                <a:gd name="T87" fmla="*/ 107 h 279"/>
                <a:gd name="T88" fmla="*/ 285 w 360"/>
                <a:gd name="T89" fmla="*/ 153 h 279"/>
                <a:gd name="T90" fmla="*/ 210 w 360"/>
                <a:gd name="T91" fmla="*/ 63 h 279"/>
                <a:gd name="T92" fmla="*/ 167 w 360"/>
                <a:gd name="T93" fmla="*/ 99 h 279"/>
                <a:gd name="T94" fmla="*/ 210 w 360"/>
                <a:gd name="T95" fmla="*/ 45 h 279"/>
                <a:gd name="T96" fmla="*/ 285 w 360"/>
                <a:gd name="T97" fmla="*/ 1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0" h="279">
                  <a:moveTo>
                    <a:pt x="289" y="2"/>
                  </a:moveTo>
                  <a:cubicBezTo>
                    <a:pt x="286" y="0"/>
                    <a:pt x="283" y="0"/>
                    <a:pt x="281" y="2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38" y="45"/>
                    <a:pt x="236" y="45"/>
                    <a:pt x="232" y="44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00" y="28"/>
                    <a:pt x="183" y="30"/>
                    <a:pt x="171" y="42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6" y="47"/>
                    <a:pt x="123" y="46"/>
                    <a:pt x="119" y="4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7" y="0"/>
                    <a:pt x="74" y="0"/>
                    <a:pt x="71" y="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3"/>
                    <a:pt x="0" y="75"/>
                    <a:pt x="0" y="76"/>
                  </a:cubicBezTo>
                  <a:cubicBezTo>
                    <a:pt x="0" y="77"/>
                    <a:pt x="1" y="79"/>
                    <a:pt x="2" y="80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49" y="164"/>
                    <a:pt x="47" y="170"/>
                    <a:pt x="47" y="177"/>
                  </a:cubicBezTo>
                  <a:cubicBezTo>
                    <a:pt x="47" y="183"/>
                    <a:pt x="49" y="189"/>
                    <a:pt x="54" y="194"/>
                  </a:cubicBezTo>
                  <a:cubicBezTo>
                    <a:pt x="58" y="198"/>
                    <a:pt x="64" y="201"/>
                    <a:pt x="70" y="201"/>
                  </a:cubicBezTo>
                  <a:cubicBezTo>
                    <a:pt x="71" y="201"/>
                    <a:pt x="72" y="201"/>
                    <a:pt x="73" y="201"/>
                  </a:cubicBezTo>
                  <a:cubicBezTo>
                    <a:pt x="72" y="207"/>
                    <a:pt x="74" y="215"/>
                    <a:pt x="80" y="220"/>
                  </a:cubicBezTo>
                  <a:cubicBezTo>
                    <a:pt x="84" y="224"/>
                    <a:pt x="90" y="227"/>
                    <a:pt x="97" y="227"/>
                  </a:cubicBezTo>
                  <a:cubicBezTo>
                    <a:pt x="97" y="227"/>
                    <a:pt x="98" y="227"/>
                    <a:pt x="99" y="227"/>
                  </a:cubicBezTo>
                  <a:cubicBezTo>
                    <a:pt x="98" y="234"/>
                    <a:pt x="101" y="241"/>
                    <a:pt x="106" y="246"/>
                  </a:cubicBezTo>
                  <a:cubicBezTo>
                    <a:pt x="110" y="251"/>
                    <a:pt x="116" y="253"/>
                    <a:pt x="123" y="253"/>
                  </a:cubicBezTo>
                  <a:cubicBezTo>
                    <a:pt x="124" y="253"/>
                    <a:pt x="124" y="253"/>
                    <a:pt x="125" y="253"/>
                  </a:cubicBezTo>
                  <a:cubicBezTo>
                    <a:pt x="125" y="260"/>
                    <a:pt x="127" y="267"/>
                    <a:pt x="132" y="272"/>
                  </a:cubicBezTo>
                  <a:cubicBezTo>
                    <a:pt x="137" y="277"/>
                    <a:pt x="143" y="279"/>
                    <a:pt x="149" y="279"/>
                  </a:cubicBezTo>
                  <a:cubicBezTo>
                    <a:pt x="155" y="279"/>
                    <a:pt x="161" y="277"/>
                    <a:pt x="166" y="272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6" y="265"/>
                    <a:pt x="186" y="265"/>
                    <a:pt x="186" y="265"/>
                  </a:cubicBezTo>
                  <a:cubicBezTo>
                    <a:pt x="191" y="269"/>
                    <a:pt x="197" y="272"/>
                    <a:pt x="203" y="272"/>
                  </a:cubicBezTo>
                  <a:cubicBezTo>
                    <a:pt x="209" y="272"/>
                    <a:pt x="216" y="269"/>
                    <a:pt x="220" y="265"/>
                  </a:cubicBezTo>
                  <a:cubicBezTo>
                    <a:pt x="225" y="260"/>
                    <a:pt x="227" y="254"/>
                    <a:pt x="227" y="248"/>
                  </a:cubicBezTo>
                  <a:cubicBezTo>
                    <a:pt x="229" y="248"/>
                    <a:pt x="231" y="249"/>
                    <a:pt x="233" y="249"/>
                  </a:cubicBezTo>
                  <a:cubicBezTo>
                    <a:pt x="239" y="249"/>
                    <a:pt x="245" y="246"/>
                    <a:pt x="250" y="242"/>
                  </a:cubicBezTo>
                  <a:cubicBezTo>
                    <a:pt x="254" y="237"/>
                    <a:pt x="257" y="231"/>
                    <a:pt x="257" y="225"/>
                  </a:cubicBezTo>
                  <a:cubicBezTo>
                    <a:pt x="258" y="225"/>
                    <a:pt x="260" y="226"/>
                    <a:pt x="262" y="226"/>
                  </a:cubicBezTo>
                  <a:cubicBezTo>
                    <a:pt x="268" y="226"/>
                    <a:pt x="275" y="223"/>
                    <a:pt x="279" y="219"/>
                  </a:cubicBezTo>
                  <a:cubicBezTo>
                    <a:pt x="284" y="213"/>
                    <a:pt x="287" y="206"/>
                    <a:pt x="286" y="199"/>
                  </a:cubicBezTo>
                  <a:cubicBezTo>
                    <a:pt x="287" y="199"/>
                    <a:pt x="288" y="200"/>
                    <a:pt x="288" y="200"/>
                  </a:cubicBezTo>
                  <a:cubicBezTo>
                    <a:pt x="295" y="200"/>
                    <a:pt x="301" y="197"/>
                    <a:pt x="305" y="193"/>
                  </a:cubicBezTo>
                  <a:cubicBezTo>
                    <a:pt x="315" y="183"/>
                    <a:pt x="315" y="168"/>
                    <a:pt x="305" y="159"/>
                  </a:cubicBezTo>
                  <a:cubicBezTo>
                    <a:pt x="292" y="146"/>
                    <a:pt x="292" y="146"/>
                    <a:pt x="292" y="146"/>
                  </a:cubicBezTo>
                  <a:cubicBezTo>
                    <a:pt x="358" y="80"/>
                    <a:pt x="358" y="80"/>
                    <a:pt x="358" y="80"/>
                  </a:cubicBezTo>
                  <a:cubicBezTo>
                    <a:pt x="359" y="79"/>
                    <a:pt x="360" y="77"/>
                    <a:pt x="360" y="76"/>
                  </a:cubicBezTo>
                  <a:cubicBezTo>
                    <a:pt x="360" y="75"/>
                    <a:pt x="359" y="73"/>
                    <a:pt x="358" y="72"/>
                  </a:cubicBezTo>
                  <a:lnTo>
                    <a:pt x="289" y="2"/>
                  </a:lnTo>
                  <a:close/>
                  <a:moveTo>
                    <a:pt x="61" y="186"/>
                  </a:moveTo>
                  <a:cubicBezTo>
                    <a:pt x="59" y="184"/>
                    <a:pt x="57" y="180"/>
                    <a:pt x="57" y="177"/>
                  </a:cubicBezTo>
                  <a:cubicBezTo>
                    <a:pt x="57" y="173"/>
                    <a:pt x="59" y="170"/>
                    <a:pt x="61" y="167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5" y="134"/>
                    <a:pt x="98" y="132"/>
                    <a:pt x="102" y="132"/>
                  </a:cubicBezTo>
                  <a:cubicBezTo>
                    <a:pt x="105" y="132"/>
                    <a:pt x="108" y="134"/>
                    <a:pt x="111" y="136"/>
                  </a:cubicBezTo>
                  <a:cubicBezTo>
                    <a:pt x="116" y="141"/>
                    <a:pt x="116" y="150"/>
                    <a:pt x="111" y="155"/>
                  </a:cubicBezTo>
                  <a:cubicBezTo>
                    <a:pt x="80" y="186"/>
                    <a:pt x="80" y="186"/>
                    <a:pt x="80" y="186"/>
                  </a:cubicBezTo>
                  <a:cubicBezTo>
                    <a:pt x="75" y="191"/>
                    <a:pt x="66" y="191"/>
                    <a:pt x="61" y="186"/>
                  </a:cubicBezTo>
                  <a:close/>
                  <a:moveTo>
                    <a:pt x="106" y="212"/>
                  </a:moveTo>
                  <a:cubicBezTo>
                    <a:pt x="101" y="217"/>
                    <a:pt x="92" y="217"/>
                    <a:pt x="87" y="212"/>
                  </a:cubicBezTo>
                  <a:cubicBezTo>
                    <a:pt x="82" y="207"/>
                    <a:pt x="82" y="199"/>
                    <a:pt x="87" y="19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21" y="160"/>
                    <a:pt x="124" y="159"/>
                    <a:pt x="128" y="159"/>
                  </a:cubicBezTo>
                  <a:cubicBezTo>
                    <a:pt x="131" y="159"/>
                    <a:pt x="135" y="160"/>
                    <a:pt x="137" y="163"/>
                  </a:cubicBezTo>
                  <a:cubicBezTo>
                    <a:pt x="142" y="168"/>
                    <a:pt x="142" y="176"/>
                    <a:pt x="137" y="181"/>
                  </a:cubicBezTo>
                  <a:lnTo>
                    <a:pt x="106" y="212"/>
                  </a:lnTo>
                  <a:close/>
                  <a:moveTo>
                    <a:pt x="113" y="239"/>
                  </a:moveTo>
                  <a:cubicBezTo>
                    <a:pt x="108" y="233"/>
                    <a:pt x="108" y="225"/>
                    <a:pt x="113" y="220"/>
                  </a:cubicBezTo>
                  <a:cubicBezTo>
                    <a:pt x="145" y="189"/>
                    <a:pt x="145" y="189"/>
                    <a:pt x="145" y="189"/>
                  </a:cubicBezTo>
                  <a:cubicBezTo>
                    <a:pt x="147" y="186"/>
                    <a:pt x="150" y="185"/>
                    <a:pt x="154" y="185"/>
                  </a:cubicBezTo>
                  <a:cubicBezTo>
                    <a:pt x="157" y="185"/>
                    <a:pt x="161" y="186"/>
                    <a:pt x="163" y="189"/>
                  </a:cubicBezTo>
                  <a:cubicBezTo>
                    <a:pt x="168" y="194"/>
                    <a:pt x="168" y="202"/>
                    <a:pt x="163" y="207"/>
                  </a:cubicBezTo>
                  <a:cubicBezTo>
                    <a:pt x="132" y="239"/>
                    <a:pt x="132" y="239"/>
                    <a:pt x="132" y="239"/>
                  </a:cubicBezTo>
                  <a:cubicBezTo>
                    <a:pt x="127" y="243"/>
                    <a:pt x="118" y="243"/>
                    <a:pt x="113" y="239"/>
                  </a:cubicBezTo>
                  <a:close/>
                  <a:moveTo>
                    <a:pt x="158" y="265"/>
                  </a:moveTo>
                  <a:cubicBezTo>
                    <a:pt x="153" y="270"/>
                    <a:pt x="145" y="270"/>
                    <a:pt x="140" y="265"/>
                  </a:cubicBezTo>
                  <a:cubicBezTo>
                    <a:pt x="135" y="260"/>
                    <a:pt x="135" y="251"/>
                    <a:pt x="140" y="246"/>
                  </a:cubicBezTo>
                  <a:cubicBezTo>
                    <a:pt x="171" y="215"/>
                    <a:pt x="171" y="215"/>
                    <a:pt x="171" y="215"/>
                  </a:cubicBezTo>
                  <a:cubicBezTo>
                    <a:pt x="173" y="212"/>
                    <a:pt x="177" y="211"/>
                    <a:pt x="180" y="211"/>
                  </a:cubicBezTo>
                  <a:cubicBezTo>
                    <a:pt x="184" y="211"/>
                    <a:pt x="187" y="212"/>
                    <a:pt x="189" y="215"/>
                  </a:cubicBezTo>
                  <a:cubicBezTo>
                    <a:pt x="192" y="217"/>
                    <a:pt x="193" y="221"/>
                    <a:pt x="193" y="224"/>
                  </a:cubicBezTo>
                  <a:cubicBezTo>
                    <a:pt x="193" y="228"/>
                    <a:pt x="192" y="231"/>
                    <a:pt x="189" y="234"/>
                  </a:cubicBezTo>
                  <a:lnTo>
                    <a:pt x="158" y="265"/>
                  </a:lnTo>
                  <a:close/>
                  <a:moveTo>
                    <a:pt x="298" y="166"/>
                  </a:moveTo>
                  <a:cubicBezTo>
                    <a:pt x="303" y="171"/>
                    <a:pt x="303" y="180"/>
                    <a:pt x="298" y="185"/>
                  </a:cubicBezTo>
                  <a:cubicBezTo>
                    <a:pt x="293" y="190"/>
                    <a:pt x="284" y="190"/>
                    <a:pt x="279" y="185"/>
                  </a:cubicBezTo>
                  <a:cubicBezTo>
                    <a:pt x="266" y="172"/>
                    <a:pt x="266" y="172"/>
                    <a:pt x="266" y="172"/>
                  </a:cubicBezTo>
                  <a:cubicBezTo>
                    <a:pt x="258" y="179"/>
                    <a:pt x="258" y="179"/>
                    <a:pt x="258" y="179"/>
                  </a:cubicBezTo>
                  <a:cubicBezTo>
                    <a:pt x="272" y="193"/>
                    <a:pt x="272" y="193"/>
                    <a:pt x="272" y="193"/>
                  </a:cubicBezTo>
                  <a:cubicBezTo>
                    <a:pt x="277" y="198"/>
                    <a:pt x="277" y="206"/>
                    <a:pt x="272" y="211"/>
                  </a:cubicBezTo>
                  <a:cubicBezTo>
                    <a:pt x="266" y="216"/>
                    <a:pt x="258" y="216"/>
                    <a:pt x="253" y="211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40" y="198"/>
                    <a:pt x="240" y="198"/>
                    <a:pt x="240" y="198"/>
                  </a:cubicBezTo>
                  <a:cubicBezTo>
                    <a:pt x="232" y="205"/>
                    <a:pt x="232" y="205"/>
                    <a:pt x="232" y="205"/>
                  </a:cubicBezTo>
                  <a:cubicBezTo>
                    <a:pt x="242" y="215"/>
                    <a:pt x="242" y="215"/>
                    <a:pt x="242" y="215"/>
                  </a:cubicBezTo>
                  <a:cubicBezTo>
                    <a:pt x="247" y="221"/>
                    <a:pt x="247" y="229"/>
                    <a:pt x="242" y="234"/>
                  </a:cubicBezTo>
                  <a:cubicBezTo>
                    <a:pt x="237" y="239"/>
                    <a:pt x="229" y="239"/>
                    <a:pt x="223" y="234"/>
                  </a:cubicBezTo>
                  <a:cubicBezTo>
                    <a:pt x="215" y="226"/>
                    <a:pt x="215" y="226"/>
                    <a:pt x="215" y="226"/>
                  </a:cubicBezTo>
                  <a:cubicBezTo>
                    <a:pt x="214" y="224"/>
                    <a:pt x="214" y="224"/>
                    <a:pt x="214" y="224"/>
                  </a:cubicBezTo>
                  <a:cubicBezTo>
                    <a:pt x="214" y="224"/>
                    <a:pt x="214" y="224"/>
                    <a:pt x="214" y="224"/>
                  </a:cubicBezTo>
                  <a:cubicBezTo>
                    <a:pt x="214" y="224"/>
                    <a:pt x="214" y="224"/>
                    <a:pt x="214" y="224"/>
                  </a:cubicBezTo>
                  <a:cubicBezTo>
                    <a:pt x="210" y="228"/>
                    <a:pt x="210" y="228"/>
                    <a:pt x="210" y="228"/>
                  </a:cubicBezTo>
                  <a:cubicBezTo>
                    <a:pt x="206" y="232"/>
                    <a:pt x="206" y="232"/>
                    <a:pt x="206" y="232"/>
                  </a:cubicBezTo>
                  <a:cubicBezTo>
                    <a:pt x="213" y="238"/>
                    <a:pt x="213" y="238"/>
                    <a:pt x="213" y="238"/>
                  </a:cubicBezTo>
                  <a:cubicBezTo>
                    <a:pt x="215" y="241"/>
                    <a:pt x="216" y="244"/>
                    <a:pt x="216" y="248"/>
                  </a:cubicBezTo>
                  <a:cubicBezTo>
                    <a:pt x="216" y="251"/>
                    <a:pt x="215" y="254"/>
                    <a:pt x="213" y="257"/>
                  </a:cubicBezTo>
                  <a:cubicBezTo>
                    <a:pt x="207" y="262"/>
                    <a:pt x="199" y="262"/>
                    <a:pt x="194" y="257"/>
                  </a:cubicBezTo>
                  <a:cubicBezTo>
                    <a:pt x="188" y="251"/>
                    <a:pt x="188" y="251"/>
                    <a:pt x="188" y="251"/>
                  </a:cubicBezTo>
                  <a:cubicBezTo>
                    <a:pt x="197" y="241"/>
                    <a:pt x="197" y="241"/>
                    <a:pt x="197" y="241"/>
                  </a:cubicBezTo>
                  <a:cubicBezTo>
                    <a:pt x="202" y="237"/>
                    <a:pt x="204" y="231"/>
                    <a:pt x="204" y="224"/>
                  </a:cubicBezTo>
                  <a:cubicBezTo>
                    <a:pt x="204" y="218"/>
                    <a:pt x="202" y="212"/>
                    <a:pt x="197" y="207"/>
                  </a:cubicBezTo>
                  <a:cubicBezTo>
                    <a:pt x="193" y="203"/>
                    <a:pt x="187" y="200"/>
                    <a:pt x="180" y="200"/>
                  </a:cubicBezTo>
                  <a:cubicBezTo>
                    <a:pt x="179" y="200"/>
                    <a:pt x="178" y="200"/>
                    <a:pt x="178" y="201"/>
                  </a:cubicBezTo>
                  <a:cubicBezTo>
                    <a:pt x="178" y="194"/>
                    <a:pt x="176" y="186"/>
                    <a:pt x="171" y="181"/>
                  </a:cubicBezTo>
                  <a:cubicBezTo>
                    <a:pt x="166" y="177"/>
                    <a:pt x="160" y="174"/>
                    <a:pt x="154" y="174"/>
                  </a:cubicBezTo>
                  <a:cubicBezTo>
                    <a:pt x="153" y="174"/>
                    <a:pt x="152" y="174"/>
                    <a:pt x="151" y="174"/>
                  </a:cubicBezTo>
                  <a:cubicBezTo>
                    <a:pt x="152" y="167"/>
                    <a:pt x="150" y="160"/>
                    <a:pt x="145" y="155"/>
                  </a:cubicBezTo>
                  <a:cubicBezTo>
                    <a:pt x="140" y="150"/>
                    <a:pt x="134" y="148"/>
                    <a:pt x="128" y="148"/>
                  </a:cubicBezTo>
                  <a:cubicBezTo>
                    <a:pt x="127" y="148"/>
                    <a:pt x="126" y="148"/>
                    <a:pt x="125" y="148"/>
                  </a:cubicBezTo>
                  <a:cubicBezTo>
                    <a:pt x="126" y="141"/>
                    <a:pt x="124" y="134"/>
                    <a:pt x="118" y="129"/>
                  </a:cubicBezTo>
                  <a:cubicBezTo>
                    <a:pt x="114" y="124"/>
                    <a:pt x="108" y="122"/>
                    <a:pt x="102" y="122"/>
                  </a:cubicBezTo>
                  <a:cubicBezTo>
                    <a:pt x="95" y="122"/>
                    <a:pt x="89" y="124"/>
                    <a:pt x="85" y="129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7" y="56"/>
                    <a:pt x="123" y="58"/>
                    <a:pt x="131" y="58"/>
                  </a:cubicBezTo>
                  <a:cubicBezTo>
                    <a:pt x="155" y="58"/>
                    <a:pt x="155" y="58"/>
                    <a:pt x="155" y="58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7" y="97"/>
                    <a:pt x="116" y="98"/>
                    <a:pt x="116" y="99"/>
                  </a:cubicBezTo>
                  <a:cubicBezTo>
                    <a:pt x="117" y="101"/>
                    <a:pt x="117" y="102"/>
                    <a:pt x="118" y="103"/>
                  </a:cubicBezTo>
                  <a:cubicBezTo>
                    <a:pt x="130" y="113"/>
                    <a:pt x="156" y="125"/>
                    <a:pt x="174" y="107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85" y="153"/>
                    <a:pt x="285" y="153"/>
                    <a:pt x="285" y="153"/>
                  </a:cubicBezTo>
                  <a:cubicBezTo>
                    <a:pt x="285" y="153"/>
                    <a:pt x="285" y="153"/>
                    <a:pt x="285" y="153"/>
                  </a:cubicBezTo>
                  <a:lnTo>
                    <a:pt x="298" y="166"/>
                  </a:lnTo>
                  <a:close/>
                  <a:moveTo>
                    <a:pt x="285" y="138"/>
                  </a:moveTo>
                  <a:cubicBezTo>
                    <a:pt x="210" y="63"/>
                    <a:pt x="210" y="63"/>
                    <a:pt x="210" y="63"/>
                  </a:cubicBezTo>
                  <a:cubicBezTo>
                    <a:pt x="209" y="62"/>
                    <a:pt x="208" y="62"/>
                    <a:pt x="206" y="62"/>
                  </a:cubicBezTo>
                  <a:cubicBezTo>
                    <a:pt x="205" y="62"/>
                    <a:pt x="203" y="62"/>
                    <a:pt x="202" y="63"/>
                  </a:cubicBezTo>
                  <a:cubicBezTo>
                    <a:pt x="167" y="99"/>
                    <a:pt x="167" y="99"/>
                    <a:pt x="167" y="99"/>
                  </a:cubicBezTo>
                  <a:cubicBezTo>
                    <a:pt x="155" y="111"/>
                    <a:pt x="138" y="104"/>
                    <a:pt x="130" y="99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7" y="41"/>
                    <a:pt x="200" y="39"/>
                    <a:pt x="210" y="45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35" y="57"/>
                    <a:pt x="243" y="56"/>
                    <a:pt x="249" y="50"/>
                  </a:cubicBezTo>
                  <a:cubicBezTo>
                    <a:pt x="285" y="14"/>
                    <a:pt x="285" y="14"/>
                    <a:pt x="285" y="14"/>
                  </a:cubicBezTo>
                  <a:cubicBezTo>
                    <a:pt x="347" y="76"/>
                    <a:pt x="347" y="76"/>
                    <a:pt x="347" y="76"/>
                  </a:cubicBezTo>
                  <a:lnTo>
                    <a:pt x="285" y="138"/>
                  </a:lnTo>
                  <a:close/>
                </a:path>
              </a:pathLst>
            </a:custGeom>
            <a:solidFill>
              <a:srgbClr val="5C2C90"/>
            </a:solidFill>
            <a:ln>
              <a:noFill/>
            </a:ln>
          </p:spPr>
          <p:txBody>
            <a:bodyPr vert="horz" wrap="square" lIns="91380" tIns="45690" rIns="91380" bIns="45690" numCol="1" anchor="t" anchorCtr="0" compatLnSpc="1">
              <a:prstTxWarp prst="textNoShape">
                <a:avLst/>
              </a:prstTxWarp>
            </a:bodyPr>
            <a:lstStyle/>
            <a:p>
              <a:pPr defTabSz="456937"/>
              <a:endParaRPr lang="pt-BR" sz="2398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24" name="Imagem 23">
            <a:extLst>
              <a:ext uri="{FF2B5EF4-FFF2-40B4-BE49-F238E27FC236}">
                <a16:creationId xmlns:a16="http://schemas.microsoft.com/office/drawing/2014/main" xmlns="" id="{5F201D8C-25C0-47F7-916C-FF077C62947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338" t="78142" r="67309"/>
          <a:stretch/>
        </p:blipFill>
        <p:spPr>
          <a:xfrm>
            <a:off x="1554945" y="4018631"/>
            <a:ext cx="1311592" cy="1123838"/>
          </a:xfrm>
          <a:prstGeom prst="rect">
            <a:avLst/>
          </a:prstGeom>
        </p:spPr>
      </p:pic>
      <p:pic>
        <p:nvPicPr>
          <p:cNvPr id="147" name="Imagem 146">
            <a:extLst>
              <a:ext uri="{FF2B5EF4-FFF2-40B4-BE49-F238E27FC236}">
                <a16:creationId xmlns:a16="http://schemas.microsoft.com/office/drawing/2014/main" xmlns="" id="{02AA501E-D959-4F9D-BFB8-FF1BE88B843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3588" r="17479" b="76087"/>
          <a:stretch/>
        </p:blipFill>
        <p:spPr>
          <a:xfrm>
            <a:off x="5813679" y="1032"/>
            <a:ext cx="1730152" cy="1229474"/>
          </a:xfrm>
          <a:prstGeom prst="rect">
            <a:avLst/>
          </a:prstGeom>
        </p:spPr>
      </p:pic>
      <p:sp>
        <p:nvSpPr>
          <p:cNvPr id="58" name="Retângulo: Cantos Arredondados 2">
            <a:extLst>
              <a:ext uri="{FF2B5EF4-FFF2-40B4-BE49-F238E27FC236}">
                <a16:creationId xmlns:a16="http://schemas.microsoft.com/office/drawing/2014/main" xmlns="" id="{94455A84-B2B4-4C02-BCB4-AADC69B55019}"/>
              </a:ext>
            </a:extLst>
          </p:cNvPr>
          <p:cNvSpPr/>
          <p:nvPr/>
        </p:nvSpPr>
        <p:spPr>
          <a:xfrm>
            <a:off x="-183340" y="304896"/>
            <a:ext cx="7299425" cy="639994"/>
          </a:xfrm>
          <a:prstGeom prst="roundRect">
            <a:avLst>
              <a:gd name="adj" fmla="val 12930"/>
            </a:avLst>
          </a:prstGeom>
          <a:solidFill>
            <a:srgbClr val="E99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49"/>
          </a:p>
        </p:txBody>
      </p:sp>
      <p:sp>
        <p:nvSpPr>
          <p:cNvPr id="61" name="CaixaDeTexto 31"/>
          <p:cNvSpPr txBox="1"/>
          <p:nvPr/>
        </p:nvSpPr>
        <p:spPr>
          <a:xfrm>
            <a:off x="540538" y="397094"/>
            <a:ext cx="770766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508">
              <a:lnSpc>
                <a:spcPct val="90000"/>
              </a:lnSpc>
              <a:spcAft>
                <a:spcPts val="900"/>
              </a:spcAft>
              <a:defRPr/>
            </a:pPr>
            <a:r>
              <a:rPr lang="pt-BR" sz="2400" dirty="0">
                <a:solidFill>
                  <a:srgbClr val="FFFFFF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... que desafios </a:t>
            </a:r>
            <a:r>
              <a:rPr lang="pt-BR" sz="2400" b="1" dirty="0">
                <a:solidFill>
                  <a:srgbClr val="FFFFFF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estas mudanças impõem</a:t>
            </a:r>
            <a:endParaRPr lang="pt-BR" sz="2400" b="1" i="1" dirty="0">
              <a:solidFill>
                <a:srgbClr val="FFFFFF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54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9" t="15279" b="10277"/>
          <a:stretch/>
        </p:blipFill>
        <p:spPr>
          <a:xfrm>
            <a:off x="1878806" y="785813"/>
            <a:ext cx="7264051" cy="382905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94" r="36012" b="19584"/>
          <a:stretch/>
        </p:blipFill>
        <p:spPr>
          <a:xfrm>
            <a:off x="1144" y="3378994"/>
            <a:ext cx="5849588" cy="75723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7" t="74444" r="70318"/>
          <a:stretch/>
        </p:blipFill>
        <p:spPr>
          <a:xfrm>
            <a:off x="1193006" y="3829050"/>
            <a:ext cx="1521619" cy="13144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9" r="27963" b="80833"/>
          <a:stretch/>
        </p:blipFill>
        <p:spPr>
          <a:xfrm>
            <a:off x="5386388" y="0"/>
            <a:ext cx="1200150" cy="98583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6" t="12361" r="6552" b="4444"/>
          <a:stretch/>
        </p:blipFill>
        <p:spPr>
          <a:xfrm>
            <a:off x="4164806" y="635794"/>
            <a:ext cx="4379120" cy="427910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50" t="49947" r="42260" b="2857"/>
          <a:stretch/>
        </p:blipFill>
        <p:spPr>
          <a:xfrm>
            <a:off x="3758759" y="2590799"/>
            <a:ext cx="1534886" cy="2427515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1888340" y="3436249"/>
            <a:ext cx="2191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dirty="0">
                <a:solidFill>
                  <a:schemeClr val="bg1"/>
                </a:solidFill>
                <a:latin typeface="Dosis" panose="02010503020202060003" pitchFamily="2" charset="0"/>
              </a:rPr>
              <a:t>SOLUÇÃO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4078164" y="3373039"/>
            <a:ext cx="1324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>
                <a:solidFill>
                  <a:srgbClr val="323232"/>
                </a:solidFill>
                <a:latin typeface="Dosis" panose="02010503020202060003" pitchFamily="2" charset="0"/>
              </a:rPr>
              <a:t>LINX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286200" y="820178"/>
            <a:ext cx="4398374" cy="2049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6196">
              <a:lnSpc>
                <a:spcPct val="85000"/>
              </a:lnSpc>
              <a:spcAft>
                <a:spcPts val="1350"/>
              </a:spcAft>
            </a:pPr>
            <a:r>
              <a:rPr lang="pt-BR" sz="1350" dirty="0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Foco na </a:t>
            </a:r>
            <a:r>
              <a:rPr lang="pt-BR" sz="1350" dirty="0">
                <a:solidFill>
                  <a:srgbClr val="E99A00"/>
                </a:solidFill>
                <a:latin typeface="Neo Sans Pro Medium" panose="020B07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Melhoria de Performance de Venda </a:t>
            </a:r>
          </a:p>
          <a:p>
            <a:pPr defTabSz="816196">
              <a:lnSpc>
                <a:spcPct val="85000"/>
              </a:lnSpc>
              <a:spcAft>
                <a:spcPts val="1350"/>
              </a:spcAft>
            </a:pPr>
            <a:r>
              <a:rPr lang="pt-BR" sz="1350" dirty="0" err="1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Informaç</a:t>
            </a:r>
            <a:r>
              <a:rPr lang="en-US" sz="1350" dirty="0" err="1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ões</a:t>
            </a:r>
            <a:r>
              <a:rPr lang="pt-BR" sz="1350" dirty="0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 em </a:t>
            </a:r>
            <a:r>
              <a:rPr lang="pt-BR" sz="1350" dirty="0">
                <a:solidFill>
                  <a:srgbClr val="E99A00"/>
                </a:solidFill>
                <a:latin typeface="Neo Sans Pro Medium" panose="020B07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Tempo Real</a:t>
            </a:r>
          </a:p>
          <a:p>
            <a:pPr defTabSz="816196">
              <a:lnSpc>
                <a:spcPct val="85000"/>
              </a:lnSpc>
              <a:spcAft>
                <a:spcPts val="1350"/>
              </a:spcAft>
            </a:pPr>
            <a:r>
              <a:rPr lang="pt-BR" sz="1350" dirty="0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Acesso via </a:t>
            </a:r>
            <a:r>
              <a:rPr lang="pt-BR" sz="1350" dirty="0">
                <a:solidFill>
                  <a:srgbClr val="E99A00"/>
                </a:solidFill>
                <a:latin typeface="Neo Sans Pro Medium" panose="020B07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Web e Mobile</a:t>
            </a:r>
          </a:p>
          <a:p>
            <a:pPr defTabSz="816196">
              <a:lnSpc>
                <a:spcPct val="85000"/>
              </a:lnSpc>
              <a:spcAft>
                <a:spcPts val="1350"/>
              </a:spcAft>
            </a:pPr>
            <a:r>
              <a:rPr lang="pt-BR" sz="1350" dirty="0">
                <a:solidFill>
                  <a:srgbClr val="E99A00"/>
                </a:solidFill>
                <a:latin typeface="Neo Sans Pro Medium" panose="020B07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Agilidade </a:t>
            </a:r>
            <a:r>
              <a:rPr lang="pt-BR" sz="1350" dirty="0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na tomada de decisão</a:t>
            </a:r>
          </a:p>
          <a:p>
            <a:pPr defTabSz="816196">
              <a:lnSpc>
                <a:spcPct val="85000"/>
              </a:lnSpc>
              <a:spcAft>
                <a:spcPts val="1350"/>
              </a:spcAft>
            </a:pPr>
            <a:r>
              <a:rPr lang="pt-BR" sz="1350" dirty="0">
                <a:solidFill>
                  <a:srgbClr val="E99A00"/>
                </a:solidFill>
                <a:latin typeface="Neo Sans Pro Medium" panose="020B07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Todos </a:t>
            </a:r>
            <a:r>
              <a:rPr lang="pt-BR" sz="1350" dirty="0">
                <a:solidFill>
                  <a:srgbClr val="323232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tem acesso à informação</a:t>
            </a:r>
          </a:p>
          <a:p>
            <a:pPr defTabSz="816196">
              <a:lnSpc>
                <a:spcPct val="85000"/>
              </a:lnSpc>
              <a:spcAft>
                <a:spcPts val="1350"/>
              </a:spcAft>
            </a:pPr>
            <a:r>
              <a:rPr lang="pt-BR" sz="1350" dirty="0" err="1">
                <a:solidFill>
                  <a:srgbClr val="323232"/>
                </a:solidFill>
                <a:latin typeface="Neo Sans Pro" panose="020B0504030504040204"/>
                <a:ea typeface="Kozuka Gothic Pr6N EL" panose="020B0200000000000000" pitchFamily="34" charset="-128"/>
                <a:cs typeface="Segoe UI" panose="020B0502040204020203" pitchFamily="34" charset="0"/>
              </a:rPr>
              <a:t>Navegaç</a:t>
            </a:r>
            <a:r>
              <a:rPr lang="en-US" sz="1350" dirty="0" err="1">
                <a:solidFill>
                  <a:srgbClr val="323232"/>
                </a:solidFill>
                <a:latin typeface="Neo Sans Pro" panose="020B0504030504040204"/>
                <a:ea typeface="Kozuka Gothic Pr6N EL" panose="020B0200000000000000" pitchFamily="34" charset="-128"/>
                <a:cs typeface="Segoe UI" panose="020B0502040204020203" pitchFamily="34" charset="0"/>
              </a:rPr>
              <a:t>ão</a:t>
            </a:r>
            <a:r>
              <a:rPr lang="en-US" sz="1350" dirty="0">
                <a:solidFill>
                  <a:srgbClr val="E99A00"/>
                </a:solidFill>
                <a:latin typeface="Neo Sans Pro" panose="020B0504030504040204"/>
                <a:ea typeface="Kozuka Gothic Pr6N EL" panose="020B0200000000000000" pitchFamily="34" charset="-128"/>
                <a:cs typeface="Segoe UI" panose="020B0502040204020203" pitchFamily="34" charset="0"/>
              </a:rPr>
              <a:t> </a:t>
            </a:r>
            <a:r>
              <a:rPr lang="en-US" sz="1350" dirty="0" err="1">
                <a:solidFill>
                  <a:srgbClr val="E99A00"/>
                </a:solidFill>
                <a:latin typeface="Neo Sans Pro" panose="020B0504030504040204"/>
                <a:ea typeface="Kozuka Gothic Pr6N EL" panose="020B0200000000000000" pitchFamily="34" charset="-128"/>
                <a:cs typeface="Segoe UI" panose="020B0502040204020203" pitchFamily="34" charset="0"/>
              </a:rPr>
              <a:t>Intuitiva</a:t>
            </a:r>
            <a:r>
              <a:rPr lang="en-US" sz="1350" dirty="0">
                <a:solidFill>
                  <a:srgbClr val="E99A00"/>
                </a:solidFill>
                <a:latin typeface="Neo Sans Pro" panose="020B0504030504040204"/>
                <a:ea typeface="Kozuka Gothic Pr6N EL" panose="020B0200000000000000" pitchFamily="34" charset="-128"/>
                <a:cs typeface="Segoe UI" panose="020B0502040204020203" pitchFamily="34" charset="0"/>
              </a:rPr>
              <a:t> e </a:t>
            </a:r>
            <a:r>
              <a:rPr lang="en-US" sz="1350" dirty="0" err="1">
                <a:solidFill>
                  <a:srgbClr val="E99A00"/>
                </a:solidFill>
                <a:latin typeface="Neo Sans Pro" panose="020B0504030504040204"/>
                <a:ea typeface="Kozuka Gothic Pr6N EL" panose="020B0200000000000000" pitchFamily="34" charset="-128"/>
                <a:cs typeface="Segoe UI" panose="020B0502040204020203" pitchFamily="34" charset="0"/>
              </a:rPr>
              <a:t>Objetiva</a:t>
            </a:r>
            <a:endParaRPr lang="pt-BR" sz="1350" dirty="0">
              <a:solidFill>
                <a:srgbClr val="E99A00"/>
              </a:solidFill>
              <a:latin typeface="Neo Sans Pro" panose="020B0504030504040204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cxnSp>
        <p:nvCxnSpPr>
          <p:cNvPr id="14" name="Conector reto 13"/>
          <p:cNvCxnSpPr/>
          <p:nvPr/>
        </p:nvCxnSpPr>
        <p:spPr>
          <a:xfrm flipV="1">
            <a:off x="373016" y="1006620"/>
            <a:ext cx="3857694" cy="16546"/>
          </a:xfrm>
          <a:prstGeom prst="line">
            <a:avLst/>
          </a:prstGeom>
          <a:ln w="3175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>
            <a:off x="344038" y="1379337"/>
            <a:ext cx="3886673" cy="0"/>
          </a:xfrm>
          <a:prstGeom prst="line">
            <a:avLst/>
          </a:prstGeom>
          <a:ln w="3175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/>
          <p:nvPr/>
        </p:nvCxnSpPr>
        <p:spPr>
          <a:xfrm>
            <a:off x="344038" y="1721267"/>
            <a:ext cx="3886673" cy="0"/>
          </a:xfrm>
          <a:prstGeom prst="line">
            <a:avLst/>
          </a:prstGeom>
          <a:ln w="3175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>
            <a:off x="344038" y="2069116"/>
            <a:ext cx="3886673" cy="0"/>
          </a:xfrm>
          <a:prstGeom prst="line">
            <a:avLst/>
          </a:prstGeom>
          <a:ln w="3175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/>
          <p:nvPr/>
        </p:nvCxnSpPr>
        <p:spPr>
          <a:xfrm>
            <a:off x="363357" y="2416461"/>
            <a:ext cx="3857694" cy="0"/>
          </a:xfrm>
          <a:prstGeom prst="line">
            <a:avLst/>
          </a:prstGeom>
          <a:ln w="3175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>
            <a:off x="324837" y="2772808"/>
            <a:ext cx="3928864" cy="0"/>
          </a:xfrm>
          <a:prstGeom prst="line">
            <a:avLst/>
          </a:prstGeom>
          <a:ln w="3175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tângulo 24"/>
          <p:cNvSpPr/>
          <p:nvPr/>
        </p:nvSpPr>
        <p:spPr>
          <a:xfrm>
            <a:off x="286201" y="2902357"/>
            <a:ext cx="2982163" cy="2689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16196">
              <a:lnSpc>
                <a:spcPct val="85000"/>
              </a:lnSpc>
              <a:spcAft>
                <a:spcPts val="1350"/>
              </a:spcAft>
            </a:pPr>
            <a:r>
              <a:rPr lang="pt-BR" sz="1350" dirty="0">
                <a:solidFill>
                  <a:srgbClr val="323232"/>
                </a:solidFill>
                <a:latin typeface="Neo Sans Pro" panose="020B0504030504040204"/>
                <a:ea typeface="Kozuka Gothic Pr6N EL" panose="020B0200000000000000" pitchFamily="34" charset="-128"/>
                <a:cs typeface="Segoe UI" panose="020B0502040204020203" pitchFamily="34" charset="0"/>
              </a:rPr>
              <a:t>Integração da </a:t>
            </a:r>
            <a:r>
              <a:rPr lang="pt-BR" sz="1350" dirty="0">
                <a:solidFill>
                  <a:srgbClr val="E99A00"/>
                </a:solidFill>
                <a:latin typeface="Neo Sans Pro" panose="020B0504030504040204"/>
                <a:ea typeface="Kozuka Gothic Pr6N EL" panose="020B0200000000000000" pitchFamily="34" charset="-128"/>
                <a:cs typeface="Segoe UI" panose="020B0502040204020203" pitchFamily="34" charset="0"/>
              </a:rPr>
              <a:t>Equipe de vendas</a:t>
            </a:r>
          </a:p>
        </p:txBody>
      </p:sp>
      <p:cxnSp>
        <p:nvCxnSpPr>
          <p:cNvPr id="27" name="Conector reto 26"/>
          <p:cNvCxnSpPr/>
          <p:nvPr/>
        </p:nvCxnSpPr>
        <p:spPr>
          <a:xfrm>
            <a:off x="307546" y="3108577"/>
            <a:ext cx="3944510" cy="0"/>
          </a:xfrm>
          <a:prstGeom prst="line">
            <a:avLst/>
          </a:prstGeom>
          <a:ln w="3175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0689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t="7553" b="4166"/>
          <a:stretch/>
        </p:blipFill>
        <p:spPr>
          <a:xfrm>
            <a:off x="-76200" y="0"/>
            <a:ext cx="9334499" cy="453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69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t="7553" b="3385"/>
          <a:stretch/>
        </p:blipFill>
        <p:spPr>
          <a:xfrm>
            <a:off x="-62720" y="0"/>
            <a:ext cx="934007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467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7293" b="3906"/>
          <a:stretch/>
        </p:blipFill>
        <p:spPr>
          <a:xfrm>
            <a:off x="0" y="0"/>
            <a:ext cx="9296399" cy="456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2818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292" b="3125"/>
          <a:stretch/>
        </p:blipFill>
        <p:spPr>
          <a:xfrm>
            <a:off x="0" y="0"/>
            <a:ext cx="9144000" cy="460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637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744014f9-b381-4d57-9569-1658a6c28a4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7333</TotalTime>
  <Words>414</Words>
  <Application>Microsoft Office PowerPoint</Application>
  <PresentationFormat>Apresentação na tela (16:9)</PresentationFormat>
  <Paragraphs>56</Paragraphs>
  <Slides>16</Slides>
  <Notes>5</Notes>
  <HiddenSlides>0</HiddenSlides>
  <MMClips>0</MMClips>
  <ScaleCrop>false</ScaleCrop>
  <HeadingPairs>
    <vt:vector size="8" baseType="variant">
      <vt:variant>
        <vt:lpstr>Fontes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9" baseType="lpstr">
      <vt:lpstr>Arial</vt:lpstr>
      <vt:lpstr>Calibri</vt:lpstr>
      <vt:lpstr>Dosis</vt:lpstr>
      <vt:lpstr>Dosis Bold</vt:lpstr>
      <vt:lpstr>Dosis ExtraLight</vt:lpstr>
      <vt:lpstr>Dosis Light</vt:lpstr>
      <vt:lpstr>Kozuka Gothic Pr6N EL</vt:lpstr>
      <vt:lpstr>Neo Sans Pro</vt:lpstr>
      <vt:lpstr>Neo Sans Pro Medium</vt:lpstr>
      <vt:lpstr>Segoe UI</vt:lpstr>
      <vt:lpstr>Verdana</vt:lpstr>
      <vt:lpstr>Linx.3.0</vt:lpstr>
      <vt:lpstr>Slide do think-cell</vt:lpstr>
      <vt:lpstr>    Linx Analytics</vt:lpstr>
      <vt:lpstr>Introdução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520</cp:revision>
  <dcterms:created xsi:type="dcterms:W3CDTF">2010-04-12T23:12:02Z</dcterms:created>
  <dcterms:modified xsi:type="dcterms:W3CDTF">2017-12-08T09:22:42Z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