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4"/>
  </p:notesMasterIdLst>
  <p:sldIdLst>
    <p:sldId id="329" r:id="rId5"/>
    <p:sldId id="334" r:id="rId6"/>
    <p:sldId id="342" r:id="rId7"/>
    <p:sldId id="446" r:id="rId8"/>
    <p:sldId id="439" r:id="rId9"/>
    <p:sldId id="447" r:id="rId10"/>
    <p:sldId id="449" r:id="rId11"/>
    <p:sldId id="450" r:id="rId12"/>
    <p:sldId id="453" r:id="rId13"/>
    <p:sldId id="452" r:id="rId14"/>
    <p:sldId id="451" r:id="rId15"/>
    <p:sldId id="454" r:id="rId16"/>
    <p:sldId id="455" r:id="rId17"/>
    <p:sldId id="456" r:id="rId18"/>
    <p:sldId id="457" r:id="rId19"/>
    <p:sldId id="459" r:id="rId20"/>
    <p:sldId id="458" r:id="rId21"/>
    <p:sldId id="460" r:id="rId22"/>
    <p:sldId id="363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27/11/2017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9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0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825443" y="1590936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</a:t>
            </a:r>
            <a:r>
              <a:rPr lang="pt-BR" sz="5400" dirty="0"/>
              <a:t>R</a:t>
            </a:r>
            <a:r>
              <a:rPr lang="pt-BR" sz="5400" dirty="0" smtClean="0"/>
              <a:t>emessa em Demonstração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9757" y="291826"/>
            <a:ext cx="2760585" cy="792088"/>
          </a:xfrm>
        </p:spPr>
        <p:txBody>
          <a:bodyPr/>
          <a:lstStyle/>
          <a:p>
            <a:r>
              <a:rPr lang="pt-BR" dirty="0" smtClean="0"/>
              <a:t>Tabela de preços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64942" y="1006867"/>
            <a:ext cx="7521512" cy="413663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Poderá ser utilizada a tabela de preços padrão ou criada uma nova para este fim: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91" y="1798955"/>
            <a:ext cx="4852022" cy="253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73" y="404912"/>
            <a:ext cx="3608329" cy="792088"/>
          </a:xfrm>
        </p:spPr>
        <p:txBody>
          <a:bodyPr/>
          <a:lstStyle/>
          <a:p>
            <a:r>
              <a:rPr lang="pt-BR" dirty="0" smtClean="0"/>
              <a:t>Habilitar rotina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67128" y="980218"/>
            <a:ext cx="9030984" cy="3737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000" dirty="0"/>
              <a:t>Para utilizar a rotina de Demonstrações é necessário ativar o parâmetro "Habilita a rotina de Demonstração de mercadorias" em: </a:t>
            </a:r>
            <a:r>
              <a:rPr lang="pt-BR" sz="1000" i="1" dirty="0"/>
              <a:t>Empresa &gt; Parâmetros Globais &gt; Faturamento-Gerais &gt; Grupo Remessa em demonstração</a:t>
            </a:r>
            <a:r>
              <a:rPr lang="pt-BR" sz="1000" dirty="0"/>
              <a:t>.</a:t>
            </a:r>
            <a:br>
              <a:rPr lang="pt-BR" sz="1000" dirty="0"/>
            </a:br>
            <a:r>
              <a:rPr lang="pt-BR" sz="1000" dirty="0"/>
              <a:t>Após habilitar a rotina será exibido o parâmetro "Parametrização de demonstração" com o link "Configurar" para que possível realizar as definições sobre as Demonstrações.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77" y="2790730"/>
            <a:ext cx="3606545" cy="59545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047" y="1799174"/>
            <a:ext cx="4038708" cy="2817275"/>
          </a:xfrm>
          <a:prstGeom prst="rect">
            <a:avLst/>
          </a:prstGeom>
        </p:spPr>
      </p:pic>
      <p:cxnSp>
        <p:nvCxnSpPr>
          <p:cNvPr id="7" name="Conector angulado 6"/>
          <p:cNvCxnSpPr/>
          <p:nvPr/>
        </p:nvCxnSpPr>
        <p:spPr>
          <a:xfrm flipV="1">
            <a:off x="3631758" y="2371626"/>
            <a:ext cx="1443676" cy="78564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22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650" y="623985"/>
            <a:ext cx="1657561" cy="792088"/>
          </a:xfrm>
        </p:spPr>
        <p:txBody>
          <a:bodyPr/>
          <a:lstStyle/>
          <a:p>
            <a:r>
              <a:rPr lang="pt-BR" dirty="0" smtClean="0"/>
              <a:t>Habilita DAV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140431" y="1416073"/>
            <a:ext cx="7299107" cy="3737203"/>
          </a:xfrm>
        </p:spPr>
        <p:txBody>
          <a:bodyPr>
            <a:normAutofit/>
          </a:bodyPr>
          <a:lstStyle/>
          <a:p>
            <a:r>
              <a:rPr lang="pt-BR" sz="1000" dirty="0"/>
              <a:t>É necessário habilitar o parâmetro "Utiliza DAV" disponível em empresa&gt; parâmetros Globais&gt; Acesso Restrito&gt; POS: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050" y="2352675"/>
            <a:ext cx="148590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6045" y="353471"/>
            <a:ext cx="2783330" cy="792088"/>
          </a:xfrm>
        </p:spPr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257" y="1294045"/>
            <a:ext cx="49339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756" y="667322"/>
            <a:ext cx="6595042" cy="792088"/>
          </a:xfrm>
        </p:spPr>
        <p:txBody>
          <a:bodyPr/>
          <a:lstStyle/>
          <a:p>
            <a:r>
              <a:rPr lang="pt-BR" b="1" dirty="0"/>
              <a:t>Autorizar NF-E Automaticamente: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37" y="2053440"/>
            <a:ext cx="4657725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4067" y="2188395"/>
            <a:ext cx="6447034" cy="702075"/>
          </a:xfrm>
        </p:spPr>
        <p:txBody>
          <a:bodyPr/>
          <a:lstStyle/>
          <a:p>
            <a:r>
              <a:rPr lang="pt-BR" dirty="0" smtClean="0"/>
              <a:t>Contabilidade/ Fiscal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240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756" y="271278"/>
            <a:ext cx="6595042" cy="792088"/>
          </a:xfrm>
        </p:spPr>
        <p:txBody>
          <a:bodyPr/>
          <a:lstStyle/>
          <a:p>
            <a:r>
              <a:rPr lang="pt-BR" b="1" dirty="0" smtClean="0"/>
              <a:t>Configurações contábeis.</a:t>
            </a:r>
            <a:endParaRPr lang="pt-BR" dirty="0"/>
          </a:p>
        </p:txBody>
      </p:sp>
      <p:sp>
        <p:nvSpPr>
          <p:cNvPr id="4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140431" y="944724"/>
            <a:ext cx="7299107" cy="3737203"/>
          </a:xfrm>
        </p:spPr>
        <p:txBody>
          <a:bodyPr>
            <a:normAutofit/>
          </a:bodyPr>
          <a:lstStyle/>
          <a:p>
            <a:r>
              <a:rPr lang="pt-BR" sz="1000" dirty="0" smtClean="0"/>
              <a:t>Revisar ou Cadastrar as contas necessárias. ( 13 contas contábeis)</a:t>
            </a:r>
          </a:p>
          <a:p>
            <a:r>
              <a:rPr lang="pt-BR" sz="1000" dirty="0" smtClean="0"/>
              <a:t>Revisar ou cadastrar Históricos Contábeis. (10 históricos sendo 5 de retorno e 5 de remessa)</a:t>
            </a:r>
          </a:p>
          <a:p>
            <a:r>
              <a:rPr lang="pt-BR" sz="1000" dirty="0" smtClean="0"/>
              <a:t>Vinculo das operações Padrões</a:t>
            </a:r>
            <a:endParaRPr lang="pt-BR" sz="1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447" y="1736812"/>
            <a:ext cx="6185043" cy="31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756" y="271278"/>
            <a:ext cx="6595042" cy="792088"/>
          </a:xfrm>
        </p:spPr>
        <p:txBody>
          <a:bodyPr/>
          <a:lstStyle/>
          <a:p>
            <a:r>
              <a:rPr lang="pt-BR" b="1" dirty="0" smtClean="0"/>
              <a:t>Configurações Fiscais</a:t>
            </a:r>
            <a:endParaRPr lang="pt-BR" dirty="0"/>
          </a:p>
        </p:txBody>
      </p:sp>
      <p:sp>
        <p:nvSpPr>
          <p:cNvPr id="4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140431" y="944724"/>
            <a:ext cx="7299107" cy="3737203"/>
          </a:xfrm>
        </p:spPr>
        <p:txBody>
          <a:bodyPr>
            <a:normAutofit/>
          </a:bodyPr>
          <a:lstStyle/>
          <a:p>
            <a:r>
              <a:rPr lang="pt-BR" sz="1000" dirty="0"/>
              <a:t>Acesse: </a:t>
            </a:r>
            <a:r>
              <a:rPr lang="pt-BR" sz="1000" u="sng" dirty="0"/>
              <a:t>Suprimentos&gt; Estoque&gt; Cadastros Auxiliares&gt; Configuração Tributária</a:t>
            </a:r>
            <a:endParaRPr lang="pt-BR" sz="10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6" y="1441537"/>
            <a:ext cx="8620125" cy="2952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056" y="1843100"/>
            <a:ext cx="6181725" cy="3905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4518" y="2339913"/>
            <a:ext cx="3714911" cy="270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4067" y="2188395"/>
            <a:ext cx="6447034" cy="702075"/>
          </a:xfrm>
        </p:spPr>
        <p:txBody>
          <a:bodyPr/>
          <a:lstStyle/>
          <a:p>
            <a:r>
              <a:rPr lang="pt-BR" dirty="0" smtClean="0"/>
              <a:t>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70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9479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4" y="2148983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Conceito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4" y="1537065"/>
            <a:ext cx="526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Remessa X Consignação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Usabilidade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269277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Parametrização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397340" y="1834685"/>
            <a:ext cx="60034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Apresentar a rotina de remessa em demonstração, orientar sobre as parametrizações necessárias para uma melhor usabilidade, esclarecer a diferença entre demonstração e Consignação e </a:t>
            </a:r>
            <a:r>
              <a:rPr lang="pt-BR" dirty="0" smtClean="0">
                <a:latin typeface="Dosis" panose="02010503020202060003" pitchFamily="2" charset="0"/>
              </a:rPr>
              <a:t>também para </a:t>
            </a:r>
            <a:r>
              <a:rPr lang="pt-BR" dirty="0" smtClean="0">
                <a:latin typeface="Dosis" panose="02010503020202060003" pitchFamily="2" charset="0"/>
              </a:rPr>
              <a:t>o usuário um treinamento completo em EAD para ser assistido a qualquer momento com todo o passo a passo.</a:t>
            </a:r>
            <a:endParaRPr lang="pt-BR" dirty="0" smtClean="0">
              <a:solidFill>
                <a:srgbClr val="FF0000"/>
              </a:solidFill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4601" y="2333949"/>
            <a:ext cx="7967610" cy="702075"/>
          </a:xfrm>
        </p:spPr>
        <p:txBody>
          <a:bodyPr/>
          <a:lstStyle/>
          <a:p>
            <a:r>
              <a:rPr lang="pt-BR" dirty="0" smtClean="0"/>
              <a:t>Consignação X Demonstração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55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47991" y="1974115"/>
            <a:ext cx="3503488" cy="736788"/>
          </a:xfrm>
        </p:spPr>
        <p:txBody>
          <a:bodyPr/>
          <a:lstStyle/>
          <a:p>
            <a:r>
              <a:rPr lang="pt-BR" sz="4400" dirty="0">
                <a:latin typeface="Dosis Light"/>
                <a:cs typeface="Dosis Light"/>
              </a:rPr>
              <a:t>Conceito</a:t>
            </a:r>
          </a:p>
        </p:txBody>
      </p:sp>
    </p:spTree>
    <p:extLst>
      <p:ext uri="{BB962C8B-B14F-4D97-AF65-F5344CB8AC3E}">
        <p14:creationId xmlns:p14="http://schemas.microsoft.com/office/powerpoint/2010/main" val="400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4067" y="2188395"/>
            <a:ext cx="6447034" cy="702075"/>
          </a:xfrm>
        </p:spPr>
        <p:txBody>
          <a:bodyPr/>
          <a:lstStyle/>
          <a:p>
            <a:r>
              <a:rPr lang="pt-BR" dirty="0" smtClean="0"/>
              <a:t>Parametrizações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936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3397" y="291826"/>
            <a:ext cx="1657561" cy="792088"/>
          </a:xfrm>
        </p:spPr>
        <p:txBody>
          <a:bodyPr/>
          <a:lstStyle/>
          <a:p>
            <a:r>
              <a:rPr lang="pt-BR" dirty="0" smtClean="0"/>
              <a:t>Série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6298" y="1083914"/>
            <a:ext cx="6335681" cy="373720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De preferência a mesma utilizada para emissão de NF-e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567" y="2073292"/>
            <a:ext cx="5229225" cy="20859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val="420578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3253" y="353471"/>
            <a:ext cx="5570693" cy="792088"/>
          </a:xfrm>
        </p:spPr>
        <p:txBody>
          <a:bodyPr/>
          <a:lstStyle/>
          <a:p>
            <a:r>
              <a:rPr lang="pt-BR" dirty="0"/>
              <a:t>Natureza de Operação - </a:t>
            </a:r>
            <a:r>
              <a:rPr lang="pt-BR" dirty="0" smtClean="0"/>
              <a:t>Remessa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73253" y="949101"/>
            <a:ext cx="6335681" cy="373720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Será necessário criar 2 naturezas de operação.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1 </a:t>
            </a:r>
            <a:r>
              <a:rPr lang="pt-BR" dirty="0" smtClean="0"/>
              <a:t>– Remessa em demonstração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52" y="1960032"/>
            <a:ext cx="3501929" cy="272627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380" y="1960032"/>
            <a:ext cx="3329903" cy="27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985066" cy="792088"/>
          </a:xfrm>
        </p:spPr>
        <p:txBody>
          <a:bodyPr/>
          <a:lstStyle/>
          <a:p>
            <a:r>
              <a:rPr lang="pt-BR" dirty="0" smtClean="0"/>
              <a:t>Natureza de Operação - Retorno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0419" y="1073290"/>
            <a:ext cx="8305974" cy="373720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Será necessário criar 2 naturezas de operação</a:t>
            </a:r>
            <a:r>
              <a:rPr lang="pt-BR" dirty="0" smtClean="0"/>
              <a:t>.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 2 </a:t>
            </a:r>
            <a:r>
              <a:rPr lang="pt-BR" dirty="0" smtClean="0"/>
              <a:t>– Retorno em demonstração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414" y="1961953"/>
            <a:ext cx="3027446" cy="278525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110" y="1981408"/>
            <a:ext cx="3174717" cy="276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6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744014f9-b381-4d57-9569-1658a6c28a47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8265</TotalTime>
  <Words>262</Words>
  <Application>Microsoft Office PowerPoint</Application>
  <PresentationFormat>Apresentação na tela (16:9)</PresentationFormat>
  <Paragraphs>43</Paragraphs>
  <Slides>19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30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Remessa em Demonstração</vt:lpstr>
      <vt:lpstr>Introdução</vt:lpstr>
      <vt:lpstr>Objetivos desse Webinar</vt:lpstr>
      <vt:lpstr>Consignação X Demonstração</vt:lpstr>
      <vt:lpstr>Conceito</vt:lpstr>
      <vt:lpstr>Parametrizações</vt:lpstr>
      <vt:lpstr>Série</vt:lpstr>
      <vt:lpstr>Natureza de Operação - Remessa</vt:lpstr>
      <vt:lpstr>Natureza de Operação - Retorno</vt:lpstr>
      <vt:lpstr>Tabela de preços</vt:lpstr>
      <vt:lpstr>Habilitar rotina</vt:lpstr>
      <vt:lpstr>Habilita DAV</vt:lpstr>
      <vt:lpstr>Permissão de usuário</vt:lpstr>
      <vt:lpstr>Autorizar NF-E Automaticamente:</vt:lpstr>
      <vt:lpstr>Contabilidade/ Fiscal</vt:lpstr>
      <vt:lpstr>Configurações contábeis.</vt:lpstr>
      <vt:lpstr>Configurações Fiscais</vt:lpstr>
      <vt:lpstr>Usabilidade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450</cp:revision>
  <dcterms:created xsi:type="dcterms:W3CDTF">2010-04-12T23:12:02Z</dcterms:created>
  <dcterms:modified xsi:type="dcterms:W3CDTF">2017-11-27T16:48:42Z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