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375" r:id="rId2"/>
    <p:sldId id="302" r:id="rId3"/>
    <p:sldId id="308" r:id="rId4"/>
    <p:sldId id="433" r:id="rId5"/>
    <p:sldId id="443" r:id="rId6"/>
    <p:sldId id="488" r:id="rId7"/>
    <p:sldId id="457" r:id="rId8"/>
    <p:sldId id="490" r:id="rId9"/>
    <p:sldId id="486" r:id="rId10"/>
    <p:sldId id="484" r:id="rId11"/>
    <p:sldId id="489" r:id="rId12"/>
    <p:sldId id="487" r:id="rId13"/>
    <p:sldId id="491" r:id="rId14"/>
    <p:sldId id="492" r:id="rId15"/>
    <p:sldId id="493" r:id="rId16"/>
    <p:sldId id="494" r:id="rId17"/>
    <p:sldId id="495" r:id="rId18"/>
    <p:sldId id="496" r:id="rId19"/>
    <p:sldId id="497" r:id="rId20"/>
    <p:sldId id="498" r:id="rId21"/>
    <p:sldId id="499" r:id="rId22"/>
    <p:sldId id="500" r:id="rId23"/>
    <p:sldId id="501" r:id="rId24"/>
    <p:sldId id="502" r:id="rId25"/>
    <p:sldId id="485" r:id="rId26"/>
    <p:sldId id="481" r:id="rId27"/>
    <p:sldId id="442" r:id="rId28"/>
    <p:sldId id="483" r:id="rId29"/>
    <p:sldId id="419" r:id="rId30"/>
    <p:sldId id="453" r:id="rId31"/>
    <p:sldId id="444" r:id="rId32"/>
    <p:sldId id="474" r:id="rId33"/>
    <p:sldId id="475" r:id="rId34"/>
    <p:sldId id="476" r:id="rId35"/>
    <p:sldId id="477" r:id="rId36"/>
    <p:sldId id="478" r:id="rId37"/>
    <p:sldId id="479" r:id="rId38"/>
    <p:sldId id="480" r:id="rId39"/>
    <p:sldId id="283" r:id="rId4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isão Geral" id="{58970B4B-F630-4D5B-88DE-508ACD9FB37C}">
          <p14:sldIdLst>
            <p14:sldId id="375"/>
            <p14:sldId id="302"/>
          </p14:sldIdLst>
        </p14:section>
        <p14:section name="Modulo 1" id="{34183B0E-60BA-45A6-A087-4BB7C4A6FE49}">
          <p14:sldIdLst>
            <p14:sldId id="308"/>
            <p14:sldId id="433"/>
            <p14:sldId id="443"/>
            <p14:sldId id="488"/>
            <p14:sldId id="457"/>
            <p14:sldId id="490"/>
            <p14:sldId id="486"/>
            <p14:sldId id="484"/>
            <p14:sldId id="489"/>
            <p14:sldId id="487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485"/>
            <p14:sldId id="481"/>
            <p14:sldId id="442"/>
            <p14:sldId id="483"/>
            <p14:sldId id="419"/>
            <p14:sldId id="453"/>
            <p14:sldId id="444"/>
            <p14:sldId id="474"/>
            <p14:sldId id="475"/>
            <p14:sldId id="476"/>
            <p14:sldId id="477"/>
            <p14:sldId id="478"/>
            <p14:sldId id="479"/>
            <p14:sldId id="480"/>
          </p14:sldIdLst>
        </p14:section>
        <p14:section name="Slide Final" id="{5E23C6C0-8FB2-4F7D-BB8B-7B728BBDBF33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98E6"/>
    <a:srgbClr val="006600"/>
    <a:srgbClr val="6A6A6A"/>
    <a:srgbClr val="5D308F"/>
    <a:srgbClr val="745E8D"/>
    <a:srgbClr val="49197D"/>
    <a:srgbClr val="280037"/>
    <a:srgbClr val="FBAD17"/>
    <a:srgbClr val="E49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81" autoAdjust="0"/>
    <p:restoredTop sz="93714" autoAdjust="0"/>
  </p:normalViewPr>
  <p:slideViewPr>
    <p:cSldViewPr snapToGrid="0">
      <p:cViewPr varScale="1">
        <p:scale>
          <a:sx n="70" d="100"/>
          <a:sy n="70" d="100"/>
        </p:scale>
        <p:origin x="16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99EF3-F9B1-4181-87F0-4F64595356EE}" type="datetimeFigureOut">
              <a:rPr lang="pt-BR" smtClean="0"/>
              <a:t>21/11/2017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E179B-E237-48DB-9266-EB21062AF1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961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F93C0-FB07-4755-9A2C-F0151F2310C8}" type="datetimeFigureOut">
              <a:rPr lang="pt-BR" smtClean="0"/>
              <a:t>21/11/2017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8DC69-2791-44B9-96AB-C7F392746E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646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249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953173" y="0"/>
            <a:ext cx="9238827" cy="68580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ight Triangle 3"/>
          <p:cNvSpPr/>
          <p:nvPr/>
        </p:nvSpPr>
        <p:spPr>
          <a:xfrm>
            <a:off x="85830" y="0"/>
            <a:ext cx="9048957" cy="6858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sp>
        <p:nvSpPr>
          <p:cNvPr id="10" name="Right Triangle 3"/>
          <p:cNvSpPr/>
          <p:nvPr/>
        </p:nvSpPr>
        <p:spPr>
          <a:xfrm>
            <a:off x="7" y="37"/>
            <a:ext cx="9070124" cy="6912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45" y="1751934"/>
            <a:ext cx="3673115" cy="25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duc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Educação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8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sté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2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Estética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2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Telefo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3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Telefonia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6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Livr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4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Livrarias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4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erfum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6" y="1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Perfumarias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7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07722" y="0"/>
            <a:ext cx="10984287" cy="6871125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38215" h="5153344">
                <a:moveTo>
                  <a:pt x="0" y="5153344"/>
                </a:moveTo>
                <a:lnTo>
                  <a:pt x="4095721" y="0"/>
                </a:lnTo>
                <a:lnTo>
                  <a:pt x="8238215" y="9844"/>
                </a:lnTo>
                <a:lnTo>
                  <a:pt x="8238215" y="5153344"/>
                </a:lnTo>
                <a:lnTo>
                  <a:pt x="0" y="5153344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65000">
                <a:srgbClr val="FFD435"/>
              </a:gs>
              <a:gs pos="69000">
                <a:schemeClr val="tx2"/>
              </a:gs>
            </a:gsLst>
            <a:lin ang="12840000" scaled="0"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858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6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9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49" y="-1"/>
            <a:ext cx="11286073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60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79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0294" y="2167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314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265464" y="98063"/>
            <a:ext cx="10329727" cy="86532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2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1373203" y="6481724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6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121884" tIns="60944" rIns="121884" bIns="60944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z="1600" smtClean="0"/>
              <a:pPr/>
              <a:t>‹nº›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048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7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6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57" y="2752739"/>
            <a:ext cx="2210081" cy="82223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1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387929" y="218657"/>
            <a:ext cx="10207260" cy="5319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32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1387929" y="762207"/>
            <a:ext cx="10207171" cy="3758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861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296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amarel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1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5" name="Picture 1" descr="vestuario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62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0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cinz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6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 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escu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bg1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73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0"/>
            <a:ext cx="12202667" cy="6864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tx2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29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 descr="f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0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Food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4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os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0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Postos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arm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Farmácias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2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Concessioná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7" y="2628504"/>
            <a:ext cx="7379716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6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Concessionárias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4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ega Lo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Mega</a:t>
            </a:r>
            <a:r>
              <a:rPr lang="pt-BR" dirty="0" smtClean="0"/>
              <a:t> Loja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4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Varejo de Serviç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48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Varejo de Serviços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2"/>
            <a:ext cx="2434271" cy="2334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03"/>
          <a:stretch/>
        </p:blipFill>
        <p:spPr>
          <a:xfrm>
            <a:off x="11126735" y="6085559"/>
            <a:ext cx="1065265" cy="768713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37"/>
            </p:custDataLst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" name="Slide do think-cell" r:id="rId40" imgW="421" imgH="420" progId="TCLayout.ActiveDocument.1">
                  <p:embed/>
                </p:oleObj>
              </mc:Choice>
              <mc:Fallback>
                <p:oleObj name="Slide do think-cell" r:id="rId4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" name="Slide do think-cell" r:id="rId42" imgW="421" imgH="420" progId="TCLayout.ActiveDocument.1">
                  <p:embed/>
                </p:oleObj>
              </mc:Choice>
              <mc:Fallback>
                <p:oleObj name="Slide do think-cell" r:id="rId4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132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3" r:id="rId2"/>
    <p:sldLayoutId id="214748366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95" r:id="rId34"/>
  </p:sldLayoutIdLst>
  <p:timing>
    <p:tnLst>
      <p:par>
        <p:cTn id="1" dur="indefinite" restart="never" nodeType="tmRoot"/>
      </p:par>
    </p:tnLst>
  </p:timing>
  <p:txStyles>
    <p:titleStyle>
      <a:lvl1pPr algn="l" defTabSz="609585" rtl="0" eaLnBrk="1" latinLnBrk="0" hangingPunct="1">
        <a:spcBef>
          <a:spcPct val="0"/>
        </a:spcBef>
        <a:buNone/>
        <a:defRPr sz="4267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457189" indent="-457189" algn="l" defTabSz="609585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733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733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6968" y="2736804"/>
            <a:ext cx="6367533" cy="3063494"/>
          </a:xfrm>
        </p:spPr>
        <p:txBody>
          <a:bodyPr/>
          <a:lstStyle/>
          <a:p>
            <a:pPr algn="ctr"/>
            <a:r>
              <a:rPr lang="pt-BR" sz="6000" dirty="0" smtClean="0"/>
              <a:t>Promoções e </a:t>
            </a:r>
            <a:br>
              <a:rPr lang="pt-BR" sz="6000" dirty="0" smtClean="0"/>
            </a:br>
            <a:r>
              <a:rPr lang="pt-BR" sz="6000" dirty="0" smtClean="0"/>
              <a:t>Ações Promocionais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38957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4"/>
          <p:cNvSpPr txBox="1">
            <a:spLocks/>
          </p:cNvSpPr>
          <p:nvPr/>
        </p:nvSpPr>
        <p:spPr>
          <a:xfrm>
            <a:off x="946244" y="952399"/>
            <a:ext cx="8357111" cy="320129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700" b="1" dirty="0">
              <a:solidFill>
                <a:schemeClr val="tx2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00981" y="570006"/>
            <a:ext cx="110637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Neo Sans Pro"/>
              </a:rPr>
              <a:t>São </a:t>
            </a:r>
            <a:r>
              <a:rPr lang="pt-BR" dirty="0">
                <a:latin typeface="Neo Sans Pro"/>
              </a:rPr>
              <a:t>cadastros que devem ser feitos ou revisados pelo usuário pois impactam na usabilidade da rotina</a:t>
            </a:r>
            <a:r>
              <a:rPr lang="pt-BR" dirty="0" smtClean="0">
                <a:latin typeface="Neo Sans Pro"/>
              </a:rPr>
              <a:t>:</a:t>
            </a:r>
          </a:p>
          <a:p>
            <a:endParaRPr lang="pt-BR" dirty="0" smtClean="0">
              <a:latin typeface="Neo Sans Pro"/>
            </a:endParaRPr>
          </a:p>
          <a:p>
            <a:r>
              <a:rPr lang="pt-BR" b="1" dirty="0" smtClean="0">
                <a:latin typeface="Neo Sans Pro"/>
              </a:rPr>
              <a:t>CADASTRO DE PRODUTO:</a:t>
            </a:r>
          </a:p>
          <a:p>
            <a:endParaRPr lang="pt-BR" dirty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Acessar: </a:t>
            </a:r>
            <a:r>
              <a:rPr lang="pt-BR" b="1" dirty="0" smtClean="0">
                <a:latin typeface="Neo Sans Pro"/>
              </a:rPr>
              <a:t>Suprimentos</a:t>
            </a:r>
            <a:r>
              <a:rPr lang="pt-BR" b="1" dirty="0">
                <a:latin typeface="Neo Sans Pro"/>
              </a:rPr>
              <a:t>&gt; Estoque&gt; produtos</a:t>
            </a:r>
            <a:r>
              <a:rPr lang="pt-BR" dirty="0">
                <a:latin typeface="Neo Sans Pro"/>
              </a:rPr>
              <a:t>&gt; Dentro do cadastro de produtos existe um parâmetro "Permite </a:t>
            </a:r>
            <a:r>
              <a:rPr lang="pt-BR" dirty="0" smtClean="0">
                <a:latin typeface="Neo Sans Pro"/>
              </a:rPr>
              <a:t>Desconto“</a:t>
            </a:r>
          </a:p>
          <a:p>
            <a:endParaRPr lang="pt-BR" dirty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  <a:p>
            <a:r>
              <a:rPr lang="pt-BR" b="1" dirty="0" smtClean="0">
                <a:latin typeface="Neo Sans Pro"/>
              </a:rPr>
              <a:t>PLANO DE PAGAMENTO:</a:t>
            </a:r>
            <a:endParaRPr lang="pt-BR" dirty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Acessar: </a:t>
            </a:r>
            <a:r>
              <a:rPr lang="pt-BR" b="1" dirty="0" smtClean="0">
                <a:latin typeface="Neo Sans Pro"/>
              </a:rPr>
              <a:t>Faturamento</a:t>
            </a:r>
            <a:r>
              <a:rPr lang="pt-BR" b="1" dirty="0">
                <a:latin typeface="Neo Sans Pro"/>
              </a:rPr>
              <a:t>&gt; Cadastros Auxiliares&gt; Plano de pagamento</a:t>
            </a:r>
            <a:r>
              <a:rPr lang="pt-BR" dirty="0">
                <a:latin typeface="Neo Sans Pro"/>
              </a:rPr>
              <a:t>: Somente os planos que tiverem marcados "Permite venda com itens promocionais" poderão ser utilizados para conclusão destas vendas.</a:t>
            </a:r>
            <a:endParaRPr lang="pt-BR" dirty="0" smtClean="0">
              <a:latin typeface="Neo Sans Pro"/>
            </a:endParaRPr>
          </a:p>
          <a:p>
            <a:endParaRPr lang="pt-BR" dirty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  <a:p>
            <a:endParaRPr lang="pt-BR" dirty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244" y="2419344"/>
            <a:ext cx="2114550" cy="5429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44" y="4171950"/>
            <a:ext cx="43719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7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C</a:t>
            </a:r>
            <a:r>
              <a:rPr lang="pt-BR" dirty="0" smtClean="0"/>
              <a:t>adastros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974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402793"/>
            <a:ext cx="10329727" cy="865321"/>
          </a:xfrm>
        </p:spPr>
        <p:txBody>
          <a:bodyPr/>
          <a:lstStyle/>
          <a:p>
            <a:r>
              <a:rPr lang="pt-BR" sz="4000" dirty="0" smtClean="0"/>
              <a:t>Cadastro de Campanha</a:t>
            </a:r>
            <a:endParaRPr lang="pt-BR" sz="4000" dirty="0"/>
          </a:p>
        </p:txBody>
      </p:sp>
      <p:sp>
        <p:nvSpPr>
          <p:cNvPr id="4" name="Espaço Reservado para Texto 4"/>
          <p:cNvSpPr txBox="1">
            <a:spLocks/>
          </p:cNvSpPr>
          <p:nvPr/>
        </p:nvSpPr>
        <p:spPr>
          <a:xfrm>
            <a:off x="1115339" y="1095490"/>
            <a:ext cx="8215312" cy="281914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700" b="1" dirty="0" smtClean="0">
                <a:solidFill>
                  <a:schemeClr val="tx2"/>
                </a:solidFill>
              </a:rPr>
              <a:t>   Suprimentos&gt;Estoque&gt;Promoções &gt; Cadastro de Campanha</a:t>
            </a:r>
          </a:p>
          <a:p>
            <a:pPr marL="0" indent="0">
              <a:buNone/>
            </a:pPr>
            <a:endParaRPr lang="pt-BR" sz="1700" b="1" dirty="0">
              <a:solidFill>
                <a:schemeClr val="tx2"/>
              </a:solidFill>
            </a:endParaRPr>
          </a:p>
          <a:p>
            <a:r>
              <a:rPr lang="pt-BR" sz="1600" dirty="0"/>
              <a:t>Informe o "Nome, empresas e Período de vigência" da promoção, clique em salvar.</a:t>
            </a:r>
            <a:br>
              <a:rPr lang="pt-BR" sz="1600" dirty="0"/>
            </a:br>
            <a:r>
              <a:rPr lang="pt-BR" sz="1600" dirty="0"/>
              <a:t>Caso tenha alguma promoção vigente e queira desativar, basta acessar o cadastro e desmarcar o parâmetro "Ativo"</a:t>
            </a:r>
          </a:p>
          <a:p>
            <a:r>
              <a:rPr lang="pt-BR" sz="1600" dirty="0"/>
              <a:t/>
            </a:r>
            <a:br>
              <a:rPr lang="pt-BR" sz="1600" dirty="0"/>
            </a:br>
            <a:endParaRPr lang="pt-BR" sz="1700" b="1" dirty="0">
              <a:solidFill>
                <a:schemeClr val="tx2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73457" y="1828800"/>
            <a:ext cx="106671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Informe o "Nome, empresas e Período de vigência" da promoção, clique em salvar.</a:t>
            </a:r>
            <a:b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Caso tenha alguma promoção vigente e queira desativar, basta acessar o cadastro e desmarcar o parâmetro "Ativo"</a:t>
            </a:r>
          </a:p>
          <a:p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39" y="2839729"/>
            <a:ext cx="69913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87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402793"/>
            <a:ext cx="10329727" cy="865321"/>
          </a:xfrm>
        </p:spPr>
        <p:txBody>
          <a:bodyPr/>
          <a:lstStyle/>
          <a:p>
            <a:r>
              <a:rPr lang="pt-BR" sz="4000" dirty="0" smtClean="0"/>
              <a:t>Cadastro de Promoções</a:t>
            </a:r>
            <a:endParaRPr lang="pt-BR" sz="4000" dirty="0"/>
          </a:p>
        </p:txBody>
      </p:sp>
      <p:sp>
        <p:nvSpPr>
          <p:cNvPr id="4" name="Espaço Reservado para Texto 4"/>
          <p:cNvSpPr txBox="1">
            <a:spLocks/>
          </p:cNvSpPr>
          <p:nvPr/>
        </p:nvSpPr>
        <p:spPr>
          <a:xfrm>
            <a:off x="1115339" y="1095490"/>
            <a:ext cx="8215312" cy="281914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700" b="1" dirty="0" smtClean="0">
                <a:solidFill>
                  <a:schemeClr val="tx2"/>
                </a:solidFill>
              </a:rPr>
              <a:t>   Suprimentos&gt;Estoque&gt;Promoções &gt; Cadastro de Promoções</a:t>
            </a:r>
          </a:p>
          <a:p>
            <a:pPr marL="0" indent="0">
              <a:buNone/>
            </a:pPr>
            <a:endParaRPr lang="pt-BR" sz="1700" b="1" dirty="0" smtClean="0">
              <a:solidFill>
                <a:schemeClr val="tx2"/>
              </a:solidFill>
            </a:endParaRPr>
          </a:p>
          <a:p>
            <a:r>
              <a:rPr lang="pt-BR" sz="1600" dirty="0" smtClean="0"/>
              <a:t>Informe </a:t>
            </a:r>
            <a:r>
              <a:rPr lang="pt-BR" sz="1600" dirty="0"/>
              <a:t>o "Nome, empresas e Período de vigência" da promoção, clique em salvar.</a:t>
            </a:r>
            <a:br>
              <a:rPr lang="pt-BR" sz="1600" dirty="0"/>
            </a:br>
            <a:r>
              <a:rPr lang="pt-BR" sz="1600" dirty="0"/>
              <a:t>Caso tenha alguma promoção vigente e queira desativar, basta acessar o cadastro e desmarcar o parâmetro "Ativo"</a:t>
            </a:r>
          </a:p>
          <a:p>
            <a:r>
              <a:rPr lang="pt-BR" sz="1600" dirty="0"/>
              <a:t/>
            </a:r>
            <a:br>
              <a:rPr lang="pt-BR" sz="1600" dirty="0"/>
            </a:br>
            <a:endParaRPr lang="pt-BR" sz="1600" dirty="0" smtClean="0"/>
          </a:p>
          <a:p>
            <a:r>
              <a:rPr lang="pt-BR" sz="1600" dirty="0"/>
              <a:t>Se não associado a campanha será necessário informar o período inicial e final da promoção</a:t>
            </a:r>
            <a:r>
              <a:rPr lang="pt-BR" sz="1600" dirty="0" smtClean="0"/>
              <a:t>.</a:t>
            </a:r>
            <a:r>
              <a:rPr lang="pt-BR" sz="1600" dirty="0"/>
              <a:t> Se não associado a campanha será necessário informar o período inicial e final da promoção.</a:t>
            </a:r>
          </a:p>
          <a:p>
            <a:r>
              <a:rPr lang="pt-BR" sz="1600" dirty="0"/>
              <a:t/>
            </a:r>
            <a:br>
              <a:rPr lang="pt-BR" sz="1600" dirty="0"/>
            </a:br>
            <a:endParaRPr lang="pt-BR" sz="1600" dirty="0"/>
          </a:p>
          <a:p>
            <a:r>
              <a:rPr lang="pt-BR" sz="1600" dirty="0"/>
              <a:t/>
            </a:r>
            <a:br>
              <a:rPr lang="pt-BR" sz="1600" dirty="0"/>
            </a:br>
            <a:endParaRPr lang="pt-BR" sz="1700" b="1" dirty="0">
              <a:solidFill>
                <a:schemeClr val="tx2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73457" y="1798228"/>
            <a:ext cx="1066714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Campanha Associada:</a:t>
            </a:r>
            <a:r>
              <a:rPr lang="pt-BR" dirty="0"/>
              <a:t> Se </a:t>
            </a:r>
            <a:r>
              <a:rPr lang="pt-BR" u="sng" dirty="0"/>
              <a:t>associado</a:t>
            </a:r>
            <a:r>
              <a:rPr lang="pt-BR" dirty="0"/>
              <a:t> a campanha automaticamente o período de vigência será o mesmo cadastrado nela. </a:t>
            </a:r>
            <a:endParaRPr lang="pt-BR" dirty="0" smtClean="0"/>
          </a:p>
          <a:p>
            <a:r>
              <a:rPr lang="pt-BR" dirty="0"/>
              <a:t/>
            </a:r>
            <a:br>
              <a:rPr lang="pt-BR" dirty="0"/>
            </a:br>
            <a:endParaRPr lang="pt-BR" dirty="0" smtClean="0"/>
          </a:p>
          <a:p>
            <a:endParaRPr lang="pt-BR" dirty="0"/>
          </a:p>
          <a:p>
            <a:r>
              <a:rPr lang="pt-BR" dirty="0"/>
              <a:t>Se não associado a campanha será necessário informar o período inicial e final da promoção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/>
            </a:r>
            <a:br>
              <a:rPr lang="pt-BR" dirty="0"/>
            </a:br>
            <a:r>
              <a:rPr lang="pt-BR" dirty="0"/>
              <a:t>Empresa: Defina para qual ou quais empresas a promoção deverá estar disponível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57" y="2437204"/>
            <a:ext cx="3581400" cy="5905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07" y="3557868"/>
            <a:ext cx="3524250" cy="12382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37" y="5578040"/>
            <a:ext cx="360045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99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73457" y="566661"/>
            <a:ext cx="10667143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Tipo de Filtro:</a:t>
            </a:r>
            <a:r>
              <a:rPr lang="pt-BR" dirty="0"/>
              <a:t> Se selecionado </a:t>
            </a:r>
            <a:r>
              <a:rPr lang="pt-BR" b="1" u="sng" dirty="0"/>
              <a:t>"Filtros"</a:t>
            </a:r>
            <a:r>
              <a:rPr lang="pt-BR" dirty="0"/>
              <a:t> estarão disponível os seguintes filtros "Fornecedor, produtos, setor, linha, marca, classificação, coleção, espessura, referencia, cores e tamanho" utilize os filtros para facilitar a busca dos produtos os quais deseja colocar em promoção.  </a:t>
            </a: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/>
              <a:t>Ou então utilize a opção "Upload de </a:t>
            </a:r>
            <a:r>
              <a:rPr lang="pt-BR" dirty="0" smtClean="0"/>
              <a:t>arquivo“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r>
              <a:rPr lang="pt-BR" b="1" dirty="0"/>
              <a:t>Upload de Arquivos:</a:t>
            </a:r>
          </a:p>
          <a:p>
            <a:r>
              <a:rPr lang="pt-BR" dirty="0"/>
              <a:t>É possível fazer um upload de arquivo com todos os produtos promocionais. O arquivo deve ser </a:t>
            </a:r>
            <a:r>
              <a:rPr lang="pt-BR" dirty="0" err="1"/>
              <a:t>txt</a:t>
            </a:r>
            <a:r>
              <a:rPr lang="pt-BR" dirty="0"/>
              <a:t> e a informação deve ser no formato: "</a:t>
            </a:r>
            <a:r>
              <a:rPr lang="pt-BR" dirty="0" err="1"/>
              <a:t>campochave;preço</a:t>
            </a:r>
            <a:r>
              <a:rPr lang="pt-BR" dirty="0"/>
              <a:t>" </a:t>
            </a:r>
            <a:br>
              <a:rPr lang="pt-BR" dirty="0"/>
            </a:br>
            <a:r>
              <a:rPr lang="pt-BR" dirty="0"/>
              <a:t>Conforme imagem abaixo onde o </a:t>
            </a:r>
            <a:r>
              <a:rPr lang="pt-BR" dirty="0" err="1"/>
              <a:t>cód</a:t>
            </a:r>
            <a:r>
              <a:rPr lang="pt-BR" dirty="0"/>
              <a:t> do produto 99 será 1,00 e o produto </a:t>
            </a:r>
            <a:r>
              <a:rPr lang="pt-BR" dirty="0" err="1"/>
              <a:t>cód</a:t>
            </a:r>
            <a:r>
              <a:rPr lang="pt-BR" dirty="0"/>
              <a:t> 644 será 15,00:</a:t>
            </a:r>
          </a:p>
          <a:p>
            <a:r>
              <a:rPr lang="pt-BR" dirty="0"/>
              <a:t/>
            </a:r>
            <a:br>
              <a:rPr lang="pt-BR" dirty="0"/>
            </a:br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/>
            </a:r>
            <a:br>
              <a:rPr lang="pt-BR" dirty="0"/>
            </a:b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9" y="1593900"/>
            <a:ext cx="4320494" cy="58974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15" y="2919096"/>
            <a:ext cx="5495789" cy="123865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577" y="5587761"/>
            <a:ext cx="1680269" cy="89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73456" y="502903"/>
            <a:ext cx="10667143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Para inserir este arquivo clique em "Arquivo para atualização de valores" e informe qual será seu campo chave para identificar o produto</a:t>
            </a:r>
            <a:r>
              <a:rPr lang="pt-BR" dirty="0" smtClean="0"/>
              <a:t>: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Para conferir se os preços ficaram como desejado, após fazer o Upload do arquivo clique em "gerar Excel" que será listado um arquivo com todos os produtos X preço atual X preço promocional inserido: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b="1" dirty="0"/>
              <a:t>Tipo de Preço:</a:t>
            </a:r>
            <a:r>
              <a:rPr lang="pt-BR" dirty="0"/>
              <a:t> Se selecionado </a:t>
            </a:r>
            <a:r>
              <a:rPr lang="pt-BR" u="sng" dirty="0"/>
              <a:t>"Em valor"</a:t>
            </a:r>
            <a:r>
              <a:rPr lang="pt-BR" dirty="0"/>
              <a:t> no campo "preço promocional deve ser inserido o valor em reais, EX: 10,00, se marcado </a:t>
            </a:r>
            <a:r>
              <a:rPr lang="pt-BR" u="sng" dirty="0"/>
              <a:t>"Em percentual"</a:t>
            </a:r>
            <a:r>
              <a:rPr lang="pt-BR" dirty="0"/>
              <a:t> deve ser informado o percentual de desconto </a:t>
            </a:r>
            <a:r>
              <a:rPr lang="pt-BR" dirty="0" err="1"/>
              <a:t>ex</a:t>
            </a:r>
            <a:r>
              <a:rPr lang="pt-BR" dirty="0"/>
              <a:t>: 10%, este percentual será aplicado sempre com base na tabela padrão. Este valor será aplicado a todos os produtos utilizados no filtro.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/>
            </a:r>
            <a:br>
              <a:rPr lang="pt-BR" dirty="0"/>
            </a:b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05" y="1132310"/>
            <a:ext cx="5331925" cy="135333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05" y="3571034"/>
            <a:ext cx="3523950" cy="8781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905" y="5680931"/>
            <a:ext cx="6723811" cy="86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16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45910" y="557494"/>
            <a:ext cx="1066714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Listar preço de venda:</a:t>
            </a:r>
            <a:r>
              <a:rPr lang="pt-BR" dirty="0"/>
              <a:t> Ao clicar no Link abrirá uma tela com preço de venda atual de todos os itens dos filtros:</a:t>
            </a:r>
          </a:p>
          <a:p>
            <a:r>
              <a:rPr lang="pt-BR" dirty="0"/>
              <a:t/>
            </a:r>
            <a:br>
              <a:rPr lang="pt-BR" dirty="0"/>
            </a:b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b="1" dirty="0"/>
              <a:t>Verificar promoções</a:t>
            </a:r>
            <a:r>
              <a:rPr lang="pt-BR" dirty="0"/>
              <a:t>: Ao clicar no Link abrirá uma tela com preço promocional de todos os itens dos filtros: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/>
            </a:r>
            <a:br>
              <a:rPr lang="pt-BR" dirty="0"/>
            </a:b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b="1" dirty="0"/>
              <a:t>Data Inicial e Final:</a:t>
            </a:r>
            <a:r>
              <a:rPr lang="pt-BR" dirty="0"/>
              <a:t> Esta opção somente estará disponível se não tiver nenhuma campanha associada, neste caso é preciso informar o </a:t>
            </a:r>
            <a:r>
              <a:rPr lang="pt-BR" dirty="0" err="1"/>
              <a:t>periodo</a:t>
            </a:r>
            <a:r>
              <a:rPr lang="pt-BR" dirty="0"/>
              <a:t> em que inicia e finaliza a promoção para este itens. Se existir campanha associada a data será a mesma definida em seu cadastro.</a:t>
            </a: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11" y="1052795"/>
            <a:ext cx="6722446" cy="139699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09" y="3171903"/>
            <a:ext cx="6848475" cy="168592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739" y="6133310"/>
            <a:ext cx="2695575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54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55343" y="502903"/>
            <a:ext cx="1066714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Controle:</a:t>
            </a:r>
            <a:r>
              <a:rPr lang="pt-BR" dirty="0"/>
              <a:t> pode ser informado um número para agrupar todos os produtos desta promoção, assim, ao listar as promoções fica fácil identificar os produtos inclusos na mesma promoção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b="1" dirty="0"/>
              <a:t>Limitar </a:t>
            </a:r>
            <a:r>
              <a:rPr lang="pt-BR" b="1" dirty="0" err="1"/>
              <a:t>Qtde</a:t>
            </a:r>
            <a:r>
              <a:rPr lang="pt-BR" b="1" dirty="0"/>
              <a:t> de itens:</a:t>
            </a:r>
            <a:r>
              <a:rPr lang="pt-BR" dirty="0"/>
              <a:t> Possibilita a limitação de quantas unidades de determinado item pode ser vendido em promoção. Somente será possível utilizar este filtro se na listagem existir apenas 1 item.</a:t>
            </a:r>
            <a:br>
              <a:rPr lang="pt-BR" dirty="0"/>
            </a:b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b="1" dirty="0"/>
              <a:t>Exibir listagem após o processamento:</a:t>
            </a:r>
            <a:r>
              <a:rPr lang="pt-BR" dirty="0"/>
              <a:t> Após executar o comando de promoção, será exibido um relatório com todos os itens que entraram na promoção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b="1" dirty="0"/>
              <a:t>Promoção Opcional:</a:t>
            </a:r>
            <a:r>
              <a:rPr lang="pt-BR" dirty="0"/>
              <a:t> Se marcado, será possível determinar no momento da venda se o item será vendido com o valor da promoção ou não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>Após se atentar em todos os campos clique em salvar, e os produtos estão vinculados a promoção.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700" y="1061262"/>
            <a:ext cx="2237486" cy="51634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343" y="2652308"/>
            <a:ext cx="4457700" cy="63817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00" y="4451311"/>
            <a:ext cx="3037354" cy="55741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700" y="5716113"/>
            <a:ext cx="1802091" cy="39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42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55343" y="516551"/>
            <a:ext cx="10667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solidFill>
                  <a:srgbClr val="49197D"/>
                </a:solidFill>
                <a:latin typeface="Dosis Bold"/>
                <a:ea typeface="+mj-ea"/>
              </a:rPr>
              <a:t>Desabilitar de Promoções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1051838" y="1436877"/>
            <a:ext cx="97441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1700" b="1" dirty="0">
                <a:solidFill>
                  <a:srgbClr val="FFB900"/>
                </a:solidFill>
              </a:rPr>
              <a:t>Suprimentos&gt; Estoque&gt; Promoções&gt; Desabilitar promoções&gt; utilize os filtros desejados e clique em listar: </a:t>
            </a:r>
          </a:p>
        </p:txBody>
      </p:sp>
      <p:sp>
        <p:nvSpPr>
          <p:cNvPr id="7" name="Retângulo 6"/>
          <p:cNvSpPr/>
          <p:nvPr/>
        </p:nvSpPr>
        <p:spPr>
          <a:xfrm>
            <a:off x="955343" y="2077769"/>
            <a:ext cx="10058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Selecione os itens que deseja desabilitar e clique em "</a:t>
            </a:r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Confirmar“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838" y="2472804"/>
            <a:ext cx="86772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80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0877" y="265657"/>
            <a:ext cx="10667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solidFill>
                  <a:srgbClr val="49197D"/>
                </a:solidFill>
                <a:latin typeface="Dosis Bold"/>
                <a:ea typeface="+mj-ea"/>
              </a:rPr>
              <a:t>Usabilidade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2969" y="973543"/>
            <a:ext cx="10058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Após cadastrada uma promoção, em todas as funcionalidades de vendas no ERP este produto passa a assumir este valor promocional.</a:t>
            </a:r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Orçamento:</a:t>
            </a:r>
          </a:p>
          <a:p>
            <a:r>
              <a:rPr lang="pt-BR" b="1" dirty="0"/>
              <a:t>Faturamento&gt; Orçamento/Pedido&gt; Cadastro Orçamento/Pedido</a:t>
            </a:r>
            <a:r>
              <a:rPr lang="pt-BR" dirty="0"/>
              <a:t>, na tela de inserção de itens se o mesmo estiver em promoção este valor entra como desconto</a:t>
            </a:r>
            <a:r>
              <a:rPr lang="pt-BR" dirty="0" smtClean="0"/>
              <a:t>: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b="1" dirty="0"/>
              <a:t>Emissão de Nota </a:t>
            </a:r>
            <a:r>
              <a:rPr lang="pt-BR" b="1" dirty="0" smtClean="0"/>
              <a:t>fiscal:</a:t>
            </a:r>
            <a:r>
              <a:rPr lang="pt-BR" dirty="0"/>
              <a:t/>
            </a:r>
            <a:br>
              <a:rPr lang="pt-BR" dirty="0"/>
            </a:br>
            <a:r>
              <a:rPr lang="pt-BR" b="1" dirty="0"/>
              <a:t>Faturamento&gt; Emissão de Nota fiscal&gt; </a:t>
            </a:r>
            <a:r>
              <a:rPr lang="pt-BR" dirty="0"/>
              <a:t>ao faturar um orçamento pedido, ou ao emitir uma nota fiscal com produtos em promoção, na tela de inserção de itens os produtos entram automaticamente com o valor da promoção:</a:t>
            </a:r>
          </a:p>
          <a:p>
            <a:r>
              <a:rPr lang="pt-BR" dirty="0"/>
              <a:t> 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69" y="2774487"/>
            <a:ext cx="9488306" cy="1319841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44" y="5406436"/>
            <a:ext cx="9403508" cy="124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81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312032" y="373230"/>
            <a:ext cx="10329727" cy="865321"/>
          </a:xfrm>
        </p:spPr>
        <p:txBody>
          <a:bodyPr/>
          <a:lstStyle/>
          <a:p>
            <a:r>
              <a:rPr lang="pt-BR" dirty="0" smtClean="0">
                <a:solidFill>
                  <a:schemeClr val="bg2"/>
                </a:solidFill>
              </a:rPr>
              <a:t>Objetivo Geral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1180012" y="1972408"/>
            <a:ext cx="9315749" cy="421086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dirty="0" smtClean="0"/>
              <a:t>O Objetivo deste treinamento é orientar as configurações necessárias bem como apresentar a usabilidade da rotina.</a:t>
            </a:r>
            <a:endParaRPr lang="pt-BR" sz="2800" dirty="0"/>
          </a:p>
        </p:txBody>
      </p:sp>
      <p:pic>
        <p:nvPicPr>
          <p:cNvPr id="2" name="Picture 1" descr="alvo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4" y="2967693"/>
            <a:ext cx="3120474" cy="333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16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793912" y="782474"/>
            <a:ext cx="10058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Contingência</a:t>
            </a:r>
          </a:p>
          <a:p>
            <a:r>
              <a:rPr lang="pt-BR" dirty="0"/>
              <a:t/>
            </a:r>
            <a:br>
              <a:rPr lang="pt-BR" dirty="0"/>
            </a:br>
            <a:r>
              <a:rPr lang="pt-BR" b="1" dirty="0"/>
              <a:t>Faturamento&gt; Loja&gt; Contingência</a:t>
            </a:r>
            <a:r>
              <a:rPr lang="pt-BR" dirty="0"/>
              <a:t>, na tela de inserção de itens, ao lançar um item em promoção, o valor promocional entra automaticamente:</a:t>
            </a:r>
          </a:p>
          <a:p>
            <a:r>
              <a:rPr lang="pt-BR" dirty="0"/>
              <a:t/>
            </a:r>
            <a:br>
              <a:rPr lang="pt-BR" dirty="0"/>
            </a:br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06" y="2160417"/>
            <a:ext cx="6109719" cy="377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05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793912" y="782474"/>
            <a:ext cx="10058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POS</a:t>
            </a:r>
          </a:p>
          <a:p>
            <a:r>
              <a:rPr lang="pt-BR" dirty="0"/>
              <a:t/>
            </a:r>
            <a:br>
              <a:rPr lang="pt-BR" dirty="0"/>
            </a:br>
            <a:r>
              <a:rPr lang="pt-BR" dirty="0"/>
              <a:t>Ao inserir um item em promoção no POS automaticamente o valor promocional é assumido na venda:</a:t>
            </a:r>
          </a:p>
          <a:p>
            <a:r>
              <a:rPr lang="pt-BR" dirty="0"/>
              <a:t/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45" y="1937933"/>
            <a:ext cx="10476640" cy="324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74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55343" y="392675"/>
            <a:ext cx="10667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solidFill>
                  <a:srgbClr val="49197D"/>
                </a:solidFill>
                <a:latin typeface="Dosis Bold"/>
                <a:ea typeface="+mj-ea"/>
              </a:rPr>
              <a:t>Relatórios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955343" y="1065802"/>
            <a:ext cx="721928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1900" b="1" dirty="0">
                <a:solidFill>
                  <a:srgbClr val="FFB900"/>
                </a:solidFill>
              </a:rPr>
              <a:t>Suprimentos&gt; Estoque&gt; Promoções&gt; Relatórios&gt; Lista de Promoções: </a:t>
            </a:r>
          </a:p>
        </p:txBody>
      </p:sp>
      <p:sp>
        <p:nvSpPr>
          <p:cNvPr id="7" name="Retângulo 6"/>
          <p:cNvSpPr/>
          <p:nvPr/>
        </p:nvSpPr>
        <p:spPr>
          <a:xfrm>
            <a:off x="709005" y="1582323"/>
            <a:ext cx="10058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LISTA DE PROMOÇÕES: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Utilize </a:t>
            </a: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os filtros desejados, na tela destes relatórios além de visualizar os dados da promoção é possível alterar a data de termino. Basta clicar </a:t>
            </a:r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no </a:t>
            </a: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ícone </a:t>
            </a:r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          e </a:t>
            </a: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alterar para a nova data desejada. Em seguida clique em "Salvar". </a:t>
            </a:r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575" y="1954641"/>
            <a:ext cx="510612" cy="388509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05" y="3290483"/>
            <a:ext cx="10459358" cy="317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45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037230" y="512592"/>
            <a:ext cx="752507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1900" b="1" dirty="0">
                <a:solidFill>
                  <a:srgbClr val="FFB900"/>
                </a:solidFill>
              </a:rPr>
              <a:t>Suprimentos&gt; Estoque&gt; Promoções&gt; Relatórios&gt; Produtos em promoção</a:t>
            </a:r>
          </a:p>
        </p:txBody>
      </p:sp>
      <p:sp>
        <p:nvSpPr>
          <p:cNvPr id="7" name="Retângulo 6"/>
          <p:cNvSpPr/>
          <p:nvPr/>
        </p:nvSpPr>
        <p:spPr>
          <a:xfrm>
            <a:off x="600676" y="1120658"/>
            <a:ext cx="1005840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PRODUTOS EM PROMOÇÃO: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Utilize </a:t>
            </a: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os filtros desejados, na tela destes relatórios para visualizar</a:t>
            </a:r>
            <a:r>
              <a:rPr lang="pt-BR" dirty="0" smtClean="0">
                <a:solidFill>
                  <a:srgbClr val="333333"/>
                </a:solidFill>
                <a:latin typeface="Arial" panose="020B0604020202020204" pitchFamily="34" charset="0"/>
              </a:rPr>
              <a:t>: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/>
              <a:t>Também é possível gerar este relatório em Excel clicando </a:t>
            </a:r>
            <a:r>
              <a:rPr lang="pt-BR" dirty="0" smtClean="0"/>
              <a:t>na opção: </a:t>
            </a:r>
            <a:r>
              <a:rPr lang="pt-BR" dirty="0"/>
              <a:t> </a:t>
            </a:r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45" y="2297532"/>
            <a:ext cx="10499061" cy="310487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928" y="5739523"/>
            <a:ext cx="1666615" cy="48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67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967318"/>
            <a:ext cx="432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037230" y="512592"/>
            <a:ext cx="355834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1900" b="1" dirty="0">
                <a:solidFill>
                  <a:srgbClr val="FFB900"/>
                </a:solidFill>
              </a:rPr>
              <a:t>Suprimentos&gt; Estoque&gt; Produtos</a:t>
            </a:r>
          </a:p>
        </p:txBody>
      </p:sp>
      <p:sp>
        <p:nvSpPr>
          <p:cNvPr id="7" name="Retângulo 6"/>
          <p:cNvSpPr/>
          <p:nvPr/>
        </p:nvSpPr>
        <p:spPr>
          <a:xfrm>
            <a:off x="600676" y="1120658"/>
            <a:ext cx="10058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PESQUISA DE PRODUTO:</a:t>
            </a: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/>
              <a:t>Ao </a:t>
            </a:r>
            <a:r>
              <a:rPr lang="pt-BR" dirty="0" smtClean="0"/>
              <a:t>pesquisar </a:t>
            </a:r>
            <a:r>
              <a:rPr lang="pt-BR" dirty="0"/>
              <a:t>um produto que está em promoção o mesmo é apresentado com um destaque conforme abaixo:</a:t>
            </a:r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pt-BR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76" y="2320193"/>
            <a:ext cx="10358990" cy="258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20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25400" y="2715590"/>
            <a:ext cx="6988336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Ações Promocionais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116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Parametrização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252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17778" y="423080"/>
            <a:ext cx="10683992" cy="6018663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pt-BR" sz="2800" dirty="0" smtClean="0">
                <a:solidFill>
                  <a:srgbClr val="49197D"/>
                </a:solidFill>
                <a:latin typeface="Dosis Bold"/>
                <a:ea typeface="+mj-ea"/>
                <a:cs typeface="Dosis Bold"/>
              </a:rPr>
              <a:t>Acesso </a:t>
            </a:r>
            <a:r>
              <a:rPr lang="pt-BR" sz="2800" dirty="0">
                <a:solidFill>
                  <a:srgbClr val="49197D"/>
                </a:solidFill>
                <a:latin typeface="Dosis Bold"/>
                <a:ea typeface="+mj-ea"/>
                <a:cs typeface="Dosis Bold"/>
              </a:rPr>
              <a:t>Restrito</a:t>
            </a:r>
          </a:p>
          <a:p>
            <a:pPr marL="0" indent="0" algn="just">
              <a:buNone/>
            </a:pPr>
            <a:r>
              <a:rPr lang="pt-BR" sz="1600" b="1" dirty="0" smtClean="0">
                <a:solidFill>
                  <a:schemeClr val="accent2"/>
                </a:solidFill>
              </a:rPr>
              <a:t>Acessar</a:t>
            </a:r>
            <a:r>
              <a:rPr lang="pt-BR" sz="1600" b="1" dirty="0">
                <a:solidFill>
                  <a:schemeClr val="accent2"/>
                </a:solidFill>
              </a:rPr>
              <a:t>: Empresa&gt; </a:t>
            </a:r>
            <a:r>
              <a:rPr lang="pt-BR" sz="1600" b="1" dirty="0" smtClean="0">
                <a:solidFill>
                  <a:schemeClr val="accent2"/>
                </a:solidFill>
              </a:rPr>
              <a:t>Parâmetros Globais&gt;Acesso Restrito&gt;Estoque</a:t>
            </a:r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r>
              <a:rPr lang="pt-BR" sz="1800" dirty="0" smtClean="0"/>
              <a:t>Para configurar quais modalidades de ação promocional estarão disponíveis, deve habilitar o parâmetro “Tipos de ações promocionais disponíveis”, selecione as ações desejadas.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b="1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b="1" dirty="0" smtClean="0"/>
          </a:p>
          <a:p>
            <a:pPr marL="0" indent="0" algn="just">
              <a:buNone/>
            </a:pPr>
            <a:r>
              <a:rPr lang="pt-BR" sz="1800" dirty="0" smtClean="0"/>
              <a:t> </a:t>
            </a:r>
            <a:endParaRPr lang="pt-BR" sz="1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063" y="3008975"/>
            <a:ext cx="7392769" cy="29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48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Permissões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976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402793"/>
            <a:ext cx="10329727" cy="865321"/>
          </a:xfrm>
        </p:spPr>
        <p:txBody>
          <a:bodyPr/>
          <a:lstStyle/>
          <a:p>
            <a:r>
              <a:rPr lang="pt-BR" sz="4000" dirty="0"/>
              <a:t>Permissões de </a:t>
            </a:r>
            <a:r>
              <a:rPr lang="pt-BR" sz="4000" dirty="0" smtClean="0"/>
              <a:t>Usuário</a:t>
            </a:r>
            <a:endParaRPr lang="pt-BR" sz="4000" dirty="0"/>
          </a:p>
        </p:txBody>
      </p:sp>
      <p:sp>
        <p:nvSpPr>
          <p:cNvPr id="4" name="Espaço Reservado para Texto 4"/>
          <p:cNvSpPr txBox="1">
            <a:spLocks/>
          </p:cNvSpPr>
          <p:nvPr/>
        </p:nvSpPr>
        <p:spPr>
          <a:xfrm>
            <a:off x="1088043" y="1095490"/>
            <a:ext cx="8215312" cy="281914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700" b="1" dirty="0" smtClean="0">
                <a:solidFill>
                  <a:schemeClr val="tx2"/>
                </a:solidFill>
              </a:rPr>
              <a:t>   Empresa</a:t>
            </a:r>
            <a:r>
              <a:rPr lang="pt-BR" sz="1700" b="1" dirty="0">
                <a:solidFill>
                  <a:schemeClr val="tx2"/>
                </a:solidFill>
              </a:rPr>
              <a:t>&gt; segurança&gt; Configurar usuários</a:t>
            </a:r>
          </a:p>
        </p:txBody>
      </p:sp>
      <p:sp>
        <p:nvSpPr>
          <p:cNvPr id="3" name="Retângulo 2"/>
          <p:cNvSpPr/>
          <p:nvPr/>
        </p:nvSpPr>
        <p:spPr>
          <a:xfrm>
            <a:off x="946244" y="2096167"/>
            <a:ext cx="11063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Dentro da Permissão de usuário </a:t>
            </a:r>
            <a:r>
              <a:rPr lang="pt-BR" dirty="0" smtClean="0">
                <a:latin typeface="Neo Sans Pro"/>
              </a:rPr>
              <a:t>desejado, no </a:t>
            </a:r>
            <a:r>
              <a:rPr lang="pt-BR" dirty="0">
                <a:latin typeface="Neo Sans Pro"/>
              </a:rPr>
              <a:t>grupo </a:t>
            </a:r>
            <a:r>
              <a:rPr lang="pt-BR" dirty="0" smtClean="0">
                <a:latin typeface="Neo Sans Pro"/>
              </a:rPr>
              <a:t>de </a:t>
            </a:r>
            <a:r>
              <a:rPr lang="pt-BR" b="1" dirty="0" smtClean="0">
                <a:latin typeface="Neo Sans Pro"/>
              </a:rPr>
              <a:t>Estoque</a:t>
            </a:r>
            <a:r>
              <a:rPr lang="pt-BR" dirty="0" smtClean="0">
                <a:latin typeface="Neo Sans Pro"/>
              </a:rPr>
              <a:t> no subgrupo de  </a:t>
            </a:r>
            <a:r>
              <a:rPr lang="pt-BR" b="1" dirty="0" smtClean="0">
                <a:latin typeface="Neo Sans Pro"/>
              </a:rPr>
              <a:t>Permissões Gerais do Grupo de estoque, </a:t>
            </a:r>
            <a:r>
              <a:rPr lang="pt-BR" dirty="0" smtClean="0">
                <a:latin typeface="Neo Sans Pro"/>
              </a:rPr>
              <a:t> selecionar  a opção conforme abaixo.</a:t>
            </a:r>
            <a:endParaRPr lang="pt-BR" dirty="0">
              <a:latin typeface="Neo Sans Pro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559" y="3116735"/>
            <a:ext cx="4522728" cy="204211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54" y="5316781"/>
            <a:ext cx="3762233" cy="61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8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25400" y="2715590"/>
            <a:ext cx="6988336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Promoções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486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C</a:t>
            </a:r>
            <a:r>
              <a:rPr lang="pt-BR" dirty="0" smtClean="0"/>
              <a:t>adastros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651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402793"/>
            <a:ext cx="10329727" cy="865321"/>
          </a:xfrm>
        </p:spPr>
        <p:txBody>
          <a:bodyPr/>
          <a:lstStyle/>
          <a:p>
            <a:r>
              <a:rPr lang="pt-BR" sz="4000" dirty="0" smtClean="0"/>
              <a:t>Ações Promocionais</a:t>
            </a:r>
            <a:endParaRPr lang="pt-BR" sz="4000" dirty="0"/>
          </a:p>
        </p:txBody>
      </p:sp>
      <p:sp>
        <p:nvSpPr>
          <p:cNvPr id="4" name="Espaço Reservado para Texto 4"/>
          <p:cNvSpPr txBox="1">
            <a:spLocks/>
          </p:cNvSpPr>
          <p:nvPr/>
        </p:nvSpPr>
        <p:spPr>
          <a:xfrm>
            <a:off x="1088043" y="1095490"/>
            <a:ext cx="8215312" cy="281914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700" b="1" dirty="0" smtClean="0">
                <a:solidFill>
                  <a:schemeClr val="tx2"/>
                </a:solidFill>
              </a:rPr>
              <a:t>   Suprimentos&gt;Estoque&gt;Cadastros Auxiliares&gt;Ações Promocionais</a:t>
            </a:r>
            <a:endParaRPr lang="pt-BR" sz="1700" b="1" dirty="0">
              <a:solidFill>
                <a:schemeClr val="tx2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2967318"/>
            <a:ext cx="43286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Ações promocionais permitem aplicar descontos no produto na venda, e também conceder produtos como cortesia. </a:t>
            </a: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Existem 7 modalidades de  ações promocionais disponíveis no sistema.</a:t>
            </a:r>
          </a:p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683" y="1757676"/>
            <a:ext cx="7211917" cy="437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96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179541"/>
            <a:ext cx="10329727" cy="865321"/>
          </a:xfrm>
        </p:spPr>
        <p:txBody>
          <a:bodyPr/>
          <a:lstStyle/>
          <a:p>
            <a:r>
              <a:rPr lang="pt-BR" sz="4000" dirty="0" smtClean="0"/>
              <a:t>Valor da Venda x Referência</a:t>
            </a:r>
            <a:endParaRPr lang="pt-BR" sz="4000" dirty="0"/>
          </a:p>
        </p:txBody>
      </p:sp>
      <p:sp>
        <p:nvSpPr>
          <p:cNvPr id="5" name="Retângulo 4"/>
          <p:cNvSpPr/>
          <p:nvPr/>
        </p:nvSpPr>
        <p:spPr>
          <a:xfrm>
            <a:off x="736980" y="1960811"/>
            <a:ext cx="1080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18615" y="954922"/>
            <a:ext cx="115050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A</a:t>
            </a:r>
            <a:r>
              <a:rPr lang="pt-BR" dirty="0" smtClean="0">
                <a:latin typeface="Neo Sans Pro"/>
              </a:rPr>
              <a:t>o </a:t>
            </a:r>
            <a:r>
              <a:rPr lang="pt-BR" dirty="0">
                <a:latin typeface="Neo Sans Pro"/>
              </a:rPr>
              <a:t>incluir na venda um produto de uma referência promocional configurada na ação será aplicado o desconto definido para a faixa de valor nesse produto da referência promocional</a:t>
            </a:r>
            <a:r>
              <a:rPr lang="pt-BR" dirty="0" smtClean="0">
                <a:latin typeface="Neo Sans Pro"/>
              </a:rPr>
              <a:t>.</a:t>
            </a:r>
            <a:r>
              <a:rPr lang="pt-BR" dirty="0">
                <a:latin typeface="Neo Sans Pro"/>
              </a:rPr>
              <a:t> </a:t>
            </a:r>
            <a:endParaRPr lang="pt-BR" dirty="0" smtClean="0">
              <a:latin typeface="Neo Sans Pro"/>
            </a:endParaRPr>
          </a:p>
          <a:p>
            <a:endParaRPr lang="pt-BR" dirty="0" smtClean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O </a:t>
            </a:r>
            <a:r>
              <a:rPr lang="pt-BR" dirty="0">
                <a:latin typeface="Neo Sans Pro"/>
              </a:rPr>
              <a:t>desconto será concedido somente para um produto da referência promocional por </a:t>
            </a:r>
            <a:r>
              <a:rPr lang="pt-BR" dirty="0" smtClean="0">
                <a:latin typeface="Neo Sans Pro"/>
              </a:rPr>
              <a:t>venda.</a:t>
            </a:r>
            <a:endParaRPr lang="pt-BR" dirty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 </a:t>
            </a:r>
            <a:endParaRPr lang="pt-BR" dirty="0">
              <a:latin typeface="Neo Sans Pro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086" y="2517202"/>
            <a:ext cx="6524625" cy="2306471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936" y="4823673"/>
            <a:ext cx="65817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5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3703" y="33660"/>
            <a:ext cx="10329727" cy="865321"/>
          </a:xfrm>
        </p:spPr>
        <p:txBody>
          <a:bodyPr/>
          <a:lstStyle/>
          <a:p>
            <a:r>
              <a:rPr lang="pt-BR" sz="4000" dirty="0" smtClean="0"/>
              <a:t>Valor da Venda x Produto Promocional</a:t>
            </a:r>
            <a:endParaRPr lang="pt-BR" sz="4000" dirty="0"/>
          </a:p>
        </p:txBody>
      </p:sp>
      <p:sp>
        <p:nvSpPr>
          <p:cNvPr id="5" name="Retângulo 4"/>
          <p:cNvSpPr/>
          <p:nvPr/>
        </p:nvSpPr>
        <p:spPr>
          <a:xfrm>
            <a:off x="736980" y="1960811"/>
            <a:ext cx="1080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86811" y="898981"/>
            <a:ext cx="118235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Essa modalidade de aplica se na venda dos produtos que participam da ação atingir ou igualar a faixa de valor definida na configuração da ação, então o </a:t>
            </a:r>
            <a:r>
              <a:rPr lang="pt-BR" dirty="0">
                <a:latin typeface="Neo Sans Pro"/>
              </a:rPr>
              <a:t>sistema deve oferecer um produto relacionado à faixa atingida como cortesia. </a:t>
            </a:r>
            <a:endParaRPr lang="pt-BR" dirty="0" smtClean="0">
              <a:latin typeface="Neo Sans Pro"/>
            </a:endParaRPr>
          </a:p>
          <a:p>
            <a:r>
              <a:rPr lang="pt-BR" dirty="0">
                <a:latin typeface="Neo Sans Pro"/>
              </a:rPr>
              <a:t>Somente um produto cortesia será ofertado na venda. </a:t>
            </a:r>
            <a:endParaRPr lang="pt-BR" dirty="0" smtClean="0">
              <a:latin typeface="Neo Sans Pro"/>
            </a:endParaRPr>
          </a:p>
          <a:p>
            <a:r>
              <a:rPr lang="pt-BR" dirty="0" smtClean="0">
                <a:latin typeface="Neo Sans Pro"/>
              </a:rPr>
              <a:t>O </a:t>
            </a:r>
            <a:r>
              <a:rPr lang="pt-BR" dirty="0">
                <a:latin typeface="Neo Sans Pro"/>
              </a:rPr>
              <a:t>valor do produto ofertado como cortesia na venda será concedido como desconto na finalização da nota.</a:t>
            </a:r>
          </a:p>
          <a:p>
            <a:endParaRPr lang="pt-BR" dirty="0">
              <a:latin typeface="Neo Sans Pro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703" y="3345805"/>
            <a:ext cx="6534150" cy="282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9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980" y="241137"/>
            <a:ext cx="10994689" cy="865321"/>
          </a:xfrm>
        </p:spPr>
        <p:txBody>
          <a:bodyPr/>
          <a:lstStyle/>
          <a:p>
            <a:r>
              <a:rPr lang="pt-BR" sz="3000" dirty="0"/>
              <a:t>Compre produtos do setor X e ganhe desconto em Y</a:t>
            </a:r>
          </a:p>
        </p:txBody>
      </p:sp>
      <p:sp>
        <p:nvSpPr>
          <p:cNvPr id="5" name="Retângulo 4"/>
          <p:cNvSpPr/>
          <p:nvPr/>
        </p:nvSpPr>
        <p:spPr>
          <a:xfrm>
            <a:off x="736980" y="1960811"/>
            <a:ext cx="1080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pt-BR" dirty="0"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pt-BR" dirty="0" smtClean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83900" y="1117425"/>
            <a:ext cx="11709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Nesta modalidade, ao vender uma quantidade específica de itens de um mesmo </a:t>
            </a:r>
            <a:r>
              <a:rPr lang="pt-BR" dirty="0" smtClean="0">
                <a:latin typeface="Neo Sans Pro"/>
              </a:rPr>
              <a:t>setor, inserindo </a:t>
            </a:r>
            <a:r>
              <a:rPr lang="pt-BR" dirty="0">
                <a:latin typeface="Neo Sans Pro"/>
              </a:rPr>
              <a:t>um produto de uma referência promocional, </a:t>
            </a:r>
            <a:r>
              <a:rPr lang="pt-BR" dirty="0" smtClean="0">
                <a:latin typeface="Neo Sans Pro"/>
              </a:rPr>
              <a:t>será concedido desconto nesse produto.. </a:t>
            </a:r>
          </a:p>
          <a:p>
            <a:r>
              <a:rPr lang="pt-BR" dirty="0">
                <a:latin typeface="Neo Sans Pro"/>
              </a:rPr>
              <a:t>Somente um produto da referência promocional será aplicado o desconto da ação </a:t>
            </a:r>
            <a:r>
              <a:rPr lang="pt-BR" dirty="0" smtClean="0">
                <a:latin typeface="Neo Sans Pro"/>
              </a:rPr>
              <a:t>promocional</a:t>
            </a:r>
            <a:r>
              <a:rPr lang="pt-BR" dirty="0">
                <a:latin typeface="Neo Sans Pro"/>
              </a:rPr>
              <a:t>.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878" y="2354920"/>
            <a:ext cx="6629400" cy="2412533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878" y="4881175"/>
            <a:ext cx="6629400" cy="188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6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0877" y="183773"/>
            <a:ext cx="10694439" cy="865321"/>
          </a:xfrm>
        </p:spPr>
        <p:txBody>
          <a:bodyPr/>
          <a:lstStyle/>
          <a:p>
            <a:r>
              <a:rPr lang="pt-BR" sz="4000" dirty="0"/>
              <a:t>Compre produtos  X e ganhe produto Y</a:t>
            </a:r>
          </a:p>
        </p:txBody>
      </p:sp>
      <p:sp>
        <p:nvSpPr>
          <p:cNvPr id="5" name="Retângulo 4"/>
          <p:cNvSpPr/>
          <p:nvPr/>
        </p:nvSpPr>
        <p:spPr>
          <a:xfrm>
            <a:off x="503121" y="903322"/>
            <a:ext cx="10803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pt-BR" dirty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Nesta modalidade, ao vender uma combinação de itens, o item de menor valor é ofertado como cortesia.</a:t>
            </a:r>
          </a:p>
          <a:p>
            <a:pPr indent="450215" algn="just">
              <a:spcAft>
                <a:spcPts val="0"/>
              </a:spcAft>
            </a:pPr>
            <a:r>
              <a:rPr lang="pt-BR" dirty="0">
                <a:latin typeface="Neo Sans Pro"/>
                <a:ea typeface="Times New Roman" panose="02020603050405020304" pitchFamily="18" charset="0"/>
                <a:cs typeface="Times New Roman" panose="02020603050405020304" pitchFamily="18" charset="0"/>
              </a:rPr>
              <a:t>Somente um produto será concedido como cortesia na venda, mesmo que na venda seja formada outra combinação de produtos configurada na ação. </a:t>
            </a:r>
            <a:endParaRPr lang="pt-BR" dirty="0">
              <a:effectLst/>
              <a:latin typeface="Neo Sans Pr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831" y="2402006"/>
            <a:ext cx="6934200" cy="282508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831" y="5227093"/>
            <a:ext cx="6934200" cy="112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1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048" y="296057"/>
            <a:ext cx="10694439" cy="865321"/>
          </a:xfrm>
        </p:spPr>
        <p:txBody>
          <a:bodyPr/>
          <a:lstStyle/>
          <a:p>
            <a:r>
              <a:rPr lang="pt-BR" sz="3000" dirty="0"/>
              <a:t>Compre produto  X e ganhe desconto em produto Y</a:t>
            </a:r>
          </a:p>
        </p:txBody>
      </p:sp>
      <p:sp>
        <p:nvSpPr>
          <p:cNvPr id="6" name="Retângulo 5"/>
          <p:cNvSpPr/>
          <p:nvPr/>
        </p:nvSpPr>
        <p:spPr>
          <a:xfrm>
            <a:off x="777922" y="1038548"/>
            <a:ext cx="109946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Nesta modalidade, ao vender uma combinação de itens, é concedido um desconto no item de menor valor</a:t>
            </a:r>
            <a:r>
              <a:rPr lang="pt-BR" dirty="0" smtClean="0">
                <a:latin typeface="Neo Sans Pro"/>
              </a:rPr>
              <a:t>.</a:t>
            </a:r>
          </a:p>
          <a:p>
            <a:endParaRPr lang="pt-BR" dirty="0" smtClean="0">
              <a:latin typeface="Neo Sans Pro"/>
            </a:endParaRPr>
          </a:p>
          <a:p>
            <a:r>
              <a:rPr lang="pt-BR" dirty="0">
                <a:latin typeface="Neo Sans Pro"/>
              </a:rPr>
              <a:t>Na mesma venda, se existir mais de uma combinação de produtos formada, é concedido o desconto no item de menor valor para combinação de produtos presente na venda, onde os descontos de cada combinação de produtos serão somados e visualizados na finalização da nota. 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458" y="2439841"/>
            <a:ext cx="8067675" cy="268047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458" y="5198445"/>
            <a:ext cx="806767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28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0816" y="319805"/>
            <a:ext cx="10694439" cy="865321"/>
          </a:xfrm>
        </p:spPr>
        <p:txBody>
          <a:bodyPr/>
          <a:lstStyle/>
          <a:p>
            <a:r>
              <a:rPr lang="pt-BR" sz="3000" dirty="0"/>
              <a:t>Compre uma quantidade de produtos "X" e ganhe produto "Y</a:t>
            </a:r>
          </a:p>
        </p:txBody>
      </p:sp>
      <p:sp>
        <p:nvSpPr>
          <p:cNvPr id="3" name="Retângulo 2"/>
          <p:cNvSpPr/>
          <p:nvPr/>
        </p:nvSpPr>
        <p:spPr>
          <a:xfrm>
            <a:off x="409433" y="1682424"/>
            <a:ext cx="11573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Nesta modalidade, ao vender </a:t>
            </a:r>
            <a:r>
              <a:rPr lang="pt-BR" dirty="0" smtClean="0">
                <a:latin typeface="Neo Sans Pro"/>
              </a:rPr>
              <a:t>a combinação </a:t>
            </a:r>
            <a:r>
              <a:rPr lang="pt-BR" dirty="0">
                <a:latin typeface="Neo Sans Pro"/>
              </a:rPr>
              <a:t>de itens, o sistema possibilita a escolha de um outro produto como </a:t>
            </a:r>
            <a:r>
              <a:rPr lang="pt-BR" dirty="0" smtClean="0">
                <a:latin typeface="Neo Sans Pro"/>
              </a:rPr>
              <a:t>cortesia, e será concedido desconto no valor integral desse produto.</a:t>
            </a:r>
            <a:endParaRPr lang="pt-BR" dirty="0">
              <a:latin typeface="Neo Sans Pro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816" y="2458031"/>
            <a:ext cx="9639300" cy="315277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816" y="5610806"/>
            <a:ext cx="3978038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82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4525" y="328428"/>
            <a:ext cx="11000096" cy="865321"/>
          </a:xfrm>
        </p:spPr>
        <p:txBody>
          <a:bodyPr/>
          <a:lstStyle/>
          <a:p>
            <a:r>
              <a:rPr lang="pt-BR" sz="3000" dirty="0"/>
              <a:t>Compre uma quantidade de produtos "X" e ganhe desconto nesses produtos</a:t>
            </a:r>
          </a:p>
        </p:txBody>
      </p:sp>
      <p:sp>
        <p:nvSpPr>
          <p:cNvPr id="6" name="Retângulo 5"/>
          <p:cNvSpPr/>
          <p:nvPr/>
        </p:nvSpPr>
        <p:spPr>
          <a:xfrm>
            <a:off x="286601" y="1349528"/>
            <a:ext cx="116005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Nesta modalidade, ao vender uma quantidade mínima de peças de determinada combinação, o sistema concede um desconto </a:t>
            </a:r>
            <a:r>
              <a:rPr lang="pt-BR" dirty="0" smtClean="0">
                <a:latin typeface="Neo Sans Pro"/>
              </a:rPr>
              <a:t>no </a:t>
            </a:r>
            <a:r>
              <a:rPr lang="pt-BR" dirty="0">
                <a:latin typeface="Neo Sans Pro"/>
              </a:rPr>
              <a:t>valor total dos itens desta combinação. </a:t>
            </a:r>
            <a:endParaRPr lang="pt-BR" dirty="0" smtClean="0">
              <a:latin typeface="Neo Sans Pro"/>
            </a:endParaRPr>
          </a:p>
          <a:p>
            <a:r>
              <a:rPr lang="pt-BR" dirty="0">
                <a:latin typeface="Neo Sans Pro"/>
              </a:rPr>
              <a:t>Se na venda houver mais de uma combinação, </a:t>
            </a:r>
            <a:r>
              <a:rPr lang="pt-BR" dirty="0" smtClean="0">
                <a:latin typeface="Neo Sans Pro"/>
              </a:rPr>
              <a:t>o desconto será </a:t>
            </a:r>
            <a:r>
              <a:rPr lang="pt-BR" dirty="0">
                <a:latin typeface="Neo Sans Pro"/>
              </a:rPr>
              <a:t>concedido </a:t>
            </a:r>
            <a:r>
              <a:rPr lang="pt-BR" dirty="0" smtClean="0">
                <a:latin typeface="Neo Sans Pro"/>
              </a:rPr>
              <a:t>no </a:t>
            </a:r>
            <a:r>
              <a:rPr lang="pt-BR" dirty="0">
                <a:latin typeface="Neo Sans Pro"/>
              </a:rPr>
              <a:t>total dos itens </a:t>
            </a:r>
            <a:r>
              <a:rPr lang="pt-BR" dirty="0" smtClean="0">
                <a:latin typeface="Neo Sans Pro"/>
              </a:rPr>
              <a:t>de cada </a:t>
            </a:r>
            <a:r>
              <a:rPr lang="pt-BR" dirty="0">
                <a:latin typeface="Neo Sans Pro"/>
              </a:rPr>
              <a:t>combinação de produtos presente na venda, e os descontos de cada produtos serão somados e visualizados na finalização da nota.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788" y="2826856"/>
            <a:ext cx="9420225" cy="240701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788" y="5199797"/>
            <a:ext cx="86487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797937" y="3250813"/>
            <a:ext cx="5185833" cy="232833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t-BR" sz="6000" dirty="0">
                <a:solidFill>
                  <a:srgbClr val="5A2D91"/>
                </a:solidFill>
                <a:latin typeface="Dosis" panose="02010503020202060003" pitchFamily="2" charset="0"/>
              </a:rPr>
              <a:t>Agradecemos sua participação!</a:t>
            </a:r>
            <a:endParaRPr lang="en-US" sz="6000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999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Parametrização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945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04130" y="385696"/>
            <a:ext cx="10683992" cy="421086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pt-BR" sz="2800" dirty="0" smtClean="0">
                <a:solidFill>
                  <a:srgbClr val="49197D"/>
                </a:solidFill>
                <a:latin typeface="Dosis Bold"/>
                <a:ea typeface="+mj-ea"/>
                <a:cs typeface="Dosis Bold"/>
              </a:rPr>
              <a:t>Parâmetro aberto</a:t>
            </a:r>
            <a:endParaRPr lang="pt-BR" sz="2800" dirty="0">
              <a:solidFill>
                <a:srgbClr val="49197D"/>
              </a:solidFill>
              <a:latin typeface="Dosis Bold"/>
              <a:ea typeface="+mj-ea"/>
              <a:cs typeface="Dosis Bold"/>
            </a:endParaRPr>
          </a:p>
          <a:p>
            <a:pPr marL="0" indent="0" algn="just">
              <a:buNone/>
            </a:pPr>
            <a:r>
              <a:rPr lang="pt-BR" sz="1600" b="1" dirty="0" smtClean="0">
                <a:solidFill>
                  <a:schemeClr val="accent2"/>
                </a:solidFill>
              </a:rPr>
              <a:t>Acessar</a:t>
            </a:r>
            <a:r>
              <a:rPr lang="pt-BR" sz="1600" b="1" dirty="0">
                <a:solidFill>
                  <a:schemeClr val="accent2"/>
                </a:solidFill>
              </a:rPr>
              <a:t>: Empresa&gt; </a:t>
            </a:r>
            <a:r>
              <a:rPr lang="pt-BR" sz="1600" b="1" dirty="0" smtClean="0">
                <a:solidFill>
                  <a:schemeClr val="accent2"/>
                </a:solidFill>
              </a:rPr>
              <a:t>Parâmetros </a:t>
            </a:r>
            <a:r>
              <a:rPr lang="pt-BR" sz="1600" b="1" dirty="0">
                <a:solidFill>
                  <a:schemeClr val="accent2"/>
                </a:solidFill>
              </a:rPr>
              <a:t>Globais&gt;Faturamento–Frente de loja&gt; Usa Preço Promocional no Item</a:t>
            </a:r>
            <a:r>
              <a:rPr lang="pt-BR" sz="1600" b="1" dirty="0" smtClean="0">
                <a:solidFill>
                  <a:schemeClr val="accent2"/>
                </a:solidFill>
              </a:rPr>
              <a:t>:</a:t>
            </a:r>
          </a:p>
          <a:p>
            <a:pPr marL="0" indent="0" algn="just">
              <a:buNone/>
            </a:pPr>
            <a:endParaRPr lang="pt-BR" sz="20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pt-BR" sz="1800" dirty="0" smtClean="0"/>
              <a:t>Se </a:t>
            </a:r>
            <a:r>
              <a:rPr lang="pt-BR" sz="1800" dirty="0"/>
              <a:t>Marcado, ao realizar uma troca de mercadorias por Item, poderá ser escolhido o preço promocional ou de venda para ser considerado naquela operação</a:t>
            </a:r>
            <a:r>
              <a:rPr lang="pt-BR" sz="1800" dirty="0" smtClean="0"/>
              <a:t>.</a:t>
            </a:r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r>
              <a:rPr lang="pt-BR" sz="1800" dirty="0" smtClean="0"/>
              <a:t> </a:t>
            </a:r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endParaRPr lang="pt-BR" sz="1800" dirty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/>
          </a:p>
          <a:p>
            <a:pPr marL="0" indent="0" algn="just">
              <a:buNone/>
            </a:pPr>
            <a:r>
              <a:rPr lang="pt-BR" sz="1800" dirty="0" smtClean="0"/>
              <a:t> </a:t>
            </a:r>
            <a:endParaRPr lang="pt-BR" sz="1800" dirty="0"/>
          </a:p>
        </p:txBody>
      </p:sp>
      <p:sp>
        <p:nvSpPr>
          <p:cNvPr id="4" name="AutoShape 2" descr="https://share.linx.com.br/download/attachments/27114850/worddav8d4cbb743d56d7764c3426669d87bedd.png?version=1&amp;modificationDate=1510938061359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575" y="3125834"/>
            <a:ext cx="10222753" cy="113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17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04130" y="385696"/>
            <a:ext cx="10683992" cy="421086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pt-BR" sz="2800" dirty="0" smtClean="0">
                <a:solidFill>
                  <a:srgbClr val="49197D"/>
                </a:solidFill>
                <a:latin typeface="Dosis Bold"/>
                <a:ea typeface="+mj-ea"/>
                <a:cs typeface="Dosis Bold"/>
              </a:rPr>
              <a:t>Parâmetro restrito</a:t>
            </a:r>
            <a:endParaRPr lang="pt-BR" sz="2800" dirty="0">
              <a:solidFill>
                <a:srgbClr val="49197D"/>
              </a:solidFill>
              <a:latin typeface="Dosis Bold"/>
              <a:ea typeface="+mj-ea"/>
              <a:cs typeface="Dosis Bold"/>
            </a:endParaRPr>
          </a:p>
          <a:p>
            <a:pPr marL="0" indent="0" algn="just">
              <a:buNone/>
            </a:pPr>
            <a:r>
              <a:rPr lang="pt-BR" sz="1600" b="1" dirty="0" smtClean="0">
                <a:solidFill>
                  <a:schemeClr val="accent2"/>
                </a:solidFill>
              </a:rPr>
              <a:t>Acessar</a:t>
            </a:r>
            <a:r>
              <a:rPr lang="pt-BR" sz="1600" b="1" dirty="0">
                <a:solidFill>
                  <a:schemeClr val="accent2"/>
                </a:solidFill>
              </a:rPr>
              <a:t>: Acesso Restrito&gt; estoque&gt; Utiliza cadastro de promoções baseado na </a:t>
            </a:r>
            <a:r>
              <a:rPr lang="pt-BR" sz="1600" b="1" dirty="0" smtClean="0">
                <a:solidFill>
                  <a:schemeClr val="accent2"/>
                </a:solidFill>
              </a:rPr>
              <a:t>referência</a:t>
            </a:r>
            <a:endParaRPr lang="pt-BR" sz="20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pt-BR" sz="1800" dirty="0"/>
              <a:t>Se São configurações que podem ser feitas somente por colaboradores Linx (consultor ou suporte a clientes) </a:t>
            </a:r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r>
              <a:rPr lang="pt-BR" sz="1800" dirty="0" smtClean="0"/>
              <a:t> </a:t>
            </a:r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endParaRPr lang="pt-BR" sz="1800" dirty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pt-BR" sz="1800" dirty="0"/>
          </a:p>
          <a:p>
            <a:pPr marL="0" indent="0" algn="just">
              <a:buNone/>
            </a:pPr>
            <a:r>
              <a:rPr lang="pt-BR" sz="1800" dirty="0" smtClean="0"/>
              <a:t> </a:t>
            </a:r>
            <a:endParaRPr lang="pt-BR" sz="1800" dirty="0"/>
          </a:p>
        </p:txBody>
      </p:sp>
      <p:sp>
        <p:nvSpPr>
          <p:cNvPr id="4" name="AutoShape 2" descr="https://share.linx.com.br/download/attachments/27114850/worddav8d4cbb743d56d7764c3426669d87bedd.png?version=1&amp;modificationDate=1510938061359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262" y="2143125"/>
            <a:ext cx="58674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04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Permissões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408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873" y="402793"/>
            <a:ext cx="10329727" cy="865321"/>
          </a:xfrm>
        </p:spPr>
        <p:txBody>
          <a:bodyPr/>
          <a:lstStyle/>
          <a:p>
            <a:r>
              <a:rPr lang="pt-BR" sz="4000" dirty="0"/>
              <a:t>Permissões de </a:t>
            </a:r>
            <a:r>
              <a:rPr lang="pt-BR" sz="4000" dirty="0" smtClean="0"/>
              <a:t>Usuário</a:t>
            </a:r>
            <a:endParaRPr lang="pt-BR" sz="4000" dirty="0"/>
          </a:p>
        </p:txBody>
      </p:sp>
      <p:sp>
        <p:nvSpPr>
          <p:cNvPr id="4" name="Espaço Reservado para Texto 4"/>
          <p:cNvSpPr txBox="1">
            <a:spLocks/>
          </p:cNvSpPr>
          <p:nvPr/>
        </p:nvSpPr>
        <p:spPr>
          <a:xfrm>
            <a:off x="1088043" y="1095490"/>
            <a:ext cx="8215312" cy="281914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700" b="1" dirty="0" smtClean="0">
                <a:solidFill>
                  <a:schemeClr val="tx2"/>
                </a:solidFill>
              </a:rPr>
              <a:t>   Empresa</a:t>
            </a:r>
            <a:r>
              <a:rPr lang="pt-BR" sz="1700" b="1" dirty="0">
                <a:solidFill>
                  <a:schemeClr val="tx2"/>
                </a:solidFill>
              </a:rPr>
              <a:t>&gt; segurança&gt; Configurar usuários</a:t>
            </a:r>
          </a:p>
        </p:txBody>
      </p:sp>
      <p:sp>
        <p:nvSpPr>
          <p:cNvPr id="3" name="Retângulo 2"/>
          <p:cNvSpPr/>
          <p:nvPr/>
        </p:nvSpPr>
        <p:spPr>
          <a:xfrm>
            <a:off x="946244" y="2096167"/>
            <a:ext cx="11063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Neo Sans Pro"/>
              </a:rPr>
              <a:t>Dentro da Permissão de usuário </a:t>
            </a:r>
            <a:r>
              <a:rPr lang="pt-BR" dirty="0" smtClean="0">
                <a:latin typeface="Neo Sans Pro"/>
              </a:rPr>
              <a:t>desejado,  no </a:t>
            </a:r>
            <a:r>
              <a:rPr lang="pt-BR" dirty="0">
                <a:latin typeface="Neo Sans Pro"/>
              </a:rPr>
              <a:t>Grupo de Estoque&gt; Subgrupo " Permissões Gerais do grupo de </a:t>
            </a:r>
            <a:r>
              <a:rPr lang="pt-BR" dirty="0" smtClean="0">
                <a:latin typeface="Neo Sans Pro"/>
              </a:rPr>
              <a:t>estoque“, selecionar  a opção </a:t>
            </a:r>
            <a:r>
              <a:rPr lang="pt-BR" b="1" dirty="0" smtClean="0">
                <a:latin typeface="Neo Sans Pro"/>
              </a:rPr>
              <a:t>“Cadastrar/Alterar Promoções”</a:t>
            </a:r>
            <a:r>
              <a:rPr lang="pt-BR" dirty="0" smtClean="0">
                <a:latin typeface="Neo Sans Pro"/>
              </a:rPr>
              <a:t>.</a:t>
            </a:r>
            <a:endParaRPr lang="pt-BR" dirty="0">
              <a:latin typeface="Neo Sans Pro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079" y="2995541"/>
            <a:ext cx="386715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54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Cadastros Auxiliares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841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6692</TotalTime>
  <Words>1155</Words>
  <Application>Microsoft Office PowerPoint</Application>
  <PresentationFormat>Widescreen</PresentationFormat>
  <Paragraphs>340</Paragraphs>
  <Slides>39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52" baseType="lpstr">
      <vt:lpstr>Arial</vt:lpstr>
      <vt:lpstr>Calibri</vt:lpstr>
      <vt:lpstr>Dosis</vt:lpstr>
      <vt:lpstr>Dosis Bold</vt:lpstr>
      <vt:lpstr>Dosis ExtraLight</vt:lpstr>
      <vt:lpstr>Dosis Light</vt:lpstr>
      <vt:lpstr>Dosis Medium</vt:lpstr>
      <vt:lpstr>Neo Sans Pro</vt:lpstr>
      <vt:lpstr>Times New Roman</vt:lpstr>
      <vt:lpstr>Verdana</vt:lpstr>
      <vt:lpstr>Wingdings</vt:lpstr>
      <vt:lpstr>Template PPT_Treinamentos</vt:lpstr>
      <vt:lpstr>Slide do think-cell</vt:lpstr>
      <vt:lpstr>Promoções e  Ações Promocionais</vt:lpstr>
      <vt:lpstr>Objetivo Geral</vt:lpstr>
      <vt:lpstr>Promoções</vt:lpstr>
      <vt:lpstr>Parametrização</vt:lpstr>
      <vt:lpstr>Apresentação do PowerPoint</vt:lpstr>
      <vt:lpstr>Apresentação do PowerPoint</vt:lpstr>
      <vt:lpstr>Permissões</vt:lpstr>
      <vt:lpstr>Permissões de Usuário</vt:lpstr>
      <vt:lpstr>Cadastros Auxiliares</vt:lpstr>
      <vt:lpstr>Apresentação do PowerPoint</vt:lpstr>
      <vt:lpstr>Cadastros</vt:lpstr>
      <vt:lpstr>Cadastro de Campanha</vt:lpstr>
      <vt:lpstr>Cadastro de Promoções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Ações Promocionais</vt:lpstr>
      <vt:lpstr>Parametrização</vt:lpstr>
      <vt:lpstr>Apresentação do PowerPoint</vt:lpstr>
      <vt:lpstr>Permissões</vt:lpstr>
      <vt:lpstr>Permissões de Usuário</vt:lpstr>
      <vt:lpstr>Cadastros</vt:lpstr>
      <vt:lpstr>Ações Promocionais</vt:lpstr>
      <vt:lpstr>Valor da Venda x Referência</vt:lpstr>
      <vt:lpstr>Valor da Venda x Produto Promocional</vt:lpstr>
      <vt:lpstr>Compre produtos do setor X e ganhe desconto em Y</vt:lpstr>
      <vt:lpstr>Compre produtos  X e ganhe produto Y</vt:lpstr>
      <vt:lpstr>Compre produto  X e ganhe desconto em produto Y</vt:lpstr>
      <vt:lpstr>Compre uma quantidade de produtos "X" e ganhe produto "Y</vt:lpstr>
      <vt:lpstr>Compre uma quantidade de produtos "X" e ganhe desconto nesses produtos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Capacitação</dc:title>
  <dc:creator>Monica de Santana Leite</dc:creator>
  <cp:lastModifiedBy>Adriana Espindula Reis</cp:lastModifiedBy>
  <cp:revision>376</cp:revision>
  <dcterms:created xsi:type="dcterms:W3CDTF">2016-02-25T18:08:01Z</dcterms:created>
  <dcterms:modified xsi:type="dcterms:W3CDTF">2017-11-21T11:29:37Z</dcterms:modified>
</cp:coreProperties>
</file>