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75" r:id="rId2"/>
    <p:sldId id="302" r:id="rId3"/>
    <p:sldId id="376" r:id="rId4"/>
    <p:sldId id="379" r:id="rId5"/>
    <p:sldId id="414" r:id="rId6"/>
    <p:sldId id="415" r:id="rId7"/>
    <p:sldId id="434" r:id="rId8"/>
    <p:sldId id="435" r:id="rId9"/>
    <p:sldId id="436" r:id="rId10"/>
    <p:sldId id="416" r:id="rId11"/>
    <p:sldId id="439" r:id="rId12"/>
    <p:sldId id="440" r:id="rId13"/>
    <p:sldId id="441" r:id="rId14"/>
    <p:sldId id="442" r:id="rId15"/>
    <p:sldId id="443" r:id="rId16"/>
    <p:sldId id="437" r:id="rId17"/>
    <p:sldId id="438" r:id="rId18"/>
    <p:sldId id="283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isão Geral" id="{58970B4B-F630-4D5B-88DE-508ACD9FB37C}">
          <p14:sldIdLst>
            <p14:sldId id="375"/>
            <p14:sldId id="302"/>
          </p14:sldIdLst>
        </p14:section>
        <p14:section name="Modulo 1" id="{34183B0E-60BA-45A6-A087-4BB7C4A6FE49}">
          <p14:sldIdLst>
            <p14:sldId id="376"/>
            <p14:sldId id="379"/>
            <p14:sldId id="414"/>
          </p14:sldIdLst>
        </p14:section>
        <p14:section name="Módulo 2" id="{EB3C67CE-7CDE-E84D-81BF-01691E37A780}">
          <p14:sldIdLst>
            <p14:sldId id="415"/>
            <p14:sldId id="434"/>
            <p14:sldId id="435"/>
            <p14:sldId id="436"/>
            <p14:sldId id="416"/>
            <p14:sldId id="439"/>
            <p14:sldId id="440"/>
            <p14:sldId id="441"/>
            <p14:sldId id="442"/>
            <p14:sldId id="443"/>
          </p14:sldIdLst>
        </p14:section>
        <p14:section name="Cap 4 - N1" id="{4F5F9E81-3A8C-484B-90C7-68B87B40E1B4}">
          <p14:sldIdLst>
            <p14:sldId id="437"/>
            <p14:sldId id="438"/>
          </p14:sldIdLst>
        </p14:section>
        <p14:section name="Slide Final" id="{5E23C6C0-8FB2-4F7D-BB8B-7B728BBDBF33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98E6"/>
    <a:srgbClr val="006600"/>
    <a:srgbClr val="6A6A6A"/>
    <a:srgbClr val="5D308F"/>
    <a:srgbClr val="745E8D"/>
    <a:srgbClr val="49197D"/>
    <a:srgbClr val="280037"/>
    <a:srgbClr val="FBAD17"/>
    <a:srgbClr val="E49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81" autoAdjust="0"/>
    <p:restoredTop sz="93714" autoAdjust="0"/>
  </p:normalViewPr>
  <p:slideViewPr>
    <p:cSldViewPr snapToGrid="0">
      <p:cViewPr varScale="1">
        <p:scale>
          <a:sx n="70" d="100"/>
          <a:sy n="70" d="100"/>
        </p:scale>
        <p:origin x="16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99EF3-F9B1-4181-87F0-4F64595356EE}" type="datetimeFigureOut">
              <a:rPr lang="pt-BR" smtClean="0"/>
              <a:t>22/08/2017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E179B-E237-48DB-9266-EB21062AF1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961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F93C0-FB07-4755-9A2C-F0151F2310C8}" type="datetimeFigureOut">
              <a:rPr lang="pt-BR" smtClean="0"/>
              <a:t>22/08/2017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8DC69-2791-44B9-96AB-C7F392746E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646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8DC69-2791-44B9-96AB-C7F392746E7C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2495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953173" y="0"/>
            <a:ext cx="9238827" cy="68580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Right Triangle 3"/>
          <p:cNvSpPr/>
          <p:nvPr/>
        </p:nvSpPr>
        <p:spPr>
          <a:xfrm>
            <a:off x="85830" y="0"/>
            <a:ext cx="9048957" cy="6858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sp>
        <p:nvSpPr>
          <p:cNvPr id="10" name="Right Triangle 3"/>
          <p:cNvSpPr/>
          <p:nvPr/>
        </p:nvSpPr>
        <p:spPr>
          <a:xfrm>
            <a:off x="7" y="37"/>
            <a:ext cx="9070124" cy="6912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sz="2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45" y="1751934"/>
            <a:ext cx="3673115" cy="252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4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duc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Educação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84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Estét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2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Estética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2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Telefo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3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Telefonia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6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Livr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4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Livrarias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641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erfuma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6" y="1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Perfumarias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70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07722" y="0"/>
            <a:ext cx="10984287" cy="6871125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38215" h="5153344">
                <a:moveTo>
                  <a:pt x="0" y="5153344"/>
                </a:moveTo>
                <a:lnTo>
                  <a:pt x="4095721" y="0"/>
                </a:lnTo>
                <a:lnTo>
                  <a:pt x="8238215" y="9844"/>
                </a:lnTo>
                <a:lnTo>
                  <a:pt x="8238215" y="5153344"/>
                </a:lnTo>
                <a:lnTo>
                  <a:pt x="0" y="5153344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65000">
                <a:srgbClr val="FFD435"/>
              </a:gs>
              <a:gs pos="69000">
                <a:schemeClr val="tx2"/>
              </a:gs>
            </a:gsLst>
            <a:lin ang="12840000" scaled="0"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858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94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6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80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3763392" cy="4906428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3" y="-208"/>
            <a:ext cx="12205340" cy="6866333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313910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313910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96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adr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49" y="-1"/>
            <a:ext cx="11286073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60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79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0294" y="2167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314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265464" y="98063"/>
            <a:ext cx="10329727" cy="86532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2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1373203" y="6481724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6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121884" tIns="60944" rIns="121884" bIns="60944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z="1600" smtClean="0"/>
              <a:pPr/>
              <a:t>‹nº›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0481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76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6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641057" y="731576"/>
            <a:ext cx="2210081" cy="105611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147620" y="731578"/>
            <a:ext cx="8447575" cy="4982937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057" y="2752739"/>
            <a:ext cx="2210081" cy="82223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1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387929" y="218657"/>
            <a:ext cx="10207260" cy="5319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32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41050" y="1503646"/>
            <a:ext cx="10954141" cy="4210868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467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40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1387929" y="762207"/>
            <a:ext cx="10207171" cy="3758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6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861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558" y="6498296"/>
            <a:ext cx="675340" cy="192021"/>
          </a:xfrm>
          <a:prstGeom prst="rect">
            <a:avLst/>
          </a:prstGeom>
        </p:spPr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296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amarel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1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5" name="Picture 1" descr="vestuario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62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5867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0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cinz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6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 E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escu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bg1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73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Rox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g-rox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0"/>
            <a:ext cx="12202667" cy="6864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solidFill>
                  <a:schemeClr val="tx2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9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09600" y="2710961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5867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8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9292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 descr="f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90" y="0"/>
            <a:ext cx="11295689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Food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4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Pos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0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Postos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Farm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6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Farmácias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2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Concessionár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7" y="2628504"/>
            <a:ext cx="7379716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6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Concessionárias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4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ega Lo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5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59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</a:t>
            </a:r>
            <a:r>
              <a:rPr lang="pt-BR" dirty="0" err="1" smtClean="0"/>
              <a:t>Mega</a:t>
            </a:r>
            <a:r>
              <a:rPr lang="pt-BR" dirty="0" smtClean="0"/>
              <a:t> Loja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4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Varejo de Serviç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6887432" cy="691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1" y="0"/>
            <a:ext cx="11286077" cy="6912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633946" y="2628504"/>
            <a:ext cx="7282173" cy="1728192"/>
          </a:xfrm>
          <a:prstGeom prst="rect">
            <a:avLst/>
          </a:prstGeom>
        </p:spPr>
        <p:txBody>
          <a:bodyPr vert="horz" lIns="121881" tIns="60942" rIns="121881" bIns="60942" rtlCol="0" anchor="t">
            <a:noAutofit/>
          </a:bodyPr>
          <a:lstStyle>
            <a:lvl1pPr>
              <a:lnSpc>
                <a:spcPct val="100000"/>
              </a:lnSpc>
              <a:defRPr sz="4800" b="0" baseline="0">
                <a:solidFill>
                  <a:schemeClr val="tx2"/>
                </a:solidFill>
                <a:latin typeface="Dosis Bold"/>
                <a:cs typeface="Dosis Bold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Varejo de Serviços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33946" y="4645225"/>
            <a:ext cx="7282173" cy="863600"/>
          </a:xfrm>
          <a:prstGeom prst="rect">
            <a:avLst/>
          </a:prstGeom>
        </p:spPr>
        <p:txBody>
          <a:bodyPr lIns="121917" tIns="60958" rIns="121917" bIns="60958">
            <a:normAutofit/>
          </a:bodyPr>
          <a:lstStyle>
            <a:lvl1pPr marL="0" marR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12188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3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2"/>
            <a:ext cx="2434271" cy="23344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03"/>
          <a:stretch/>
        </p:blipFill>
        <p:spPr>
          <a:xfrm>
            <a:off x="11126735" y="6085559"/>
            <a:ext cx="1065265" cy="768713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37"/>
            </p:custDataLst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2" name="Slide do think-cell" r:id="rId40" imgW="421" imgH="420" progId="TCLayout.ActiveDocument.1">
                  <p:embed/>
                </p:oleObj>
              </mc:Choice>
              <mc:Fallback>
                <p:oleObj name="Slide do think-cell" r:id="rId4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 hidden="1"/>
          <p:cNvGraphicFramePr>
            <a:graphicFrameLocks noChangeAspect="1"/>
          </p:cNvGraphicFramePr>
          <p:nvPr>
            <p:extLst/>
          </p:nvPr>
        </p:nvGraphicFramePr>
        <p:xfrm>
          <a:off x="2122" y="2122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" name="Slide do think-cell" r:id="rId42" imgW="421" imgH="420" progId="TCLayout.ActiveDocument.1">
                  <p:embed/>
                </p:oleObj>
              </mc:Choice>
              <mc:Fallback>
                <p:oleObj name="Slide do think-cell" r:id="rId4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2122" y="2122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132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3" r:id="rId2"/>
    <p:sldLayoutId id="2147483662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95" r:id="rId34"/>
  </p:sldLayoutIdLst>
  <p:timing>
    <p:tnLst>
      <p:par>
        <p:cTn id="1" dur="indefinite" restart="never" nodeType="tmRoot"/>
      </p:par>
    </p:tnLst>
  </p:timing>
  <p:txStyles>
    <p:titleStyle>
      <a:lvl1pPr algn="l" defTabSz="609585" rtl="0" eaLnBrk="1" latinLnBrk="0" hangingPunct="1">
        <a:spcBef>
          <a:spcPct val="0"/>
        </a:spcBef>
        <a:buNone/>
        <a:defRPr sz="4267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457189" indent="-457189" algn="l" defTabSz="609585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733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1733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dirty="0" smtClean="0"/>
              <a:t>Linx Microvix – Antecipação Financeira</a:t>
            </a:r>
            <a:endParaRPr lang="pt-BR" sz="48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Instrutor: Mônica Cota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957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1486" y="2014925"/>
            <a:ext cx="10972800" cy="1143000"/>
          </a:xfrm>
        </p:spPr>
        <p:txBody>
          <a:bodyPr/>
          <a:lstStyle/>
          <a:p>
            <a:pPr algn="ctr"/>
            <a:r>
              <a:rPr lang="pt-BR" b="1" dirty="0"/>
              <a:t>Como realizar uma venda com Antecipação Financeira no POS Microvix: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267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518615"/>
            <a:ext cx="10954141" cy="5786651"/>
          </a:xfrm>
        </p:spPr>
        <p:txBody>
          <a:bodyPr/>
          <a:lstStyle/>
          <a:p>
            <a:pPr algn="just"/>
            <a:r>
              <a:rPr lang="pt-BR" sz="2400" dirty="0"/>
              <a:t>Para realizar uma venda com Antecipação Financeira, anterior a este processo, deverão ser geradas </a:t>
            </a:r>
            <a:r>
              <a:rPr lang="pt-BR" sz="2400" dirty="0" err="1" smtClean="0"/>
              <a:t>DAVs</a:t>
            </a:r>
            <a:r>
              <a:rPr lang="pt-BR" sz="2400" dirty="0" smtClean="0"/>
              <a:t> no POS, após </a:t>
            </a:r>
            <a:r>
              <a:rPr lang="pt-BR" sz="2400" dirty="0"/>
              <a:t>gerar os documentos de venda, </a:t>
            </a:r>
            <a:r>
              <a:rPr lang="pt-BR" sz="2400" dirty="0" smtClean="0"/>
              <a:t>acessar o </a:t>
            </a:r>
            <a:r>
              <a:rPr lang="pt-BR" sz="2400" dirty="0"/>
              <a:t>menu Gerencial do POS, executar a opção Antecipação Financeira. Na tela de Antecipação Financeira, serão apresentados filtros para buscar pelos documentos disponíveis para venda.</a:t>
            </a:r>
          </a:p>
          <a:p>
            <a:endParaRPr lang="pt-BR" sz="2400" dirty="0"/>
          </a:p>
          <a:p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</p:txBody>
      </p:sp>
      <p:pic>
        <p:nvPicPr>
          <p:cNvPr id="6" name="Imagem 5" descr="worddavc5670d3ce428f72d44d5df0a9258cff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997" y="3035063"/>
            <a:ext cx="5189703" cy="327020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349469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518615"/>
            <a:ext cx="10954141" cy="5786651"/>
          </a:xfrm>
        </p:spPr>
        <p:txBody>
          <a:bodyPr/>
          <a:lstStyle/>
          <a:p>
            <a:r>
              <a:rPr lang="pt-BR" sz="2400" dirty="0"/>
              <a:t>Após informar os filtros, o sistema exibirá a seguinte listagem:</a:t>
            </a:r>
          </a:p>
          <a:p>
            <a:endParaRPr lang="pt-BR" sz="2400" dirty="0"/>
          </a:p>
          <a:p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</p:txBody>
      </p:sp>
      <p:pic>
        <p:nvPicPr>
          <p:cNvPr id="4" name="Imagem 3" descr="worddavdb645cca1e49818d606f3425e4994a5f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668" y="1610667"/>
            <a:ext cx="6976319" cy="33707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7046115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518615"/>
            <a:ext cx="10954141" cy="5786651"/>
          </a:xfrm>
        </p:spPr>
        <p:txBody>
          <a:bodyPr/>
          <a:lstStyle/>
          <a:p>
            <a:r>
              <a:rPr lang="pt-BR" sz="2400" dirty="0"/>
              <a:t> Após selecionar o documento desejado, o sistema apresentará a tela para definição da previsão de entrega do produto:</a:t>
            </a:r>
          </a:p>
          <a:p>
            <a:endParaRPr lang="pt-BR" sz="2400" dirty="0"/>
          </a:p>
          <a:p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</p:txBody>
      </p:sp>
      <p:pic>
        <p:nvPicPr>
          <p:cNvPr id="5" name="Imagem 4" descr="worddav936d851898a1ef275c99ec79340559a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81" y="1937441"/>
            <a:ext cx="7713300" cy="349436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94743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518615"/>
            <a:ext cx="10954141" cy="5786651"/>
          </a:xfrm>
        </p:spPr>
        <p:txBody>
          <a:bodyPr/>
          <a:lstStyle/>
          <a:p>
            <a:r>
              <a:rPr lang="pt-BR" sz="2400" dirty="0"/>
              <a:t> Ao confirmar, o sistema </a:t>
            </a:r>
            <a:r>
              <a:rPr lang="pt-BR" sz="2400" dirty="0" smtClean="0"/>
              <a:t>direcionará </a:t>
            </a:r>
            <a:r>
              <a:rPr lang="pt-BR" sz="2400" dirty="0"/>
              <a:t>para tela de </a:t>
            </a:r>
            <a:r>
              <a:rPr lang="pt-BR" sz="2400" dirty="0" smtClean="0"/>
              <a:t>meios </a:t>
            </a:r>
            <a:r>
              <a:rPr lang="pt-BR" sz="2400" dirty="0"/>
              <a:t>de pagamento para que seja registrado o meio e o valor </a:t>
            </a:r>
            <a:r>
              <a:rPr lang="pt-BR" sz="2400" dirty="0" smtClean="0"/>
              <a:t>para </a:t>
            </a:r>
            <a:r>
              <a:rPr lang="pt-BR" sz="2400" dirty="0" smtClean="0"/>
              <a:t>o </a:t>
            </a:r>
            <a:r>
              <a:rPr lang="pt-BR" sz="2400" dirty="0" smtClean="0"/>
              <a:t>recebimento da antecipação, </a:t>
            </a:r>
            <a:r>
              <a:rPr lang="pt-BR" sz="2400" dirty="0"/>
              <a:t>antes da finalização do processo:</a:t>
            </a:r>
          </a:p>
          <a:p>
            <a:endParaRPr lang="pt-BR" sz="2400" dirty="0"/>
          </a:p>
          <a:p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</p:txBody>
      </p:sp>
      <p:pic>
        <p:nvPicPr>
          <p:cNvPr id="4" name="Imagem 3" descr="worddava520f0faa2e341aaa63c21d59ba7313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034" y="2149935"/>
            <a:ext cx="7126444" cy="416897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876446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518615"/>
            <a:ext cx="10954141" cy="5786651"/>
          </a:xfrm>
        </p:spPr>
        <p:txBody>
          <a:bodyPr/>
          <a:lstStyle/>
          <a:p>
            <a:r>
              <a:rPr lang="pt-BR" sz="2400" dirty="0"/>
              <a:t> Ao </a:t>
            </a:r>
            <a:r>
              <a:rPr lang="pt-BR" sz="2400" dirty="0" smtClean="0"/>
              <a:t>finalizar o processo </a:t>
            </a:r>
            <a:r>
              <a:rPr lang="pt-BR" sz="2400" dirty="0"/>
              <a:t>o sistema imprimirá </a:t>
            </a:r>
            <a:r>
              <a:rPr lang="pt-BR" sz="2400" dirty="0" smtClean="0"/>
              <a:t>o comprovante não fiscal referente a Antecipação </a:t>
            </a:r>
            <a:r>
              <a:rPr lang="pt-BR" sz="2400" dirty="0"/>
              <a:t>Financeira, além disso, apresentará a lista de </a:t>
            </a:r>
            <a:r>
              <a:rPr lang="pt-BR" sz="2400" dirty="0" err="1"/>
              <a:t>DAVs</a:t>
            </a:r>
            <a:r>
              <a:rPr lang="pt-BR" sz="2400" dirty="0"/>
              <a:t> geradas. Nesse momento também será realizada a contabilização de todo o processo.</a:t>
            </a:r>
          </a:p>
          <a:p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</p:txBody>
      </p:sp>
      <p:pic>
        <p:nvPicPr>
          <p:cNvPr id="5" name="Imagem 4" descr="worddav58028a9df31bc1d1f14d620052ee3c5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97" y="2651441"/>
            <a:ext cx="7167388" cy="297143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6068252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1309702"/>
            <a:ext cx="10954141" cy="512686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BR" sz="2200" dirty="0" smtClean="0"/>
              <a:t> </a:t>
            </a:r>
            <a:r>
              <a:rPr lang="pt-BR" sz="2200" dirty="0"/>
              <a:t>Faturamento -&gt; Permissões Gerais do Grupo Faturamento: </a:t>
            </a: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Liberar </a:t>
            </a:r>
            <a:r>
              <a:rPr lang="pt-BR" sz="2200" dirty="0"/>
              <a:t>a opção “</a:t>
            </a:r>
            <a:r>
              <a:rPr lang="pt-BR" sz="2200" b="1" dirty="0"/>
              <a:t>Acesso à rotina de desfazimento de negócio</a:t>
            </a:r>
            <a:r>
              <a:rPr lang="pt-BR" sz="2200" dirty="0" smtClean="0"/>
              <a:t>”.</a:t>
            </a:r>
          </a:p>
          <a:p>
            <a:pPr marL="0" indent="0">
              <a:buNone/>
            </a:pPr>
            <a:endParaRPr lang="pt-BR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2200" dirty="0" smtClean="0"/>
              <a:t>No ERP acessar </a:t>
            </a:r>
            <a:r>
              <a:rPr lang="pt-BR" sz="2200" dirty="0" smtClean="0"/>
              <a:t>Faturamento  </a:t>
            </a:r>
            <a:r>
              <a:rPr lang="pt-BR" sz="2200" dirty="0"/>
              <a:t>-&gt; </a:t>
            </a:r>
            <a:r>
              <a:rPr lang="pt-BR" sz="2200" dirty="0" smtClean="0"/>
              <a:t>Desfazimento:</a:t>
            </a:r>
            <a:endParaRPr lang="pt-BR" sz="22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65464" y="444382"/>
            <a:ext cx="10329727" cy="865321"/>
          </a:xfrm>
        </p:spPr>
        <p:txBody>
          <a:bodyPr/>
          <a:lstStyle/>
          <a:p>
            <a:r>
              <a:rPr lang="pt-BR" sz="2400" dirty="0" smtClean="0"/>
              <a:t>COMO REALIZAR O CANCELAMENTO DE UMA ANTECIPAÇÃO FINANCEIRA </a:t>
            </a:r>
            <a:endParaRPr lang="pt-BR" sz="24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819" y="3493344"/>
            <a:ext cx="3362325" cy="29432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381423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48" y="307076"/>
            <a:ext cx="10954141" cy="5672294"/>
          </a:xfrm>
        </p:spPr>
        <p:txBody>
          <a:bodyPr/>
          <a:lstStyle/>
          <a:p>
            <a:pPr marL="0" indent="0">
              <a:buNone/>
            </a:pPr>
            <a:r>
              <a:rPr lang="pt-BR" sz="2200" dirty="0"/>
              <a:t>Acessar: Faturamento  -&gt; </a:t>
            </a:r>
            <a:r>
              <a:rPr lang="pt-BR" sz="2200" dirty="0" smtClean="0"/>
              <a:t>Desfazimento, selecionar a antecipação </a:t>
            </a:r>
            <a:r>
              <a:rPr lang="pt-BR" sz="2200" smtClean="0"/>
              <a:t>e prosseguir:</a:t>
            </a:r>
            <a:endParaRPr lang="pt-BR" sz="2200" dirty="0"/>
          </a:p>
          <a:p>
            <a:pPr marL="0" indent="0">
              <a:buNone/>
            </a:pPr>
            <a:endParaRPr lang="pt-BR" sz="22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71" y="927145"/>
            <a:ext cx="9557732" cy="28474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105" y="3967184"/>
            <a:ext cx="8213429" cy="263225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356826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948062" y="1776855"/>
            <a:ext cx="5185833" cy="232833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pt-BR" sz="6000" dirty="0">
                <a:solidFill>
                  <a:srgbClr val="5A2D91"/>
                </a:solidFill>
                <a:latin typeface="Dosis" panose="02010503020202060003" pitchFamily="2" charset="0"/>
              </a:rPr>
              <a:t>Agradecemos sua participação!</a:t>
            </a:r>
            <a:endParaRPr lang="en-US" sz="6000" dirty="0">
              <a:latin typeface="Dosis" panose="02010503020202060003" pitchFamily="2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180073" y="4803927"/>
            <a:ext cx="468180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colaboradoreducar.linx.com.br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7180073" y="5450258"/>
            <a:ext cx="445116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osis ExtraLight"/>
                <a:ea typeface="+mj-ea"/>
                <a:cs typeface="Dosis ExtraLight"/>
              </a:rPr>
              <a:t>franquiaseducar.linx.com.br</a:t>
            </a:r>
            <a:endParaRPr lang="pt-BR" sz="3200" dirty="0">
              <a:solidFill>
                <a:schemeClr val="tx1">
                  <a:lumMod val="65000"/>
                  <a:lumOff val="35000"/>
                </a:schemeClr>
              </a:solidFill>
              <a:latin typeface="Dosis ExtraLight"/>
              <a:ea typeface="+mj-ea"/>
              <a:cs typeface="Dosis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1740999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312032" y="373230"/>
            <a:ext cx="10329727" cy="865321"/>
          </a:xfrm>
        </p:spPr>
        <p:txBody>
          <a:bodyPr/>
          <a:lstStyle/>
          <a:p>
            <a:r>
              <a:rPr lang="pt-BR" dirty="0" smtClean="0">
                <a:solidFill>
                  <a:schemeClr val="bg2"/>
                </a:solidFill>
              </a:rPr>
              <a:t>Objetivo Geral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1312032" y="1740396"/>
            <a:ext cx="9315749" cy="4210868"/>
          </a:xfrm>
        </p:spPr>
        <p:txBody>
          <a:bodyPr/>
          <a:lstStyle/>
          <a:p>
            <a:pPr marL="0" indent="0">
              <a:buNone/>
            </a:pPr>
            <a:r>
              <a:rPr lang="pt-BR" sz="2800" dirty="0">
                <a:latin typeface="Neo Sans Pro" panose="020B0504030504040204" pitchFamily="34" charset="0"/>
              </a:rPr>
              <a:t>Explicar o que conceito do </a:t>
            </a:r>
            <a:r>
              <a:rPr lang="pt-BR" sz="2800" dirty="0" smtClean="0">
                <a:latin typeface="Neo Sans Pro" panose="020B0504030504040204" pitchFamily="34" charset="0"/>
              </a:rPr>
              <a:t>Antecipação Financeira e </a:t>
            </a:r>
            <a:r>
              <a:rPr lang="pt-BR" sz="2800" dirty="0">
                <a:latin typeface="Neo Sans Pro" panose="020B0504030504040204" pitchFamily="34" charset="0"/>
              </a:rPr>
              <a:t>Tornar o </a:t>
            </a:r>
            <a:r>
              <a:rPr lang="pt-BR" sz="2800" dirty="0" smtClean="0">
                <a:latin typeface="Neo Sans Pro" panose="020B0504030504040204" pitchFamily="34" charset="0"/>
              </a:rPr>
              <a:t>participante </a:t>
            </a:r>
            <a:r>
              <a:rPr lang="pt-BR" sz="2800" dirty="0">
                <a:latin typeface="Neo Sans Pro" panose="020B0504030504040204" pitchFamily="34" charset="0"/>
              </a:rPr>
              <a:t>apto a </a:t>
            </a:r>
            <a:r>
              <a:rPr lang="pt-BR" sz="2800" dirty="0" smtClean="0">
                <a:latin typeface="Neo Sans Pro" panose="020B0504030504040204" pitchFamily="34" charset="0"/>
              </a:rPr>
              <a:t>configurar a rotina e a realizar venda com antecipação financeira no POS Microvix.</a:t>
            </a:r>
            <a:endParaRPr lang="pt-BR" sz="2800" dirty="0">
              <a:latin typeface="Neo Sans Pro" panose="020B0504030504040204" pitchFamily="34" charset="0"/>
            </a:endParaRPr>
          </a:p>
        </p:txBody>
      </p:sp>
      <p:pic>
        <p:nvPicPr>
          <p:cNvPr id="2" name="Picture 1" descr="alvo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149" y="4390136"/>
            <a:ext cx="1883610" cy="201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16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/>
              <a:t>O que é uma venda com Antecipação </a:t>
            </a:r>
            <a:r>
              <a:rPr lang="pt-BR" b="1" dirty="0" smtClean="0"/>
              <a:t>Financeira?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05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0055" y="348848"/>
            <a:ext cx="10329727" cy="865321"/>
          </a:xfrm>
        </p:spPr>
        <p:txBody>
          <a:bodyPr/>
          <a:lstStyle/>
          <a:p>
            <a:r>
              <a:rPr lang="pt-BR" dirty="0" smtClean="0"/>
              <a:t>VENDA COM ANTECIPAÇÃO FINANCEIRA </a:t>
            </a:r>
            <a:endParaRPr lang="pt-BR" dirty="0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1446663"/>
            <a:ext cx="10424684" cy="4872250"/>
          </a:xfrm>
        </p:spPr>
        <p:txBody>
          <a:bodyPr/>
          <a:lstStyle/>
          <a:p>
            <a:r>
              <a:rPr lang="pt-BR" sz="2200" dirty="0"/>
              <a:t>A Antecipação Financeira consiste em um processo legal denominado "Política de Antecipação Financeira". </a:t>
            </a:r>
            <a:endParaRPr lang="pt-BR" sz="2200" dirty="0" smtClean="0"/>
          </a:p>
          <a:p>
            <a:endParaRPr lang="pt-BR" sz="2200" dirty="0"/>
          </a:p>
          <a:p>
            <a:r>
              <a:rPr lang="pt-BR" sz="2200" dirty="0"/>
              <a:t>Esse processo baseia-se no adiantamento do pagamento, total ou parcial, de uma venda em que o produto não será entregue no mesmo dia em que foi fechada a venda, denominando-se "Venda de Entrega Futura</a:t>
            </a:r>
            <a:r>
              <a:rPr lang="pt-BR" sz="2200" dirty="0" smtClean="0"/>
              <a:t>".</a:t>
            </a:r>
          </a:p>
          <a:p>
            <a:endParaRPr lang="pt-BR" sz="2200" dirty="0" smtClean="0"/>
          </a:p>
          <a:p>
            <a:r>
              <a:rPr lang="pt-BR" sz="2200" dirty="0" smtClean="0"/>
              <a:t>Nesse processo é emitido um comprovante não fiscal com os dados da </a:t>
            </a:r>
            <a:r>
              <a:rPr lang="pt-BR" sz="2200" dirty="0"/>
              <a:t>a</a:t>
            </a:r>
            <a:r>
              <a:rPr lang="pt-BR" sz="2200" dirty="0" smtClean="0"/>
              <a:t>ntecipação que indica o recebimento integral ou parcial, porém sem emissão de documento fiscal pois a entrega do produto em questão não foi realizada.</a:t>
            </a:r>
            <a:endParaRPr lang="pt-BR" sz="2200" dirty="0"/>
          </a:p>
          <a:p>
            <a:pPr marL="0" indent="0">
              <a:lnSpc>
                <a:spcPct val="150000"/>
              </a:lnSpc>
              <a:spcBef>
                <a:spcPct val="0"/>
              </a:spcBef>
              <a:buSzPct val="200000"/>
              <a:buNone/>
            </a:pPr>
            <a:endParaRPr lang="en-US" alt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4223147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/>
              <a:t>Como configurar a Antecipação Financeira no </a:t>
            </a:r>
            <a:r>
              <a:rPr lang="pt-BR" b="1" dirty="0" smtClean="0"/>
              <a:t>sistema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2606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354842"/>
            <a:ext cx="10779526" cy="6127845"/>
          </a:xfrm>
        </p:spPr>
        <p:txBody>
          <a:bodyPr/>
          <a:lstStyle/>
          <a:p>
            <a:r>
              <a:rPr lang="pt-BR" sz="2200" dirty="0" smtClean="0"/>
              <a:t>Acessar Empresa </a:t>
            </a:r>
            <a:r>
              <a:rPr lang="pt-BR" sz="2200" dirty="0"/>
              <a:t>-&gt; Parâmetros Globais -&gt; Acesso Restrito -&gt; POS -&gt; Marcar </a:t>
            </a:r>
            <a:r>
              <a:rPr lang="pt-BR" sz="2200" dirty="0" smtClean="0"/>
              <a:t>as opções “</a:t>
            </a:r>
            <a:r>
              <a:rPr lang="pt-BR" sz="2200" b="1" dirty="0" smtClean="0"/>
              <a:t>Utiliza DAV</a:t>
            </a:r>
            <a:r>
              <a:rPr lang="pt-BR" sz="2200" dirty="0" smtClean="0"/>
              <a:t>” e  “</a:t>
            </a:r>
            <a:r>
              <a:rPr lang="pt-BR" sz="2200" b="1" dirty="0" smtClean="0"/>
              <a:t>Utiliza antecipação financeira</a:t>
            </a:r>
            <a:r>
              <a:rPr lang="pt-BR" sz="2200" dirty="0" smtClean="0"/>
              <a:t>”.</a:t>
            </a:r>
          </a:p>
          <a:p>
            <a:pPr marL="0" indent="0">
              <a:buNone/>
            </a:pPr>
            <a:r>
              <a:rPr lang="pt-BR" sz="2200" i="1" dirty="0" smtClean="0"/>
              <a:t>É </a:t>
            </a:r>
            <a:r>
              <a:rPr lang="pt-BR" sz="2200" i="1" dirty="0"/>
              <a:t>necessário entrar em contato com o suporte Microvix para solicitar a ativação do </a:t>
            </a:r>
            <a:r>
              <a:rPr lang="pt-BR" sz="2200" i="1" dirty="0" smtClean="0"/>
              <a:t>parâmetro.</a:t>
            </a:r>
            <a:endParaRPr lang="pt-BR" sz="2200" i="1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r>
              <a:rPr lang="pt-BR" sz="2200" dirty="0"/>
              <a:t>Se a empresa utiliza Impressora Fiscal é necessário cadastrar na ECF as seguintes opções:</a:t>
            </a:r>
          </a:p>
          <a:p>
            <a:r>
              <a:rPr lang="pt-BR" sz="2200" b="1" dirty="0"/>
              <a:t>Em formas de pagamento</a:t>
            </a:r>
            <a:endParaRPr lang="pt-BR" sz="2200" dirty="0"/>
          </a:p>
          <a:p>
            <a:pPr marL="0" indent="0">
              <a:buNone/>
            </a:pPr>
            <a:r>
              <a:rPr lang="pt-BR" sz="2200" dirty="0"/>
              <a:t>      &gt; Antecipação</a:t>
            </a:r>
          </a:p>
          <a:p>
            <a:r>
              <a:rPr lang="pt-BR" sz="2200" b="1" dirty="0"/>
              <a:t>Em totalizadores não fiscais</a:t>
            </a:r>
            <a:endParaRPr lang="pt-BR" sz="2200" dirty="0"/>
          </a:p>
          <a:p>
            <a:pPr marL="0" indent="0">
              <a:buNone/>
            </a:pPr>
            <a:r>
              <a:rPr lang="pt-BR" sz="2200" dirty="0"/>
              <a:t>      &gt; Recebimentos</a:t>
            </a:r>
          </a:p>
          <a:p>
            <a:endParaRPr lang="pt-BR" sz="2200" dirty="0"/>
          </a:p>
          <a:p>
            <a:endParaRPr lang="pt-BR" sz="2200" dirty="0" smtClean="0"/>
          </a:p>
        </p:txBody>
      </p:sp>
      <p:pic>
        <p:nvPicPr>
          <p:cNvPr id="10" name="Imagem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064" y="2301844"/>
            <a:ext cx="3940578" cy="64214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101" y="2301844"/>
            <a:ext cx="2410002" cy="621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431622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832513"/>
            <a:ext cx="10779526" cy="5500048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 smtClean="0"/>
              <a:t> </a:t>
            </a:r>
            <a:r>
              <a:rPr lang="pt-BR" sz="2200" dirty="0" smtClean="0"/>
              <a:t>Acessar</a:t>
            </a:r>
            <a:r>
              <a:rPr lang="pt-BR" sz="2200" dirty="0"/>
              <a:t>: Empresa -&gt; Parâmetros -&gt; Parâmetros Globais -&gt; POS</a:t>
            </a:r>
          </a:p>
          <a:p>
            <a:r>
              <a:rPr lang="pt-BR" sz="2200" dirty="0"/>
              <a:t>Determinar o percentual mínimo de antecipação financeira que será recebido</a:t>
            </a:r>
            <a:r>
              <a:rPr lang="pt-BR" sz="2200" dirty="0" smtClean="0"/>
              <a:t>:</a:t>
            </a:r>
          </a:p>
          <a:p>
            <a:pPr marL="0" indent="0">
              <a:buNone/>
            </a:pPr>
            <a:endParaRPr lang="pt-BR" sz="2200" dirty="0" smtClean="0"/>
          </a:p>
          <a:p>
            <a:endParaRPr lang="pt-BR" sz="2200" dirty="0"/>
          </a:p>
          <a:p>
            <a:endParaRPr lang="pt-BR" sz="2200" dirty="0"/>
          </a:p>
          <a:p>
            <a:r>
              <a:rPr lang="pt-BR" sz="2200" dirty="0"/>
              <a:t>Selecionar o motivo para o desfazimento de antecipação financeira</a:t>
            </a:r>
            <a:r>
              <a:rPr lang="pt-BR" sz="2200" dirty="0" smtClean="0"/>
              <a:t>:</a:t>
            </a:r>
          </a:p>
          <a:p>
            <a:endParaRPr lang="pt-BR" sz="2200" dirty="0"/>
          </a:p>
          <a:p>
            <a:endParaRPr lang="pt-BR" sz="2200" dirty="0" smtClean="0"/>
          </a:p>
          <a:p>
            <a:endParaRPr lang="pt-BR" sz="2200" dirty="0"/>
          </a:p>
          <a:p>
            <a:pPr marL="0" indent="0">
              <a:buNone/>
            </a:pPr>
            <a:r>
              <a:rPr lang="pt-BR" sz="2200" dirty="0" smtClean="0"/>
              <a:t>      O </a:t>
            </a:r>
            <a:r>
              <a:rPr lang="pt-BR" sz="2200" dirty="0"/>
              <a:t>cadastro do motivo é realizado em Faturamento &gt; Cadastros Auxiliares &gt; </a:t>
            </a:r>
            <a:r>
              <a:rPr lang="pt-BR" sz="2200" dirty="0" smtClean="0"/>
              <a:t>     Motivo </a:t>
            </a:r>
            <a:r>
              <a:rPr lang="pt-BR" sz="2200" dirty="0"/>
              <a:t>de Devolução.</a:t>
            </a:r>
          </a:p>
        </p:txBody>
      </p:sp>
      <p:pic>
        <p:nvPicPr>
          <p:cNvPr id="11" name="Imagem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08" y="1973377"/>
            <a:ext cx="4496125" cy="71394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12" name="Imagem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08" y="4134561"/>
            <a:ext cx="4863511" cy="75076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168428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98241" y="600501"/>
            <a:ext cx="10779526" cy="5854890"/>
          </a:xfrm>
        </p:spPr>
        <p:txBody>
          <a:bodyPr/>
          <a:lstStyle/>
          <a:p>
            <a:pPr marL="0" indent="0">
              <a:buNone/>
            </a:pPr>
            <a:r>
              <a:rPr lang="pt-BR" sz="2200" dirty="0" smtClean="0"/>
              <a:t>Acessar Empresa </a:t>
            </a:r>
            <a:r>
              <a:rPr lang="pt-BR" sz="2200" dirty="0"/>
              <a:t>-&gt; Parâmetros Globais -&gt; Faturamento-Gerais -&gt; </a:t>
            </a:r>
            <a:r>
              <a:rPr lang="pt-BR" sz="2200" dirty="0" smtClean="0"/>
              <a:t>e configurar a opção  Venda com Entrega Futura / Faturamento Antecipado:</a:t>
            </a:r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200" dirty="0" smtClean="0"/>
              <a:t>Cadastrar as naturezas em: Faturamento -&gt; Cadastros Auxiliares -&gt; Natureza de Operação.</a:t>
            </a:r>
          </a:p>
          <a:p>
            <a:pPr marL="0" indent="0">
              <a:buNone/>
            </a:pPr>
            <a:r>
              <a:rPr lang="pt-BR" sz="2200" dirty="0" smtClean="0"/>
              <a:t>É necessário configurar o detalhamento de configuração tributária para essas Natureza de Operação em Suprimentos -&gt; Cadastros Auxiliares -&gt; Configuração Tributária.</a:t>
            </a:r>
            <a:endParaRPr lang="pt-BR" sz="2200" dirty="0"/>
          </a:p>
          <a:p>
            <a:pPr marL="0" indent="0">
              <a:buNone/>
            </a:pPr>
            <a:endParaRPr lang="pt-BR" sz="2400" dirty="0"/>
          </a:p>
        </p:txBody>
      </p:sp>
      <p:pic>
        <p:nvPicPr>
          <p:cNvPr id="7" name="Imagem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40" y="1609751"/>
            <a:ext cx="9976287" cy="288036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884728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41050" y="518615"/>
            <a:ext cx="10954141" cy="5786651"/>
          </a:xfrm>
        </p:spPr>
        <p:txBody>
          <a:bodyPr/>
          <a:lstStyle/>
          <a:p>
            <a:r>
              <a:rPr lang="pt-BR" sz="2200" dirty="0" err="1"/>
              <a:t>Adm/Financeiro</a:t>
            </a:r>
            <a:r>
              <a:rPr lang="pt-BR" sz="2200" dirty="0"/>
              <a:t> -&gt; Contabilidade -&gt; Operações padrões -&gt; Configurar duas operações </a:t>
            </a:r>
            <a:r>
              <a:rPr lang="pt-BR" sz="2200" dirty="0" smtClean="0"/>
              <a:t>padrões:</a:t>
            </a:r>
          </a:p>
          <a:p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Os </a:t>
            </a:r>
            <a:r>
              <a:rPr lang="pt-BR" sz="2200" dirty="0"/>
              <a:t>Históricos são cadastrados </a:t>
            </a:r>
            <a:r>
              <a:rPr lang="pt-BR" sz="2200" smtClean="0"/>
              <a:t>no ERP em </a:t>
            </a:r>
            <a:r>
              <a:rPr lang="pt-BR" sz="2200" dirty="0" err="1"/>
              <a:t>Adm/Financeiro</a:t>
            </a:r>
            <a:r>
              <a:rPr lang="pt-BR" sz="2200" dirty="0"/>
              <a:t> -&gt; Contabilidade -&gt; Cadastros Auxiliares -&gt; Históricos</a:t>
            </a:r>
            <a:r>
              <a:rPr lang="pt-BR" sz="2200" dirty="0" smtClean="0"/>
              <a:t>.</a:t>
            </a:r>
          </a:p>
          <a:p>
            <a:pPr marL="0" indent="0">
              <a:buNone/>
            </a:pPr>
            <a:endParaRPr lang="pt-BR" sz="22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50" y="1477157"/>
            <a:ext cx="10467975" cy="12287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50" y="2792815"/>
            <a:ext cx="10429875" cy="12382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064704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2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3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4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5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6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7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ppt/theme/themeOverride8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4776</TotalTime>
  <Words>581</Words>
  <Application>Microsoft Office PowerPoint</Application>
  <PresentationFormat>Widescreen</PresentationFormat>
  <Paragraphs>93</Paragraphs>
  <Slides>18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8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Template PPT_Treinamentos</vt:lpstr>
      <vt:lpstr>Slide do think-cell</vt:lpstr>
      <vt:lpstr>Linx Microvix – Antecipação Financeira</vt:lpstr>
      <vt:lpstr>Objetivo Geral</vt:lpstr>
      <vt:lpstr>O que é uma venda com Antecipação Financeira?</vt:lpstr>
      <vt:lpstr>VENDA COM ANTECIPAÇÃO FINANCEIRA </vt:lpstr>
      <vt:lpstr>Como configurar a Antecipação Financeira no sistema</vt:lpstr>
      <vt:lpstr>Apresentação do PowerPoint</vt:lpstr>
      <vt:lpstr>Apresentação do PowerPoint</vt:lpstr>
      <vt:lpstr>Apresentação do PowerPoint</vt:lpstr>
      <vt:lpstr>Apresentação do PowerPoint</vt:lpstr>
      <vt:lpstr>Como realizar uma venda com Antecipação Financeira no POS Microvix: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COMO REALIZAR O CANCELAMENTO DE UMA ANTECIPAÇÃO FINANCEIRA </vt:lpstr>
      <vt:lpstr>Apresentação do PowerPoint</vt:lpstr>
      <vt:lpstr>Agradecemos sua participação!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Capacitação</dc:title>
  <dc:creator>Monica de Santana Leite</dc:creator>
  <cp:lastModifiedBy>Monica Olga Cota</cp:lastModifiedBy>
  <cp:revision>265</cp:revision>
  <dcterms:created xsi:type="dcterms:W3CDTF">2016-02-25T18:08:01Z</dcterms:created>
  <dcterms:modified xsi:type="dcterms:W3CDTF">2017-08-22T12:17:58Z</dcterms:modified>
</cp:coreProperties>
</file>