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2"/>
  </p:notesMasterIdLst>
  <p:sldIdLst>
    <p:sldId id="329" r:id="rId5"/>
    <p:sldId id="334" r:id="rId6"/>
    <p:sldId id="342" r:id="rId7"/>
    <p:sldId id="397" r:id="rId8"/>
    <p:sldId id="406" r:id="rId9"/>
    <p:sldId id="426" r:id="rId10"/>
    <p:sldId id="413" r:id="rId11"/>
    <p:sldId id="428" r:id="rId12"/>
    <p:sldId id="430" r:id="rId13"/>
    <p:sldId id="431" r:id="rId14"/>
    <p:sldId id="429" r:id="rId15"/>
    <p:sldId id="434" r:id="rId16"/>
    <p:sldId id="435" r:id="rId17"/>
    <p:sldId id="436" r:id="rId18"/>
    <p:sldId id="437" r:id="rId19"/>
    <p:sldId id="350" r:id="rId20"/>
    <p:sldId id="363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14/08/2017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7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18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5167901" y="1827242"/>
            <a:ext cx="3976099" cy="3217571"/>
          </a:xfrm>
        </p:spPr>
        <p:txBody>
          <a:bodyPr/>
          <a:lstStyle/>
          <a:p>
            <a:pPr algn="ctr"/>
            <a:r>
              <a:rPr lang="pt-BR" sz="5400" dirty="0" smtClean="0"/>
              <a:t> Vale Presente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Parametrizações Globais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>
          <a:xfrm>
            <a:off x="2229493" y="143840"/>
            <a:ext cx="6466900" cy="4818578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Cadastrar um produto “Vale Presente”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1"/>
                </a:solidFill>
              </a:rPr>
              <a:t>Suprimentos&gt; Estoque&gt; produtos&gt;</a:t>
            </a:r>
          </a:p>
          <a:p>
            <a:pPr marL="0" indent="0" algn="just">
              <a:buNone/>
            </a:pPr>
            <a:r>
              <a:rPr lang="pt-BR" dirty="0">
                <a:solidFill>
                  <a:schemeClr val="tx1"/>
                </a:solidFill>
              </a:rPr>
              <a:t>Cadastrar um produto com o valor de venda a 0,01</a:t>
            </a:r>
            <a:r>
              <a:rPr lang="pt-BR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pt-BR" dirty="0" smtClean="0">
                <a:solidFill>
                  <a:schemeClr val="tx1"/>
                </a:solidFill>
              </a:rPr>
              <a:t>Vincular o vale presente em: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Empresa&gt; Parâmetros Globais&gt; Faturamento –Frente de Loja:</a:t>
            </a:r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Acesso Restrito&gt; Emissor de cupom fiscal&gt; dentro do cadastro da ECF&gt;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 smtClean="0"/>
              <a:t>Cadastros de históricos contábeis</a:t>
            </a:r>
          </a:p>
          <a:p>
            <a:r>
              <a:rPr lang="pt-BR" dirty="0" smtClean="0"/>
              <a:t>Operações Padrões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pt-BR" dirty="0" smtClean="0">
                <a:solidFill>
                  <a:schemeClr val="bg1"/>
                </a:solidFill>
              </a:rPr>
              <a:t>Configuradas por qualquer </a:t>
            </a:r>
            <a:r>
              <a:rPr lang="pt-BR" dirty="0" smtClean="0">
                <a:solidFill>
                  <a:schemeClr val="bg1"/>
                </a:solidFill>
              </a:rPr>
              <a:t>usuário </a:t>
            </a:r>
            <a:r>
              <a:rPr lang="pt-BR" dirty="0" err="1" smtClean="0">
                <a:solidFill>
                  <a:schemeClr val="bg1"/>
                </a:solidFill>
              </a:rPr>
              <a:t>Adm</a:t>
            </a:r>
            <a:r>
              <a:rPr lang="pt-BR" dirty="0" smtClean="0">
                <a:solidFill>
                  <a:schemeClr val="bg1"/>
                </a:solidFill>
              </a:rPr>
              <a:t> do portal</a:t>
            </a:r>
            <a:endParaRPr lang="pt-BR" dirty="0">
              <a:solidFill>
                <a:schemeClr val="bg1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142" y="1877587"/>
            <a:ext cx="2907801" cy="1660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698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2539" y="286614"/>
            <a:ext cx="8229600" cy="857250"/>
          </a:xfrm>
        </p:spPr>
        <p:txBody>
          <a:bodyPr/>
          <a:lstStyle/>
          <a:p>
            <a:r>
              <a:rPr lang="pt-BR" dirty="0" smtClean="0"/>
              <a:t>Como vender um Vale Presente?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1575" y="1143864"/>
            <a:ext cx="6891528" cy="3629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18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2539" y="286614"/>
            <a:ext cx="8229600" cy="857250"/>
          </a:xfrm>
        </p:spPr>
        <p:txBody>
          <a:bodyPr/>
          <a:lstStyle/>
          <a:p>
            <a:r>
              <a:rPr lang="pt-BR" dirty="0" smtClean="0"/>
              <a:t>Como vender um Vale Presente?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727" y="919385"/>
            <a:ext cx="7306808" cy="417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82539" y="286614"/>
            <a:ext cx="8229600" cy="857250"/>
          </a:xfrm>
        </p:spPr>
        <p:txBody>
          <a:bodyPr/>
          <a:lstStyle/>
          <a:p>
            <a:r>
              <a:rPr lang="pt-BR" dirty="0" smtClean="0"/>
              <a:t>Como vender um Vale Presente?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3135" y="1434285"/>
            <a:ext cx="5368408" cy="327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51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Modelo do vale compras Impresso</a:t>
            </a: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14" y="262777"/>
            <a:ext cx="3914775" cy="2514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1" y="2948683"/>
            <a:ext cx="6830693" cy="171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6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Visualização nos relatórios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6908" y="548680"/>
            <a:ext cx="3903654" cy="2495550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4" y="3412358"/>
            <a:ext cx="8851876" cy="1128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6225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450864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Microvix  - Controle de Estoques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dirty="0">
                <a:solidFill>
                  <a:schemeClr val="accent2"/>
                </a:solidFill>
              </a:rPr>
              <a:t> </a:t>
            </a:r>
            <a:r>
              <a:rPr lang="pt-BR" sz="2000" dirty="0" smtClean="0">
                <a:solidFill>
                  <a:schemeClr val="accent2"/>
                </a:solidFill>
              </a:rPr>
              <a:t>Equipe de Apoio</a:t>
            </a: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972413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1543475"/>
            <a:ext cx="4990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Quais a diferenças entre vale compras e Vale Presente?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5" y="2744519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>
                <a:latin typeface="Dosis" panose="02010503020202060003" pitchFamily="2" charset="0"/>
              </a:rPr>
              <a:t>Pré</a:t>
            </a:r>
            <a:r>
              <a:rPr lang="pt-BR" dirty="0" smtClean="0">
                <a:latin typeface="Dosis" panose="02010503020202060003" pitchFamily="2" charset="0"/>
              </a:rPr>
              <a:t> Requisitos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4" y="2101085"/>
            <a:ext cx="526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Venda de Vale presente com ou sem Cupom Fiscal?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Parametrizações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1002395" y="3768341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Usabilidade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2395" y="4315283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Relatórios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4775369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7076" y="1784456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480786" y="1340768"/>
            <a:ext cx="506851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Um bate papo sobre o conceito, as possibilidades e usabilidade da rotina.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Esclarecer dúvidas, aos usuários que já utilizam a rotina, e apresentar a possibilidade a quem ainda não utiliza.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Alertar sobre o processo correto para que o usuário escolha o formato de trabalho a seguir.</a:t>
            </a:r>
          </a:p>
          <a:p>
            <a:endParaRPr lang="pt-BR" dirty="0" smtClean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Disponibilizar um EAD completo da funcionalidade.</a:t>
            </a:r>
          </a:p>
          <a:p>
            <a:r>
              <a:rPr lang="pt-BR" dirty="0"/>
              <a:t> </a:t>
            </a:r>
            <a:r>
              <a:rPr lang="pt-B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838" y="244932"/>
            <a:ext cx="8794712" cy="857250"/>
          </a:xfrm>
        </p:spPr>
        <p:txBody>
          <a:bodyPr/>
          <a:lstStyle/>
          <a:p>
            <a:pPr algn="ctr"/>
            <a:r>
              <a:rPr lang="pt-B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Qual a diferença entre Vale compras e Vale presente?</a:t>
            </a:r>
            <a:endParaRPr lang="pt-B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465831" y="2053637"/>
            <a:ext cx="4447572" cy="260814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pt-BR" sz="1050" b="1" dirty="0" smtClean="0">
                <a:solidFill>
                  <a:schemeClr val="tx1"/>
                </a:solidFill>
              </a:rPr>
              <a:t>Vale compras: </a:t>
            </a:r>
            <a:r>
              <a:rPr lang="pt-BR" sz="1050" dirty="0" smtClean="0">
                <a:solidFill>
                  <a:schemeClr val="tx1"/>
                </a:solidFill>
              </a:rPr>
              <a:t>é um crédito </a:t>
            </a:r>
            <a:r>
              <a:rPr lang="pt-BR" sz="1050" dirty="0">
                <a:solidFill>
                  <a:schemeClr val="tx1"/>
                </a:solidFill>
              </a:rPr>
              <a:t>g</a:t>
            </a:r>
            <a:r>
              <a:rPr lang="pt-BR" sz="1050" dirty="0" smtClean="0">
                <a:solidFill>
                  <a:schemeClr val="tx1"/>
                </a:solidFill>
              </a:rPr>
              <a:t>erado automaticamente no ato de uma troca de mercadoria, para que seja utilizada em uma nova compra. Existe também a alternativa de Vale compras Avulso, que pode ser utilizado em campanhas em que você quer doar um credito ao cliente.</a:t>
            </a:r>
          </a:p>
          <a:p>
            <a:endParaRPr lang="pt-BR" sz="1050" b="1" dirty="0">
              <a:solidFill>
                <a:srgbClr val="280037"/>
              </a:solidFill>
            </a:endParaRPr>
          </a:p>
          <a:p>
            <a:r>
              <a:rPr lang="pt-BR" sz="1050" b="1" dirty="0" smtClean="0">
                <a:solidFill>
                  <a:srgbClr val="280037"/>
                </a:solidFill>
              </a:rPr>
              <a:t>VALE PRESENTE</a:t>
            </a:r>
            <a:r>
              <a:rPr lang="pt-BR" sz="1050" dirty="0" smtClean="0">
                <a:solidFill>
                  <a:srgbClr val="280037"/>
                </a:solidFill>
              </a:rPr>
              <a:t>: </a:t>
            </a:r>
            <a:r>
              <a:rPr lang="pt-BR" sz="1050" dirty="0">
                <a:solidFill>
                  <a:srgbClr val="280037"/>
                </a:solidFill>
              </a:rPr>
              <a:t>É</a:t>
            </a:r>
            <a:r>
              <a:rPr lang="pt-BR" sz="1050" dirty="0" smtClean="0">
                <a:solidFill>
                  <a:srgbClr val="280037"/>
                </a:solidFill>
              </a:rPr>
              <a:t> a vend</a:t>
            </a:r>
            <a:r>
              <a:rPr lang="pt-BR" sz="1050" dirty="0" smtClean="0">
                <a:solidFill>
                  <a:srgbClr val="280037"/>
                </a:solidFill>
              </a:rPr>
              <a:t>a de um crédito a ser utilizado em uma futura venda.</a:t>
            </a:r>
            <a:endParaRPr lang="pt-BR" sz="1200" dirty="0">
              <a:solidFill>
                <a:srgbClr val="280037"/>
              </a:solidFill>
            </a:endParaRPr>
          </a:p>
          <a:p>
            <a:endParaRPr lang="pt-BR" sz="1200" dirty="0">
              <a:solidFill>
                <a:srgbClr val="2800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5086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Benefícios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4191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Venda com ou sem Cupom fiscal?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Existe uma parametrização que vai definir se a venda do Vale deve ser acompanhada de um comprovante Fiscal ou apenas um relatório gerencial.</a:t>
            </a:r>
          </a:p>
          <a:p>
            <a:endParaRPr lang="pt-BR" dirty="0"/>
          </a:p>
          <a:p>
            <a:r>
              <a:rPr lang="pt-BR" dirty="0" smtClean="0"/>
              <a:t>Ambos processos são corretos. Pois ao efetivar a venda final utilizando o vale presente sempre sairá cupom fiscal.</a:t>
            </a:r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93" y="2887677"/>
            <a:ext cx="2688646" cy="15947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5845" y="2887677"/>
            <a:ext cx="2613474" cy="17401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6787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231" y="892790"/>
            <a:ext cx="7412805" cy="857250"/>
          </a:xfrm>
        </p:spPr>
        <p:txBody>
          <a:bodyPr/>
          <a:lstStyle/>
          <a:p>
            <a:r>
              <a:rPr lang="pt-BR" dirty="0" smtClean="0"/>
              <a:t>Parametrização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911" y="3462391"/>
            <a:ext cx="2850845" cy="1582219"/>
          </a:xfrm>
          <a:prstGeom prst="rect">
            <a:avLst/>
          </a:prstGeom>
        </p:spPr>
      </p:pic>
      <p:sp>
        <p:nvSpPr>
          <p:cNvPr id="4" name="CaixaDeTexto 3"/>
          <p:cNvSpPr txBox="1"/>
          <p:nvPr/>
        </p:nvSpPr>
        <p:spPr>
          <a:xfrm>
            <a:off x="770562" y="1972638"/>
            <a:ext cx="64829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Existem parametrizações Restritas, e parametrizações Globais. Por este motivo é necessário envolver um consultor de implantação para ativação da rotina.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3337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Pré</a:t>
            </a:r>
            <a:r>
              <a:rPr lang="pt-BR" dirty="0" smtClean="0"/>
              <a:t> Requisitos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002060"/>
                </a:solidFill>
              </a:rPr>
              <a:t>POS NFCE e SAT: Apenas as parametrizações Sistêmicas.</a:t>
            </a:r>
          </a:p>
          <a:p>
            <a:endParaRPr lang="pt-BR" dirty="0">
              <a:solidFill>
                <a:srgbClr val="002060"/>
              </a:solidFill>
            </a:endParaRPr>
          </a:p>
          <a:p>
            <a:r>
              <a:rPr lang="pt-BR" dirty="0" smtClean="0">
                <a:solidFill>
                  <a:srgbClr val="002060"/>
                </a:solidFill>
              </a:rPr>
              <a:t>POS PAF: Além das parametrizações sistêmicas é preciso ter a ECF configurada com um plano de pagamento e um totalizador não fiscal “Vale Presente’</a:t>
            </a:r>
          </a:p>
          <a:p>
            <a:endParaRPr lang="pt-BR" dirty="0">
              <a:solidFill>
                <a:srgbClr val="00206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813" y="1854597"/>
            <a:ext cx="4352337" cy="253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8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Parametrizações Restritas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>
                <a:solidFill>
                  <a:schemeClr val="tx1"/>
                </a:solidFill>
              </a:rPr>
              <a:t>Acesso Restrito&gt; Faturamento&gt; Usa forma de pagamento para vale</a:t>
            </a:r>
            <a:r>
              <a:rPr lang="pt-BR" dirty="0" smtClean="0">
                <a:solidFill>
                  <a:schemeClr val="tx1"/>
                </a:solidFill>
              </a:rPr>
              <a:t>: (Acesso Restrito&gt; Faturamento)</a:t>
            </a:r>
          </a:p>
          <a:p>
            <a:endParaRPr lang="pt-BR" dirty="0">
              <a:solidFill>
                <a:schemeClr val="tx1"/>
              </a:solidFill>
            </a:endParaRP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Empresa&gt; Parâmetros Globais&gt; Acesso restrito&gt;  faturamento&gt;</a:t>
            </a:r>
            <a:r>
              <a:rPr lang="pt-BR" sz="1100" dirty="0">
                <a:solidFill>
                  <a:schemeClr val="tx1"/>
                </a:solidFill>
              </a:rPr>
              <a:t> Processo para venda de VP:</a:t>
            </a:r>
            <a:r>
              <a:rPr lang="pt-BR" dirty="0">
                <a:solidFill>
                  <a:schemeClr val="tx1"/>
                </a:solidFill>
              </a:rPr>
              <a:t> (escolha a opção: Venda CF/resgate CF ou Venda CNF/resgate CF)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r>
              <a:rPr lang="pt-BR" dirty="0">
                <a:solidFill>
                  <a:schemeClr val="tx1"/>
                </a:solidFill>
              </a:rPr>
              <a:t>Acesso Restrito&gt; Emissor de cupom fiscal&gt; dentro do cadastro da ECF&gt;</a:t>
            </a:r>
          </a:p>
          <a:p>
            <a:endParaRPr lang="pt-BR" dirty="0" smtClean="0">
              <a:solidFill>
                <a:schemeClr val="tx1"/>
              </a:solidFill>
            </a:endParaRPr>
          </a:p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Realizadas por consultor de Implantação.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7895" y="1165703"/>
            <a:ext cx="3744416" cy="5665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2943" y="3140313"/>
            <a:ext cx="2211028" cy="16149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203" y="3140313"/>
            <a:ext cx="2436086" cy="12454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6202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744014f9-b381-4d57-9569-1658a6c28a47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10134</TotalTime>
  <Words>434</Words>
  <Application>Microsoft Office PowerPoint</Application>
  <PresentationFormat>Apresentação na tela (16:9)</PresentationFormat>
  <Paragraphs>70</Paragraphs>
  <Slides>17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28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Vale Presente</vt:lpstr>
      <vt:lpstr>Introdução</vt:lpstr>
      <vt:lpstr>Objetivos desse Webinar</vt:lpstr>
      <vt:lpstr>Qual a diferença entre Vale compras e Vale presente?</vt:lpstr>
      <vt:lpstr>Benefícios</vt:lpstr>
      <vt:lpstr>Venda com ou sem Cupom fiscal?</vt:lpstr>
      <vt:lpstr>Parametrização</vt:lpstr>
      <vt:lpstr>Pré Requisitos</vt:lpstr>
      <vt:lpstr>Parametrizações Restritas</vt:lpstr>
      <vt:lpstr>Parametrizações Globais</vt:lpstr>
      <vt:lpstr>Como vender um Vale Presente?</vt:lpstr>
      <vt:lpstr>Como vender um Vale Presente?</vt:lpstr>
      <vt:lpstr>Como vender um Vale Presente?</vt:lpstr>
      <vt:lpstr>Modelo do vale compras Impresso</vt:lpstr>
      <vt:lpstr>Visualização nos relatórios</vt:lpstr>
      <vt:lpstr>Linx Microvix  - Controle de Estoques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449</cp:revision>
  <dcterms:created xsi:type="dcterms:W3CDTF">2010-04-12T23:12:02Z</dcterms:created>
  <dcterms:modified xsi:type="dcterms:W3CDTF">2017-08-15T11:55:16Z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