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0"/>
  </p:notesMasterIdLst>
  <p:sldIdLst>
    <p:sldId id="329" r:id="rId5"/>
    <p:sldId id="334" r:id="rId6"/>
    <p:sldId id="342" r:id="rId7"/>
    <p:sldId id="397" r:id="rId8"/>
    <p:sldId id="409" r:id="rId9"/>
    <p:sldId id="365" r:id="rId10"/>
    <p:sldId id="408" r:id="rId11"/>
    <p:sldId id="405" r:id="rId12"/>
    <p:sldId id="406" r:id="rId13"/>
    <p:sldId id="414" r:id="rId14"/>
    <p:sldId id="412" r:id="rId15"/>
    <p:sldId id="413" r:id="rId16"/>
    <p:sldId id="411" r:id="rId17"/>
    <p:sldId id="350" r:id="rId18"/>
    <p:sldId id="363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29/07/2017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81555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1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2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help.linx.com.br/rss/microvix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2"/>
            <a:ext cx="4776476" cy="3217571"/>
          </a:xfrm>
        </p:spPr>
        <p:txBody>
          <a:bodyPr/>
          <a:lstStyle/>
          <a:p>
            <a:r>
              <a:rPr lang="pt-BR" sz="5400" dirty="0" smtClean="0"/>
              <a:t>Inovação </a:t>
            </a:r>
            <a:br>
              <a:rPr lang="pt-BR" sz="5400" dirty="0" smtClean="0"/>
            </a:br>
            <a:r>
              <a:rPr lang="pt-BR" sz="5400" dirty="0" err="1" smtClean="0"/>
              <a:t>Linx</a:t>
            </a:r>
            <a:r>
              <a:rPr lang="pt-BR" sz="5400" dirty="0" smtClean="0"/>
              <a:t> </a:t>
            </a:r>
            <a:r>
              <a:rPr lang="pt-BR" sz="5400" dirty="0" err="1" smtClean="0"/>
              <a:t>Microvix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942136" y="908545"/>
            <a:ext cx="3567584" cy="1058238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554699" y="1006135"/>
            <a:ext cx="40686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Dosis"/>
                <a:cs typeface="Neo Sans Pro"/>
              </a:rPr>
              <a:t>O objetivo é </a:t>
            </a:r>
            <a:r>
              <a:rPr lang="pt-BR" sz="1400" dirty="0" smtClean="0">
                <a:latin typeface="Dosis"/>
                <a:cs typeface="Neo Sans Pro"/>
              </a:rPr>
              <a:t>facilitar </a:t>
            </a:r>
            <a:r>
              <a:rPr lang="pt-BR" sz="1400" dirty="0">
                <a:latin typeface="Dosis"/>
                <a:cs typeface="Neo Sans Pro"/>
              </a:rPr>
              <a:t>a pesquisa e localização das funcionalidades do </a:t>
            </a:r>
            <a:r>
              <a:rPr lang="pt-BR" sz="1400" dirty="0" smtClean="0">
                <a:latin typeface="Dosis"/>
                <a:cs typeface="Neo Sans Pro"/>
              </a:rPr>
              <a:t>sistema através de uma lupa localizada no canto superior direito da tela.</a:t>
            </a:r>
            <a:endParaRPr lang="pt-BR" sz="1400" dirty="0">
              <a:latin typeface="Dosis"/>
              <a:cs typeface="Neo Sans Pro"/>
            </a:endParaRPr>
          </a:p>
        </p:txBody>
      </p:sp>
      <p:pic>
        <p:nvPicPr>
          <p:cNvPr id="26" name="Imagem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165" y="992120"/>
            <a:ext cx="3403091" cy="896424"/>
          </a:xfrm>
          <a:prstGeom prst="rect">
            <a:avLst/>
          </a:prstGeom>
        </p:spPr>
      </p:pic>
      <p:grpSp>
        <p:nvGrpSpPr>
          <p:cNvPr id="21" name="Grupo 20"/>
          <p:cNvGrpSpPr>
            <a:grpSpLocks/>
          </p:cNvGrpSpPr>
          <p:nvPr/>
        </p:nvGrpSpPr>
        <p:grpSpPr>
          <a:xfrm rot="16200000">
            <a:off x="4065822" y="849863"/>
            <a:ext cx="663993" cy="1031766"/>
            <a:chOff x="448190" y="1121581"/>
            <a:chExt cx="668983" cy="1031766"/>
          </a:xfrm>
          <a:solidFill>
            <a:srgbClr val="7030A0"/>
          </a:solidFill>
        </p:grpSpPr>
        <p:sp>
          <p:nvSpPr>
            <p:cNvPr id="22" name="Elipse 21"/>
            <p:cNvSpPr/>
            <p:nvPr/>
          </p:nvSpPr>
          <p:spPr>
            <a:xfrm>
              <a:off x="748078" y="2081348"/>
              <a:ext cx="72001" cy="71999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23" name="Conector reto 22"/>
            <p:cNvCxnSpPr/>
            <p:nvPr/>
          </p:nvCxnSpPr>
          <p:spPr>
            <a:xfrm rot="5400000" flipH="1">
              <a:off x="617442" y="1982359"/>
              <a:ext cx="333273" cy="1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to 23"/>
            <p:cNvCxnSpPr/>
            <p:nvPr/>
          </p:nvCxnSpPr>
          <p:spPr>
            <a:xfrm rot="5400000" flipH="1">
              <a:off x="781595" y="1482320"/>
              <a:ext cx="2174" cy="668983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to 24"/>
            <p:cNvCxnSpPr/>
            <p:nvPr/>
          </p:nvCxnSpPr>
          <p:spPr>
            <a:xfrm flipV="1">
              <a:off x="448191" y="1121581"/>
              <a:ext cx="0" cy="694142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 smtClean="0">
                <a:latin typeface="Dosis Light"/>
              </a:rPr>
              <a:t>Pesquisa de menu</a:t>
            </a:r>
            <a:endParaRPr lang="pt-BR" sz="4000" dirty="0">
              <a:latin typeface="Dosis Light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257090" y="1888544"/>
            <a:ext cx="4071943" cy="2852418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79" y="1966783"/>
            <a:ext cx="3922497" cy="2716932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>
          <a:xfrm>
            <a:off x="4700384" y="2701219"/>
            <a:ext cx="306151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Dosis"/>
                <a:cs typeface="Neo Sans Pro"/>
              </a:rPr>
              <a:t>Ao selecionar a lupa, o sistema abre um campo para o usuário digitar uma palavra ou uma frase referente ao assunto que deseja procurar e apresenta uma lista com os resultados, agrupando por módulo do sistema; </a:t>
            </a:r>
            <a:endParaRPr lang="pt-BR" sz="1400" dirty="0">
              <a:latin typeface="Dosis"/>
              <a:cs typeface="Neo Sans Pro"/>
            </a:endParaRPr>
          </a:p>
          <a:p>
            <a:endParaRPr lang="pt-BR" dirty="0">
              <a:latin typeface="Dosis"/>
            </a:endParaRPr>
          </a:p>
        </p:txBody>
      </p:sp>
      <p:grpSp>
        <p:nvGrpSpPr>
          <p:cNvPr id="17" name="Grupo 16"/>
          <p:cNvGrpSpPr>
            <a:grpSpLocks/>
          </p:cNvGrpSpPr>
          <p:nvPr/>
        </p:nvGrpSpPr>
        <p:grpSpPr>
          <a:xfrm rot="16200000" flipH="1" flipV="1">
            <a:off x="4075681" y="2994604"/>
            <a:ext cx="1605924" cy="1031766"/>
            <a:chOff x="448191" y="1121581"/>
            <a:chExt cx="1617992" cy="1031766"/>
          </a:xfrm>
          <a:solidFill>
            <a:srgbClr val="7030A0"/>
          </a:solidFill>
        </p:grpSpPr>
        <p:sp>
          <p:nvSpPr>
            <p:cNvPr id="18" name="Elipse 17"/>
            <p:cNvSpPr/>
            <p:nvPr/>
          </p:nvSpPr>
          <p:spPr>
            <a:xfrm>
              <a:off x="748078" y="2081348"/>
              <a:ext cx="72001" cy="71999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9" name="Conector reto 18"/>
            <p:cNvCxnSpPr/>
            <p:nvPr/>
          </p:nvCxnSpPr>
          <p:spPr>
            <a:xfrm rot="5400000" flipH="1">
              <a:off x="617442" y="1982359"/>
              <a:ext cx="333273" cy="1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>
            <a:xfrm rot="5400000" flipH="1">
              <a:off x="1257188" y="1006727"/>
              <a:ext cx="0" cy="161799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to 26"/>
            <p:cNvCxnSpPr/>
            <p:nvPr/>
          </p:nvCxnSpPr>
          <p:spPr>
            <a:xfrm flipV="1">
              <a:off x="448191" y="1121581"/>
              <a:ext cx="0" cy="694142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7112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132144" y="1001456"/>
            <a:ext cx="55186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Dosis"/>
              </a:rPr>
              <a:t>Ao acessar o sistema pela primeira vez, ira aparecer um </a:t>
            </a:r>
            <a:r>
              <a:rPr lang="pt-BR" sz="1400" dirty="0" smtClean="0">
                <a:latin typeface="Dosis"/>
              </a:rPr>
              <a:t>pop-up </a:t>
            </a:r>
            <a:r>
              <a:rPr lang="pt-BR" sz="1400" dirty="0">
                <a:latin typeface="Dosis"/>
              </a:rPr>
              <a:t>apresentando a </a:t>
            </a:r>
            <a:r>
              <a:rPr lang="pt-BR" sz="1400" dirty="0" smtClean="0">
                <a:latin typeface="Dosis"/>
              </a:rPr>
              <a:t>novidade. </a:t>
            </a:r>
            <a:r>
              <a:rPr lang="pt-BR" sz="1400" dirty="0">
                <a:latin typeface="Dosis"/>
              </a:rPr>
              <a:t>Posteriormente não será mais apresentado esta mensagem. </a:t>
            </a: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860" y="1036575"/>
            <a:ext cx="2348470" cy="1085427"/>
          </a:xfrm>
          <a:prstGeom prst="rect">
            <a:avLst/>
          </a:prstGeom>
        </p:spPr>
      </p:pic>
      <p:sp>
        <p:nvSpPr>
          <p:cNvPr id="31" name="Retângulo 30"/>
          <p:cNvSpPr/>
          <p:nvPr/>
        </p:nvSpPr>
        <p:spPr>
          <a:xfrm>
            <a:off x="317829" y="985205"/>
            <a:ext cx="2410531" cy="1216554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34" name="Grupo 33"/>
          <p:cNvGrpSpPr>
            <a:grpSpLocks/>
          </p:cNvGrpSpPr>
          <p:nvPr/>
        </p:nvGrpSpPr>
        <p:grpSpPr>
          <a:xfrm rot="16200000" flipH="1" flipV="1">
            <a:off x="3039226" y="723116"/>
            <a:ext cx="952758" cy="1512426"/>
            <a:chOff x="448192" y="830678"/>
            <a:chExt cx="959917" cy="1512426"/>
          </a:xfrm>
          <a:solidFill>
            <a:srgbClr val="7030A0"/>
          </a:solidFill>
        </p:grpSpPr>
        <p:sp>
          <p:nvSpPr>
            <p:cNvPr id="35" name="Elipse 34"/>
            <p:cNvSpPr/>
            <p:nvPr/>
          </p:nvSpPr>
          <p:spPr>
            <a:xfrm>
              <a:off x="748078" y="2271105"/>
              <a:ext cx="72001" cy="71999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cxnSp>
          <p:nvCxnSpPr>
            <p:cNvPr id="36" name="Conector reto 35"/>
            <p:cNvCxnSpPr/>
            <p:nvPr/>
          </p:nvCxnSpPr>
          <p:spPr>
            <a:xfrm rot="5400000" flipH="1" flipV="1">
              <a:off x="635615" y="2111012"/>
              <a:ext cx="296931" cy="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to 36"/>
            <p:cNvCxnSpPr/>
            <p:nvPr/>
          </p:nvCxnSpPr>
          <p:spPr>
            <a:xfrm rot="5400000">
              <a:off x="920347" y="1482585"/>
              <a:ext cx="15608" cy="959917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to 37"/>
            <p:cNvCxnSpPr/>
            <p:nvPr/>
          </p:nvCxnSpPr>
          <p:spPr>
            <a:xfrm rot="5400000" flipH="1" flipV="1">
              <a:off x="-117739" y="1396610"/>
              <a:ext cx="1131868" cy="3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>
              <a:lnSpc>
                <a:spcPct val="85000"/>
              </a:lnSpc>
              <a:spcBef>
                <a:spcPts val="312"/>
              </a:spcBef>
            </a:pPr>
            <a:r>
              <a:rPr lang="pt-BR" sz="4000" dirty="0"/>
              <a:t>Menu Favoritos no ERP</a:t>
            </a:r>
          </a:p>
        </p:txBody>
      </p:sp>
      <p:pic>
        <p:nvPicPr>
          <p:cNvPr id="28" name="Imagem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179" y="2057691"/>
            <a:ext cx="1291101" cy="685482"/>
          </a:xfrm>
          <a:prstGeom prst="rect">
            <a:avLst/>
          </a:prstGeom>
        </p:spPr>
      </p:pic>
      <p:pic>
        <p:nvPicPr>
          <p:cNvPr id="29" name="Imagem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3610" y="3023170"/>
            <a:ext cx="2737689" cy="1955492"/>
          </a:xfrm>
          <a:prstGeom prst="rect">
            <a:avLst/>
          </a:prstGeom>
        </p:spPr>
      </p:pic>
      <p:sp>
        <p:nvSpPr>
          <p:cNvPr id="32" name="CaixaDeTexto 31"/>
          <p:cNvSpPr txBox="1"/>
          <p:nvPr/>
        </p:nvSpPr>
        <p:spPr>
          <a:xfrm>
            <a:off x="3779926" y="2045605"/>
            <a:ext cx="28887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Dosis"/>
              </a:rPr>
              <a:t>Para incluir uma tela na lista de </a:t>
            </a:r>
            <a:r>
              <a:rPr lang="pt-BR" sz="1400" dirty="0" smtClean="0">
                <a:latin typeface="Dosis"/>
              </a:rPr>
              <a:t>favoritos, </a:t>
            </a:r>
            <a:r>
              <a:rPr lang="pt-BR" sz="1400" dirty="0">
                <a:latin typeface="Dosis"/>
              </a:rPr>
              <a:t>basta clicar na estrela </a:t>
            </a:r>
            <a:r>
              <a:rPr lang="pt-BR" sz="1400" dirty="0" smtClean="0">
                <a:latin typeface="Dosis"/>
              </a:rPr>
              <a:t>que fica ao lado do numero.</a:t>
            </a:r>
            <a:endParaRPr lang="pt-BR" sz="1400" dirty="0">
              <a:latin typeface="Dosis"/>
            </a:endParaRPr>
          </a:p>
        </p:txBody>
      </p:sp>
      <p:grpSp>
        <p:nvGrpSpPr>
          <p:cNvPr id="33" name="Grupo 32"/>
          <p:cNvGrpSpPr>
            <a:grpSpLocks/>
          </p:cNvGrpSpPr>
          <p:nvPr/>
        </p:nvGrpSpPr>
        <p:grpSpPr>
          <a:xfrm rot="5400000" flipV="1">
            <a:off x="5688585" y="1702799"/>
            <a:ext cx="722434" cy="1440508"/>
            <a:chOff x="448193" y="830678"/>
            <a:chExt cx="727862" cy="1440508"/>
          </a:xfrm>
          <a:solidFill>
            <a:srgbClr val="7030A0"/>
          </a:solidFill>
        </p:grpSpPr>
        <p:sp>
          <p:nvSpPr>
            <p:cNvPr id="39" name="Elipse 38"/>
            <p:cNvSpPr/>
            <p:nvPr/>
          </p:nvSpPr>
          <p:spPr>
            <a:xfrm>
              <a:off x="748078" y="2199187"/>
              <a:ext cx="72001" cy="71999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cxnSp>
          <p:nvCxnSpPr>
            <p:cNvPr id="40" name="Conector reto 39"/>
            <p:cNvCxnSpPr/>
            <p:nvPr/>
          </p:nvCxnSpPr>
          <p:spPr>
            <a:xfrm rot="5400000" flipH="1" flipV="1">
              <a:off x="635615" y="2111012"/>
              <a:ext cx="296931" cy="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to 40"/>
            <p:cNvCxnSpPr/>
            <p:nvPr/>
          </p:nvCxnSpPr>
          <p:spPr>
            <a:xfrm rot="5400000">
              <a:off x="812125" y="1606420"/>
              <a:ext cx="0" cy="72786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to 41"/>
            <p:cNvCxnSpPr/>
            <p:nvPr/>
          </p:nvCxnSpPr>
          <p:spPr>
            <a:xfrm rot="5400000" flipH="1" flipV="1">
              <a:off x="-117739" y="1396610"/>
              <a:ext cx="1131868" cy="3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tângulo 42"/>
          <p:cNvSpPr/>
          <p:nvPr/>
        </p:nvSpPr>
        <p:spPr>
          <a:xfrm>
            <a:off x="6807068" y="2037186"/>
            <a:ext cx="1352049" cy="726535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/>
          <p:cNvSpPr txBox="1"/>
          <p:nvPr/>
        </p:nvSpPr>
        <p:spPr>
          <a:xfrm>
            <a:off x="5079955" y="3488253"/>
            <a:ext cx="32215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Dosis"/>
              </a:rPr>
              <a:t>Para acessar sua lista de favoritos, basta clicar na estrela que dica localizada ao lado do menu </a:t>
            </a:r>
            <a:r>
              <a:rPr lang="pt-BR" sz="1400" i="1" dirty="0" smtClean="0">
                <a:latin typeface="Dosis"/>
              </a:rPr>
              <a:t>“Empresa”</a:t>
            </a:r>
            <a:r>
              <a:rPr lang="pt-BR" sz="1400" dirty="0" smtClean="0">
                <a:latin typeface="Dosis"/>
              </a:rPr>
              <a:t>.</a:t>
            </a:r>
            <a:endParaRPr lang="pt-BR" sz="1400" dirty="0">
              <a:latin typeface="Dosis"/>
            </a:endParaRPr>
          </a:p>
        </p:txBody>
      </p:sp>
      <p:grpSp>
        <p:nvGrpSpPr>
          <p:cNvPr id="45" name="Grupo 44"/>
          <p:cNvGrpSpPr>
            <a:grpSpLocks/>
          </p:cNvGrpSpPr>
          <p:nvPr/>
        </p:nvGrpSpPr>
        <p:grpSpPr>
          <a:xfrm rot="16200000" flipH="1" flipV="1">
            <a:off x="4989267" y="3257261"/>
            <a:ext cx="999079" cy="1440508"/>
            <a:chOff x="448193" y="830678"/>
            <a:chExt cx="1006586" cy="1440508"/>
          </a:xfrm>
          <a:solidFill>
            <a:srgbClr val="7030A0"/>
          </a:solidFill>
        </p:grpSpPr>
        <p:sp>
          <p:nvSpPr>
            <p:cNvPr id="46" name="Elipse 45"/>
            <p:cNvSpPr/>
            <p:nvPr/>
          </p:nvSpPr>
          <p:spPr>
            <a:xfrm>
              <a:off x="748078" y="2199187"/>
              <a:ext cx="72001" cy="71999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cxnSp>
          <p:nvCxnSpPr>
            <p:cNvPr id="47" name="Conector reto 46"/>
            <p:cNvCxnSpPr/>
            <p:nvPr/>
          </p:nvCxnSpPr>
          <p:spPr>
            <a:xfrm rot="5400000" flipH="1" flipV="1">
              <a:off x="635615" y="2111012"/>
              <a:ext cx="296931" cy="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reto 47"/>
            <p:cNvCxnSpPr/>
            <p:nvPr/>
          </p:nvCxnSpPr>
          <p:spPr>
            <a:xfrm rot="5400000" flipH="1">
              <a:off x="951486" y="1467057"/>
              <a:ext cx="1" cy="1006585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ctor reto 48"/>
            <p:cNvCxnSpPr/>
            <p:nvPr/>
          </p:nvCxnSpPr>
          <p:spPr>
            <a:xfrm rot="5400000" flipH="1" flipV="1">
              <a:off x="-117739" y="1396610"/>
              <a:ext cx="1131868" cy="3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tângulo 49"/>
          <p:cNvSpPr/>
          <p:nvPr/>
        </p:nvSpPr>
        <p:spPr>
          <a:xfrm>
            <a:off x="1909211" y="2988850"/>
            <a:ext cx="2814943" cy="2010360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93295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>
              <a:lnSpc>
                <a:spcPct val="85000"/>
              </a:lnSpc>
              <a:spcBef>
                <a:spcPts val="312"/>
              </a:spcBef>
            </a:pPr>
            <a:r>
              <a:rPr lang="pt-BR" sz="4000" dirty="0" err="1" smtClean="0"/>
              <a:t>Feeds</a:t>
            </a:r>
            <a:r>
              <a:rPr lang="pt-BR" sz="4000" dirty="0" smtClean="0"/>
              <a:t> de 	Comunicados</a:t>
            </a:r>
            <a:endParaRPr lang="pt-BR" sz="40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5399" y="888440"/>
            <a:ext cx="8431619" cy="7386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Dosis"/>
                <a:cs typeface="Arial" panose="020B0604020202020204" pitchFamily="34" charset="0"/>
              </a:rPr>
              <a:t>Para utilizar o recurso de RSS e receber os comunicados publicados em seu </a:t>
            </a:r>
            <a:r>
              <a:rPr lang="pt-BR" sz="1400" dirty="0">
                <a:solidFill>
                  <a:srgbClr val="333333"/>
                </a:solidFill>
                <a:latin typeface="Dosis"/>
                <a:cs typeface="Arial" panose="020B0604020202020204" pitchFamily="34" charset="0"/>
              </a:rPr>
              <a:t>O</a:t>
            </a: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Dosis"/>
                <a:cs typeface="Arial" panose="020B0604020202020204" pitchFamily="34" charset="0"/>
              </a:rPr>
              <a:t>utlook por exemplo, pode-se copiar o endereço contido no rodapé do ERP (</a:t>
            </a: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Dosis"/>
                <a:cs typeface="Arial" panose="020B0604020202020204" pitchFamily="34" charset="0"/>
                <a:hlinkClick r:id="rId2"/>
              </a:rPr>
              <a:t>http://help.linx.com.br/rss/microvix</a:t>
            </a: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Dosis"/>
                <a:cs typeface="Arial" panose="020B0604020202020204" pitchFamily="34" charset="0"/>
              </a:rPr>
              <a:t>) clicando no botão</a:t>
            </a:r>
            <a:endParaRPr kumimoji="0" lang="pt-B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Dosis"/>
            </a:endParaRPr>
          </a:p>
        </p:txBody>
      </p:sp>
      <p:pic>
        <p:nvPicPr>
          <p:cNvPr id="6148" name="Picture 4" descr="https://share.linx.com.br/download/attachments/8017792/image2017-5-15_10-23-49.png?version=1&amp;modificationDate=1498047507420&amp;api=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9725" y="-7938"/>
            <a:ext cx="190500" cy="18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hare.linx.com.br/download/attachments/8017792/image2017-5-15_10-23-49.png?version=1&amp;modificationDate=1498047507420&amp;api=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84" y="1392803"/>
            <a:ext cx="1905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mage2017-5-15_10-22-5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824" y="1617609"/>
            <a:ext cx="3305287" cy="47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335399" y="3062380"/>
            <a:ext cx="301385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rgbClr val="333333"/>
                </a:solidFill>
                <a:latin typeface="Dosis"/>
              </a:rPr>
              <a:t>No Outlook em RSS </a:t>
            </a:r>
            <a:r>
              <a:rPr lang="pt-BR" sz="1400" dirty="0" err="1">
                <a:solidFill>
                  <a:srgbClr val="333333"/>
                </a:solidFill>
                <a:latin typeface="Dosis"/>
              </a:rPr>
              <a:t>Feeds</a:t>
            </a:r>
            <a:r>
              <a:rPr lang="pt-BR" sz="1400" dirty="0">
                <a:solidFill>
                  <a:srgbClr val="333333"/>
                </a:solidFill>
                <a:latin typeface="Dosis"/>
              </a:rPr>
              <a:t>, clicar com o botão direito e ir em "Adicionar Novo RSS </a:t>
            </a:r>
            <a:r>
              <a:rPr lang="pt-BR" sz="1400" dirty="0" err="1">
                <a:solidFill>
                  <a:srgbClr val="333333"/>
                </a:solidFill>
                <a:latin typeface="Dosis"/>
              </a:rPr>
              <a:t>Feed</a:t>
            </a:r>
            <a:r>
              <a:rPr lang="pt-BR" sz="1400" dirty="0">
                <a:solidFill>
                  <a:srgbClr val="333333"/>
                </a:solidFill>
                <a:latin typeface="Dosis"/>
              </a:rPr>
              <a:t>..." será possível adicionar a URL para receber os comunicados via RSS.</a:t>
            </a:r>
            <a:endParaRPr lang="pt-BR" sz="1400" dirty="0">
              <a:latin typeface="Dosis"/>
            </a:endParaRPr>
          </a:p>
        </p:txBody>
      </p:sp>
      <p:pic>
        <p:nvPicPr>
          <p:cNvPr id="6154" name="Picture 10" descr="image2017-7-28_11-22-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289" y="3064365"/>
            <a:ext cx="2376029" cy="86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335390" y="2987850"/>
            <a:ext cx="2431628" cy="1000303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2433858" y="1550119"/>
            <a:ext cx="3371519" cy="601232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2983027" y="2159506"/>
            <a:ext cx="1778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solidFill>
                  <a:srgbClr val="333333"/>
                </a:solidFill>
                <a:latin typeface="Dosis"/>
              </a:rPr>
              <a:t>Botão de RSS </a:t>
            </a:r>
            <a:r>
              <a:rPr lang="pt-BR" sz="1400" dirty="0" err="1">
                <a:solidFill>
                  <a:srgbClr val="333333"/>
                </a:solidFill>
                <a:latin typeface="Dosis"/>
              </a:rPr>
              <a:t>Feed</a:t>
            </a:r>
            <a:endParaRPr lang="pt-BR" sz="1400" dirty="0">
              <a:latin typeface="Dosis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6423331" y="4001948"/>
            <a:ext cx="22557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solidFill>
                  <a:srgbClr val="333333"/>
                </a:solidFill>
                <a:latin typeface="Dosis"/>
              </a:rPr>
              <a:t>Outlook - Novo RSS </a:t>
            </a:r>
            <a:r>
              <a:rPr lang="pt-BR" sz="1400" dirty="0" err="1">
                <a:solidFill>
                  <a:srgbClr val="333333"/>
                </a:solidFill>
                <a:latin typeface="Dosis"/>
              </a:rPr>
              <a:t>Feed</a:t>
            </a:r>
            <a:endParaRPr lang="pt-BR" sz="1400" dirty="0">
              <a:latin typeface="Dosis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1178" y="2727908"/>
            <a:ext cx="2482592" cy="2210527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3429837" y="2700435"/>
            <a:ext cx="2555199" cy="2259263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67330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>
                <a:latin typeface="Dosis" panose="02010503020202060003" pitchFamily="2" charset="0"/>
              </a:rPr>
              <a:t>O que temos para o futuro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873303" y="1273996"/>
            <a:ext cx="678094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Dosis" panose="02010503020202060003" pitchFamily="2" charset="0"/>
              </a:rPr>
              <a:t>Homologação </a:t>
            </a:r>
            <a:r>
              <a:rPr lang="pt-BR" dirty="0" err="1">
                <a:latin typeface="Dosis" panose="02010503020202060003" pitchFamily="2" charset="0"/>
              </a:rPr>
              <a:t>Chrome</a:t>
            </a: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Dosis" panose="02010503020202060003" pitchFamily="2" charset="0"/>
              </a:rPr>
              <a:t>Troca Nacional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Dosis" panose="02010503020202060003" pitchFamily="2" charset="0"/>
              </a:rPr>
              <a:t>Indicadores de lojas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Dosis" panose="02010503020202060003" pitchFamily="2" charset="0"/>
              </a:rPr>
              <a:t>Melhorias e Otimização de </a:t>
            </a:r>
            <a:r>
              <a:rPr lang="pt-BR" dirty="0" smtClean="0">
                <a:latin typeface="Dosis" panose="02010503020202060003" pitchFamily="2" charset="0"/>
              </a:rPr>
              <a:t>Performance</a:t>
            </a: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latin typeface="Dosis" panose="02010503020202060003"/>
              <a:cs typeface="DokChampa" panose="020B0604020202020204" pitchFamily="34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latin typeface="Dosis" panose="02010503020202060003"/>
              <a:cs typeface="DokChampa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845169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450864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Linx </a:t>
            </a:r>
            <a:r>
              <a:rPr lang="pt-BR" sz="3600" dirty="0" err="1" smtClean="0">
                <a:latin typeface="Dosis Light" charset="0"/>
              </a:rPr>
              <a:t>Microvix</a:t>
            </a:r>
            <a:r>
              <a:rPr lang="pt-BR" sz="3600" dirty="0" smtClean="0">
                <a:latin typeface="Dosis Light" charset="0"/>
              </a:rPr>
              <a:t>  - Inovação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7" y="1829444"/>
            <a:ext cx="19431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>
                <a:latin typeface="Dosis Light"/>
              </a:rPr>
              <a:t>Obrigado</a:t>
            </a:r>
            <a:endParaRPr lang="pt-BR" b="1" dirty="0">
              <a:latin typeface="Dosis Light"/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4000" dirty="0" smtClean="0">
                <a:latin typeface="Dosis Light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78228" y="164147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71032" y="163359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225981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73650" y="2237684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78228" y="285701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71032" y="28477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1139552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  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1758662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é Inovação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78228" y="344732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778228" y="404568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345493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73608" y="404050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4167" y="2990686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temos para o futuro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2390510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Quais são as novidades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4167" y="3568450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Perguntas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6" y="1876255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4147408" y="1876255"/>
            <a:ext cx="44273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Conceito de inovação.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Apresentar as novidades do produto </a:t>
            </a:r>
            <a:r>
              <a:rPr lang="pt-BR" dirty="0" err="1" smtClean="0">
                <a:latin typeface="Dosis" panose="02010503020202060003" pitchFamily="2" charset="0"/>
              </a:rPr>
              <a:t>Linx</a:t>
            </a:r>
            <a:r>
              <a:rPr lang="pt-BR" dirty="0" smtClean="0">
                <a:latin typeface="Dosis" panose="02010503020202060003" pitchFamily="2" charset="0"/>
              </a:rPr>
              <a:t> </a:t>
            </a:r>
            <a:r>
              <a:rPr lang="pt-BR" dirty="0" err="1" smtClean="0">
                <a:latin typeface="Dosis" panose="02010503020202060003" pitchFamily="2" charset="0"/>
              </a:rPr>
              <a:t>Microvix</a:t>
            </a:r>
            <a:r>
              <a:rPr lang="pt-BR" dirty="0" smtClean="0">
                <a:latin typeface="Dosis" panose="02010503020202060003" pitchFamily="2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Falar um pouco sobre os projetos futuros.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>
                <a:latin typeface="Dosis Light" charset="0"/>
              </a:rPr>
              <a:t>Objetivos desse </a:t>
            </a:r>
            <a:r>
              <a:rPr lang="pt-BR" sz="4000" dirty="0" err="1">
                <a:latin typeface="Dosis Light" charset="0"/>
              </a:rPr>
              <a:t>Webinar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>
                <a:latin typeface="Dosis Light"/>
              </a:rPr>
              <a:t>O que é Inovação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766" y="953323"/>
            <a:ext cx="2000250" cy="2286000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904126" y="2000339"/>
            <a:ext cx="4664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latin typeface="Dosis" panose="02010503020202060003"/>
              </a:rPr>
              <a:t>Inovar</a:t>
            </a:r>
            <a:r>
              <a:rPr lang="pt-BR" dirty="0" smtClean="0">
                <a:latin typeface="Dosis" panose="02010503020202060003"/>
              </a:rPr>
              <a:t> </a:t>
            </a:r>
            <a:r>
              <a:rPr lang="pt-BR" dirty="0" smtClean="0">
                <a:latin typeface="Dosis" panose="02010503020202060003"/>
              </a:rPr>
              <a:t>é modificar </a:t>
            </a:r>
            <a:r>
              <a:rPr lang="pt-BR" dirty="0">
                <a:latin typeface="Dosis" panose="02010503020202060003"/>
              </a:rPr>
              <a:t>antigos costumes, manias, legislações, processos e </a:t>
            </a:r>
            <a:r>
              <a:rPr lang="pt-BR" dirty="0" err="1" smtClean="0">
                <a:latin typeface="Dosis" panose="02010503020202060003"/>
              </a:rPr>
              <a:t>etc</a:t>
            </a:r>
            <a:r>
              <a:rPr lang="pt-BR" dirty="0" smtClean="0">
                <a:latin typeface="Dosis" panose="02010503020202060003"/>
              </a:rPr>
              <a:t>; é o </a:t>
            </a:r>
            <a:r>
              <a:rPr lang="pt-BR" dirty="0">
                <a:latin typeface="Dosis" panose="02010503020202060003"/>
              </a:rPr>
              <a:t>efeito de renovação ou criação de uma novidade.</a:t>
            </a:r>
          </a:p>
        </p:txBody>
      </p:sp>
    </p:spTree>
    <p:extLst>
      <p:ext uri="{BB962C8B-B14F-4D97-AF65-F5344CB8AC3E}">
        <p14:creationId xmlns:p14="http://schemas.microsoft.com/office/powerpoint/2010/main" val="1433508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>
                <a:latin typeface="Dosis Light"/>
              </a:rPr>
              <a:t>Quais são as </a:t>
            </a:r>
            <a:r>
              <a:rPr lang="pt-BR" sz="4000" dirty="0" smtClean="0">
                <a:latin typeface="Dosis Light"/>
              </a:rPr>
              <a:t>Novidades</a:t>
            </a:r>
            <a:endParaRPr lang="pt-BR" sz="4000" dirty="0">
              <a:latin typeface="Dosis Ligh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888637" y="1183211"/>
            <a:ext cx="221155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>
                <a:latin typeface="Dosis" panose="02010503020202060003" pitchFamily="2" charset="0"/>
              </a:rPr>
              <a:t>Gift</a:t>
            </a:r>
            <a:r>
              <a:rPr lang="pt-BR" dirty="0">
                <a:latin typeface="Dosis" panose="02010503020202060003" pitchFamily="2" charset="0"/>
              </a:rPr>
              <a:t> </a:t>
            </a:r>
            <a:r>
              <a:rPr lang="pt-BR" dirty="0" err="1" smtClean="0">
                <a:latin typeface="Dosis" panose="02010503020202060003" pitchFamily="2" charset="0"/>
              </a:rPr>
              <a:t>Card</a:t>
            </a:r>
            <a:endParaRPr lang="pt-BR" dirty="0" smtClean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Dosis" panose="02010503020202060003" pitchFamily="2" charset="0"/>
              </a:rPr>
              <a:t>Fidelidade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Dosis" panose="02010503020202060003" pitchFamily="2" charset="0"/>
              </a:rPr>
              <a:t>Mobilidade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latin typeface="Dosis" panose="02010503020202060003" pitchFamily="2" charset="0"/>
              </a:rPr>
              <a:t>Pesquisa </a:t>
            </a:r>
            <a:r>
              <a:rPr lang="pt-BR" dirty="0" smtClean="0">
                <a:latin typeface="Dosis" panose="02010503020202060003" pitchFamily="2" charset="0"/>
              </a:rPr>
              <a:t>Menu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Dosis" panose="02010503020202060003" pitchFamily="2" charset="0"/>
              </a:rPr>
              <a:t>Favoritos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err="1" smtClean="0">
                <a:latin typeface="Dosis" panose="02010503020202060003" pitchFamily="2" charset="0"/>
              </a:rPr>
              <a:t>Feeds</a:t>
            </a:r>
            <a:r>
              <a:rPr lang="pt-BR" dirty="0" smtClean="0">
                <a:latin typeface="Dosis" panose="02010503020202060003" pitchFamily="2" charset="0"/>
              </a:rPr>
              <a:t> (RSS)</a:t>
            </a:r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719" y="1186009"/>
            <a:ext cx="2550319" cy="156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25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323266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 err="1" smtClean="0">
                <a:solidFill>
                  <a:schemeClr val="tx2"/>
                </a:solidFill>
                <a:latin typeface="Dosis Light"/>
              </a:rPr>
              <a:t>Gift</a:t>
            </a:r>
            <a:r>
              <a:rPr lang="pt-BR" sz="4000" dirty="0" smtClean="0">
                <a:solidFill>
                  <a:schemeClr val="tx2"/>
                </a:solidFill>
                <a:latin typeface="Dosis Light"/>
              </a:rPr>
              <a:t> </a:t>
            </a:r>
            <a:r>
              <a:rPr lang="pt-BR" sz="4000" dirty="0" err="1" smtClean="0">
                <a:solidFill>
                  <a:schemeClr val="tx2"/>
                </a:solidFill>
                <a:latin typeface="Dosis Light"/>
              </a:rPr>
              <a:t>Card</a:t>
            </a:r>
            <a:endParaRPr lang="pt-BR" sz="4000" dirty="0">
              <a:solidFill>
                <a:schemeClr val="tx2"/>
              </a:solidFill>
              <a:latin typeface="Dosis Light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586895" y="1383557"/>
            <a:ext cx="2733502" cy="2176057"/>
            <a:chOff x="607956" y="2574219"/>
            <a:chExt cx="4054798" cy="3259085"/>
          </a:xfrm>
        </p:grpSpPr>
        <p:grpSp>
          <p:nvGrpSpPr>
            <p:cNvPr id="9" name="Grupo 8"/>
            <p:cNvGrpSpPr/>
            <p:nvPr/>
          </p:nvGrpSpPr>
          <p:grpSpPr>
            <a:xfrm>
              <a:off x="607956" y="2574219"/>
              <a:ext cx="4054798" cy="3259085"/>
              <a:chOff x="481700" y="2710323"/>
              <a:chExt cx="4054798" cy="3259085"/>
            </a:xfrm>
          </p:grpSpPr>
          <p:pic>
            <p:nvPicPr>
              <p:cNvPr id="11" name="Imagem 10"/>
              <p:cNvPicPr>
                <a:picLocks noChangeAspect="1"/>
              </p:cNvPicPr>
              <p:nvPr/>
            </p:nvPicPr>
            <p:blipFill rotWithShape="1"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4296" b="94511" l="21467" r="83900">
                            <a14:foregroundMark x1="33274" y1="13365" x2="33274" y2="13365"/>
                            <a14:foregroundMark x1="34347" y1="20764" x2="34347" y2="20764"/>
                            <a14:foregroundMark x1="30233" y1="28401" x2="30233" y2="28401"/>
                            <a14:foregroundMark x1="33274" y1="33174" x2="33274" y2="33174"/>
                            <a14:foregroundMark x1="41503" y1="32697" x2="41503" y2="32697"/>
                            <a14:foregroundMark x1="40608" y1="45346" x2="40608" y2="45346"/>
                            <a14:foregroundMark x1="42755" y1="50597" x2="42755" y2="50597"/>
                            <a14:foregroundMark x1="31485" y1="50119" x2="31485" y2="50119"/>
                            <a14:foregroundMark x1="32021" y1="47017" x2="32021" y2="47017"/>
                            <a14:foregroundMark x1="34168" y1="44869" x2="34168" y2="44869"/>
                            <a14:foregroundMark x1="33274" y1="60382" x2="33274" y2="60382"/>
                            <a14:foregroundMark x1="26476" y1="62530" x2="26476" y2="62530"/>
                            <a14:foregroundMark x1="45081" y1="63246" x2="45081" y2="63246"/>
                            <a14:foregroundMark x1="54741" y1="54893" x2="54741" y2="54893"/>
                            <a14:foregroundMark x1="54562" y1="37709" x2="54562" y2="37709"/>
                            <a14:foregroundMark x1="63148" y1="42482" x2="63148" y2="42482"/>
                            <a14:foregroundMark x1="68515" y1="36516" x2="68515" y2="36516"/>
                            <a14:foregroundMark x1="73703" y1="37232" x2="73703" y2="37232"/>
                            <a14:foregroundMark x1="68157" y1="60143" x2="68157" y2="60143"/>
                            <a14:foregroundMark x1="72272" y1="59427" x2="72272" y2="59427"/>
                            <a14:foregroundMark x1="56887" y1="63962" x2="56887" y2="63962"/>
                            <a14:foregroundMark x1="75313" y1="59666" x2="75313" y2="59666"/>
                            <a14:foregroundMark x1="78533" y1="58234" x2="78533" y2="58234"/>
                            <a14:foregroundMark x1="78891" y1="60382" x2="78891" y2="60382"/>
                            <a14:foregroundMark x1="51878" y1="43675" x2="51878" y2="43675"/>
                            <a14:foregroundMark x1="51878" y1="41289" x2="51878" y2="41289"/>
                            <a14:foregroundMark x1="51342" y1="38425" x2="51342" y2="38425"/>
                            <a14:foregroundMark x1="57245" y1="38425" x2="57245" y2="38425"/>
                            <a14:foregroundMark x1="54919" y1="52029" x2="54919" y2="52029"/>
                            <a14:foregroundMark x1="54025" y1="49642" x2="54025" y2="49642"/>
                            <a14:foregroundMark x1="68157" y1="43198" x2="68157" y2="43198"/>
                            <a14:foregroundMark x1="73524" y1="41050" x2="73524" y2="41050"/>
                            <a14:foregroundMark x1="73166" y1="48687" x2="73166" y2="48687"/>
                            <a14:foregroundMark x1="62970" y1="27685" x2="62970" y2="27685"/>
                            <a14:foregroundMark x1="33810" y1="16229" x2="33810" y2="16229"/>
                            <a14:foregroundMark x1="35778" y1="17422" x2="35778" y2="17422"/>
                            <a14:foregroundMark x1="37746" y1="34845" x2="37746" y2="34845"/>
                            <a14:foregroundMark x1="37388" y1="38663" x2="37388" y2="38663"/>
                            <a14:foregroundMark x1="36494" y1="40811" x2="36494" y2="40811"/>
                            <a14:foregroundMark x1="40966" y1="44630" x2="40966" y2="44630"/>
                            <a14:foregroundMark x1="42934" y1="43914" x2="42934" y2="43914"/>
                            <a14:foregroundMark x1="42934" y1="43198" x2="42934" y2="43198"/>
                            <a14:foregroundMark x1="38640" y1="38663" x2="38640" y2="38663"/>
                            <a14:foregroundMark x1="42039" y1="34845" x2="42039" y2="34845"/>
                            <a14:foregroundMark x1="42755" y1="31742" x2="42755" y2="31742"/>
                            <a14:foregroundMark x1="42039" y1="29594" x2="42039" y2="29594"/>
                            <a14:foregroundMark x1="34347" y1="29356" x2="34347" y2="29356"/>
                            <a14:foregroundMark x1="33810" y1="29356" x2="33810" y2="29356"/>
                            <a14:foregroundMark x1="31664" y1="27924" x2="31664" y2="27924"/>
                            <a14:foregroundMark x1="29875" y1="27208" x2="29875" y2="27208"/>
                            <a14:foregroundMark x1="29159" y1="28878" x2="29159" y2="28878"/>
                            <a14:foregroundMark x1="28265" y1="23389" x2="28265" y2="23389"/>
                            <a14:foregroundMark x1="35063" y1="22912" x2="35063" y2="22912"/>
                            <a14:foregroundMark x1="35778" y1="20525" x2="35778" y2="20525"/>
                            <a14:foregroundMark x1="36494" y1="19332" x2="36494" y2="19332"/>
                            <a14:foregroundMark x1="35599" y1="13842" x2="35599" y2="13842"/>
                            <a14:foregroundMark x1="33095" y1="33890" x2="33095" y2="33890"/>
                            <a14:foregroundMark x1="36494" y1="34129" x2="36494" y2="34129"/>
                            <a14:foregroundMark x1="36494" y1="34129" x2="36494" y2="34129"/>
                            <a14:foregroundMark x1="35599" y1="33890" x2="35599" y2="33890"/>
                            <a14:foregroundMark x1="43649" y1="47017" x2="43649" y2="47017"/>
                            <a14:foregroundMark x1="33989" y1="50597" x2="33989" y2="50597"/>
                            <a14:foregroundMark x1="31485" y1="49403" x2="32200" y2="49403"/>
                            <a14:foregroundMark x1="68157" y1="47255" x2="68157" y2="47255"/>
                            <a14:foregroundMark x1="62612" y1="48210" x2="62612" y2="48210"/>
                            <a14:foregroundMark x1="68515" y1="32697" x2="68515" y2="32697"/>
                            <a14:foregroundMark x1="62970" y1="37232" x2="62970" y2="37232"/>
                            <a14:foregroundMark x1="56708" y1="49881" x2="56708" y2="49881"/>
                            <a14:foregroundMark x1="73703" y1="34845" x2="73703" y2="34845"/>
                            <a14:foregroundMark x1="35063" y1="63246" x2="35063" y2="63246"/>
                            <a14:foregroundMark x1="34347" y1="51313" x2="34347" y2="51313"/>
                            <a14:foregroundMark x1="34705" y1="46301" x2="34705" y2="46301"/>
                            <a14:foregroundMark x1="34884" y1="46301" x2="34884" y2="46301"/>
                            <a14:foregroundMark x1="35778" y1="46539" x2="35778" y2="46539"/>
                            <a14:foregroundMark x1="39535" y1="45346" x2="39535" y2="45346"/>
                            <a14:foregroundMark x1="32021" y1="49403" x2="32021" y2="49403"/>
                            <a14:foregroundMark x1="31664" y1="49642" x2="31664" y2="49642"/>
                            <a14:foregroundMark x1="29338" y1="50597" x2="29338" y2="50597"/>
                            <a14:foregroundMark x1="28623" y1="49881" x2="28623" y2="49881"/>
                            <a14:foregroundMark x1="28265" y1="49403" x2="28265" y2="49403"/>
                            <a14:foregroundMark x1="27907" y1="48449" x2="27907" y2="48449"/>
                            <a14:foregroundMark x1="27907" y1="47017" x2="27907" y2="47017"/>
                            <a14:foregroundMark x1="26834" y1="53699" x2="42755" y2="65155"/>
                            <a14:foregroundMark x1="34705" y1="55609" x2="34705" y2="55609"/>
                            <a14:foregroundMark x1="33453" y1="18377" x2="33274" y2="73031"/>
                            <a14:foregroundMark x1="35242" y1="77566" x2="34884" y2="10263"/>
                            <a14:foregroundMark x1="30411" y1="8831" x2="43292" y2="12649"/>
                            <a14:foregroundMark x1="30769" y1="8592" x2="39714" y2="9547"/>
                            <a14:foregroundMark x1="29875" y1="7637" x2="40072" y2="10024"/>
                            <a14:foregroundMark x1="29875" y1="36754" x2="29875" y2="36754"/>
                            <a14:foregroundMark x1="31127" y1="41050" x2="31127" y2="41050"/>
                            <a14:foregroundMark x1="29875" y1="42721" x2="29875" y2="42721"/>
                            <a14:foregroundMark x1="38640" y1="49403" x2="38640" y2="49403"/>
                            <a14:foregroundMark x1="28444" y1="6683" x2="40966" y2="10024"/>
                            <a14:foregroundMark x1="29517" y1="6205" x2="43292" y2="10024"/>
                            <a14:foregroundMark x1="29875" y1="91885" x2="44007" y2="88544"/>
                            <a14:foregroundMark x1="24866" y1="14320" x2="26476" y2="68258"/>
                            <a14:foregroundMark x1="26476" y1="68019" x2="47406" y2="67303"/>
                            <a14:foregroundMark x1="47406" y1="67303" x2="45975" y2="15036"/>
                            <a14:foregroundMark x1="45975" y1="15036" x2="24687" y2="13842"/>
                            <a14:foregroundMark x1="51521" y1="46301" x2="52952" y2="48449"/>
                            <a14:foregroundMark x1="50268" y1="56563" x2="50268" y2="56563"/>
                            <a14:foregroundMark x1="73703" y1="46301" x2="73703" y2="46301"/>
                            <a14:foregroundMark x1="26655" y1="31981" x2="26655" y2="31981"/>
                            <a14:foregroundMark x1="41324" y1="28162" x2="41324" y2="2816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470" t="4228" r="15858" b="5614"/>
              <a:stretch/>
            </p:blipFill>
            <p:spPr>
              <a:xfrm rot="20746492">
                <a:off x="481700" y="2710323"/>
                <a:ext cx="3214526" cy="2737262"/>
              </a:xfrm>
              <a:prstGeom prst="rect">
                <a:avLst/>
              </a:prstGeom>
            </p:spPr>
          </p:pic>
          <p:pic>
            <p:nvPicPr>
              <p:cNvPr id="12" name="Imagem 11"/>
              <p:cNvPicPr>
                <a:picLocks noChangeAspect="1"/>
              </p:cNvPicPr>
              <p:nvPr/>
            </p:nvPicPr>
            <p:blipFill rotWithShape="1"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4296" b="94511" l="21467" r="83900">
                            <a14:foregroundMark x1="33274" y1="13365" x2="33274" y2="13365"/>
                            <a14:foregroundMark x1="34347" y1="20764" x2="34347" y2="20764"/>
                            <a14:foregroundMark x1="30233" y1="28401" x2="30233" y2="28401"/>
                            <a14:foregroundMark x1="33274" y1="33174" x2="33274" y2="33174"/>
                            <a14:foregroundMark x1="41503" y1="32697" x2="41503" y2="32697"/>
                            <a14:foregroundMark x1="40608" y1="45346" x2="40608" y2="45346"/>
                            <a14:foregroundMark x1="42755" y1="50597" x2="42755" y2="50597"/>
                            <a14:foregroundMark x1="31485" y1="50119" x2="31485" y2="50119"/>
                            <a14:foregroundMark x1="32021" y1="47017" x2="32021" y2="47017"/>
                            <a14:foregroundMark x1="34168" y1="44869" x2="34168" y2="44869"/>
                            <a14:foregroundMark x1="33274" y1="60382" x2="33274" y2="60382"/>
                            <a14:foregroundMark x1="26476" y1="62530" x2="26476" y2="62530"/>
                            <a14:foregroundMark x1="45081" y1="63246" x2="45081" y2="63246"/>
                            <a14:foregroundMark x1="54741" y1="54893" x2="54741" y2="54893"/>
                            <a14:foregroundMark x1="54562" y1="37709" x2="54562" y2="37709"/>
                            <a14:foregroundMark x1="63148" y1="42482" x2="63148" y2="42482"/>
                            <a14:foregroundMark x1="68515" y1="36516" x2="68515" y2="36516"/>
                            <a14:foregroundMark x1="73703" y1="37232" x2="73703" y2="37232"/>
                            <a14:foregroundMark x1="68157" y1="60143" x2="68157" y2="60143"/>
                            <a14:foregroundMark x1="72272" y1="59427" x2="72272" y2="59427"/>
                            <a14:foregroundMark x1="56887" y1="63962" x2="56887" y2="63962"/>
                            <a14:foregroundMark x1="75313" y1="59666" x2="75313" y2="59666"/>
                            <a14:foregroundMark x1="78533" y1="58234" x2="78533" y2="58234"/>
                            <a14:foregroundMark x1="78891" y1="60382" x2="78891" y2="60382"/>
                            <a14:foregroundMark x1="51878" y1="43675" x2="51878" y2="43675"/>
                            <a14:foregroundMark x1="51878" y1="41289" x2="51878" y2="41289"/>
                            <a14:foregroundMark x1="51342" y1="38425" x2="51342" y2="38425"/>
                            <a14:foregroundMark x1="57245" y1="38425" x2="57245" y2="38425"/>
                            <a14:foregroundMark x1="54919" y1="52029" x2="54919" y2="52029"/>
                            <a14:foregroundMark x1="54025" y1="49642" x2="54025" y2="49642"/>
                            <a14:foregroundMark x1="68157" y1="43198" x2="68157" y2="43198"/>
                            <a14:foregroundMark x1="73524" y1="41050" x2="73524" y2="41050"/>
                            <a14:foregroundMark x1="73166" y1="48687" x2="73166" y2="48687"/>
                            <a14:foregroundMark x1="62970" y1="27685" x2="62970" y2="27685"/>
                            <a14:foregroundMark x1="33810" y1="16229" x2="33810" y2="16229"/>
                            <a14:foregroundMark x1="35778" y1="17422" x2="35778" y2="17422"/>
                            <a14:foregroundMark x1="37746" y1="34845" x2="37746" y2="34845"/>
                            <a14:foregroundMark x1="37388" y1="38663" x2="37388" y2="38663"/>
                            <a14:foregroundMark x1="36494" y1="40811" x2="36494" y2="40811"/>
                            <a14:foregroundMark x1="40966" y1="44630" x2="40966" y2="44630"/>
                            <a14:foregroundMark x1="42934" y1="43914" x2="42934" y2="43914"/>
                            <a14:foregroundMark x1="42934" y1="43198" x2="42934" y2="43198"/>
                            <a14:foregroundMark x1="38640" y1="38663" x2="38640" y2="38663"/>
                            <a14:foregroundMark x1="42039" y1="34845" x2="42039" y2="34845"/>
                            <a14:foregroundMark x1="42755" y1="31742" x2="42755" y2="31742"/>
                            <a14:foregroundMark x1="42039" y1="29594" x2="42039" y2="29594"/>
                            <a14:foregroundMark x1="34347" y1="29356" x2="34347" y2="29356"/>
                            <a14:foregroundMark x1="33810" y1="29356" x2="33810" y2="29356"/>
                            <a14:foregroundMark x1="31664" y1="27924" x2="31664" y2="27924"/>
                            <a14:foregroundMark x1="29875" y1="27208" x2="29875" y2="27208"/>
                            <a14:foregroundMark x1="29159" y1="28878" x2="29159" y2="28878"/>
                            <a14:foregroundMark x1="28265" y1="23389" x2="28265" y2="23389"/>
                            <a14:foregroundMark x1="35063" y1="22912" x2="35063" y2="22912"/>
                            <a14:foregroundMark x1="35778" y1="20525" x2="35778" y2="20525"/>
                            <a14:foregroundMark x1="36494" y1="19332" x2="36494" y2="19332"/>
                            <a14:foregroundMark x1="35599" y1="13842" x2="35599" y2="13842"/>
                            <a14:foregroundMark x1="33095" y1="33890" x2="33095" y2="33890"/>
                            <a14:foregroundMark x1="36494" y1="34129" x2="36494" y2="34129"/>
                            <a14:foregroundMark x1="36494" y1="34129" x2="36494" y2="34129"/>
                            <a14:foregroundMark x1="35599" y1="33890" x2="35599" y2="33890"/>
                            <a14:foregroundMark x1="43649" y1="47017" x2="43649" y2="47017"/>
                            <a14:foregroundMark x1="33989" y1="50597" x2="33989" y2="50597"/>
                            <a14:foregroundMark x1="31485" y1="49403" x2="32200" y2="49403"/>
                            <a14:foregroundMark x1="68157" y1="47255" x2="68157" y2="47255"/>
                            <a14:foregroundMark x1="62612" y1="48210" x2="62612" y2="48210"/>
                            <a14:foregroundMark x1="68515" y1="32697" x2="68515" y2="32697"/>
                            <a14:foregroundMark x1="62970" y1="37232" x2="62970" y2="37232"/>
                            <a14:foregroundMark x1="56708" y1="49881" x2="56708" y2="49881"/>
                            <a14:foregroundMark x1="73703" y1="34845" x2="73703" y2="34845"/>
                            <a14:foregroundMark x1="35063" y1="63246" x2="35063" y2="63246"/>
                            <a14:foregroundMark x1="34347" y1="51313" x2="34347" y2="51313"/>
                            <a14:foregroundMark x1="34705" y1="46301" x2="34705" y2="46301"/>
                            <a14:foregroundMark x1="34884" y1="46301" x2="34884" y2="46301"/>
                            <a14:foregroundMark x1="35778" y1="46539" x2="35778" y2="46539"/>
                            <a14:foregroundMark x1="39535" y1="45346" x2="39535" y2="45346"/>
                            <a14:foregroundMark x1="32021" y1="49403" x2="32021" y2="49403"/>
                            <a14:foregroundMark x1="31664" y1="49642" x2="31664" y2="49642"/>
                            <a14:foregroundMark x1="29338" y1="50597" x2="29338" y2="50597"/>
                            <a14:foregroundMark x1="28623" y1="49881" x2="28623" y2="49881"/>
                            <a14:foregroundMark x1="28265" y1="49403" x2="28265" y2="49403"/>
                            <a14:foregroundMark x1="27907" y1="48449" x2="27907" y2="48449"/>
                            <a14:foregroundMark x1="27907" y1="47017" x2="27907" y2="47017"/>
                            <a14:foregroundMark x1="26834" y1="53699" x2="42755" y2="65155"/>
                            <a14:foregroundMark x1="34705" y1="55609" x2="34705" y2="55609"/>
                            <a14:foregroundMark x1="33453" y1="18377" x2="33274" y2="73031"/>
                            <a14:foregroundMark x1="35242" y1="77566" x2="34884" y2="10263"/>
                            <a14:foregroundMark x1="30411" y1="8831" x2="43292" y2="12649"/>
                            <a14:foregroundMark x1="30769" y1="8592" x2="39714" y2="9547"/>
                            <a14:foregroundMark x1="29875" y1="7637" x2="40072" y2="10024"/>
                            <a14:foregroundMark x1="29875" y1="36754" x2="29875" y2="36754"/>
                            <a14:foregroundMark x1="31127" y1="41050" x2="31127" y2="41050"/>
                            <a14:foregroundMark x1="29875" y1="42721" x2="29875" y2="42721"/>
                            <a14:foregroundMark x1="38640" y1="49403" x2="38640" y2="49403"/>
                            <a14:foregroundMark x1="28444" y1="6683" x2="40966" y2="10024"/>
                            <a14:foregroundMark x1="29517" y1="6205" x2="43292" y2="10024"/>
                            <a14:foregroundMark x1="29875" y1="91885" x2="44007" y2="88544"/>
                            <a14:foregroundMark x1="24866" y1="14320" x2="26476" y2="68258"/>
                            <a14:foregroundMark x1="26476" y1="68019" x2="47406" y2="67303"/>
                            <a14:foregroundMark x1="47406" y1="67303" x2="45975" y2="15036"/>
                            <a14:foregroundMark x1="45975" y1="15036" x2="24687" y2="13842"/>
                            <a14:foregroundMark x1="51521" y1="46301" x2="52952" y2="48449"/>
                            <a14:foregroundMark x1="50268" y1="56563" x2="50268" y2="56563"/>
                            <a14:foregroundMark x1="73703" y1="46301" x2="73703" y2="46301"/>
                            <a14:foregroundMark x1="26655" y1="31981" x2="26655" y2="31981"/>
                            <a14:foregroundMark x1="41324" y1="28162" x2="41324" y2="2816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470" t="4228" r="15858" b="5614"/>
              <a:stretch/>
            </p:blipFill>
            <p:spPr>
              <a:xfrm rot="20746492">
                <a:off x="906234" y="2981475"/>
                <a:ext cx="3214526" cy="2737262"/>
              </a:xfrm>
              <a:prstGeom prst="rect">
                <a:avLst/>
              </a:prstGeom>
            </p:spPr>
          </p:pic>
          <p:pic>
            <p:nvPicPr>
              <p:cNvPr id="13" name="Imagem 12"/>
              <p:cNvPicPr>
                <a:picLocks noChangeAspect="1"/>
              </p:cNvPicPr>
              <p:nvPr/>
            </p:nvPicPr>
            <p:blipFill rotWithShape="1"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4296" b="94511" l="21467" r="83900">
                            <a14:foregroundMark x1="33274" y1="13365" x2="33274" y2="13365"/>
                            <a14:foregroundMark x1="34347" y1="20764" x2="34347" y2="20764"/>
                            <a14:foregroundMark x1="30233" y1="28401" x2="30233" y2="28401"/>
                            <a14:foregroundMark x1="33274" y1="33174" x2="33274" y2="33174"/>
                            <a14:foregroundMark x1="41503" y1="32697" x2="41503" y2="32697"/>
                            <a14:foregroundMark x1="40608" y1="45346" x2="40608" y2="45346"/>
                            <a14:foregroundMark x1="42755" y1="50597" x2="42755" y2="50597"/>
                            <a14:foregroundMark x1="31485" y1="50119" x2="31485" y2="50119"/>
                            <a14:foregroundMark x1="32021" y1="47017" x2="32021" y2="47017"/>
                            <a14:foregroundMark x1="34168" y1="44869" x2="34168" y2="44869"/>
                            <a14:foregroundMark x1="33274" y1="60382" x2="33274" y2="60382"/>
                            <a14:foregroundMark x1="26476" y1="62530" x2="26476" y2="62530"/>
                            <a14:foregroundMark x1="45081" y1="63246" x2="45081" y2="63246"/>
                            <a14:foregroundMark x1="54741" y1="54893" x2="54741" y2="54893"/>
                            <a14:foregroundMark x1="54562" y1="37709" x2="54562" y2="37709"/>
                            <a14:foregroundMark x1="63148" y1="42482" x2="63148" y2="42482"/>
                            <a14:foregroundMark x1="68515" y1="36516" x2="68515" y2="36516"/>
                            <a14:foregroundMark x1="73703" y1="37232" x2="73703" y2="37232"/>
                            <a14:foregroundMark x1="68157" y1="60143" x2="68157" y2="60143"/>
                            <a14:foregroundMark x1="72272" y1="59427" x2="72272" y2="59427"/>
                            <a14:foregroundMark x1="56887" y1="63962" x2="56887" y2="63962"/>
                            <a14:foregroundMark x1="75313" y1="59666" x2="75313" y2="59666"/>
                            <a14:foregroundMark x1="78533" y1="58234" x2="78533" y2="58234"/>
                            <a14:foregroundMark x1="78891" y1="60382" x2="78891" y2="60382"/>
                            <a14:foregroundMark x1="51878" y1="43675" x2="51878" y2="43675"/>
                            <a14:foregroundMark x1="51878" y1="41289" x2="51878" y2="41289"/>
                            <a14:foregroundMark x1="51342" y1="38425" x2="51342" y2="38425"/>
                            <a14:foregroundMark x1="57245" y1="38425" x2="57245" y2="38425"/>
                            <a14:foregroundMark x1="54919" y1="52029" x2="54919" y2="52029"/>
                            <a14:foregroundMark x1="54025" y1="49642" x2="54025" y2="49642"/>
                            <a14:foregroundMark x1="68157" y1="43198" x2="68157" y2="43198"/>
                            <a14:foregroundMark x1="73524" y1="41050" x2="73524" y2="41050"/>
                            <a14:foregroundMark x1="73166" y1="48687" x2="73166" y2="48687"/>
                            <a14:foregroundMark x1="62970" y1="27685" x2="62970" y2="27685"/>
                            <a14:foregroundMark x1="33810" y1="16229" x2="33810" y2="16229"/>
                            <a14:foregroundMark x1="35778" y1="17422" x2="35778" y2="17422"/>
                            <a14:foregroundMark x1="37746" y1="34845" x2="37746" y2="34845"/>
                            <a14:foregroundMark x1="37388" y1="38663" x2="37388" y2="38663"/>
                            <a14:foregroundMark x1="36494" y1="40811" x2="36494" y2="40811"/>
                            <a14:foregroundMark x1="40966" y1="44630" x2="40966" y2="44630"/>
                            <a14:foregroundMark x1="42934" y1="43914" x2="42934" y2="43914"/>
                            <a14:foregroundMark x1="42934" y1="43198" x2="42934" y2="43198"/>
                            <a14:foregroundMark x1="38640" y1="38663" x2="38640" y2="38663"/>
                            <a14:foregroundMark x1="42039" y1="34845" x2="42039" y2="34845"/>
                            <a14:foregroundMark x1="42755" y1="31742" x2="42755" y2="31742"/>
                            <a14:foregroundMark x1="42039" y1="29594" x2="42039" y2="29594"/>
                            <a14:foregroundMark x1="34347" y1="29356" x2="34347" y2="29356"/>
                            <a14:foregroundMark x1="33810" y1="29356" x2="33810" y2="29356"/>
                            <a14:foregroundMark x1="31664" y1="27924" x2="31664" y2="27924"/>
                            <a14:foregroundMark x1="29875" y1="27208" x2="29875" y2="27208"/>
                            <a14:foregroundMark x1="29159" y1="28878" x2="29159" y2="28878"/>
                            <a14:foregroundMark x1="28265" y1="23389" x2="28265" y2="23389"/>
                            <a14:foregroundMark x1="35063" y1="22912" x2="35063" y2="22912"/>
                            <a14:foregroundMark x1="35778" y1="20525" x2="35778" y2="20525"/>
                            <a14:foregroundMark x1="36494" y1="19332" x2="36494" y2="19332"/>
                            <a14:foregroundMark x1="35599" y1="13842" x2="35599" y2="13842"/>
                            <a14:foregroundMark x1="33095" y1="33890" x2="33095" y2="33890"/>
                            <a14:foregroundMark x1="36494" y1="34129" x2="36494" y2="34129"/>
                            <a14:foregroundMark x1="36494" y1="34129" x2="36494" y2="34129"/>
                            <a14:foregroundMark x1="35599" y1="33890" x2="35599" y2="33890"/>
                            <a14:foregroundMark x1="43649" y1="47017" x2="43649" y2="47017"/>
                            <a14:foregroundMark x1="33989" y1="50597" x2="33989" y2="50597"/>
                            <a14:foregroundMark x1="31485" y1="49403" x2="32200" y2="49403"/>
                            <a14:foregroundMark x1="68157" y1="47255" x2="68157" y2="47255"/>
                            <a14:foregroundMark x1="62612" y1="48210" x2="62612" y2="48210"/>
                            <a14:foregroundMark x1="68515" y1="32697" x2="68515" y2="32697"/>
                            <a14:foregroundMark x1="62970" y1="37232" x2="62970" y2="37232"/>
                            <a14:foregroundMark x1="56708" y1="49881" x2="56708" y2="49881"/>
                            <a14:foregroundMark x1="73703" y1="34845" x2="73703" y2="34845"/>
                            <a14:foregroundMark x1="35063" y1="63246" x2="35063" y2="63246"/>
                            <a14:foregroundMark x1="34347" y1="51313" x2="34347" y2="51313"/>
                            <a14:foregroundMark x1="34705" y1="46301" x2="34705" y2="46301"/>
                            <a14:foregroundMark x1="34884" y1="46301" x2="34884" y2="46301"/>
                            <a14:foregroundMark x1="35778" y1="46539" x2="35778" y2="46539"/>
                            <a14:foregroundMark x1="39535" y1="45346" x2="39535" y2="45346"/>
                            <a14:foregroundMark x1="32021" y1="49403" x2="32021" y2="49403"/>
                            <a14:foregroundMark x1="31664" y1="49642" x2="31664" y2="49642"/>
                            <a14:foregroundMark x1="29338" y1="50597" x2="29338" y2="50597"/>
                            <a14:foregroundMark x1="28623" y1="49881" x2="28623" y2="49881"/>
                            <a14:foregroundMark x1="28265" y1="49403" x2="28265" y2="49403"/>
                            <a14:foregroundMark x1="27907" y1="48449" x2="27907" y2="48449"/>
                            <a14:foregroundMark x1="27907" y1="47017" x2="27907" y2="47017"/>
                            <a14:foregroundMark x1="26834" y1="53699" x2="42755" y2="65155"/>
                            <a14:foregroundMark x1="34705" y1="55609" x2="34705" y2="55609"/>
                            <a14:foregroundMark x1="33453" y1="18377" x2="33274" y2="73031"/>
                            <a14:foregroundMark x1="35242" y1="77566" x2="34884" y2="10263"/>
                            <a14:foregroundMark x1="30411" y1="8831" x2="43292" y2="12649"/>
                            <a14:foregroundMark x1="30769" y1="8592" x2="39714" y2="9547"/>
                            <a14:foregroundMark x1="29875" y1="7637" x2="40072" y2="10024"/>
                            <a14:foregroundMark x1="29875" y1="36754" x2="29875" y2="36754"/>
                            <a14:foregroundMark x1="31127" y1="41050" x2="31127" y2="41050"/>
                            <a14:foregroundMark x1="29875" y1="42721" x2="29875" y2="42721"/>
                            <a14:foregroundMark x1="38640" y1="49403" x2="38640" y2="49403"/>
                            <a14:foregroundMark x1="28444" y1="6683" x2="40966" y2="10024"/>
                            <a14:foregroundMark x1="29517" y1="6205" x2="43292" y2="10024"/>
                            <a14:foregroundMark x1="29875" y1="91885" x2="44007" y2="88544"/>
                            <a14:foregroundMark x1="24866" y1="14320" x2="26476" y2="68258"/>
                            <a14:foregroundMark x1="26476" y1="68019" x2="47406" y2="67303"/>
                            <a14:foregroundMark x1="47406" y1="67303" x2="45975" y2="15036"/>
                            <a14:foregroundMark x1="45975" y1="15036" x2="24687" y2="13842"/>
                            <a14:foregroundMark x1="51521" y1="46301" x2="52952" y2="48449"/>
                            <a14:foregroundMark x1="50268" y1="56563" x2="50268" y2="56563"/>
                            <a14:foregroundMark x1="73703" y1="46301" x2="73703" y2="46301"/>
                            <a14:foregroundMark x1="26655" y1="31981" x2="26655" y2="31981"/>
                            <a14:foregroundMark x1="41324" y1="28162" x2="41324" y2="2816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470" t="4228" r="15858" b="5614"/>
              <a:stretch/>
            </p:blipFill>
            <p:spPr>
              <a:xfrm rot="20746492">
                <a:off x="1321972" y="3232146"/>
                <a:ext cx="3214526" cy="2737262"/>
              </a:xfrm>
              <a:prstGeom prst="rect">
                <a:avLst/>
              </a:prstGeom>
            </p:spPr>
          </p:pic>
        </p:grpSp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542116">
              <a:off x="2742249" y="4529783"/>
              <a:ext cx="1019175" cy="628650"/>
            </a:xfrm>
            <a:prstGeom prst="rect">
              <a:avLst/>
            </a:prstGeom>
          </p:spPr>
        </p:pic>
      </p:grpSp>
      <p:sp>
        <p:nvSpPr>
          <p:cNvPr id="5" name="CaixaDeTexto 4"/>
          <p:cNvSpPr txBox="1"/>
          <p:nvPr/>
        </p:nvSpPr>
        <p:spPr>
          <a:xfrm>
            <a:off x="4152856" y="522134"/>
            <a:ext cx="46541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Solução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especializada na gestão de </a:t>
            </a:r>
            <a:r>
              <a:rPr lang="pt-BR" b="1" i="1" dirty="0">
                <a:solidFill>
                  <a:schemeClr val="tx2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GIFT CARD (cartão presente)</a:t>
            </a:r>
            <a:r>
              <a:rPr lang="pt-BR" dirty="0">
                <a:solidFill>
                  <a:schemeClr val="tx2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que possibilita a carga, recarga, consulta, estorno e resgate dos cartões, em lojas próprias e franquias. </a:t>
            </a:r>
            <a:endParaRPr lang="pt-BR" dirty="0" smtClean="0">
              <a:solidFill>
                <a:schemeClr val="bg1"/>
              </a:solidFill>
              <a:latin typeface="Dosis" panose="02010503020202060003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bg1"/>
              </a:solidFill>
              <a:latin typeface="Dosis" panose="02010503020202060003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Com o Cartão Presente da sua marca, os clientes escolhem o valor que querem gastar, conforme política da loja. E o presenteado tem uma </a:t>
            </a:r>
            <a:r>
              <a:rPr lang="pt-BR" b="1" dirty="0">
                <a:solidFill>
                  <a:schemeClr val="tx2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experiência de compra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com diversas opções de escolha, sem frustação e sem atrito!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bg1"/>
              </a:solidFill>
              <a:latin typeface="Dosis" panose="02010503020202060003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>
              <a:solidFill>
                <a:schemeClr val="bg1"/>
              </a:solidFill>
              <a:latin typeface="Dosis" panose="02010503020202060003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>
              <a:latin typeface="Dosis" panose="02010503020202060003"/>
            </a:endParaRPr>
          </a:p>
        </p:txBody>
      </p:sp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3232663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 smtClean="0">
                <a:solidFill>
                  <a:schemeClr val="tx2"/>
                </a:solidFill>
                <a:latin typeface="Dosis Light"/>
              </a:rPr>
              <a:t>Fidelidade</a:t>
            </a:r>
            <a:endParaRPr lang="pt-BR" sz="4000" dirty="0">
              <a:solidFill>
                <a:schemeClr val="tx2"/>
              </a:solidFill>
              <a:latin typeface="Dosis Light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163291" y="494167"/>
            <a:ext cx="487438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Solução especializada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em campanhas de incentivo</a:t>
            </a: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pt-BR" b="1" dirty="0" smtClean="0">
                <a:solidFill>
                  <a:schemeClr val="tx2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programa de fidelização </a:t>
            </a: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de clientes em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lojas próprias e </a:t>
            </a: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franquias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BR" dirty="0">
              <a:solidFill>
                <a:schemeClr val="bg1"/>
              </a:solidFill>
              <a:latin typeface="Dosis" panose="02010503020202060003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Os recursos ofertados possibilitam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ao consumidor </a:t>
            </a:r>
            <a:r>
              <a:rPr lang="pt-BR" b="1" dirty="0">
                <a:solidFill>
                  <a:schemeClr val="tx2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acumular pontos</a:t>
            </a:r>
            <a:r>
              <a:rPr lang="pt-BR" b="1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nas lojas </a:t>
            </a: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participantes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e trocá-los por </a:t>
            </a: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produtos,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ao mesmo tempo em que </a:t>
            </a:r>
            <a:r>
              <a:rPr lang="pt-BR" b="1" dirty="0">
                <a:solidFill>
                  <a:schemeClr val="tx2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simplifica a gestão</a:t>
            </a:r>
            <a:r>
              <a:rPr lang="pt-BR" b="1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das ações de fidelização para o </a:t>
            </a:r>
            <a:r>
              <a:rPr lang="pt-BR" dirty="0" smtClean="0">
                <a:solidFill>
                  <a:schemeClr val="bg1"/>
                </a:solidFill>
                <a:latin typeface="Dosis" panose="02010503020202060003"/>
                <a:ea typeface="Verdana" panose="020B0604030504040204" pitchFamily="34" charset="0"/>
                <a:cs typeface="Verdana" panose="020B0604030504040204" pitchFamily="34" charset="0"/>
              </a:rPr>
              <a:t>varejista.</a:t>
            </a:r>
            <a:endParaRPr lang="pt-BR" dirty="0">
              <a:solidFill>
                <a:schemeClr val="bg1"/>
              </a:solidFill>
              <a:latin typeface="Dosis" panose="02010503020202060003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6" name="Grupo 25"/>
          <p:cNvGrpSpPr/>
          <p:nvPr/>
        </p:nvGrpSpPr>
        <p:grpSpPr>
          <a:xfrm>
            <a:off x="436513" y="788634"/>
            <a:ext cx="3187314" cy="3495249"/>
            <a:chOff x="1222021" y="989523"/>
            <a:chExt cx="3187314" cy="3495249"/>
          </a:xfrm>
        </p:grpSpPr>
        <p:grpSp>
          <p:nvGrpSpPr>
            <p:cNvPr id="8" name="Grupo 7"/>
            <p:cNvGrpSpPr>
              <a:grpSpLocks noChangeAspect="1"/>
            </p:cNvGrpSpPr>
            <p:nvPr/>
          </p:nvGrpSpPr>
          <p:grpSpPr>
            <a:xfrm>
              <a:off x="1222021" y="989523"/>
              <a:ext cx="2882514" cy="3190449"/>
              <a:chOff x="480537" y="2968768"/>
              <a:chExt cx="2725296" cy="3016442"/>
            </a:xfrm>
          </p:grpSpPr>
          <p:pic>
            <p:nvPicPr>
              <p:cNvPr id="9" name="Imagem 8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947046">
                <a:off x="480537" y="2968768"/>
                <a:ext cx="2725296" cy="2859272"/>
              </a:xfrm>
              <a:prstGeom prst="rect">
                <a:avLst/>
              </a:prstGeom>
            </p:spPr>
          </p:pic>
          <p:pic>
            <p:nvPicPr>
              <p:cNvPr id="10" name="Imagem 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835789">
                <a:off x="2296446" y="4308074"/>
                <a:ext cx="764956" cy="449976"/>
              </a:xfrm>
              <a:prstGeom prst="rect">
                <a:avLst/>
              </a:prstGeom>
            </p:spPr>
          </p:pic>
          <p:pic>
            <p:nvPicPr>
              <p:cNvPr id="11" name="Imagem 10"/>
              <p:cNvPicPr>
                <a:picLocks noChangeAspect="1"/>
              </p:cNvPicPr>
              <p:nvPr/>
            </p:nvPicPr>
            <p:blipFill rotWithShape="1">
              <a:blip r:embed="rId5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 r="65935"/>
              <a:stretch/>
            </p:blipFill>
            <p:spPr>
              <a:xfrm rot="20947046">
                <a:off x="498372" y="3125938"/>
                <a:ext cx="971938" cy="2859272"/>
              </a:xfrm>
              <a:prstGeom prst="rtTriangle">
                <a:avLst/>
              </a:prstGeom>
            </p:spPr>
          </p:pic>
          <p:sp>
            <p:nvSpPr>
              <p:cNvPr id="12" name="Retângulo 11"/>
              <p:cNvSpPr/>
              <p:nvPr/>
            </p:nvSpPr>
            <p:spPr>
              <a:xfrm rot="20944814">
                <a:off x="902548" y="3776393"/>
                <a:ext cx="190238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pt-BR" dirty="0" smtClean="0">
                    <a:ln>
                      <a:solidFill>
                        <a:srgbClr val="FFC000"/>
                      </a:solidFill>
                    </a:ln>
                    <a:solidFill>
                      <a:srgbClr val="FFC000"/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Neo Sans Pro"/>
                    <a:ea typeface="Verdana" panose="020B0604030504040204" pitchFamily="34" charset="0"/>
                    <a:cs typeface="Verdana" panose="020B0604030504040204" pitchFamily="34" charset="0"/>
                  </a:rPr>
                  <a:t>SUA MARCA</a:t>
                </a:r>
                <a:endParaRPr lang="pt-BR" sz="2000" dirty="0">
                  <a:ln>
                    <a:solidFill>
                      <a:srgbClr val="FFC000"/>
                    </a:solidFill>
                  </a:ln>
                  <a:solidFill>
                    <a:srgbClr val="FFC000"/>
                  </a:solidFill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  <a:latin typeface="Neo Sans Pro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pic>
            <p:nvPicPr>
              <p:cNvPr id="13" name="Imagem 12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696" t="1" r="57155" b="77243"/>
              <a:stretch/>
            </p:blipFill>
            <p:spPr>
              <a:xfrm rot="16886552">
                <a:off x="571697" y="4077923"/>
                <a:ext cx="893662" cy="808655"/>
              </a:xfrm>
              <a:prstGeom prst="rect">
                <a:avLst/>
              </a:prstGeom>
            </p:spPr>
          </p:pic>
        </p:grpSp>
        <p:grpSp>
          <p:nvGrpSpPr>
            <p:cNvPr id="14" name="Grupo 13"/>
            <p:cNvGrpSpPr>
              <a:grpSpLocks noChangeAspect="1"/>
            </p:cNvGrpSpPr>
            <p:nvPr/>
          </p:nvGrpSpPr>
          <p:grpSpPr>
            <a:xfrm>
              <a:off x="1374421" y="1141923"/>
              <a:ext cx="2882514" cy="3190449"/>
              <a:chOff x="480537" y="2968768"/>
              <a:chExt cx="2725296" cy="3016442"/>
            </a:xfrm>
          </p:grpSpPr>
          <p:pic>
            <p:nvPicPr>
              <p:cNvPr id="15" name="Imagem 14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947046">
                <a:off x="480537" y="2968768"/>
                <a:ext cx="2725296" cy="2859272"/>
              </a:xfrm>
              <a:prstGeom prst="rect">
                <a:avLst/>
              </a:prstGeom>
            </p:spPr>
          </p:pic>
          <p:pic>
            <p:nvPicPr>
              <p:cNvPr id="16" name="Imagem 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835789">
                <a:off x="2296446" y="4308074"/>
                <a:ext cx="764956" cy="449976"/>
              </a:xfrm>
              <a:prstGeom prst="rect">
                <a:avLst/>
              </a:prstGeom>
            </p:spPr>
          </p:pic>
          <p:pic>
            <p:nvPicPr>
              <p:cNvPr id="17" name="Imagem 16"/>
              <p:cNvPicPr>
                <a:picLocks noChangeAspect="1"/>
              </p:cNvPicPr>
              <p:nvPr/>
            </p:nvPicPr>
            <p:blipFill rotWithShape="1">
              <a:blip r:embed="rId5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 r="65935"/>
              <a:stretch/>
            </p:blipFill>
            <p:spPr>
              <a:xfrm rot="20947046">
                <a:off x="498372" y="3125938"/>
                <a:ext cx="971938" cy="2859272"/>
              </a:xfrm>
              <a:prstGeom prst="rtTriangle">
                <a:avLst/>
              </a:prstGeom>
            </p:spPr>
          </p:pic>
          <p:sp>
            <p:nvSpPr>
              <p:cNvPr id="18" name="Retângulo 17"/>
              <p:cNvSpPr/>
              <p:nvPr/>
            </p:nvSpPr>
            <p:spPr>
              <a:xfrm rot="20944814">
                <a:off x="902548" y="3776393"/>
                <a:ext cx="190238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pt-BR" dirty="0" smtClean="0">
                    <a:ln>
                      <a:solidFill>
                        <a:srgbClr val="FFC000"/>
                      </a:solidFill>
                    </a:ln>
                    <a:solidFill>
                      <a:srgbClr val="FFC000"/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Neo Sans Pro"/>
                    <a:ea typeface="Verdana" panose="020B0604030504040204" pitchFamily="34" charset="0"/>
                    <a:cs typeface="Verdana" panose="020B0604030504040204" pitchFamily="34" charset="0"/>
                  </a:rPr>
                  <a:t>SUA MARCA</a:t>
                </a:r>
                <a:endParaRPr lang="pt-BR" sz="2000" dirty="0">
                  <a:ln>
                    <a:solidFill>
                      <a:srgbClr val="FFC000"/>
                    </a:solidFill>
                  </a:ln>
                  <a:solidFill>
                    <a:srgbClr val="FFC000"/>
                  </a:solidFill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  <a:latin typeface="Neo Sans Pro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pic>
            <p:nvPicPr>
              <p:cNvPr id="19" name="Imagem 18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696" t="1" r="57155" b="77243"/>
              <a:stretch/>
            </p:blipFill>
            <p:spPr>
              <a:xfrm rot="16886552">
                <a:off x="571697" y="4077923"/>
                <a:ext cx="893662" cy="808655"/>
              </a:xfrm>
              <a:prstGeom prst="rect">
                <a:avLst/>
              </a:prstGeom>
            </p:spPr>
          </p:pic>
        </p:grpSp>
        <p:grpSp>
          <p:nvGrpSpPr>
            <p:cNvPr id="20" name="Grupo 19"/>
            <p:cNvGrpSpPr>
              <a:grpSpLocks noChangeAspect="1"/>
            </p:cNvGrpSpPr>
            <p:nvPr/>
          </p:nvGrpSpPr>
          <p:grpSpPr>
            <a:xfrm>
              <a:off x="1526821" y="1294323"/>
              <a:ext cx="2882514" cy="3190449"/>
              <a:chOff x="480537" y="2968768"/>
              <a:chExt cx="2725296" cy="3016442"/>
            </a:xfrm>
          </p:grpSpPr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947046">
                <a:off x="480537" y="2968768"/>
                <a:ext cx="2725296" cy="2859272"/>
              </a:xfrm>
              <a:prstGeom prst="rect">
                <a:avLst/>
              </a:prstGeom>
            </p:spPr>
          </p:pic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835789">
                <a:off x="2296446" y="4308074"/>
                <a:ext cx="764956" cy="449976"/>
              </a:xfrm>
              <a:prstGeom prst="rect">
                <a:avLst/>
              </a:prstGeom>
            </p:spPr>
          </p:pic>
          <p:pic>
            <p:nvPicPr>
              <p:cNvPr id="23" name="Imagem 22"/>
              <p:cNvPicPr>
                <a:picLocks noChangeAspect="1"/>
              </p:cNvPicPr>
              <p:nvPr/>
            </p:nvPicPr>
            <p:blipFill rotWithShape="1">
              <a:blip r:embed="rId5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 r="65935"/>
              <a:stretch/>
            </p:blipFill>
            <p:spPr>
              <a:xfrm rot="20947046">
                <a:off x="498372" y="3125938"/>
                <a:ext cx="971938" cy="2859272"/>
              </a:xfrm>
              <a:prstGeom prst="rtTriangle">
                <a:avLst/>
              </a:prstGeom>
            </p:spPr>
          </p:pic>
          <p:sp>
            <p:nvSpPr>
              <p:cNvPr id="24" name="Retângulo 23"/>
              <p:cNvSpPr/>
              <p:nvPr/>
            </p:nvSpPr>
            <p:spPr>
              <a:xfrm rot="20944814">
                <a:off x="902548" y="3776393"/>
                <a:ext cx="190238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pt-BR" dirty="0" smtClean="0">
                    <a:ln>
                      <a:solidFill>
                        <a:srgbClr val="FFC000"/>
                      </a:solidFill>
                    </a:ln>
                    <a:solidFill>
                      <a:srgbClr val="FFC000"/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Neo Sans Pro"/>
                    <a:ea typeface="Verdana" panose="020B0604030504040204" pitchFamily="34" charset="0"/>
                    <a:cs typeface="Verdana" panose="020B0604030504040204" pitchFamily="34" charset="0"/>
                  </a:rPr>
                  <a:t>SUA MARCA</a:t>
                </a:r>
                <a:endParaRPr lang="pt-BR" sz="2000" dirty="0">
                  <a:ln>
                    <a:solidFill>
                      <a:srgbClr val="FFC000"/>
                    </a:solidFill>
                  </a:ln>
                  <a:solidFill>
                    <a:srgbClr val="FFC000"/>
                  </a:solidFill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  <a:latin typeface="Neo Sans Pro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522235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5477099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Parceiros </a:t>
            </a:r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Comerciais 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pic>
        <p:nvPicPr>
          <p:cNvPr id="8" name="Picture 4" descr="Imagem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63" b="24221"/>
          <a:stretch/>
        </p:blipFill>
        <p:spPr bwMode="auto">
          <a:xfrm>
            <a:off x="778228" y="1236518"/>
            <a:ext cx="1682272" cy="63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778228" y="2106668"/>
            <a:ext cx="32107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A GIVEX, pioneira global na indústria de cartão-presente e programa de fidelidade, opera em mais de 55 países.</a:t>
            </a:r>
          </a:p>
        </p:txBody>
      </p:sp>
      <p:pic>
        <p:nvPicPr>
          <p:cNvPr id="9" name="Picture 2" descr="Resultado de imagem para todo cartão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292" y="1237568"/>
            <a:ext cx="1166035" cy="63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/>
        </p:nvSpPr>
        <p:spPr>
          <a:xfrm>
            <a:off x="5089292" y="2106668"/>
            <a:ext cx="376376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A Todo Cartões, líder brasileira de </a:t>
            </a:r>
            <a:r>
              <a:rPr lang="pt-BR" dirty="0" err="1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gift</a:t>
            </a:r>
            <a:r>
              <a:rPr lang="pt-BR" dirty="0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dirty="0" err="1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cards</a:t>
            </a:r>
            <a:r>
              <a:rPr lang="pt-BR" dirty="0" smtClean="0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, está  </a:t>
            </a:r>
            <a:r>
              <a:rPr lang="pt-BR" dirty="0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presente no mercado a mais de 7</a:t>
            </a:r>
            <a:r>
              <a:rPr lang="pt-BR" dirty="0" smtClean="0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dirty="0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anos, implementou </a:t>
            </a:r>
            <a:r>
              <a:rPr lang="pt-BR" dirty="0" smtClean="0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 projetos </a:t>
            </a:r>
            <a:r>
              <a:rPr lang="pt-BR" dirty="0">
                <a:latin typeface="Dosis"/>
                <a:ea typeface="Verdana" panose="020B0604030504040204" pitchFamily="34" charset="0"/>
                <a:cs typeface="Verdana" panose="020B0604030504040204" pitchFamily="34" charset="0"/>
              </a:rPr>
              <a:t>para dezenas de clientes dos mais diversos portes e segmentos.</a:t>
            </a:r>
          </a:p>
        </p:txBody>
      </p:sp>
    </p:spTree>
    <p:extLst>
      <p:ext uri="{BB962C8B-B14F-4D97-AF65-F5344CB8AC3E}">
        <p14:creationId xmlns:p14="http://schemas.microsoft.com/office/powerpoint/2010/main" val="365820718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 smtClean="0">
                <a:latin typeface="Dosis Light"/>
              </a:rPr>
              <a:t>Mobilidade</a:t>
            </a:r>
            <a:endParaRPr lang="pt-BR" sz="4000" dirty="0">
              <a:latin typeface="Dosis Light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6466599" y="-20725"/>
            <a:ext cx="2529702" cy="4626251"/>
            <a:chOff x="6487864" y="75988"/>
            <a:chExt cx="2529702" cy="4626251"/>
          </a:xfrm>
        </p:grpSpPr>
        <p:pic>
          <p:nvPicPr>
            <p:cNvPr id="5" name="Picture 11" descr="iPhone_5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80774">
              <a:off x="6487864" y="75988"/>
              <a:ext cx="2529702" cy="4626251"/>
            </a:xfrm>
            <a:prstGeom prst="rect">
              <a:avLst/>
            </a:prstGeom>
            <a:scene3d>
              <a:camera prst="orthographicFront">
                <a:rot lat="0" lon="0" rev="21000000"/>
              </a:camera>
              <a:lightRig rig="threePt" dir="t"/>
            </a:scene3d>
          </p:spPr>
        </p:pic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67632" y="479611"/>
              <a:ext cx="1996354" cy="3696061"/>
            </a:xfrm>
            <a:prstGeom prst="rect">
              <a:avLst/>
            </a:prstGeom>
          </p:spPr>
        </p:pic>
      </p:grpSp>
      <p:grpSp>
        <p:nvGrpSpPr>
          <p:cNvPr id="8" name="Grupo 7"/>
          <p:cNvGrpSpPr/>
          <p:nvPr/>
        </p:nvGrpSpPr>
        <p:grpSpPr>
          <a:xfrm>
            <a:off x="4863302" y="3986493"/>
            <a:ext cx="1509722" cy="1088394"/>
            <a:chOff x="-20883" y="950826"/>
            <a:chExt cx="4178300" cy="3257999"/>
          </a:xfrm>
        </p:grpSpPr>
        <p:pic>
          <p:nvPicPr>
            <p:cNvPr id="9" name="Picture 9" descr="img_fastpass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0883" y="950826"/>
              <a:ext cx="4178300" cy="3257999"/>
            </a:xfrm>
            <a:prstGeom prst="rect">
              <a:avLst/>
            </a:prstGeom>
          </p:spPr>
        </p:pic>
        <p:pic>
          <p:nvPicPr>
            <p:cNvPr id="10" name="Picture 9" descr="iPhone_5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680" y="1168927"/>
              <a:ext cx="1466010" cy="2939369"/>
            </a:xfrm>
            <a:prstGeom prst="rect">
              <a:avLst/>
            </a:prstGeom>
            <a:scene3d>
              <a:camera prst="orthographicFront">
                <a:rot lat="600000" lon="1200000" rev="0"/>
              </a:camera>
              <a:lightRig rig="threePt" dir="t"/>
            </a:scene3d>
          </p:spPr>
        </p:pic>
        <p:pic>
          <p:nvPicPr>
            <p:cNvPr id="11" name="Picture 4" descr="layout_01_pagamento_10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933" y="1640701"/>
              <a:ext cx="1129504" cy="2008007"/>
            </a:xfrm>
            <a:prstGeom prst="rect">
              <a:avLst/>
            </a:prstGeom>
            <a:scene3d>
              <a:camera prst="orthographicFront">
                <a:rot lat="600000" lon="1200000" rev="0"/>
              </a:camera>
              <a:lightRig rig="threePt" dir="t"/>
            </a:scene3d>
          </p:spPr>
        </p:pic>
      </p:grpSp>
      <p:pic>
        <p:nvPicPr>
          <p:cNvPr id="12" name="Imagem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7780" y="4350497"/>
            <a:ext cx="1014145" cy="724389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34119">
            <a:off x="2369359" y="4347106"/>
            <a:ext cx="1119044" cy="675414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72206" y="4218285"/>
            <a:ext cx="417067" cy="819464"/>
          </a:xfrm>
          <a:prstGeom prst="rect">
            <a:avLst/>
          </a:prstGeom>
        </p:spPr>
      </p:pic>
      <p:cxnSp>
        <p:nvCxnSpPr>
          <p:cNvPr id="15" name="Conector reto 14"/>
          <p:cNvCxnSpPr/>
          <p:nvPr/>
        </p:nvCxnSpPr>
        <p:spPr>
          <a:xfrm>
            <a:off x="641021" y="1714502"/>
            <a:ext cx="4844411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5413432" y="167062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66874" y="1072559"/>
            <a:ext cx="46825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Dosis"/>
              </a:rPr>
              <a:t>O varejista ganha mobilidade </a:t>
            </a:r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Dosis"/>
              </a:rPr>
              <a:t>e flexibilidade no atendimento e relacionamento com o consumidor.</a:t>
            </a:r>
            <a:endParaRPr lang="pt-BR" sz="1400" b="1" i="0" dirty="0">
              <a:solidFill>
                <a:schemeClr val="bg2">
                  <a:lumMod val="75000"/>
                </a:schemeClr>
              </a:solidFill>
              <a:effectLst/>
              <a:latin typeface="Dosi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781966" y="1828365"/>
            <a:ext cx="45625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Dosis"/>
              </a:rPr>
              <a:t>Atendendo </a:t>
            </a:r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Dosis"/>
              </a:rPr>
              <a:t>às exigências da NFC-e ou 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Dosis"/>
              </a:rPr>
              <a:t>CF-e-SAT</a:t>
            </a:r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Dosis"/>
              </a:rPr>
              <a:t>.</a:t>
            </a:r>
          </a:p>
        </p:txBody>
      </p:sp>
      <p:cxnSp>
        <p:nvCxnSpPr>
          <p:cNvPr id="19" name="Conector reto 18"/>
          <p:cNvCxnSpPr/>
          <p:nvPr/>
        </p:nvCxnSpPr>
        <p:spPr>
          <a:xfrm>
            <a:off x="649795" y="2268354"/>
            <a:ext cx="4844411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5416031" y="222447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766874" y="2447598"/>
            <a:ext cx="3839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Dosis"/>
                <a:cs typeface="Neo Sans Pro"/>
              </a:rPr>
              <a:t>Mais espaço para os produtos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Dosis"/>
              <a:cs typeface="Neo Sans Pro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655970" y="2850326"/>
            <a:ext cx="4844411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Elipse 22"/>
          <p:cNvSpPr/>
          <p:nvPr/>
        </p:nvSpPr>
        <p:spPr>
          <a:xfrm>
            <a:off x="5422206" y="280644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24" name="Conector reto 23"/>
          <p:cNvCxnSpPr/>
          <p:nvPr/>
        </p:nvCxnSpPr>
        <p:spPr>
          <a:xfrm>
            <a:off x="650261" y="3386400"/>
            <a:ext cx="4844411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Elipse 24"/>
          <p:cNvSpPr/>
          <p:nvPr/>
        </p:nvSpPr>
        <p:spPr>
          <a:xfrm>
            <a:off x="5416497" y="3342521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6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766874" y="2982554"/>
            <a:ext cx="3248733" cy="343211"/>
          </a:xfr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Dosis"/>
              </a:rPr>
              <a:t>Nova experiência de compras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778228" y="3513196"/>
            <a:ext cx="3012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Dosis"/>
                <a:cs typeface="Neo Sans Pro"/>
              </a:rPr>
              <a:t>Sem 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Dosis"/>
                <a:cs typeface="Neo Sans Pro"/>
              </a:rPr>
              <a:t>Filas 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Dosis"/>
              <a:cs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486955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terms/"/>
    <ds:schemaRef ds:uri="744014f9-b381-4d57-9569-1658a6c28a47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6870</TotalTime>
  <Words>518</Words>
  <Application>Microsoft Office PowerPoint</Application>
  <PresentationFormat>Apresentação na tela (16:9)</PresentationFormat>
  <Paragraphs>75</Paragraphs>
  <Slides>15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7" baseType="lpstr">
      <vt:lpstr>Arial</vt:lpstr>
      <vt:lpstr>Calibri</vt:lpstr>
      <vt:lpstr>DokChampa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Inovação  Linx Microvix</vt:lpstr>
      <vt:lpstr>Introdução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Linx Microvix  - Inovação</vt:lpstr>
      <vt:lpstr>Obrigado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José Carlos Jacomini</cp:lastModifiedBy>
  <cp:revision>448</cp:revision>
  <dcterms:created xsi:type="dcterms:W3CDTF">2010-04-12T23:12:02Z</dcterms:created>
  <dcterms:modified xsi:type="dcterms:W3CDTF">2017-07-29T16:24:07Z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