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0"/>
  </p:notesMasterIdLst>
  <p:sldIdLst>
    <p:sldId id="329" r:id="rId5"/>
    <p:sldId id="334" r:id="rId6"/>
    <p:sldId id="342" r:id="rId7"/>
    <p:sldId id="397" r:id="rId8"/>
    <p:sldId id="365" r:id="rId9"/>
    <p:sldId id="394" r:id="rId10"/>
    <p:sldId id="389" r:id="rId11"/>
    <p:sldId id="395" r:id="rId12"/>
    <p:sldId id="396" r:id="rId13"/>
    <p:sldId id="401" r:id="rId14"/>
    <p:sldId id="399" r:id="rId15"/>
    <p:sldId id="403" r:id="rId16"/>
    <p:sldId id="404" r:id="rId17"/>
    <p:sldId id="350" r:id="rId18"/>
    <p:sldId id="363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25/07/2017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1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82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85331" y="908788"/>
            <a:ext cx="4776476" cy="3217571"/>
          </a:xfrm>
        </p:spPr>
        <p:txBody>
          <a:bodyPr/>
          <a:lstStyle/>
          <a:p>
            <a:r>
              <a:rPr lang="pt-BR" sz="5400" dirty="0" smtClean="0"/>
              <a:t> </a:t>
            </a:r>
            <a:r>
              <a:rPr lang="pt-BR" sz="4500" dirty="0" smtClean="0"/>
              <a:t>Contingência/Painel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Painel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Faturamento&gt;Loja&gt;Painel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54974" y="873303"/>
            <a:ext cx="3185592" cy="34514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CaixaDeTexto 6"/>
          <p:cNvSpPr txBox="1"/>
          <p:nvPr/>
        </p:nvSpPr>
        <p:spPr>
          <a:xfrm>
            <a:off x="419528" y="2414381"/>
            <a:ext cx="4676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As funcionalidades são habilitadas pelo suporte Microvix ou Consultor de implantação.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Trocas e devoluções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459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Faturamento&gt;Loja&gt;Painel ou pelo contingência.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19528" y="2414381"/>
            <a:ext cx="467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pic>
        <p:nvPicPr>
          <p:cNvPr id="8" name="Imagem 7"/>
          <p:cNvPicPr/>
          <p:nvPr/>
        </p:nvPicPr>
        <p:blipFill>
          <a:blip r:embed="rId2"/>
          <a:stretch>
            <a:fillRect/>
          </a:stretch>
        </p:blipFill>
        <p:spPr>
          <a:xfrm>
            <a:off x="924674" y="1666204"/>
            <a:ext cx="6390911" cy="2864699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852755" y="2013735"/>
            <a:ext cx="1736333" cy="113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/>
          <p:cNvPicPr/>
          <p:nvPr/>
        </p:nvPicPr>
        <p:blipFill>
          <a:blip r:embed="rId3"/>
          <a:stretch>
            <a:fillRect/>
          </a:stretch>
        </p:blipFill>
        <p:spPr>
          <a:xfrm>
            <a:off x="4611202" y="1645655"/>
            <a:ext cx="2428875" cy="2809875"/>
          </a:xfrm>
          <a:prstGeom prst="rect">
            <a:avLst/>
          </a:prstGeom>
        </p:spPr>
      </p:pic>
      <p:cxnSp>
        <p:nvCxnSpPr>
          <p:cNvPr id="12" name="Conector de seta reta 11"/>
          <p:cNvCxnSpPr/>
          <p:nvPr/>
        </p:nvCxnSpPr>
        <p:spPr>
          <a:xfrm>
            <a:off x="2589088" y="2172939"/>
            <a:ext cx="2022114" cy="830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4681227" y="2694946"/>
            <a:ext cx="575353" cy="6164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/>
          <p:cNvPicPr/>
          <p:nvPr/>
        </p:nvPicPr>
        <p:blipFill>
          <a:blip r:embed="rId2"/>
          <a:stretch>
            <a:fillRect/>
          </a:stretch>
        </p:blipFill>
        <p:spPr>
          <a:xfrm>
            <a:off x="852755" y="1561167"/>
            <a:ext cx="2776122" cy="28142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Trocas e devoluções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459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Faturamento&gt;Loja&gt;Painel ou pelo contingência.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19528" y="2414381"/>
            <a:ext cx="467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924674" y="2556338"/>
            <a:ext cx="1736333" cy="11301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" name="Imagem 9"/>
          <p:cNvPicPr/>
          <p:nvPr/>
        </p:nvPicPr>
        <p:blipFill>
          <a:blip r:embed="rId3"/>
          <a:stretch>
            <a:fillRect/>
          </a:stretch>
        </p:blipFill>
        <p:spPr>
          <a:xfrm>
            <a:off x="4345532" y="1523197"/>
            <a:ext cx="2428875" cy="2809875"/>
          </a:xfrm>
          <a:prstGeom prst="rect">
            <a:avLst/>
          </a:prstGeom>
        </p:spPr>
      </p:pic>
      <p:cxnSp>
        <p:nvCxnSpPr>
          <p:cNvPr id="12" name="Conector de seta reta 11"/>
          <p:cNvCxnSpPr/>
          <p:nvPr/>
        </p:nvCxnSpPr>
        <p:spPr>
          <a:xfrm>
            <a:off x="2732926" y="2599047"/>
            <a:ext cx="1674687" cy="2414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4464121" y="2580525"/>
            <a:ext cx="575353" cy="61645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360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/>
          <p:cNvPicPr/>
          <p:nvPr/>
        </p:nvPicPr>
        <p:blipFill>
          <a:blip r:embed="rId2"/>
          <a:stretch>
            <a:fillRect/>
          </a:stretch>
        </p:blipFill>
        <p:spPr>
          <a:xfrm>
            <a:off x="924674" y="1571441"/>
            <a:ext cx="3185592" cy="34514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696797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Devolução sem gerar vale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262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Faturamento&gt;Loja&gt;Painel.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19528" y="2414381"/>
            <a:ext cx="4676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924674" y="2556337"/>
            <a:ext cx="1736333" cy="22737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546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</a:t>
            </a:r>
            <a:r>
              <a:rPr lang="pt-BR" sz="3600" dirty="0" err="1" smtClean="0">
                <a:latin typeface="Dosis Light" charset="0"/>
              </a:rPr>
              <a:t>Microvix</a:t>
            </a:r>
            <a:r>
              <a:rPr lang="pt-BR" sz="3600" dirty="0" smtClean="0">
                <a:latin typeface="Dosis Light" charset="0"/>
              </a:rPr>
              <a:t>  - Contingência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Em que situação devo usar a Contingência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5" y="274451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Acesso a rotina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2101085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Permissão de usuário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Contingência/ Contingencia Fiscal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Painel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7076" y="1784456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2074712"/>
            <a:ext cx="46009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Enfatizar a importância do uso da Contingência.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Enfatizar a importância da emissão da nota</a:t>
            </a:r>
          </a:p>
          <a:p>
            <a:r>
              <a:rPr lang="pt-BR" dirty="0" smtClean="0">
                <a:latin typeface="Dosis" panose="02010503020202060003" pitchFamily="2" charset="0"/>
              </a:rPr>
              <a:t> fiscal após a venda pela rotina de contingência.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Visão geral de Painel</a:t>
            </a:r>
          </a:p>
          <a:p>
            <a:r>
              <a:rPr lang="pt-BR" dirty="0"/>
              <a:t> </a:t>
            </a:r>
            <a:r>
              <a:rPr lang="pt-B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sz="3200" dirty="0" smtClean="0"/>
              <a:t>Contingência X Contingência Fiscal</a:t>
            </a:r>
            <a:endParaRPr lang="pt-BR" sz="32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708950" y="1102182"/>
            <a:ext cx="4447572" cy="3839688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pt-BR" sz="1700" dirty="0">
                <a:solidFill>
                  <a:srgbClr val="280037"/>
                </a:solidFill>
              </a:rPr>
              <a:t>Ambos devem ser utilizado apenas se por algum motivo o POS ou ECF/SAT ou NFCE estiver indisponível. Lembrando que todos os documentos emitidos devem ser acompanhado de uma nota fiscal válida.</a:t>
            </a:r>
          </a:p>
          <a:p>
            <a:endParaRPr lang="pt-BR" sz="1700" dirty="0">
              <a:solidFill>
                <a:srgbClr val="280037"/>
              </a:solidFill>
            </a:endParaRPr>
          </a:p>
          <a:p>
            <a:r>
              <a:rPr lang="pt-BR" sz="1700" dirty="0">
                <a:solidFill>
                  <a:srgbClr val="280037"/>
                </a:solidFill>
              </a:rPr>
              <a:t>Porém a diferença entre eles, é que o Contingência Fiscal é indicado apenas para os clientes enquadrados no PAF ECF. O módulo é mais “Enxuto” atendemos apenas as obrigatoriedades exigidas pelo PAF. Já o “Contingência” é indicado para todos os clientes que não se enquadram no PAF ECF, </a:t>
            </a:r>
            <a:r>
              <a:rPr lang="pt-BR" sz="1700" dirty="0" smtClean="0">
                <a:solidFill>
                  <a:srgbClr val="280037"/>
                </a:solidFill>
              </a:rPr>
              <a:t>contem </a:t>
            </a:r>
            <a:r>
              <a:rPr lang="pt-BR" sz="1700" dirty="0">
                <a:solidFill>
                  <a:srgbClr val="280037"/>
                </a:solidFill>
              </a:rPr>
              <a:t>mais funcionalidades (</a:t>
            </a:r>
            <a:r>
              <a:rPr lang="pt-BR" sz="1700" dirty="0" err="1">
                <a:solidFill>
                  <a:srgbClr val="280037"/>
                </a:solidFill>
              </a:rPr>
              <a:t>ex</a:t>
            </a:r>
            <a:r>
              <a:rPr lang="pt-BR" sz="1700" dirty="0">
                <a:solidFill>
                  <a:srgbClr val="280037"/>
                </a:solidFill>
              </a:rPr>
              <a:t>: lançamento de sangrias e </a:t>
            </a:r>
            <a:r>
              <a:rPr lang="pt-BR" sz="1700" dirty="0" smtClean="0">
                <a:solidFill>
                  <a:srgbClr val="280037"/>
                </a:solidFill>
              </a:rPr>
              <a:t>suprimentos e </a:t>
            </a:r>
            <a:r>
              <a:rPr lang="pt-BR" sz="1700" dirty="0">
                <a:solidFill>
                  <a:srgbClr val="280037"/>
                </a:solidFill>
              </a:rPr>
              <a:t>lançamento de </a:t>
            </a:r>
            <a:r>
              <a:rPr lang="pt-BR" sz="1700" dirty="0" err="1">
                <a:solidFill>
                  <a:srgbClr val="280037"/>
                </a:solidFill>
              </a:rPr>
              <a:t>pré</a:t>
            </a:r>
            <a:r>
              <a:rPr lang="pt-BR" sz="1700" dirty="0">
                <a:solidFill>
                  <a:srgbClr val="280037"/>
                </a:solidFill>
              </a:rPr>
              <a:t> vendas</a:t>
            </a:r>
            <a:r>
              <a:rPr lang="pt-BR" sz="1700" dirty="0" smtClean="0">
                <a:solidFill>
                  <a:srgbClr val="280037"/>
                </a:solidFill>
              </a:rPr>
              <a:t>)</a:t>
            </a:r>
          </a:p>
          <a:p>
            <a:endParaRPr lang="pt-BR" sz="1700" dirty="0">
              <a:solidFill>
                <a:srgbClr val="280037"/>
              </a:solidFill>
            </a:endParaRPr>
          </a:p>
          <a:p>
            <a:r>
              <a:rPr lang="pt-BR" sz="1700" dirty="0" smtClean="0">
                <a:solidFill>
                  <a:srgbClr val="280037"/>
                </a:solidFill>
              </a:rPr>
              <a:t>Para habilitar/desabilitar o contingência Fiscal é necessário entrar em contato com o suporte.</a:t>
            </a:r>
            <a:endParaRPr lang="pt-BR" sz="1700" dirty="0">
              <a:solidFill>
                <a:srgbClr val="280037"/>
              </a:solidFill>
            </a:endParaRPr>
          </a:p>
          <a:p>
            <a:endParaRPr lang="pt-BR" sz="1200" dirty="0">
              <a:solidFill>
                <a:srgbClr val="280037"/>
              </a:solidFill>
            </a:endParaRPr>
          </a:p>
          <a:p>
            <a:pPr marL="0" indent="0">
              <a:buNone/>
            </a:pPr>
            <a:r>
              <a:rPr lang="pt-BR" sz="1200" dirty="0">
                <a:solidFill>
                  <a:srgbClr val="280037"/>
                </a:solidFill>
              </a:rPr>
              <a:t>.</a:t>
            </a:r>
          </a:p>
          <a:p>
            <a:endParaRPr lang="pt-BR" sz="1200" dirty="0">
              <a:solidFill>
                <a:srgbClr val="280037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157" y="1529573"/>
            <a:ext cx="2511565" cy="299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3528" y="743888"/>
            <a:ext cx="8283070" cy="792088"/>
          </a:xfrm>
        </p:spPr>
        <p:txBody>
          <a:bodyPr/>
          <a:lstStyle/>
          <a:p>
            <a:r>
              <a:rPr lang="pt-BR" sz="3000" dirty="0" smtClean="0">
                <a:latin typeface="Dosis Light" charset="0"/>
              </a:rPr>
              <a:t>Em que situação devo usar a contingência</a:t>
            </a:r>
            <a:endParaRPr lang="pt-BR" sz="30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17" y="1855438"/>
            <a:ext cx="7734728" cy="166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3200" dirty="0" smtClean="0">
                <a:latin typeface="Dosis Light" charset="0"/>
              </a:rPr>
              <a:t>Permissão de usuário</a:t>
            </a:r>
            <a:endParaRPr lang="pt-BR" sz="3200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780835" y="1639132"/>
            <a:ext cx="7116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latin typeface="Dosis" panose="02010503020202060003" pitchFamily="2" charset="0"/>
              </a:rPr>
              <a:t>Acesse: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r>
              <a:rPr lang="pt-BR" b="1" dirty="0">
                <a:solidFill>
                  <a:schemeClr val="accent2"/>
                </a:solidFill>
                <a:latin typeface="Dosis" panose="02010503020202060003" pitchFamily="2" charset="0"/>
              </a:rPr>
              <a:t>Empresa&gt;Segurança&gt;Configurar usuário&gt;Faturamento&gt;POS&gt;Contingência 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09" y="3137825"/>
            <a:ext cx="2484916" cy="55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2618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Acesso a rotina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Faturamento&gt;Loja&gt;Contingência ou painel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619" y="1824198"/>
            <a:ext cx="300037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93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Contingência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287" y="1881961"/>
            <a:ext cx="6617894" cy="264556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924674" y="1191835"/>
            <a:ext cx="322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Faturamento&gt;Loja&gt;Contingência</a:t>
            </a:r>
          </a:p>
        </p:txBody>
      </p:sp>
    </p:spTree>
    <p:extLst>
      <p:ext uri="{BB962C8B-B14F-4D97-AF65-F5344CB8AC3E}">
        <p14:creationId xmlns:p14="http://schemas.microsoft.com/office/powerpoint/2010/main" val="220442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8188" y="294710"/>
            <a:ext cx="4880108" cy="792088"/>
          </a:xfrm>
        </p:spPr>
        <p:txBody>
          <a:bodyPr/>
          <a:lstStyle/>
          <a:p>
            <a:r>
              <a:rPr lang="pt-BR" sz="4000" dirty="0" smtClean="0">
                <a:latin typeface="Dosis Light" panose="02010303020202060003" pitchFamily="2" charset="0"/>
              </a:rPr>
              <a:t>Contingência Fiscal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924674" y="1191835"/>
            <a:ext cx="3799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Faturamento&gt;Loja&gt;Contingência Fiscal</a:t>
            </a:r>
            <a:endParaRPr lang="pt-BR" b="1" dirty="0">
              <a:solidFill>
                <a:schemeClr val="accent2"/>
              </a:solidFill>
              <a:latin typeface="Dosis" panose="02010503020202060003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777" y="1869898"/>
            <a:ext cx="7648575" cy="216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744014f9-b381-4d57-9569-1658a6c28a47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5519</TotalTime>
  <Words>251</Words>
  <Application>Microsoft Office PowerPoint</Application>
  <PresentationFormat>Apresentação na tela (16:9)</PresentationFormat>
  <Paragraphs>48</Paragraphs>
  <Slides>15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6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Contingência/Painel </vt:lpstr>
      <vt:lpstr>Introdução</vt:lpstr>
      <vt:lpstr>Objetivos desse Webinar</vt:lpstr>
      <vt:lpstr>Contingência X Contingência Fiscal</vt:lpstr>
      <vt:lpstr>Em que situação devo usar a contingência</vt:lpstr>
      <vt:lpstr>Permissão de usuário</vt:lpstr>
      <vt:lpstr>Acesso a rotina</vt:lpstr>
      <vt:lpstr>Contingência</vt:lpstr>
      <vt:lpstr>Contingência Fiscal</vt:lpstr>
      <vt:lpstr>Painel</vt:lpstr>
      <vt:lpstr>Trocas e devoluções</vt:lpstr>
      <vt:lpstr>Trocas e devoluções</vt:lpstr>
      <vt:lpstr>Devolução sem gerar vale</vt:lpstr>
      <vt:lpstr>Linx Microvix  - Contingência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415</cp:revision>
  <dcterms:created xsi:type="dcterms:W3CDTF">2010-04-12T23:12:02Z</dcterms:created>
  <dcterms:modified xsi:type="dcterms:W3CDTF">2017-07-25T11:37:18Z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